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notesSlides/notesSlide141.xml" ContentType="application/vnd.openxmlformats-officedocument.presentationml.notesSlide+xml"/>
  <Override PartName="/ppt/notesSlides/notesSlide142.xml" ContentType="application/vnd.openxmlformats-officedocument.presentationml.notesSlide+xml"/>
  <Override PartName="/ppt/notesSlides/notesSlide143.xml" ContentType="application/vnd.openxmlformats-officedocument.presentationml.notesSlide+xml"/>
  <Override PartName="/ppt/notesSlides/notesSlide144.xml" ContentType="application/vnd.openxmlformats-officedocument.presentationml.notesSlide+xml"/>
  <Override PartName="/ppt/notesSlides/notesSlide145.xml" ContentType="application/vnd.openxmlformats-officedocument.presentationml.notesSlide+xml"/>
  <Override PartName="/ppt/notesSlides/notesSlide146.xml" ContentType="application/vnd.openxmlformats-officedocument.presentationml.notesSlide+xml"/>
  <Override PartName="/ppt/notesSlides/notesSlide147.xml" ContentType="application/vnd.openxmlformats-officedocument.presentationml.notesSlide+xml"/>
  <Override PartName="/ppt/notesSlides/notesSlide148.xml" ContentType="application/vnd.openxmlformats-officedocument.presentationml.notesSlide+xml"/>
  <Override PartName="/ppt/notesSlides/notesSlide149.xml" ContentType="application/vnd.openxmlformats-officedocument.presentationml.notesSlide+xml"/>
  <Override PartName="/ppt/notesSlides/notesSlide150.xml" ContentType="application/vnd.openxmlformats-officedocument.presentationml.notesSlide+xml"/>
  <Override PartName="/ppt/notesSlides/notesSlide151.xml" ContentType="application/vnd.openxmlformats-officedocument.presentationml.notesSlide+xml"/>
  <Override PartName="/ppt/notesSlides/notesSlide152.xml" ContentType="application/vnd.openxmlformats-officedocument.presentationml.notesSlide+xml"/>
  <Override PartName="/ppt/notesSlides/notesSlide153.xml" ContentType="application/vnd.openxmlformats-officedocument.presentationml.notesSlide+xml"/>
  <Override PartName="/ppt/notesSlides/notesSlide154.xml" ContentType="application/vnd.openxmlformats-officedocument.presentationml.notesSlide+xml"/>
  <Override PartName="/ppt/notesSlides/notesSlide155.xml" ContentType="application/vnd.openxmlformats-officedocument.presentationml.notesSlide+xml"/>
  <Override PartName="/ppt/notesSlides/notesSlide156.xml" ContentType="application/vnd.openxmlformats-officedocument.presentationml.notesSlide+xml"/>
  <Override PartName="/ppt/notesSlides/notesSlide157.xml" ContentType="application/vnd.openxmlformats-officedocument.presentationml.notesSlide+xml"/>
  <Override PartName="/ppt/notesSlides/notesSlide158.xml" ContentType="application/vnd.openxmlformats-officedocument.presentationml.notesSlide+xml"/>
  <Override PartName="/ppt/notesSlides/notesSlide159.xml" ContentType="application/vnd.openxmlformats-officedocument.presentationml.notesSlide+xml"/>
  <Override PartName="/ppt/notesSlides/notesSlide160.xml" ContentType="application/vnd.openxmlformats-officedocument.presentationml.notesSlide+xml"/>
  <Override PartName="/ppt/notesSlides/notesSlide161.xml" ContentType="application/vnd.openxmlformats-officedocument.presentationml.notesSlide+xml"/>
  <Override PartName="/ppt/notesSlides/notesSlide162.xml" ContentType="application/vnd.openxmlformats-officedocument.presentationml.notesSlide+xml"/>
  <Override PartName="/ppt/notesSlides/notesSlide163.xml" ContentType="application/vnd.openxmlformats-officedocument.presentationml.notesSlide+xml"/>
  <Override PartName="/ppt/notesSlides/notesSlide164.xml" ContentType="application/vnd.openxmlformats-officedocument.presentationml.notesSlide+xml"/>
  <Override PartName="/ppt/notesSlides/notesSlide165.xml" ContentType="application/vnd.openxmlformats-officedocument.presentationml.notesSlide+xml"/>
  <Override PartName="/ppt/notesSlides/notesSlide166.xml" ContentType="application/vnd.openxmlformats-officedocument.presentationml.notesSlide+xml"/>
  <Override PartName="/ppt/notesSlides/notesSlide167.xml" ContentType="application/vnd.openxmlformats-officedocument.presentationml.notesSlide+xml"/>
  <Override PartName="/ppt/notesSlides/notesSlide168.xml" ContentType="application/vnd.openxmlformats-officedocument.presentationml.notesSlide+xml"/>
  <Override PartName="/ppt/notesSlides/notesSlide169.xml" ContentType="application/vnd.openxmlformats-officedocument.presentationml.notesSlide+xml"/>
  <Override PartName="/ppt/notesSlides/notesSlide170.xml" ContentType="application/vnd.openxmlformats-officedocument.presentationml.notesSlide+xml"/>
  <Override PartName="/ppt/notesSlides/notesSlide171.xml" ContentType="application/vnd.openxmlformats-officedocument.presentationml.notesSlide+xml"/>
  <Override PartName="/ppt/notesSlides/notesSlide172.xml" ContentType="application/vnd.openxmlformats-officedocument.presentationml.notesSlide+xml"/>
  <Override PartName="/ppt/notesSlides/notesSlide173.xml" ContentType="application/vnd.openxmlformats-officedocument.presentationml.notesSlide+xml"/>
  <Override PartName="/ppt/notesSlides/notesSlide17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6"/>
  </p:notesMasterIdLst>
  <p:sldIdLst>
    <p:sldId id="256" r:id="rId2"/>
    <p:sldId id="258" r:id="rId3"/>
    <p:sldId id="402" r:id="rId4"/>
    <p:sldId id="424" r:id="rId5"/>
    <p:sldId id="403" r:id="rId6"/>
    <p:sldId id="425" r:id="rId7"/>
    <p:sldId id="259" r:id="rId8"/>
    <p:sldId id="401" r:id="rId9"/>
    <p:sldId id="260" r:id="rId10"/>
    <p:sldId id="261" r:id="rId11"/>
    <p:sldId id="262" r:id="rId12"/>
    <p:sldId id="263" r:id="rId13"/>
    <p:sldId id="264" r:id="rId14"/>
    <p:sldId id="406" r:id="rId15"/>
    <p:sldId id="257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407" r:id="rId24"/>
    <p:sldId id="273" r:id="rId25"/>
    <p:sldId id="272" r:id="rId26"/>
    <p:sldId id="274" r:id="rId27"/>
    <p:sldId id="275" r:id="rId28"/>
    <p:sldId id="276" r:id="rId29"/>
    <p:sldId id="277" r:id="rId30"/>
    <p:sldId id="278" r:id="rId31"/>
    <p:sldId id="279" r:id="rId32"/>
    <p:sldId id="408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409" r:id="rId42"/>
    <p:sldId id="288" r:id="rId43"/>
    <p:sldId id="289" r:id="rId44"/>
    <p:sldId id="290" r:id="rId45"/>
    <p:sldId id="291" r:id="rId46"/>
    <p:sldId id="292" r:id="rId47"/>
    <p:sldId id="293" r:id="rId48"/>
    <p:sldId id="294" r:id="rId49"/>
    <p:sldId id="295" r:id="rId50"/>
    <p:sldId id="410" r:id="rId51"/>
    <p:sldId id="296" r:id="rId52"/>
    <p:sldId id="297" r:id="rId53"/>
    <p:sldId id="298" r:id="rId54"/>
    <p:sldId id="299" r:id="rId55"/>
    <p:sldId id="300" r:id="rId56"/>
    <p:sldId id="301" r:id="rId57"/>
    <p:sldId id="302" r:id="rId58"/>
    <p:sldId id="303" r:id="rId59"/>
    <p:sldId id="411" r:id="rId60"/>
    <p:sldId id="304" r:id="rId61"/>
    <p:sldId id="305" r:id="rId62"/>
    <p:sldId id="306" r:id="rId63"/>
    <p:sldId id="307" r:id="rId64"/>
    <p:sldId id="308" r:id="rId65"/>
    <p:sldId id="309" r:id="rId66"/>
    <p:sldId id="310" r:id="rId67"/>
    <p:sldId id="311" r:id="rId68"/>
    <p:sldId id="412" r:id="rId69"/>
    <p:sldId id="319" r:id="rId70"/>
    <p:sldId id="426" r:id="rId71"/>
    <p:sldId id="312" r:id="rId72"/>
    <p:sldId id="313" r:id="rId73"/>
    <p:sldId id="314" r:id="rId74"/>
    <p:sldId id="315" r:id="rId75"/>
    <p:sldId id="316" r:id="rId76"/>
    <p:sldId id="317" r:id="rId77"/>
    <p:sldId id="318" r:id="rId78"/>
    <p:sldId id="413" r:id="rId79"/>
    <p:sldId id="320" r:id="rId80"/>
    <p:sldId id="321" r:id="rId81"/>
    <p:sldId id="322" r:id="rId82"/>
    <p:sldId id="323" r:id="rId83"/>
    <p:sldId id="324" r:id="rId84"/>
    <p:sldId id="325" r:id="rId85"/>
    <p:sldId id="326" r:id="rId86"/>
    <p:sldId id="327" r:id="rId87"/>
    <p:sldId id="414" r:id="rId88"/>
    <p:sldId id="328" r:id="rId89"/>
    <p:sldId id="329" r:id="rId90"/>
    <p:sldId id="330" r:id="rId91"/>
    <p:sldId id="331" r:id="rId92"/>
    <p:sldId id="333" r:id="rId93"/>
    <p:sldId id="332" r:id="rId94"/>
    <p:sldId id="334" r:id="rId95"/>
    <p:sldId id="335" r:id="rId96"/>
    <p:sldId id="415" r:id="rId97"/>
    <p:sldId id="336" r:id="rId98"/>
    <p:sldId id="337" r:id="rId99"/>
    <p:sldId id="338" r:id="rId100"/>
    <p:sldId id="339" r:id="rId101"/>
    <p:sldId id="340" r:id="rId102"/>
    <p:sldId id="341" r:id="rId103"/>
    <p:sldId id="342" r:id="rId104"/>
    <p:sldId id="343" r:id="rId105"/>
    <p:sldId id="416" r:id="rId106"/>
    <p:sldId id="344" r:id="rId107"/>
    <p:sldId id="427" r:id="rId108"/>
    <p:sldId id="346" r:id="rId109"/>
    <p:sldId id="347" r:id="rId110"/>
    <p:sldId id="348" r:id="rId111"/>
    <p:sldId id="352" r:id="rId112"/>
    <p:sldId id="351" r:id="rId113"/>
    <p:sldId id="350" r:id="rId114"/>
    <p:sldId id="353" r:id="rId115"/>
    <p:sldId id="417" r:id="rId116"/>
    <p:sldId id="354" r:id="rId117"/>
    <p:sldId id="355" r:id="rId118"/>
    <p:sldId id="356" r:id="rId119"/>
    <p:sldId id="357" r:id="rId120"/>
    <p:sldId id="358" r:id="rId121"/>
    <p:sldId id="359" r:id="rId122"/>
    <p:sldId id="360" r:id="rId123"/>
    <p:sldId id="361" r:id="rId124"/>
    <p:sldId id="418" r:id="rId125"/>
    <p:sldId id="363" r:id="rId126"/>
    <p:sldId id="362" r:id="rId127"/>
    <p:sldId id="349" r:id="rId128"/>
    <p:sldId id="368" r:id="rId129"/>
    <p:sldId id="367" r:id="rId130"/>
    <p:sldId id="366" r:id="rId131"/>
    <p:sldId id="365" r:id="rId132"/>
    <p:sldId id="364" r:id="rId133"/>
    <p:sldId id="419" r:id="rId134"/>
    <p:sldId id="369" r:id="rId135"/>
    <p:sldId id="370" r:id="rId136"/>
    <p:sldId id="371" r:id="rId137"/>
    <p:sldId id="372" r:id="rId138"/>
    <p:sldId id="373" r:id="rId139"/>
    <p:sldId id="374" r:id="rId140"/>
    <p:sldId id="375" r:id="rId141"/>
    <p:sldId id="376" r:id="rId142"/>
    <p:sldId id="420" r:id="rId143"/>
    <p:sldId id="377" r:id="rId144"/>
    <p:sldId id="378" r:id="rId145"/>
    <p:sldId id="379" r:id="rId146"/>
    <p:sldId id="380" r:id="rId147"/>
    <p:sldId id="381" r:id="rId148"/>
    <p:sldId id="382" r:id="rId149"/>
    <p:sldId id="383" r:id="rId150"/>
    <p:sldId id="384" r:id="rId151"/>
    <p:sldId id="421" r:id="rId152"/>
    <p:sldId id="385" r:id="rId153"/>
    <p:sldId id="428" r:id="rId154"/>
    <p:sldId id="386" r:id="rId155"/>
    <p:sldId id="387" r:id="rId156"/>
    <p:sldId id="391" r:id="rId157"/>
    <p:sldId id="390" r:id="rId158"/>
    <p:sldId id="389" r:id="rId159"/>
    <p:sldId id="388" r:id="rId160"/>
    <p:sldId id="392" r:id="rId161"/>
    <p:sldId id="422" r:id="rId162"/>
    <p:sldId id="393" r:id="rId163"/>
    <p:sldId id="394" r:id="rId164"/>
    <p:sldId id="395" r:id="rId165"/>
    <p:sldId id="396" r:id="rId166"/>
    <p:sldId id="397" r:id="rId167"/>
    <p:sldId id="398" r:id="rId168"/>
    <p:sldId id="399" r:id="rId169"/>
    <p:sldId id="400" r:id="rId170"/>
    <p:sldId id="423" r:id="rId171"/>
    <p:sldId id="345" r:id="rId172"/>
    <p:sldId id="404" r:id="rId173"/>
    <p:sldId id="405" r:id="rId174"/>
    <p:sldId id="429" r:id="rId175"/>
  </p:sldIdLst>
  <p:sldSz cx="9144000" cy="6858000" type="screen4x3"/>
  <p:notesSz cx="6858000" cy="9144000"/>
  <p:embeddedFontLst>
    <p:embeddedFont>
      <p:font typeface="宋体" panose="02010600030101010101" pitchFamily="2" charset="-122"/>
      <p:regular r:id="rId177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-155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tableStyles" Target="tableStyles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font" Target="fonts/font1.fntdata"/><Relationship Id="rId172" Type="http://schemas.openxmlformats.org/officeDocument/2006/relationships/slide" Target="slides/slide17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viewProps" Target="viewProp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theme" Target="theme/theme1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notesMaster" Target="notesMasters/notesMaster1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A1D1649-9C47-44D5-B05E-97E906975066}" type="datetimeFigureOut">
              <a:rPr lang="en-IE"/>
              <a:pPr>
                <a:defRPr/>
              </a:pPr>
              <a:t>01/12/2025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I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7B74203-9015-4060-8972-9D5A56837D5D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67551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5.xml"/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8.xml"/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51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E49A506-6174-431D-BA79-6E0B1DE2C5D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55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F15CF50-64FA-442B-9D98-4B8A2DC16924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65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365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E3B8DB5-5BBC-4918-8F55-81E2CC3EC850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100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75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375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B37C423-96B7-4655-B193-59E51562C527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101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85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385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8B1BFEA-4579-4E35-9570-12662B426E7D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102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96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396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D0394EF-A27E-46DD-AFE8-A92A1EFCB3B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103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0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406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0D651FB-27A8-4D0A-81D0-685D93E3DF77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104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8B9CEC-BEA4-3BBB-54FE-A2DD9A6A4E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CA10E1E8-8756-9B4E-5F89-ADD906DE0A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A576EDBB-51C3-FA05-4402-CAA3146796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E653E549-E5A7-3E25-9A84-16A692BB6B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105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588389957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16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416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B188560-D529-4105-82DC-571987F4E65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106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DB43C-4184-8794-A48F-73D2DAD88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>
            <a:extLst>
              <a:ext uri="{FF2B5EF4-FFF2-40B4-BE49-F238E27FC236}">
                <a16:creationId xmlns:a16="http://schemas.microsoft.com/office/drawing/2014/main" id="{6B5DE2E5-BDE9-33FC-4194-356851FD1DD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Notes Placeholder 2">
            <a:extLst>
              <a:ext uri="{FF2B5EF4-FFF2-40B4-BE49-F238E27FC236}">
                <a16:creationId xmlns:a16="http://schemas.microsoft.com/office/drawing/2014/main" id="{9410C160-2362-12DF-5330-62A2F03F49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1556" name="Slide Number Placeholder 3">
            <a:extLst>
              <a:ext uri="{FF2B5EF4-FFF2-40B4-BE49-F238E27FC236}">
                <a16:creationId xmlns:a16="http://schemas.microsoft.com/office/drawing/2014/main" id="{569BDCC1-4B7F-F298-4FAB-3467333AB0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E49A506-6174-431D-BA79-6E0B1DE2C5D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107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2149962974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26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426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857DA26-491B-4BCF-B97A-2F6103C77972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108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3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43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8FBF65D-2981-4220-B72C-1C4A834A0499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109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56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33FB53E-96FC-435E-86A7-5C48FF65AB3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47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447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87BA174-CFC6-4466-824B-2AC63B8AE3C3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110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AE8F267-ECA0-47CA-9233-6B2E0CE59C5F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111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67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467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295135B-9FD4-4F57-B7A2-4CF4FB065E0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112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78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478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B858F91-DB8C-458B-AA9C-7973867E0CB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113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88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488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759EBEB-1148-4339-B986-74B6B63747D2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114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BCCC2-76C8-6003-72B5-492DD17FF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B1A08448-7250-E0BC-F7E4-399677C54F2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05943777-0658-5390-2F4F-00036EAD57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03B7D281-F5DC-9DAF-CD59-4E0D651FAE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115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137441794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98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498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2E3D452-3083-4D93-B603-4156E1A26BBE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116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08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508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740ACB6-1525-4DDF-992A-E78E8CDF783C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117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19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519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7E7BF30-8BC2-4F4D-AEB2-532D82F6037E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118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29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529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2CB1246-7ED5-4560-B539-BC714E99EDE9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119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57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DF1B2E0-B730-4CAD-8BDF-07815C688A24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39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539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43A3BBE-5DD5-4CE5-82C5-950055029646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120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49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549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F1AB6DF-1313-4D1A-A05C-03DFEA421A90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121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560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EE862F7-B2BC-4785-8F4D-C7C0072DE3A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122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70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570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8817EF9-CD97-44C3-9D0C-6A4E4D8ED40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123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9A05A-80EB-8CEC-D2DD-2012DC05D7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0A432A22-5F42-FEAB-928C-9ED052FF145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D90CB2C2-FD42-B47E-EB37-89457FAD62F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8B07C3C9-1C52-6A14-A542-914A46C76A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124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2878823568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80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580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4EBEF9F-8203-4E74-B047-47D7E24EBABB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125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90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590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F9532DE-090E-4531-9576-3F3FF3FFA3D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126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0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60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ACF8246-1023-4876-B2A7-6AE6100BDA2A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127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1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61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FD4D899-6E0B-4020-AABE-F8E9347B76C2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128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2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62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0D68C64-CC74-49F3-8134-0A74FA4B06AD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129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58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3B8131E-FC9B-47E7-8CA2-35652EEB33B4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3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63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7283DB8-AB8A-411B-A855-030379C7B3AF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130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4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64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63427F6-0ABB-4D16-AB47-630D8A01224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131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5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65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EF993F4-2778-4E87-A76E-25628708BFED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132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E5A16C-AA7C-A05E-88B6-C7C6C0E8A6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BCED2CB2-74B1-4611-D3CC-3A41FB7672F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446DBD4D-F356-3CF9-E700-08255876D6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F5D1F254-53FE-FAC2-655E-83C11BD3D5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133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4168951160"/>
      </p:ext>
    </p:extLst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66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6913320-0D46-47EE-823D-84DAF0710AF4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134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7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67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3449546-239B-45C4-A95F-E9F1A223CB62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135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8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68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2C3082E-3504-4023-A45F-99DB710D8832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136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9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69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5C8F47B-A547-4B85-9BAE-D8273CD64B24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137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0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70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5C7C39D-C548-48A7-A965-8C7519BBBBCA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138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1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71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4FAF651-011F-4E29-9A9A-DFEB13EA9ED3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139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0EC82D-1492-ECF5-2FF7-80834CDB3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9035FB6D-A38C-FB5B-27AF-D87AE4F751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6D1D1850-3802-D0D0-8844-708F8FBD3F4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C5C2DF1A-C341-89E3-6982-7787B930B1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1201178405"/>
      </p:ext>
    </p:extLst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2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72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43F75E7-B254-4B6E-A144-65AEBE035122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140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3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73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1D4AF53-9ED6-42D0-ACEE-568EEFC7C216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141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3FB617-9974-3594-AC06-2C4D71D701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9E120689-C5CC-A22D-4148-382463B97F9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8171F6D7-1007-FFF3-513F-8B3A068507F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37E48258-C3C4-B003-E04B-D8F5F5AAA9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142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3344561228"/>
      </p:ext>
    </p:extLst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4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74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94569BD-2172-4676-9DCD-1B2682C91883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143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5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75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4DD7D55-3AB5-48EC-AA13-15274C49D347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144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76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DA2A294-BF75-466A-BBC8-5D81B222A776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145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7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77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3C9F25F-A8F8-40EE-AB02-25677755CB19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146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8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78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3B994CB-2E1D-4CBD-B9A8-1473879B873C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147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9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79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FACD4D4-7508-491B-BDE6-B401B259DC70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148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0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80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BAC4C94-567C-4DA7-8B0C-73C1BA9866E7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149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59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C348BA4-CD48-402C-B546-7CFD60C51A4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1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81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9CDA092-D5DC-4567-A92E-5FC67765AD7E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150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635F7-C664-395A-791A-3FEA50F6C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CE89D4C9-2F51-7562-7EF4-1BD3B8AB6A4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7A369DDA-A06E-080B-0643-4DDD422C77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8E865982-EE2D-6A95-EBB8-07CE6EE34C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151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280917121"/>
      </p:ext>
    </p:extLst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2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82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5422E22-E8DD-4128-8EF0-63AD405152CE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152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F779E-9BE4-DB23-1CB9-9B294A410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>
            <a:extLst>
              <a:ext uri="{FF2B5EF4-FFF2-40B4-BE49-F238E27FC236}">
                <a16:creationId xmlns:a16="http://schemas.microsoft.com/office/drawing/2014/main" id="{805887E0-5AE9-6065-E60E-E8F94CD1248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Notes Placeholder 2">
            <a:extLst>
              <a:ext uri="{FF2B5EF4-FFF2-40B4-BE49-F238E27FC236}">
                <a16:creationId xmlns:a16="http://schemas.microsoft.com/office/drawing/2014/main" id="{2F573127-3E0A-3603-1EDE-5CD94D9280C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1556" name="Slide Number Placeholder 3">
            <a:extLst>
              <a:ext uri="{FF2B5EF4-FFF2-40B4-BE49-F238E27FC236}">
                <a16:creationId xmlns:a16="http://schemas.microsoft.com/office/drawing/2014/main" id="{30BE86FA-B611-9170-E14B-246FF87973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E49A506-6174-431D-BA79-6E0B1DE2C5D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153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2161672962"/>
      </p:ext>
    </p:extLst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3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83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0F739D9-EC84-45F5-9604-85C31EE9A0B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154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4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84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FC798BF-271E-415B-A39E-D841B6A3BD9E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155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5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85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CD6CEDB-FAD7-4768-81C0-CF7D3CD72B6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156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86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A52FCB2-AF3C-462E-B2E1-28089BDF2B29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157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7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87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BC5D623-5303-41FD-A734-328A7B8945BF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158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8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88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CA1C117-4D6A-4127-B361-8F0704AE81DA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159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60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54737E8-4AE9-4CCD-B139-E07246BA5ABC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9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89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25341ED-27B5-4D79-8A04-0167CD431AC0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160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71491B-98A8-8775-35CA-E0DE20487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09C882F3-F199-6018-D2A4-3796374E832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E2BEB424-4D66-AEAF-79E8-9E7AB4DDD1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EB92506E-CE55-65E3-90E1-D15F3C0A19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161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2902815881"/>
      </p:ext>
    </p:extLst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0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90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3BAEFF4-9A48-487E-96A9-95691D27386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162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1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91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45B76D8-9102-43BD-99B4-8790FF01A0B9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163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2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92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6B9B39B-24D8-49E0-95CD-F8F44B98069B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164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3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93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4212D18-79F0-490D-AFDE-A8CCA62AAAD0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165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4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94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CD50BDA-F35C-4A70-A511-9FB4EBBA052E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166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5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95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9E81B0B-C827-4829-BFC9-017DA90E6DAD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167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96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98E94E3-88AE-4729-9FDC-B4E84E352E39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168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97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C6E8BAB-5837-4039-9E0D-2FB646779663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169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61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991AF4A-EF92-4895-B551-8ECF1DFA7B2D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0FA37-12E5-B71C-2C0E-087DE63B6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17EA2992-8692-56E4-D726-72B0E163805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63794ACB-7677-6490-3818-4ADEAEF5BF1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910757B9-F00A-FDCD-64A3-25A7BB8BD0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170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1252378391"/>
      </p:ext>
    </p:extLst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9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99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D789A2C-4510-468B-8C99-90B9FC35EBBB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171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1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E49A506-6174-431D-BA79-6E0B1DE2C5D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172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1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E49A506-6174-431D-BA79-6E0B1DE2C5D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173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E24EEF-4320-E1CA-489B-2E2523E31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Slide Image Placeholder 1">
            <a:extLst>
              <a:ext uri="{FF2B5EF4-FFF2-40B4-BE49-F238E27FC236}">
                <a16:creationId xmlns:a16="http://schemas.microsoft.com/office/drawing/2014/main" id="{D2E6A32F-6DD7-AF58-0B59-710F31F850F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9011" name="Notes Placeholder 2">
            <a:extLst>
              <a:ext uri="{FF2B5EF4-FFF2-40B4-BE49-F238E27FC236}">
                <a16:creationId xmlns:a16="http://schemas.microsoft.com/office/drawing/2014/main" id="{B0BF9654-9E46-7D2A-9461-184A2890E44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99012" name="Slide Number Placeholder 3">
            <a:extLst>
              <a:ext uri="{FF2B5EF4-FFF2-40B4-BE49-F238E27FC236}">
                <a16:creationId xmlns:a16="http://schemas.microsoft.com/office/drawing/2014/main" id="{956F5351-7077-D4E3-1D6F-55EEEC120E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D789A2C-4510-468B-8C99-90B9FC35EBBB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174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2158388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62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E78C35B-DF6C-4359-A804-35786762F1B9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63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C0304BE-3301-46F6-8B5E-9FA7F479C8AA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3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8F5A74D-CF6C-4935-A7F9-288B2E43C23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64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2DBD163-3C8B-48AB-9569-3B5D6A8FF87B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5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65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706E21A-8CA0-4FB0-911A-F0F9B3421166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6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66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4968BA2-DEC3-4A5C-AF03-FF0EA9174622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F49F11-35AC-47C8-5B31-F9606A19C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51AB9CB5-DE3C-8578-5402-8D7050EED36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3371B325-2A9B-C4F1-5915-DB2F380B8D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27170DAD-851E-7AB8-ADE2-B064F7A8A2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12005155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7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67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713BF89-3398-4E9C-BBC3-1E8B55B22F94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8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68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1F55540-1722-4A4D-9964-A0A03C152FEB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9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69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077FCF7-4513-478C-B1E2-EB49F4E54D5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1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71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D95811E-132E-4B8F-917E-62D0432D3B3C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E89E3B8-F586-4996-B01B-2E97CA3686F2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3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73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CAE823F-9110-46AC-BA1A-8BB831937674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3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8F5A74D-CF6C-4935-A7F9-288B2E43C23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74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B2DD51C-7420-4AF7-9860-C76807493ED4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5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75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8854AF8-54A9-45F1-B438-67BA6CB0FDDD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468167-DB2F-18F8-CB3B-D74FD6662B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431D4DC0-BFEB-0948-A145-9D41BB60C18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FA7579F8-AEF1-A2F8-379B-1294A6C7EE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FE7B4D5D-0108-2F8F-B50A-ACF7F97269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403447995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6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76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190F2DC-C012-4D33-BCBB-ED77598332B7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7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77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97643D1-230B-4608-B9FF-59FC89268676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8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78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788DC7F-7612-403B-A87D-1250A915C7A3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9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79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D9A6F8F-D0FD-47D0-B9D2-14160C1E033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80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14EE712-8FFC-477F-8F14-6499C491E592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1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81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AE9039C-1A70-44D5-A0CF-09A0715B8EC4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2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82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C20AF2F-E558-4DDB-AFB8-1006315C68B7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EE639-0555-34EA-C6D4-922797000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>
            <a:extLst>
              <a:ext uri="{FF2B5EF4-FFF2-40B4-BE49-F238E27FC236}">
                <a16:creationId xmlns:a16="http://schemas.microsoft.com/office/drawing/2014/main" id="{07D47667-7808-A9D3-F8B5-01412BA0505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Notes Placeholder 2">
            <a:extLst>
              <a:ext uri="{FF2B5EF4-FFF2-40B4-BE49-F238E27FC236}">
                <a16:creationId xmlns:a16="http://schemas.microsoft.com/office/drawing/2014/main" id="{460471C9-F19B-0769-752D-3B60B19BA0B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3604" name="Slide Number Placeholder 3">
            <a:extLst>
              <a:ext uri="{FF2B5EF4-FFF2-40B4-BE49-F238E27FC236}">
                <a16:creationId xmlns:a16="http://schemas.microsoft.com/office/drawing/2014/main" id="{465A9F81-C7EB-EE2F-36E4-D216F77E47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8F5A74D-CF6C-4935-A7F9-288B2E43C23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373891507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83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0ADCB79-2E04-4AA9-8862-62E8FA82C3A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528C7C-2A66-9AD0-731C-6BB011F763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5D2988FE-3BBC-FB13-980B-4EB659E9ABC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EA96E55C-F8C9-717D-AF4D-C6B322666C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5DDFAB4B-7E39-ED3B-7CF7-E85489AFC7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326818046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84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251FB32-1EE8-45BC-A6F7-E7B5129F6B4E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85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12B30E1-8F75-44DB-A75C-089758C5083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6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86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F32DAD8-C0E0-4BB1-A802-EBDF960553E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7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87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BEB987F-596E-4B22-8889-E055C1F2E86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8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88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1EA1369-DC19-4355-AEBA-02132406C1DE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9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89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D6FB2F6-F88D-4A27-83D7-FEC44EF4282B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90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F3CA4EB-4706-4D12-8EE0-1DD23262C027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91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0171475-246A-4E13-975E-BFD732442CD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49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1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E49A506-6174-431D-BA79-6E0B1DE2C5D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4C44C-AD3D-D9A2-4C1B-4754E8869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674C733F-7998-24B2-D512-6267722A58C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13D21B5F-0ADA-2D6C-8D53-05AEDA65EC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19FB5C29-E6EC-1C77-E9A6-548BB6E6B9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50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277085947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2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92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8BD3D32-5BD9-460C-957A-F0256CC5A8A9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51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93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F424BB0-39E0-42F4-B8D1-E42BE3C4266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52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94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42C6483-7F64-42D9-ADC3-DB7F2D807670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95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992980A-5E41-4DAD-8F4B-3AF04F168223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54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96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EB71B79-08A4-459F-868C-B418BBAC879B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97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EE09103-7303-4AD7-9601-16B0A99BED54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56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8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98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A542152-EE56-417C-9C84-C860D66706B0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57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99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BE5CE63-936A-4878-A9DF-B44130F62FF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58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09216F-08F3-A836-6A01-51B524944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0E7C29C6-4029-8415-627C-1E5468D4390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8965B5D5-9721-F8B5-7FAC-075D18EAFEA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F8BE4EFB-6954-9EE2-48A0-835D9DFCA0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59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989035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4703E2-5ABE-6436-362E-24C3C68B8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>
            <a:extLst>
              <a:ext uri="{FF2B5EF4-FFF2-40B4-BE49-F238E27FC236}">
                <a16:creationId xmlns:a16="http://schemas.microsoft.com/office/drawing/2014/main" id="{1AE72280-9175-D482-DDC3-A9E49354E38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Notes Placeholder 2">
            <a:extLst>
              <a:ext uri="{FF2B5EF4-FFF2-40B4-BE49-F238E27FC236}">
                <a16:creationId xmlns:a16="http://schemas.microsoft.com/office/drawing/2014/main" id="{112B3016-118F-3389-915D-5F8E8FEF9D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1556" name="Slide Number Placeholder 3">
            <a:extLst>
              <a:ext uri="{FF2B5EF4-FFF2-40B4-BE49-F238E27FC236}">
                <a16:creationId xmlns:a16="http://schemas.microsoft.com/office/drawing/2014/main" id="{3C6317CB-FD7F-811B-586C-0FCE598BDA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E49A506-6174-431D-BA79-6E0B1DE2C5D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2064920208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00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7775EF7-81FE-4E8A-ADFF-3C29ABA72E6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60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1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01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8541E4C-B036-411D-B46C-20D2ED73A599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61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2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02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5DF7FD4-335C-478B-BAD8-B0C56AC0687E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62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3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03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05C573F-C40A-4909-BB95-0E044B6B148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63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04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613101B-0B9A-4DC9-9587-A781FA57BB8D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64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05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0D68DB5-EEA4-4B35-9336-A5A1773A1134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65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6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06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5817FDA-E2D6-4744-8DE4-D8016E9FC6D9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66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7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07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35211B7-9F81-43F4-A4C3-19DBCD678F10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67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3F1E0-5603-C005-82EC-F651181F1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BD6D308D-F7F9-3463-8E86-80F0B558378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8C7F927E-A14D-7764-D998-557F872FFA7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8A440078-ED6E-8481-268B-8D7F726C86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68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1609398732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8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08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47CE7F5-DAF9-4FDF-BEFD-A48F6D7CC79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69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815ABF-7399-F4D8-DF9B-31E83976BD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>
            <a:extLst>
              <a:ext uri="{FF2B5EF4-FFF2-40B4-BE49-F238E27FC236}">
                <a16:creationId xmlns:a16="http://schemas.microsoft.com/office/drawing/2014/main" id="{5A7E7D2C-D733-6B1E-B46C-DC17ED40172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Notes Placeholder 2">
            <a:extLst>
              <a:ext uri="{FF2B5EF4-FFF2-40B4-BE49-F238E27FC236}">
                <a16:creationId xmlns:a16="http://schemas.microsoft.com/office/drawing/2014/main" id="{F8103167-D1D7-2203-E01E-4741591CFED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1556" name="Slide Number Placeholder 3">
            <a:extLst>
              <a:ext uri="{FF2B5EF4-FFF2-40B4-BE49-F238E27FC236}">
                <a16:creationId xmlns:a16="http://schemas.microsoft.com/office/drawing/2014/main" id="{A24936D2-52EE-8C2D-8AE2-276DC83C85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E49A506-6174-431D-BA79-6E0B1DE2C5D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70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350381411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09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ED09568-A1E1-44B7-8E32-7F025A225D3D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71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0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10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DEEE45D-31AF-4FAB-AC1B-DA62B3D48357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72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1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11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A5843EB-4CE4-4721-A2EB-DB56A5CB7B02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73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2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12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F860C6C-568B-4B2E-BCBC-764E897FC24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74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4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14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ED713E0-E555-4365-8C3D-588251308422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75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15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98FC0F5-268B-459A-8CE8-B0CB824E993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76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6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16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BB468AC-6C02-43B1-A990-1EB5F176165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77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690825-2850-24E1-5DCC-6A538E66AF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89A3F23A-7103-B86D-D6B4-34F0368580B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33BC3B51-E7FA-91A6-DD4D-C07350F3944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55493269-69FB-7879-F1D9-DA96CE50BE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78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506576521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170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FE2948C-CF8A-409C-AE3C-39280788FE6F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79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3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8F5A74D-CF6C-4935-A7F9-288B2E43C23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81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181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0F468C6-C7CD-450C-BF65-CAE05D574F82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80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91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19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8FEA2E1-49BF-413A-8C63-E1880D17E8A6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81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0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20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8668A6C-0179-4B56-AFC3-6261F2728B94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82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11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21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423E00D-68E0-4C61-AABA-31F7EAE6C121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83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22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22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F9FCA07-31E7-4F8A-AB20-34F7DE32EA54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84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32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232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4054586-1054-4464-8A86-19D3C4DFDE3C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85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42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242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4B591D1-74A4-4F4E-AE92-37951F0B8835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86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F4172B-AA3A-5A76-0CB8-E78DAAE9D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FD7CE856-3037-2586-1829-6C9CC1E2AA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08944651-5570-F4A2-0DF0-64F7752052C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8ED885C7-B9E8-6090-CA0A-0AAC80F5B8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87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3217910672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2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25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796CFEE-FA4F-4ABF-8ECA-4ADC14333200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88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63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263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7C28524-4886-4614-A088-7BA30DE9A0A0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89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883948B-2C83-48ED-A85B-E054B92B23C2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73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27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C57F30D-7B15-4AC9-9324-B81D717AD406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90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83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28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93C43A2-E54E-4FBA-8550-C35EC33CDA9D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91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9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dirty="0">
              <a:ea typeface="宋体" pitchFamily="2" charset="-122"/>
            </a:endParaRPr>
          </a:p>
        </p:txBody>
      </p:sp>
      <p:sp>
        <p:nvSpPr>
          <p:cNvPr id="229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B7DDA9A-0AEB-49EB-A892-D286B9DA2CFA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92</a:t>
            </a:fld>
            <a:endParaRPr lang="en-IE" altLang="en-US" dirty="0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04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304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D8C1158-BEC5-48B5-BCE0-73283BA49E47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93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14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314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D3F6476-C281-4AAB-890C-3B4355C9B77A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94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24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324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8ABC8E5-7D0A-4C05-B258-DC5304EEF9C7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95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0C375-B98C-B547-8B32-059C16003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>
            <a:extLst>
              <a:ext uri="{FF2B5EF4-FFF2-40B4-BE49-F238E27FC236}">
                <a16:creationId xmlns:a16="http://schemas.microsoft.com/office/drawing/2014/main" id="{1960F0A1-E66C-D25C-AECC-EC12F0265E1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Notes Placeholder 2">
            <a:extLst>
              <a:ext uri="{FF2B5EF4-FFF2-40B4-BE49-F238E27FC236}">
                <a16:creationId xmlns:a16="http://schemas.microsoft.com/office/drawing/2014/main" id="{2694A21B-C557-5F39-23B2-C225A0BC5E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152580" name="Slide Number Placeholder 3">
            <a:extLst>
              <a:ext uri="{FF2B5EF4-FFF2-40B4-BE49-F238E27FC236}">
                <a16:creationId xmlns:a16="http://schemas.microsoft.com/office/drawing/2014/main" id="{43FA78C2-6710-09AB-E908-E5FFE25101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D0414C-E86C-4BA1-8FF6-E64A4701BA18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96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994315905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2B7AA71-1260-4F48-BA81-522637B1B92A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97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44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345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162B384-B26D-4A30-8580-0835F42B765E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98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>
              <a:ea typeface="宋体" pitchFamily="2" charset="-122"/>
            </a:endParaRPr>
          </a:p>
        </p:txBody>
      </p:sp>
      <p:sp>
        <p:nvSpPr>
          <p:cNvPr id="2355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0C57252-999F-4B6A-916A-B0E97E419BBD}" type="slidenum">
              <a:rPr lang="en-IE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99</a:t>
            </a:fld>
            <a:endParaRPr lang="en-I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409E-D5D0-41B7-BB3D-6A0823050D46}" type="datetimeFigureOut">
              <a:rPr lang="zh-CN" altLang="en-US"/>
              <a:pPr>
                <a:defRPr/>
              </a:pPr>
              <a:t>2025/12/1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A3241-7FB1-4B61-A0EA-463D0E0310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123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BB7E5-8E5D-4CF4-AFE9-BE6346EE81BC}" type="datetimeFigureOut">
              <a:rPr lang="zh-CN" altLang="en-US"/>
              <a:pPr>
                <a:defRPr/>
              </a:pPr>
              <a:t>2025/12/1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94561-D738-444C-88EC-C7B141EF68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006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25C61-D8C8-4594-877C-D953C3F89E37}" type="datetimeFigureOut">
              <a:rPr lang="zh-CN" altLang="en-US"/>
              <a:pPr>
                <a:defRPr/>
              </a:pPr>
              <a:t>2025/12/1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0FAFA-D5CF-419D-AE3F-1146503022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36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F41AE-2F72-4A15-8F94-0588F3E59FA9}" type="datetimeFigureOut">
              <a:rPr lang="zh-CN" altLang="en-US"/>
              <a:pPr>
                <a:defRPr/>
              </a:pPr>
              <a:t>2025/12/1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A0F26-EB78-4560-B18D-3505E86C3F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612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D62BD-46AC-49AD-B62C-C0AA745490E7}" type="datetimeFigureOut">
              <a:rPr lang="zh-CN" altLang="en-US"/>
              <a:pPr>
                <a:defRPr/>
              </a:pPr>
              <a:t>2025/12/1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516BE-A80A-42B9-AFF1-04A1254421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482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01319-BCE7-4B73-B4C3-8F0772F9B6E6}" type="datetimeFigureOut">
              <a:rPr lang="zh-CN" altLang="en-US"/>
              <a:pPr>
                <a:defRPr/>
              </a:pPr>
              <a:t>2025/12/1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71ACC-4814-42E9-8129-C6E9F9C87C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342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DD3A4-F7AC-4243-9ED4-53B68180B4A3}" type="datetimeFigureOut">
              <a:rPr lang="zh-CN" altLang="en-US"/>
              <a:pPr>
                <a:defRPr/>
              </a:pPr>
              <a:t>2025/12/1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B6240-1E54-436E-8B52-971ADA934D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31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2196B-25B4-4356-8691-B6E278F7E934}" type="datetimeFigureOut">
              <a:rPr lang="zh-CN" altLang="en-US"/>
              <a:pPr>
                <a:defRPr/>
              </a:pPr>
              <a:t>2025/12/1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907FE-9071-45C5-9267-F3EA82B7AA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950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96670-30D7-4837-A3EA-B5D228773348}" type="datetimeFigureOut">
              <a:rPr lang="zh-CN" altLang="en-US"/>
              <a:pPr>
                <a:defRPr/>
              </a:pPr>
              <a:t>2025/12/1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FC248-D289-4814-9EE7-7F351CE6EA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127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8CFC0-497E-4212-BDEA-F9748DB375A6}" type="datetimeFigureOut">
              <a:rPr lang="zh-CN" altLang="en-US"/>
              <a:pPr>
                <a:defRPr/>
              </a:pPr>
              <a:t>2025/12/1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313FF-4164-49C6-A107-4A2CBB05BE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8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4CCA5-BDEE-478F-B2DD-62CAF1834BA1}" type="datetimeFigureOut">
              <a:rPr lang="zh-CN" altLang="en-US"/>
              <a:pPr>
                <a:defRPr/>
              </a:pPr>
              <a:t>2025/12/1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8AB2C-1831-4345-BC7C-3165291E48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097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69DC7B5-5B66-4040-8AF8-AA5AF7311AC1}" type="datetimeFigureOut">
              <a:rPr lang="zh-CN" altLang="en-US"/>
              <a:pPr>
                <a:defRPr/>
              </a:pPr>
              <a:t>2025/12/1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5CA2BD6-1A63-48C5-862B-EDB0546EFD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1.xml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2.xml"/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4.xml"/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5.xml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6.xml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7.xml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8.xml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0.xml"/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1.xml"/><Relationship Id="rId1" Type="http://schemas.openxmlformats.org/officeDocument/2006/relationships/slideLayout" Target="../slideLayouts/slideLayout1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3.xml"/><Relationship Id="rId1" Type="http://schemas.openxmlformats.org/officeDocument/2006/relationships/slideLayout" Target="../slideLayouts/slideLayout1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4.xml"/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5.xml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6.xml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7.xml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8.xml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0.xml"/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1.xml"/><Relationship Id="rId1" Type="http://schemas.openxmlformats.org/officeDocument/2006/relationships/slideLayout" Target="../slideLayouts/slideLayout1.xm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3.xml"/><Relationship Id="rId1" Type="http://schemas.openxmlformats.org/officeDocument/2006/relationships/slideLayout" Target="../slideLayouts/slideLayout1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4.xml"/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5.xml"/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6.xml"/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7.xml"/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8.xml"/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0.xml"/><Relationship Id="rId1" Type="http://schemas.openxmlformats.org/officeDocument/2006/relationships/slideLayout" Target="../slideLayouts/slideLayout1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2.xml"/><Relationship Id="rId1" Type="http://schemas.openxmlformats.org/officeDocument/2006/relationships/slideLayout" Target="../slideLayouts/slideLayout1.xml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3.xml"/><Relationship Id="rId1" Type="http://schemas.openxmlformats.org/officeDocument/2006/relationships/slideLayout" Target="../slideLayouts/slideLayout1.xm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3096344"/>
          </a:xfrm>
        </p:spPr>
        <p:txBody>
          <a:bodyPr/>
          <a:lstStyle/>
          <a:p>
            <a:pPr eaLnBrk="1" hangingPunct="1"/>
            <a:r>
              <a:rPr lang="en-IE" altLang="zh-CN" sz="9600" b="1" dirty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Christmas Table Quiz</a:t>
            </a:r>
            <a:endParaRPr lang="zh-CN" altLang="en-US" sz="9600" b="1" dirty="0">
              <a:ln w="28575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B1309ED-77A1-E851-933F-A6E5BA3339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1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Unscramble these letters to get a filling for Christmas pies: </a:t>
            </a:r>
            <a:r>
              <a:rPr lang="en-IE" altLang="en-US" sz="6000" dirty="0">
                <a:solidFill>
                  <a:srgbClr val="FF0000"/>
                </a:solidFill>
              </a:rPr>
              <a:t>TEAMCEMIN</a:t>
            </a:r>
            <a:r>
              <a:rPr lang="en-IE" altLang="en-US" sz="6000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C68148D8-B2B9-BD13-9119-1F14D6F7FC8B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EF600E3-85AB-3956-335F-D2B5F57EAE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标题 1"/>
          <p:cNvSpPr>
            <a:spLocks noGrp="1"/>
          </p:cNvSpPr>
          <p:nvPr>
            <p:ph type="title"/>
          </p:nvPr>
        </p:nvSpPr>
        <p:spPr>
          <a:xfrm>
            <a:off x="755650" y="12700"/>
            <a:ext cx="7777163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5 Answers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536" y="817596"/>
            <a:ext cx="7127875" cy="587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2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 dirty="0">
                <a:solidFill>
                  <a:schemeClr val="bg1"/>
                </a:solidFill>
              </a:rPr>
              <a:t>What was the name given to the group of singers brought together to record “Do They Know It’s Christmas”?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6600" b="1" dirty="0">
                <a:solidFill>
                  <a:srgbClr val="FF0000"/>
                </a:solidFill>
              </a:rPr>
              <a:t>Band Aid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6D9386A0-A68C-1A7B-0D57-1F71CA656464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2E8B169-D170-5893-011D-89B325A2B1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title"/>
          </p:nvPr>
        </p:nvSpPr>
        <p:spPr>
          <a:xfrm>
            <a:off x="1187624" y="12700"/>
            <a:ext cx="6912768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5 Answers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9388" y="2060575"/>
            <a:ext cx="7127875" cy="440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3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8000" dirty="0" err="1">
                <a:solidFill>
                  <a:schemeClr val="bg1"/>
                </a:solidFill>
              </a:rPr>
              <a:t>Cén</a:t>
            </a:r>
            <a:r>
              <a:rPr lang="en-IE" altLang="en-US" sz="8000" dirty="0">
                <a:solidFill>
                  <a:schemeClr val="bg1"/>
                </a:solidFill>
              </a:rPr>
              <a:t> </a:t>
            </a:r>
            <a:r>
              <a:rPr lang="en-IE" altLang="en-US" sz="8000" dirty="0" err="1">
                <a:solidFill>
                  <a:schemeClr val="bg1"/>
                </a:solidFill>
              </a:rPr>
              <a:t>Gaeilge</a:t>
            </a:r>
            <a:r>
              <a:rPr lang="en-IE" altLang="en-US" sz="8000" dirty="0">
                <a:solidFill>
                  <a:schemeClr val="bg1"/>
                </a:solidFill>
              </a:rPr>
              <a:t> </a:t>
            </a:r>
            <a:r>
              <a:rPr lang="en-IE" altLang="en-US" sz="8000" dirty="0" err="1">
                <a:solidFill>
                  <a:schemeClr val="bg1"/>
                </a:solidFill>
              </a:rPr>
              <a:t>atá</a:t>
            </a:r>
            <a:r>
              <a:rPr lang="en-IE" altLang="en-US" sz="8000" dirty="0">
                <a:solidFill>
                  <a:schemeClr val="bg1"/>
                </a:solidFill>
              </a:rPr>
              <a:t> </a:t>
            </a:r>
            <a:r>
              <a:rPr lang="en-IE" altLang="en-US" sz="8000" dirty="0" err="1">
                <a:solidFill>
                  <a:schemeClr val="bg1"/>
                </a:solidFill>
              </a:rPr>
              <a:t>ar</a:t>
            </a:r>
            <a:r>
              <a:rPr lang="en-IE" altLang="en-US" sz="8000" dirty="0">
                <a:solidFill>
                  <a:schemeClr val="bg1"/>
                </a:solidFill>
              </a:rPr>
              <a:t> “present”?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 dirty="0" err="1">
                <a:solidFill>
                  <a:srgbClr val="FF0000"/>
                </a:solidFill>
              </a:rPr>
              <a:t>Bronntanas</a:t>
            </a:r>
            <a:endParaRPr lang="en-IE" altLang="en-US" sz="8000" b="1" dirty="0">
              <a:solidFill>
                <a:srgbClr val="FF0000"/>
              </a:solidFill>
            </a:endParaRP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1CE06F19-3E14-7430-4DFA-ED7F24A6FFB7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02FCBD4-1855-DD48-52AE-254F08BAF8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0113"/>
            <a:ext cx="7127875" cy="57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4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>
                <a:solidFill>
                  <a:schemeClr val="bg1"/>
                </a:solidFill>
              </a:rPr>
              <a:t>Unscramble the letters (</a:t>
            </a:r>
            <a:r>
              <a:rPr lang="en-IE" altLang="en-US" sz="5400">
                <a:solidFill>
                  <a:srgbClr val="FF0000"/>
                </a:solidFill>
              </a:rPr>
              <a:t>RARYANCEB</a:t>
            </a:r>
            <a:r>
              <a:rPr lang="en-IE" altLang="en-US" sz="5400">
                <a:solidFill>
                  <a:schemeClr val="bg1"/>
                </a:solidFill>
              </a:rPr>
              <a:t>) to get the name of a fruit sauce that accompanies turkey?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6000" b="1">
                <a:solidFill>
                  <a:srgbClr val="FF0000"/>
                </a:solidFill>
              </a:rPr>
              <a:t>Cranberry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5E9AE883-C11C-12C2-C42E-4607CB01921B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5A77550-4DDC-1074-9BBC-49F5F04C4E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F829BE2E-0A66-4103-FF28-19584B6DC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12700"/>
            <a:ext cx="6912768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5 Answers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1341438"/>
            <a:ext cx="7127875" cy="47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5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 dirty="0">
                <a:solidFill>
                  <a:schemeClr val="bg1"/>
                </a:solidFill>
              </a:rPr>
              <a:t>How many times is “Santa” mentioned in “Jingle Bells”?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6600" b="1" dirty="0">
                <a:solidFill>
                  <a:srgbClr val="FF0000"/>
                </a:solidFill>
              </a:rPr>
              <a:t>None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4B16BA9D-1ECD-DFB3-2289-28F41533E18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CF4D5E4-471A-6AD9-2893-3F16642454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C5D6BF28-ACD9-7828-372D-9A640F1EA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12700"/>
            <a:ext cx="6912768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5 Answers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1125538"/>
            <a:ext cx="7127875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6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400">
                <a:solidFill>
                  <a:schemeClr val="bg1"/>
                </a:solidFill>
              </a:rPr>
              <a:t>Which of these characters did </a:t>
            </a:r>
            <a:r>
              <a:rPr lang="en-IE" altLang="en-US" sz="4400" u="sng">
                <a:solidFill>
                  <a:schemeClr val="bg1"/>
                </a:solidFill>
              </a:rPr>
              <a:t>not</a:t>
            </a:r>
            <a:r>
              <a:rPr lang="en-IE" altLang="en-US" sz="4400">
                <a:solidFill>
                  <a:schemeClr val="bg1"/>
                </a:solidFill>
              </a:rPr>
              <a:t> appear in a children’s version of “A Christmas Carol”: Kermit the Frog, Bugs Bunny or Mickey Mouse?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Bugs Bunny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3E474F6A-31CD-7AF1-881D-EB46F05B32F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EBAB986-5FC2-3749-6ED6-DC7ACB4B9A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EF67521A-AC86-F7F7-5DEA-2D60C85DD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12700"/>
            <a:ext cx="6912768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5 Answers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ED5492-2242-9E58-BB86-1CEDAF08AE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B4A2A5DF-DF22-3CC5-2FD7-235CF42C3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9F0CF84F-B301-5E54-4233-00500B21A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6FBB90F-B6D3-798D-8EED-CA766CA92E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072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11 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What do you call Santa when he stops moving?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Santa Pause!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2F0A350E-3863-C7E0-A92D-5C70A65BA889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D336930-9A6D-FAF4-14E1-1DA5E2769F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71DC74-FBA1-AC62-B1A0-039C5AF9F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>
            <a:extLst>
              <a:ext uri="{FF2B5EF4-FFF2-40B4-BE49-F238E27FC236}">
                <a16:creationId xmlns:a16="http://schemas.microsoft.com/office/drawing/2014/main" id="{BCDCD039-43E9-9E12-3DD2-B5E175D9CE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76672"/>
            <a:ext cx="6660232" cy="4968552"/>
          </a:xfrm>
        </p:spPr>
        <p:txBody>
          <a:bodyPr/>
          <a:lstStyle/>
          <a:p>
            <a:pPr eaLnBrk="1" hangingPunct="1"/>
            <a:r>
              <a:rPr lang="en-IE" altLang="zh-CN" sz="11000" b="1" dirty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Time to Check the Scores</a:t>
            </a:r>
            <a:endParaRPr lang="zh-CN" altLang="en-US" sz="11000" b="1" dirty="0">
              <a:ln w="28575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0C78F929-CFB4-00DE-7954-757AC5D9462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C207508-22B5-E864-CEF7-737B41CF74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442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>
                <a:solidFill>
                  <a:schemeClr val="bg1"/>
                </a:solidFill>
              </a:rPr>
              <a:t>Round 7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1E3CB9DB-6492-AC88-7B15-0035453F2336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447A755-E0DB-BAB7-FDF0-B447C93F82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7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1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The ruddock is another name for which bird associated with Christmas?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0251D99D-7424-57E8-50BD-1AE6B3CE1D96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D742F74-0D60-7D0E-12D1-DA43A7B7C4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1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What kind of sweet completes the phrase often used by Scrooge: “Bah _____”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D22BD542-7EC7-3D2F-68CE-9BCA6281B08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B06877A-FB7E-D5CA-575F-80214D1138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7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2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>
                <a:solidFill>
                  <a:schemeClr val="bg1"/>
                </a:solidFill>
              </a:rPr>
              <a:t>What kind of boy said, “Come they told me” in the Christmas Carol?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B6EBC272-82DC-ADF0-0260-8ECE94952EAC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45D81D5-0E1C-9460-F23B-CDE091E41D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7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836613"/>
            <a:ext cx="7127875" cy="486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3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>
                <a:solidFill>
                  <a:schemeClr val="bg1"/>
                </a:solidFill>
              </a:rPr>
              <a:t>Name the seasonal film about a magical train taking children to the North Pole to meet Santa Claus?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34E91F91-6BB7-2058-05AC-AD80658262C5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2E975BE-858F-F891-7F01-75CDE6BE51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7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4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>
                <a:solidFill>
                  <a:schemeClr val="bg1"/>
                </a:solidFill>
              </a:rPr>
              <a:t>What was the name of the Grinch’s dog: Mike, Max or Rex?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5DED0CAA-35DC-6FED-A3D4-3A92044BAA0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CB41E01-E074-3BAF-C4EA-CE40ED62D8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7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5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>
                <a:solidFill>
                  <a:schemeClr val="bg1"/>
                </a:solidFill>
              </a:rPr>
              <a:t>What king ordered baby boys to be put to death at the time of Jesus’ birth?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08514EA3-B1DA-3E30-515F-922426F0AEC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A78BE41-8923-B9E8-9686-89F3D098D7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7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1052513"/>
            <a:ext cx="727233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6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>
                <a:solidFill>
                  <a:schemeClr val="bg1"/>
                </a:solidFill>
              </a:rPr>
              <a:t>Which of Santa’s reindeer shares the same name as a mythological god of love?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B533A767-42BC-A67D-B7BE-80679B9F841C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F8C6C81-01A3-CF69-5FE6-1118CCCCE4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B0656-EADD-44E4-D5A5-93CC0E192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0AF92760-2051-5A07-6860-888125693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49CBA52D-2B37-BE29-F24C-D9B92F967B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37A351C-AE93-9541-4FF5-E48C9D443C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729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12 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What do you call Frosty the Snowman in May?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A Puddle!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FE82CFFB-7276-CED7-AF17-841C2A503C13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FD7F0DC-1DB4-F857-4EF2-CBA6B6CCEC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>
                <a:solidFill>
                  <a:schemeClr val="bg1"/>
                </a:solidFill>
              </a:rPr>
              <a:t>Round 6 Answers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BF9A122C-FDCC-A22B-D48D-125E54C0FA94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288B34E-004A-833A-9C95-D4CFD75F2D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标题 1"/>
          <p:cNvSpPr>
            <a:spLocks noGrp="1"/>
          </p:cNvSpPr>
          <p:nvPr>
            <p:ph type="title"/>
          </p:nvPr>
        </p:nvSpPr>
        <p:spPr>
          <a:xfrm>
            <a:off x="539750" y="12700"/>
            <a:ext cx="7920038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6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528" y="843679"/>
            <a:ext cx="7127875" cy="597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 dirty="0">
                <a:solidFill>
                  <a:schemeClr val="bg1"/>
                </a:solidFill>
              </a:rPr>
              <a:t>What famous Christmas story did Raymond Briggs write which was later made into an animated movie?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 dirty="0">
                <a:solidFill>
                  <a:srgbClr val="FF0000"/>
                </a:solidFill>
              </a:rPr>
              <a:t>The Snowman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96C6FAC3-226C-82E4-7AD8-299A0C550DE7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BBC17C3-D4BF-CADB-F34F-3740F91D67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标题 1"/>
          <p:cNvSpPr>
            <a:spLocks noGrp="1"/>
          </p:cNvSpPr>
          <p:nvPr>
            <p:ph type="title"/>
          </p:nvPr>
        </p:nvSpPr>
        <p:spPr>
          <a:xfrm>
            <a:off x="900113" y="12700"/>
            <a:ext cx="76327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6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1449388"/>
            <a:ext cx="7127875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>
                <a:solidFill>
                  <a:schemeClr val="bg1"/>
                </a:solidFill>
              </a:rPr>
              <a:t>De ghnáth, cén dath atá ar bhuataisí San Nioclás?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Dubh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939FBA36-EEE8-9412-93E9-F91E02F485D9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739520E-9863-78D2-759F-3232552986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1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Which of these gifts did the Wise Men give to baby Jesus: Gold, Silver or Bronze?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1D218581-B165-7D8B-4916-9DA9132E28E7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A3D95AC-89EB-623A-400B-DCAA6566D3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标题 1"/>
          <p:cNvSpPr>
            <a:spLocks noGrp="1"/>
          </p:cNvSpPr>
          <p:nvPr>
            <p:ph type="title"/>
          </p:nvPr>
        </p:nvSpPr>
        <p:spPr>
          <a:xfrm>
            <a:off x="1187450" y="12700"/>
            <a:ext cx="74168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6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42900" y="1052513"/>
            <a:ext cx="71278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7200">
                <a:solidFill>
                  <a:schemeClr val="bg1"/>
                </a:solidFill>
              </a:rPr>
              <a:t>What girl’s name is also a song sung at Christmas?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Carol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D9D61EDC-9E37-0DD6-C8EA-910E174BA8A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26586AB-3AA0-C6AE-E724-C165858CA6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标题 1"/>
          <p:cNvSpPr>
            <a:spLocks noGrp="1"/>
          </p:cNvSpPr>
          <p:nvPr>
            <p:ph type="title"/>
          </p:nvPr>
        </p:nvSpPr>
        <p:spPr>
          <a:xfrm>
            <a:off x="827088" y="12700"/>
            <a:ext cx="756126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6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4447" y="843679"/>
            <a:ext cx="7129462" cy="597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4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 dirty="0">
                <a:solidFill>
                  <a:schemeClr val="bg1"/>
                </a:solidFill>
              </a:rPr>
              <a:t>What is the name of the fleshy growth that hangs down over a turkey’s beak: a snood, a snoop or a snook?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 dirty="0">
                <a:solidFill>
                  <a:srgbClr val="FF0000"/>
                </a:solidFill>
              </a:rPr>
              <a:t>Snood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1DF2150D-54D8-2847-EFD4-A782F28A810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695FB0E-E408-3A7E-22BB-A5FBD178D3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标题 1"/>
          <p:cNvSpPr>
            <a:spLocks noGrp="1"/>
          </p:cNvSpPr>
          <p:nvPr>
            <p:ph type="title"/>
          </p:nvPr>
        </p:nvSpPr>
        <p:spPr>
          <a:xfrm>
            <a:off x="900113" y="12700"/>
            <a:ext cx="76327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6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1185863"/>
            <a:ext cx="71278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5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7200">
                <a:solidFill>
                  <a:schemeClr val="bg1"/>
                </a:solidFill>
              </a:rPr>
              <a:t>What item brought Frosty the Snowman to life?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A Silk Hat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6DB9D6E5-DE3E-5B1E-DC2B-5669269B579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A6DBEF4-D160-542C-5464-76D811B40C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标题 1"/>
          <p:cNvSpPr>
            <a:spLocks noGrp="1"/>
          </p:cNvSpPr>
          <p:nvPr>
            <p:ph type="title"/>
          </p:nvPr>
        </p:nvSpPr>
        <p:spPr>
          <a:xfrm>
            <a:off x="827088" y="-14288"/>
            <a:ext cx="7345362" cy="1143001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6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 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800">
                <a:solidFill>
                  <a:schemeClr val="bg1"/>
                </a:solidFill>
              </a:rPr>
              <a:t>Which of the following is </a:t>
            </a:r>
            <a:r>
              <a:rPr lang="en-IE" altLang="en-US" sz="4800" u="sng">
                <a:solidFill>
                  <a:schemeClr val="bg1"/>
                </a:solidFill>
              </a:rPr>
              <a:t>not</a:t>
            </a:r>
            <a:r>
              <a:rPr lang="en-IE" altLang="en-US" sz="4800">
                <a:solidFill>
                  <a:schemeClr val="bg1"/>
                </a:solidFill>
              </a:rPr>
              <a:t> a real US town/city: Snowflake, Texas; Noel, Missouri; or Santa Claus, Georgia?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7200" b="1">
                <a:solidFill>
                  <a:srgbClr val="FF0000"/>
                </a:solidFill>
              </a:rPr>
              <a:t>Snowflake, Texas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25870EF2-3D98-17A8-A445-3EECA1397F1E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282BA7C-10A5-6FD4-FBA6-BC84CB12D9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1D5A7-E0FB-89C5-FC0B-B1668BE3A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E97FD8ED-E3CE-334C-B7DB-4B73C26891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444EC76D-225C-D5CD-509C-D5C6174BA7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8AB10A9-CC99-B6E5-EFEF-4F4E83A0BF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930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13 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What Christmas song is hidden in the alphabet: A B C D E F G H I J K M N O P Q R S T U V W X Y Z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Noel (No L)!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65EB4949-E400-31F7-BB57-2F31A90550B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8646E53-BDAE-5356-BDE2-825F56FA34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>
                <a:solidFill>
                  <a:schemeClr val="bg1"/>
                </a:solidFill>
              </a:rPr>
              <a:t>Round 8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4317373E-8B34-07D4-7BB4-F3C4EB8F55BD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252AD92-9AEF-E05E-2C4C-45346A4D57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8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1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>
                <a:solidFill>
                  <a:schemeClr val="bg1"/>
                </a:solidFill>
              </a:rPr>
              <a:t>Which author wrote “A Christmas Carol” featuring Ebeneezer Scrooge?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C1622469-5126-9F48-B377-838C1D83E859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3F5982E-39DB-C571-2CA6-7DCFDA312C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8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272338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2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“The cattle are lowing, the baby awakes” is a line from which Christmas Carol?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9AF00073-525B-0396-2793-A1DF97125CD3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D1BE162-1A0E-19EA-65F5-19A5680D0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8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3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What currency was introduced into Ireland on New Year’s Day 2002?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F6ABA247-8EF5-9481-4BEE-7C283B8C2D5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8D753CE-545F-E55C-353B-3AC37AE450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1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What is the more common name of the Christmas carol “Adeste Fideles”?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AFBD684B-B363-53C4-3174-D051AD795C46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EBD07AC-FE73-9A4D-EDA8-839E7ABA35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8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4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>
                <a:solidFill>
                  <a:schemeClr val="bg1"/>
                </a:solidFill>
              </a:rPr>
              <a:t>What is the name of a promise made for the New Year: Revolution, Resolution or Rebellion?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506D5B8D-4A0D-F177-CA26-0F2C456C14E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C8A0B92-DF3D-4A64-AA3B-1B9959B12A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8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5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Unscramble the letters (</a:t>
            </a:r>
            <a:r>
              <a:rPr lang="en-IE" altLang="en-US" sz="6000">
                <a:solidFill>
                  <a:srgbClr val="FF0000"/>
                </a:solidFill>
              </a:rPr>
              <a:t>LUBBAE</a:t>
            </a:r>
            <a:r>
              <a:rPr lang="en-IE" altLang="en-US" sz="6000">
                <a:solidFill>
                  <a:schemeClr val="bg1"/>
                </a:solidFill>
              </a:rPr>
              <a:t>) to find something hung on a Christmas tree?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26CCF9B1-8246-81A4-ED5B-955871820F42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0837BFE-8EA3-937C-A65A-9BEDBE93E2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8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6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>
                <a:solidFill>
                  <a:schemeClr val="bg1"/>
                </a:solidFill>
              </a:rPr>
              <a:t>What might a naughty child find in his stocking on Christmas morning: Turf, Coal or Briquettes?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69A1CD12-F727-9015-6CF5-C12B5373121B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C6CA242-5137-1CDF-175E-F832395088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8121A-9D4A-B813-966F-79166FB0E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FF6070DF-304F-24BC-1D2D-53681CBE6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83057F31-FAA7-0767-3BA3-F2FBA6825D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E284C4D-7E1C-3002-02DA-D40C4D7BFB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843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14 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What do reindeer have that no other animals have?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Baby Reindeer 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C84BDDF3-7710-513C-B2A0-A86E94F59699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DEF72BA-C48C-3312-754C-5420DB87B3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>
                <a:solidFill>
                  <a:schemeClr val="bg1"/>
                </a:solidFill>
              </a:rPr>
              <a:t>Round 7 Answers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E9259412-1307-FC1B-33C0-1EAE88AC599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1083BC7-F848-F2C6-695D-51850B911B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标题 1"/>
          <p:cNvSpPr>
            <a:spLocks noGrp="1"/>
          </p:cNvSpPr>
          <p:nvPr>
            <p:ph type="title"/>
          </p:nvPr>
        </p:nvSpPr>
        <p:spPr>
          <a:xfrm>
            <a:off x="611188" y="12700"/>
            <a:ext cx="78486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7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1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The ruddock is another name for which bird associated with Christmas?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 dirty="0">
                <a:solidFill>
                  <a:srgbClr val="FF0000"/>
                </a:solidFill>
              </a:rPr>
              <a:t>Robin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E74CD487-3EB0-84BB-E7F5-F6B85991EDCB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C4AC4DA-160E-B788-F1EF-C91D2639C8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标题 1"/>
          <p:cNvSpPr>
            <a:spLocks noGrp="1"/>
          </p:cNvSpPr>
          <p:nvPr>
            <p:ph type="title"/>
          </p:nvPr>
        </p:nvSpPr>
        <p:spPr>
          <a:xfrm>
            <a:off x="755650" y="12700"/>
            <a:ext cx="7993063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7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5156" y="833556"/>
            <a:ext cx="7127875" cy="587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2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 dirty="0">
                <a:solidFill>
                  <a:schemeClr val="bg1"/>
                </a:solidFill>
              </a:rPr>
              <a:t>What kind of boy said, “Come they told me” in the Christmas Carol?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 dirty="0">
                <a:solidFill>
                  <a:srgbClr val="FF0000"/>
                </a:solidFill>
              </a:rPr>
              <a:t>Drummer Boy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198B433F-93D6-581B-3A7B-1D0DE6A68CB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7CCA847-A77C-33A0-FF7F-9B57178C47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标题 1"/>
          <p:cNvSpPr>
            <a:spLocks noGrp="1"/>
          </p:cNvSpPr>
          <p:nvPr>
            <p:ph type="title"/>
          </p:nvPr>
        </p:nvSpPr>
        <p:spPr>
          <a:xfrm>
            <a:off x="755650" y="12700"/>
            <a:ext cx="78486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7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836613"/>
            <a:ext cx="7127875" cy="587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3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>
                <a:solidFill>
                  <a:schemeClr val="bg1"/>
                </a:solidFill>
              </a:rPr>
              <a:t>Name the seasonal film about a magical train taking children to the North Pole to meet Santa Claus?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6600" b="1">
                <a:solidFill>
                  <a:srgbClr val="FF0000"/>
                </a:solidFill>
              </a:rPr>
              <a:t>The Polar Express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C376C58E-3F65-4629-8749-13488250412C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F4860E2-8810-671C-5A92-59AE566AB6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488238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7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14325" y="1268413"/>
            <a:ext cx="7127875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4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>
                <a:solidFill>
                  <a:schemeClr val="bg1"/>
                </a:solidFill>
              </a:rPr>
              <a:t>What was the name of the Grinch’s dog: Mike, Max or Rex?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Max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F70F1801-603B-9A0C-1878-090FD0AA3BD3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76B50AC-C90B-27D5-EDA4-0FB6699244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186B3-0401-876F-3C5D-77FEDA877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CF525267-5D82-6648-5D1B-4C8CE012F2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5B84960E-6888-E44A-4A20-47820C0F55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2015DD6-62CD-9702-E904-A18606E45E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701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4168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7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6034" y="855033"/>
            <a:ext cx="7127875" cy="587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5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 dirty="0">
                <a:solidFill>
                  <a:schemeClr val="bg1"/>
                </a:solidFill>
              </a:rPr>
              <a:t>What king ordered baby boys to be put to death at the time of Jesus’ birth?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 dirty="0">
                <a:solidFill>
                  <a:srgbClr val="FF0000"/>
                </a:solidFill>
              </a:rPr>
              <a:t>Herod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1EA614F1-DD7F-8F77-F4BB-84F5546C6695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1D8D516-C0E2-7485-DD6D-0BCB863472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标题 1"/>
          <p:cNvSpPr>
            <a:spLocks noGrp="1"/>
          </p:cNvSpPr>
          <p:nvPr>
            <p:ph type="title"/>
          </p:nvPr>
        </p:nvSpPr>
        <p:spPr>
          <a:xfrm>
            <a:off x="1042988" y="12700"/>
            <a:ext cx="7489825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7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1190625"/>
            <a:ext cx="7272338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6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>
                <a:solidFill>
                  <a:schemeClr val="bg1"/>
                </a:solidFill>
              </a:rPr>
              <a:t>Which of Santa’s reindeer shares the same name as a mythological god of love?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Cupid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3BB7B9E4-359B-E86C-0FF6-FC02DC6D2C3C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29430BA-4AFA-9B6E-5755-E90DF99A2A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DBFC0-7F49-B826-2DAE-B907DF795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013C0C9F-411A-1487-7FD3-8DB16AD9DE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47752B52-C257-26A6-7A0A-A5781A9274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C8278D9-86E6-AD0B-2D51-B5255D8CA4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100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15 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What’s an </a:t>
            </a:r>
            <a:r>
              <a:rPr lang="en-IE" altLang="zh-CN" sz="6600" b="1" dirty="0" err="1">
                <a:solidFill>
                  <a:schemeClr val="tx2">
                    <a:lumMod val="75000"/>
                  </a:schemeClr>
                </a:solidFill>
              </a:rPr>
              <a:t>Ig</a:t>
            </a: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An Eskimo’s house without a loo!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D1CC8255-472C-B787-A4D2-8EC531D65D71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84DF1B8-14CF-4A52-8258-279D265C7E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>
                <a:solidFill>
                  <a:schemeClr val="bg1"/>
                </a:solidFill>
              </a:rPr>
              <a:t>Round 8 Answers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CE75EF97-B5E7-4DAB-AF9C-4E19716CDEA5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A715A90-1A61-52EA-60FE-8746517BA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标题 1"/>
          <p:cNvSpPr>
            <a:spLocks noGrp="1"/>
          </p:cNvSpPr>
          <p:nvPr>
            <p:ph type="title"/>
          </p:nvPr>
        </p:nvSpPr>
        <p:spPr>
          <a:xfrm>
            <a:off x="755650" y="12700"/>
            <a:ext cx="7777163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8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528" y="872049"/>
            <a:ext cx="7127875" cy="587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1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 dirty="0">
                <a:solidFill>
                  <a:schemeClr val="bg1"/>
                </a:solidFill>
              </a:rPr>
              <a:t>Which author wrote “A Christmas Carol” featuring Ebeneezer Scrooge?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 dirty="0">
                <a:solidFill>
                  <a:srgbClr val="FF0000"/>
                </a:solidFill>
              </a:rPr>
              <a:t>Charles Dickens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A393CCA8-286D-B596-A178-DC3D48A04C27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63E8A10-2F75-548F-2DD7-E1084F0BB6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标题 1"/>
          <p:cNvSpPr>
            <a:spLocks noGrp="1"/>
          </p:cNvSpPr>
          <p:nvPr>
            <p:ph type="title"/>
          </p:nvPr>
        </p:nvSpPr>
        <p:spPr>
          <a:xfrm>
            <a:off x="827088" y="12700"/>
            <a:ext cx="76327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8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272338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2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“The cattle are lowing, the baby awakes” is a line from which Christmas Carol?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>
                <a:solidFill>
                  <a:srgbClr val="FF0000"/>
                </a:solidFill>
              </a:rPr>
              <a:t>Away in a Manger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CB17E266-8540-44B6-4C8D-94AC64C473A6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AC2E4EF-19A8-BCE8-97E9-B78D18F678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标题 1"/>
          <p:cNvSpPr>
            <a:spLocks noGrp="1"/>
          </p:cNvSpPr>
          <p:nvPr>
            <p:ph type="title"/>
          </p:nvPr>
        </p:nvSpPr>
        <p:spPr>
          <a:xfrm>
            <a:off x="827088" y="12700"/>
            <a:ext cx="756126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8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3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What currency was introduced into Ireland on New Year’s Day 2002?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Euro(€)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3F0B6FCA-6E8A-67B8-17FE-77C7AC5B302E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DBFE9F9-C3A6-25D1-1115-EBB8E9ADAD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标题 1"/>
          <p:cNvSpPr>
            <a:spLocks noGrp="1"/>
          </p:cNvSpPr>
          <p:nvPr>
            <p:ph type="title"/>
          </p:nvPr>
        </p:nvSpPr>
        <p:spPr>
          <a:xfrm>
            <a:off x="468313" y="12700"/>
            <a:ext cx="7991475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8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1052513"/>
            <a:ext cx="71278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4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>
                <a:solidFill>
                  <a:schemeClr val="bg1"/>
                </a:solidFill>
              </a:rPr>
              <a:t>What is the name of a promise made for the New Year: Revolution, Resolution or Rebellion?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Resolution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40E80B04-48BD-2D93-7611-2FD4F3A89B68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950A0F3-1BC1-1C7D-6F4B-0CCE59B38E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345363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8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5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Unscramble the letters (</a:t>
            </a:r>
            <a:r>
              <a:rPr lang="en-IE" altLang="en-US" sz="6000">
                <a:solidFill>
                  <a:srgbClr val="FF0000"/>
                </a:solidFill>
              </a:rPr>
              <a:t>LUBBAE</a:t>
            </a:r>
            <a:r>
              <a:rPr lang="en-IE" altLang="en-US" sz="6000">
                <a:solidFill>
                  <a:schemeClr val="bg1"/>
                </a:solidFill>
              </a:rPr>
              <a:t>) to find something hung on a Christmas tree?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Bauble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6B1D27FE-B208-9492-AD9C-C9DE8EAD03FB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B25FE2B-C334-3855-7D51-D376A2A5CA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1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Who hides in a bakery at Christmas?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A mince spy!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C7545DDE-8830-CD46-1392-CD705181C6F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DBFCCA6-E83E-89A3-FD3F-77EAF9C81B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标题 1"/>
          <p:cNvSpPr>
            <a:spLocks noGrp="1"/>
          </p:cNvSpPr>
          <p:nvPr>
            <p:ph type="title"/>
          </p:nvPr>
        </p:nvSpPr>
        <p:spPr>
          <a:xfrm>
            <a:off x="900113" y="12700"/>
            <a:ext cx="76327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8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1125538"/>
            <a:ext cx="71278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6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>
                <a:solidFill>
                  <a:schemeClr val="bg1"/>
                </a:solidFill>
              </a:rPr>
              <a:t>What might a naughty child find in his stocking on Christmas morning: Turf, Coal or Briquettes?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Coal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8B833141-C0DD-E390-3087-C255943374FC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E26EFB2-01E8-ACEA-2AA6-A8CA10416B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979645-4152-B475-42E7-3DB7011CD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9CC4FD11-E69C-FF38-89BD-87900757F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61235F4C-466A-3584-F28A-3EEBD3D7B8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58C9AB9-7852-537D-CC02-73A0444349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746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16 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What did Adam say on the day before Christmas?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It’s Christmas, Eve!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78B01700-E86E-6432-600F-E421B1050541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C1BC55C-95F3-9D31-496B-E783E6887F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260DE-216B-7AE6-178A-ACF8399A0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>
            <a:extLst>
              <a:ext uri="{FF2B5EF4-FFF2-40B4-BE49-F238E27FC236}">
                <a16:creationId xmlns:a16="http://schemas.microsoft.com/office/drawing/2014/main" id="{2CBE825F-6206-1054-E611-60B48B2CB5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76672"/>
            <a:ext cx="8028384" cy="4968552"/>
          </a:xfrm>
        </p:spPr>
        <p:txBody>
          <a:bodyPr/>
          <a:lstStyle/>
          <a:p>
            <a:pPr eaLnBrk="1" hangingPunct="1"/>
            <a:r>
              <a:rPr lang="en-IE" altLang="zh-CN" sz="11000" b="1" dirty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Time to Check the Final Scores</a:t>
            </a:r>
            <a:endParaRPr lang="zh-CN" altLang="en-US" sz="11000" b="1" dirty="0">
              <a:ln w="28575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4B775E83-A715-DB4E-86A2-9DC2EA0F9E56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5376087-EC46-E86C-0B6F-E6594DC8E3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162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标题 1"/>
          <p:cNvSpPr>
            <a:spLocks noGrp="1"/>
          </p:cNvSpPr>
          <p:nvPr>
            <p:ph type="ctrTitle"/>
          </p:nvPr>
        </p:nvSpPr>
        <p:spPr>
          <a:xfrm>
            <a:off x="539750" y="1125538"/>
            <a:ext cx="7772400" cy="4032250"/>
          </a:xfrm>
        </p:spPr>
        <p:txBody>
          <a:bodyPr/>
          <a:lstStyle/>
          <a:p>
            <a:pPr eaLnBrk="1" hangingPunct="1"/>
            <a:r>
              <a:rPr lang="en-IE" altLang="zh-CN" sz="12000" b="1">
                <a:solidFill>
                  <a:schemeClr val="bg1"/>
                </a:solidFill>
              </a:rPr>
              <a:t>Tie-Break Round 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9CA9B6A9-70C2-078C-9515-DB665AB5858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04DC8B8-1192-9513-AB3F-C18E379BC1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2009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Tie-Break Round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836613"/>
            <a:ext cx="7127875" cy="486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1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>
                <a:solidFill>
                  <a:schemeClr val="bg1"/>
                </a:solidFill>
              </a:rPr>
              <a:t>What Irishman wrote the lyrics for the Christmas No. 1 song “Do They Know It’s Christmas?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7C7CF7D1-94E9-1DC2-54C5-D81CDC7F72F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3D04C91-DC13-395F-BC57-0BA04ABE01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2009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Tie-Break Round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2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600">
                <a:solidFill>
                  <a:schemeClr val="bg1"/>
                </a:solidFill>
              </a:rPr>
              <a:t>Which religious leader fled Tibet when Chinese forces invaded on Christmas Day 1950?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6CC6D8C2-B9CF-8D86-2EED-B30B35D89F99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C2761C8-0DC2-A7C5-1FF0-BDA1BF34BA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2009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Tie-Break Round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3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>
                <a:solidFill>
                  <a:schemeClr val="bg1"/>
                </a:solidFill>
              </a:rPr>
              <a:t>Ankara is the capital of what country which is also a Christmas bird?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A9092005-7BF6-C4EC-52D4-8B049EEC663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E953CF3-3B4A-34A5-E87C-73BD790842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2009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Tie-Break Round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825" y="1484313"/>
            <a:ext cx="7127875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4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>
                <a:solidFill>
                  <a:schemeClr val="bg1"/>
                </a:solidFill>
              </a:rPr>
              <a:t>On what date is Nollaig na mBan celebrated?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D3360A24-E363-18D7-7044-8B4DB8B15701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32EC4F9-9FB3-5CCF-8F6F-4C5D108956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2009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Tie-Break Round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5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400">
                <a:solidFill>
                  <a:schemeClr val="bg1"/>
                </a:solidFill>
              </a:rPr>
              <a:t>Which Oliver _____ (Plunkett, Twist or Cromwell) was a British ruler who cancelled Christmas when he came to power?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B60C77DD-51A3-2149-19E1-D7A390914A4C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CAF2A74-B27D-DF0B-62B0-5B15B9BB23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Round 2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FB3C064C-C5AE-4ABA-268D-DE65AF42C67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56571D5-F04F-35CE-C271-88EE63FA64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2009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Tie-Break Round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1138" y="981075"/>
            <a:ext cx="7273925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6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600">
                <a:solidFill>
                  <a:schemeClr val="bg1"/>
                </a:solidFill>
              </a:rPr>
              <a:t>Which of these Gospels does </a:t>
            </a:r>
            <a:r>
              <a:rPr lang="en-IE" altLang="en-US" sz="5600" u="sng">
                <a:solidFill>
                  <a:schemeClr val="bg1"/>
                </a:solidFill>
              </a:rPr>
              <a:t>not</a:t>
            </a:r>
            <a:r>
              <a:rPr lang="en-IE" altLang="en-US" sz="5600">
                <a:solidFill>
                  <a:schemeClr val="bg1"/>
                </a:solidFill>
              </a:rPr>
              <a:t> tell the story of the birth of Jesus: Matthew, Mark or Luke?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D1E91845-5E46-C91D-5309-61404DE396CB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D0A714D-CFE7-F0B1-4C6B-AAFDA72F96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2BA20-9289-C14D-71F0-EFDD01E5CA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84BB5374-F795-B244-E3FF-37AF5E3EC4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9F4BC28F-9677-7134-022A-7B6A93D407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5FE8DFE-4169-75F0-2713-85B023A804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575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17 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Why did Santa’s elf push his bed into the fireplace?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Because he wanted to sleep like a log!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DEA5A11E-A165-1E13-5A55-74856DC1EF43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85AE4CC-998F-43FB-2881-72F5E44750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标题 1"/>
          <p:cNvSpPr>
            <a:spLocks noGrp="1"/>
          </p:cNvSpPr>
          <p:nvPr>
            <p:ph type="ctrTitle"/>
          </p:nvPr>
        </p:nvSpPr>
        <p:spPr>
          <a:xfrm>
            <a:off x="107950" y="260350"/>
            <a:ext cx="7772400" cy="4897438"/>
          </a:xfrm>
        </p:spPr>
        <p:txBody>
          <a:bodyPr/>
          <a:lstStyle/>
          <a:p>
            <a:pPr eaLnBrk="1" hangingPunct="1"/>
            <a:r>
              <a:rPr lang="en-IE" altLang="zh-CN" sz="10000" b="1">
                <a:solidFill>
                  <a:schemeClr val="bg1"/>
                </a:solidFill>
              </a:rPr>
              <a:t>Tie-Break Round Answers </a:t>
            </a:r>
            <a:endParaRPr lang="zh-CN" altLang="en-US" sz="10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F11D7FBE-9EA5-5CC0-CDD5-021C6D06D352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8CADBB9-0600-A41B-8D75-B743DC101A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标题 1"/>
          <p:cNvSpPr>
            <a:spLocks noGrp="1"/>
          </p:cNvSpPr>
          <p:nvPr>
            <p:ph type="title"/>
          </p:nvPr>
        </p:nvSpPr>
        <p:spPr>
          <a:xfrm>
            <a:off x="323850" y="12700"/>
            <a:ext cx="84963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Tie-Break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843639"/>
            <a:ext cx="7127875" cy="597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1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 dirty="0">
                <a:solidFill>
                  <a:schemeClr val="bg1"/>
                </a:solidFill>
              </a:rPr>
              <a:t>What Irishman wrote the lyrics for the Christmas No. 1 song “Do They Know It’s Christmas?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 dirty="0">
                <a:solidFill>
                  <a:srgbClr val="FF0000"/>
                </a:solidFill>
              </a:rPr>
              <a:t>Bob Geldof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BBA1C079-526F-0618-B582-FD344B1F161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0E271FC-A6C3-6FDA-A18C-FABB82AF7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488238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Tie-Break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1062038"/>
            <a:ext cx="7127875" cy="538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2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600">
                <a:solidFill>
                  <a:schemeClr val="bg1"/>
                </a:solidFill>
              </a:rPr>
              <a:t>Which religious leader fled Tibet when Chinese forces invaded on Christmas Day 1950?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Dalai Lama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4C8777FD-3F49-81A1-3D30-4D3D5D0F8E26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3240037-19D1-564D-E346-0A225A9029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561263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Tie-Break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3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>
                <a:solidFill>
                  <a:schemeClr val="bg1"/>
                </a:solidFill>
              </a:rPr>
              <a:t>Ankara is the capital of what country which is also a Christmas bird?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6600" b="1">
                <a:solidFill>
                  <a:srgbClr val="FF0000"/>
                </a:solidFill>
              </a:rPr>
              <a:t>Turkey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3D7453DF-EB38-17C8-85A9-923387D4FFF2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7D5F16D-A0AE-C7AC-1589-A52DBF72DB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632700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Tie-Break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825" y="1484313"/>
            <a:ext cx="7127875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4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>
                <a:solidFill>
                  <a:schemeClr val="bg1"/>
                </a:solidFill>
              </a:rPr>
              <a:t>On what date is Nollaig na mBan celebrated?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January 6th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72410EEC-082F-8804-A744-30422819434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BC82100-9840-7429-C126-FD9B12E134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704138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Tie-Break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9563" y="1128713"/>
            <a:ext cx="7127875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5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400">
                <a:solidFill>
                  <a:schemeClr val="bg1"/>
                </a:solidFill>
              </a:rPr>
              <a:t>Which Oliver _____ (Plunkett, Twist or Cromwell) was a British ruler who cancelled Christmas when he came to power?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Cromwell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DDF2A41E-FF85-30A4-83B5-1D8F82EAEB5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E187844-8DC6-F923-9FB7-0A661E18D0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777163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Tie-Break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1138" y="1066800"/>
            <a:ext cx="7273925" cy="538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6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600">
                <a:solidFill>
                  <a:schemeClr val="bg1"/>
                </a:solidFill>
              </a:rPr>
              <a:t>Which of these Gospels does </a:t>
            </a:r>
            <a:r>
              <a:rPr lang="en-IE" altLang="en-US" sz="5600" u="sng">
                <a:solidFill>
                  <a:schemeClr val="bg1"/>
                </a:solidFill>
              </a:rPr>
              <a:t>not</a:t>
            </a:r>
            <a:r>
              <a:rPr lang="en-IE" altLang="en-US" sz="5600">
                <a:solidFill>
                  <a:schemeClr val="bg1"/>
                </a:solidFill>
              </a:rPr>
              <a:t> tell the story of the birth of Jesus: Matthew, Mark or Luke?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Mark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B12C16C7-BF4B-2561-B1D9-BD786491472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8A1FD62-38BF-7087-E26B-5CA1A3BB3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2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7200" dirty="0">
                <a:solidFill>
                  <a:schemeClr val="bg1"/>
                </a:solidFill>
              </a:rPr>
              <a:t>Cad is brí le “</a:t>
            </a:r>
            <a:r>
              <a:rPr lang="en-IE" altLang="en-US" sz="7200" dirty="0" err="1">
                <a:solidFill>
                  <a:schemeClr val="bg1"/>
                </a:solidFill>
              </a:rPr>
              <a:t>maróg</a:t>
            </a:r>
            <a:r>
              <a:rPr lang="en-IE" altLang="en-US" sz="7200" dirty="0">
                <a:solidFill>
                  <a:schemeClr val="bg1"/>
                </a:solidFill>
              </a:rPr>
              <a:t> na </a:t>
            </a:r>
            <a:r>
              <a:rPr lang="en-IE" altLang="en-US" sz="7200" dirty="0" err="1">
                <a:solidFill>
                  <a:schemeClr val="bg1"/>
                </a:solidFill>
              </a:rPr>
              <a:t>Nollag</a:t>
            </a:r>
            <a:r>
              <a:rPr lang="en-IE" altLang="en-US" sz="7200" dirty="0">
                <a:solidFill>
                  <a:schemeClr val="bg1"/>
                </a:solidFill>
              </a:rPr>
              <a:t>”?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841DB599-D048-93DA-3646-38E9E0B2BB0D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07F7CFD-D24D-242C-895A-DC82DA1E5A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B3903-EF09-5A30-A1A8-A31A9404B4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437C05FC-DE9A-3B75-44AC-6629882B9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B18DA607-CF58-5E7D-B967-FF03967E44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036630B-AB93-4AFF-2ED4-398B160474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840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Final Christmas Joke 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165725"/>
          </a:xfrm>
        </p:spPr>
        <p:txBody>
          <a:bodyPr rtlCol="0">
            <a:normAutofit fontScale="70000" lnSpcReduction="2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sz="7000" b="1" dirty="0" err="1"/>
              <a:t>T'was</a:t>
            </a:r>
            <a:r>
              <a:rPr lang="en-IE" sz="7000" b="1" dirty="0"/>
              <a:t> the night before Christmas and all through the house, not a creature was stirring, not even a mouse. The stockings were hung by the chimney with care. They'd been worn all week and needed the air!</a:t>
            </a: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90146E37-F5AD-E9D3-AD59-56CA977A2A2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EF431B4-C0EE-AC66-6080-98BE3223D9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6984776" cy="4680520"/>
          </a:xfrm>
        </p:spPr>
        <p:txBody>
          <a:bodyPr/>
          <a:lstStyle/>
          <a:p>
            <a:pPr eaLnBrk="1" hangingPunct="1"/>
            <a:r>
              <a:rPr lang="en-IE" altLang="zh-CN" sz="11000" b="1" dirty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Hope You All Enjoyed the Quiz</a:t>
            </a:r>
            <a:endParaRPr lang="zh-CN" altLang="en-US" sz="11000" b="1" dirty="0">
              <a:ln w="28575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8238C9AE-1C6D-2175-1FDE-2E5A923C471E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792A4A1-25E6-9870-6FD3-AD220DC9D1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204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6984776" cy="4680520"/>
          </a:xfrm>
        </p:spPr>
        <p:txBody>
          <a:bodyPr/>
          <a:lstStyle/>
          <a:p>
            <a:pPr eaLnBrk="1" hangingPunct="1"/>
            <a:r>
              <a:rPr lang="en-IE" altLang="zh-CN" sz="11000" b="1" dirty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Happy Christmas</a:t>
            </a:r>
            <a:endParaRPr lang="zh-CN" altLang="en-US" sz="11000" b="1" dirty="0">
              <a:ln w="28575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2BCE53C6-2F8C-41A8-0D3F-26C3D8267677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8FB0789-155F-B8C9-85C1-09233A36A1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606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EF0EA9B-730A-1D1F-D6CF-CD016ACEB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2">
            <a:extLst>
              <a:ext uri="{FF2B5EF4-FFF2-40B4-BE49-F238E27FC236}">
                <a16:creationId xmlns:a16="http://schemas.microsoft.com/office/drawing/2014/main" id="{2D96D37A-6FA6-EDE6-E959-0A80283CE56C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653074D-C27F-C0AA-51BE-19A3DED6B6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CD37B69-5284-26EB-8580-0D448802F9B4}"/>
              </a:ext>
            </a:extLst>
          </p:cNvPr>
          <p:cNvSpPr txBox="1"/>
          <p:nvPr/>
        </p:nvSpPr>
        <p:spPr>
          <a:xfrm>
            <a:off x="381000" y="1905000"/>
            <a:ext cx="85344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  <a:t>Thank you for downloading this Seomra Ranga resource. We hope that you find it practical and useful in your classroom.</a:t>
            </a:r>
          </a:p>
          <a:p>
            <a:b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  <a:t>Please be aware of the following conditions before using this resource.</a:t>
            </a:r>
          </a:p>
          <a:p>
            <a:endParaRPr lang="en-IE" sz="1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IE" sz="1400" b="1" u="sng" dirty="0">
                <a:ea typeface="Calibri" panose="020F0502020204030204" pitchFamily="34" charset="0"/>
                <a:cs typeface="Calibri" panose="020F0502020204030204" pitchFamily="34" charset="0"/>
              </a:rPr>
              <a:t>Please DO:</a:t>
            </a:r>
            <a:endParaRPr lang="en-IE" sz="1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  <a:t>Print and copy this resource so that you can use it with your pupils.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  <a:t>Make this resource available to your pupils in a private enclosed online space </a:t>
            </a:r>
            <a:r>
              <a:rPr lang="en-IE" sz="1400" dirty="0" err="1">
                <a:ea typeface="Calibri" panose="020F0502020204030204" pitchFamily="34" charset="0"/>
                <a:cs typeface="Calibri" panose="020F0502020204030204" pitchFamily="34" charset="0"/>
              </a:rPr>
              <a:t>eg.</a:t>
            </a:r>
            <a: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  <a:t> Google Classroom, Seesaw, </a:t>
            </a:r>
            <a:r>
              <a:rPr lang="en-IE" sz="1400" dirty="0" err="1">
                <a:ea typeface="Calibri" panose="020F0502020204030204" pitchFamily="34" charset="0"/>
                <a:cs typeface="Calibri" panose="020F0502020204030204" pitchFamily="34" charset="0"/>
              </a:rPr>
              <a:t>Edublogs</a:t>
            </a:r>
            <a: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  <a:t>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  <a:t>Tell others if you have found it useful.</a:t>
            </a:r>
            <a:b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IE" sz="1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IE" sz="1400" b="1" u="sng" dirty="0">
                <a:ea typeface="Calibri" panose="020F0502020204030204" pitchFamily="34" charset="0"/>
                <a:cs typeface="Calibri" panose="020F0502020204030204" pitchFamily="34" charset="0"/>
              </a:rPr>
              <a:t>Please DO NOT: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  <a:t>Copy or share this resource (in part or whole) with others who have not joined our website. By becoming a member for themselves, they will help the site develop into the future.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  <a:t>Make this resource available on your school website for anyone to download.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  <a:t>Share this resource with participants on any sort of course.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  <a:t>Share this resource with other teachers in online groups </a:t>
            </a:r>
            <a:r>
              <a:rPr lang="en-IE" sz="1400" dirty="0" err="1">
                <a:ea typeface="Calibri" panose="020F0502020204030204" pitchFamily="34" charset="0"/>
                <a:cs typeface="Calibri" panose="020F0502020204030204" pitchFamily="34" charset="0"/>
              </a:rPr>
              <a:t>eg.</a:t>
            </a:r>
            <a: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  <a:t> Facebook Groups, WhatsApp Groups etc.</a:t>
            </a:r>
          </a:p>
          <a:p>
            <a:endParaRPr lang="en-IE" sz="1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IE" sz="1400" dirty="0">
                <a:ea typeface="Calibri" panose="020F0502020204030204" pitchFamily="34" charset="0"/>
                <a:cs typeface="Calibri" panose="020F0502020204030204" pitchFamily="34" charset="0"/>
              </a:rPr>
              <a:t>Kind regards, Seomra Ranga</a:t>
            </a:r>
          </a:p>
          <a:p>
            <a:endParaRPr lang="en-I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712A76-D165-7B59-83BC-D68CDCEECBA7}"/>
              </a:ext>
            </a:extLst>
          </p:cNvPr>
          <p:cNvSpPr txBox="1"/>
          <p:nvPr/>
        </p:nvSpPr>
        <p:spPr>
          <a:xfrm>
            <a:off x="3276600" y="1052736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latin typeface="+mj-lt"/>
                <a:cs typeface="Arial" panose="020B0604020202020204" pitchFamily="34" charset="0"/>
              </a:rPr>
              <a:t>For Your Information</a:t>
            </a:r>
          </a:p>
        </p:txBody>
      </p:sp>
    </p:spTree>
    <p:extLst>
      <p:ext uri="{BB962C8B-B14F-4D97-AF65-F5344CB8AC3E}">
        <p14:creationId xmlns:p14="http://schemas.microsoft.com/office/powerpoint/2010/main" val="4270551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2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2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Red and what other colour is associated with Christmas?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69F8975A-C76B-0A71-6B06-8A7595D033D9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B6921F1-E8E9-F3B2-30E8-82DD54E19F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2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3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“Rosh Hashanah” is the name of what Jewish festival?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85A4996F-B8C0-0BA3-4A45-9BC96567B44C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CEED2AF-3AD2-732B-14D1-FB71C540D4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>
          <a:xfrm>
            <a:off x="1115616" y="12700"/>
            <a:ext cx="7272808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Before You Start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29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fr-CA" altLang="en-US" sz="4400" dirty="0" err="1">
                <a:solidFill>
                  <a:schemeClr val="bg1"/>
                </a:solidFill>
              </a:rPr>
              <a:t>Make</a:t>
            </a:r>
            <a:r>
              <a:rPr lang="fr-CA" altLang="en-US" sz="4400" dirty="0">
                <a:solidFill>
                  <a:schemeClr val="bg1"/>
                </a:solidFill>
              </a:rPr>
              <a:t> sure </a:t>
            </a:r>
            <a:r>
              <a:rPr lang="fr-CA" altLang="en-US" sz="4400" dirty="0" err="1">
                <a:solidFill>
                  <a:schemeClr val="bg1"/>
                </a:solidFill>
              </a:rPr>
              <a:t>you</a:t>
            </a:r>
            <a:r>
              <a:rPr lang="fr-CA" altLang="en-US" sz="4400" dirty="0">
                <a:solidFill>
                  <a:schemeClr val="bg1"/>
                </a:solidFill>
              </a:rPr>
              <a:t> have </a:t>
            </a:r>
            <a:r>
              <a:rPr lang="fr-CA" altLang="en-US" sz="4400" dirty="0" err="1">
                <a:solidFill>
                  <a:schemeClr val="bg1"/>
                </a:solidFill>
              </a:rPr>
              <a:t>written</a:t>
            </a:r>
            <a:r>
              <a:rPr lang="fr-CA" altLang="en-US" sz="4400" dirty="0">
                <a:solidFill>
                  <a:schemeClr val="bg1"/>
                </a:solidFill>
              </a:rPr>
              <a:t> </a:t>
            </a:r>
            <a:r>
              <a:rPr lang="fr-CA" altLang="en-US" sz="4400" dirty="0" err="1">
                <a:solidFill>
                  <a:schemeClr val="bg1"/>
                </a:solidFill>
              </a:rPr>
              <a:t>your</a:t>
            </a:r>
            <a:r>
              <a:rPr lang="fr-CA" altLang="en-US" sz="4400" dirty="0">
                <a:solidFill>
                  <a:schemeClr val="bg1"/>
                </a:solidFill>
              </a:rPr>
              <a:t> table/group </a:t>
            </a:r>
            <a:r>
              <a:rPr lang="fr-CA" altLang="en-US" sz="4400" dirty="0" err="1">
                <a:solidFill>
                  <a:schemeClr val="bg1"/>
                </a:solidFill>
              </a:rPr>
              <a:t>number</a:t>
            </a:r>
            <a:r>
              <a:rPr lang="fr-CA" altLang="en-US" sz="4400" dirty="0">
                <a:solidFill>
                  <a:schemeClr val="bg1"/>
                </a:solidFill>
              </a:rPr>
              <a:t> on </a:t>
            </a:r>
            <a:r>
              <a:rPr lang="fr-CA" altLang="en-US" sz="4400" dirty="0" err="1">
                <a:solidFill>
                  <a:schemeClr val="bg1"/>
                </a:solidFill>
              </a:rPr>
              <a:t>every</a:t>
            </a:r>
            <a:r>
              <a:rPr lang="fr-CA" altLang="en-US" sz="4400" dirty="0">
                <a:solidFill>
                  <a:schemeClr val="bg1"/>
                </a:solidFill>
              </a:rPr>
              <a:t> </a:t>
            </a:r>
            <a:r>
              <a:rPr lang="fr-CA" altLang="en-US" sz="4400" dirty="0" err="1">
                <a:solidFill>
                  <a:schemeClr val="bg1"/>
                </a:solidFill>
              </a:rPr>
              <a:t>answer</a:t>
            </a:r>
            <a:r>
              <a:rPr lang="fr-CA" altLang="en-US" sz="4400" dirty="0">
                <a:solidFill>
                  <a:schemeClr val="bg1"/>
                </a:solidFill>
              </a:rPr>
              <a:t> </a:t>
            </a:r>
            <a:r>
              <a:rPr lang="fr-CA" altLang="en-US" sz="4400" dirty="0" err="1">
                <a:solidFill>
                  <a:schemeClr val="bg1"/>
                </a:solidFill>
              </a:rPr>
              <a:t>sheet</a:t>
            </a:r>
            <a:endParaRPr lang="fr-CA" altLang="en-US" sz="4400" dirty="0">
              <a:solidFill>
                <a:schemeClr val="bg1"/>
              </a:solidFill>
            </a:endParaRPr>
          </a:p>
          <a:p>
            <a:pPr eaLnBrk="1" hangingPunct="1"/>
            <a:r>
              <a:rPr lang="fr-CA" altLang="en-US" sz="4400" dirty="0">
                <a:solidFill>
                  <a:schemeClr val="bg1"/>
                </a:solidFill>
              </a:rPr>
              <a:t>Write the </a:t>
            </a:r>
            <a:r>
              <a:rPr lang="fr-CA" altLang="en-US" sz="4400" dirty="0" err="1">
                <a:solidFill>
                  <a:schemeClr val="bg1"/>
                </a:solidFill>
              </a:rPr>
              <a:t>number</a:t>
            </a:r>
            <a:r>
              <a:rPr lang="fr-CA" altLang="en-US" sz="4400" dirty="0">
                <a:solidFill>
                  <a:schemeClr val="bg1"/>
                </a:solidFill>
              </a:rPr>
              <a:t> of </a:t>
            </a:r>
            <a:r>
              <a:rPr lang="fr-CA" altLang="en-US" sz="4400" dirty="0" err="1">
                <a:solidFill>
                  <a:schemeClr val="bg1"/>
                </a:solidFill>
              </a:rPr>
              <a:t>each</a:t>
            </a:r>
            <a:r>
              <a:rPr lang="fr-CA" altLang="en-US" sz="4400" dirty="0">
                <a:solidFill>
                  <a:schemeClr val="bg1"/>
                </a:solidFill>
              </a:rPr>
              <a:t> round 1-8 on </a:t>
            </a:r>
            <a:r>
              <a:rPr lang="fr-CA" altLang="en-US" sz="4400" dirty="0" err="1">
                <a:solidFill>
                  <a:schemeClr val="bg1"/>
                </a:solidFill>
              </a:rPr>
              <a:t>every</a:t>
            </a:r>
            <a:r>
              <a:rPr lang="fr-CA" altLang="en-US" sz="4400" dirty="0">
                <a:solidFill>
                  <a:schemeClr val="bg1"/>
                </a:solidFill>
              </a:rPr>
              <a:t> </a:t>
            </a:r>
            <a:r>
              <a:rPr lang="fr-CA" altLang="en-US" sz="4400" dirty="0" err="1">
                <a:solidFill>
                  <a:schemeClr val="bg1"/>
                </a:solidFill>
              </a:rPr>
              <a:t>answer</a:t>
            </a:r>
            <a:r>
              <a:rPr lang="fr-CA" altLang="en-US" sz="4400" dirty="0">
                <a:solidFill>
                  <a:schemeClr val="bg1"/>
                </a:solidFill>
              </a:rPr>
              <a:t> </a:t>
            </a:r>
            <a:r>
              <a:rPr lang="fr-CA" altLang="en-US" sz="4400" dirty="0" err="1">
                <a:solidFill>
                  <a:schemeClr val="bg1"/>
                </a:solidFill>
              </a:rPr>
              <a:t>sheet</a:t>
            </a:r>
            <a:endParaRPr lang="fr-CA" altLang="en-US" sz="4400" dirty="0">
              <a:solidFill>
                <a:schemeClr val="bg1"/>
              </a:solidFill>
            </a:endParaRP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58D927F7-432C-81A5-C36B-FD15306E0A28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E305B1B-BC51-CF65-B634-1C9810B44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2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4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What boy’s name is also the name for a male turkey: Tom, Dick or Harry?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4C0F709A-2C98-E10E-6A05-25C7AEE32512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5AC6D3A-6B35-1E68-52EB-F5B8128CB8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2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5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A star or what other item is usually placed on top of a Christmas tree?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2E41932C-CF24-9554-22A9-E0E08BDC64C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6A4DAB6-6531-9FF5-EDB5-925C02D53C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2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55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6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000" dirty="0">
                <a:solidFill>
                  <a:schemeClr val="bg1"/>
                </a:solidFill>
              </a:rPr>
              <a:t>In the Philippines, people decorate their homes at Christmas with “parols”. Are they plants, lanterns or crackers?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DAA24F82-2CE6-CA01-73BB-8713462C5BA1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242F74D-A6D5-4A3E-24DE-0B3F209C8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A75448-4CB3-0633-9581-98BE66268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E3D89EBA-1AA5-7989-38CF-63E839F571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61E8D911-E34D-B7DC-441F-E7DD436DA1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D685590-4D78-32AC-9563-9BEF0B2F16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378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2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What kind of Christmas candle burns longer, a red or a green candle?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Neither, a candle always burns shorter!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DDE58C8D-1DE8-5ACA-B10E-43AC9E22D7DD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F7273C2-10AD-C42B-6251-F1E1486E04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Round 1 Answers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09872526-559B-06B0-1827-60A5CBA3BEA4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863FD55-392F-B30E-1FD7-70C483E9CE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>
          <a:xfrm>
            <a:off x="755650" y="12700"/>
            <a:ext cx="7777163" cy="1143000"/>
          </a:xfrm>
        </p:spPr>
        <p:txBody>
          <a:bodyPr/>
          <a:lstStyle/>
          <a:p>
            <a:pPr eaLnBrk="1" hangingPunct="1"/>
            <a:r>
              <a:rPr lang="en-US" altLang="zh-CN" sz="6600" b="1" dirty="0">
                <a:solidFill>
                  <a:schemeClr val="bg1"/>
                </a:solidFill>
              </a:rPr>
              <a:t>Round 1 Answers</a:t>
            </a:r>
            <a:endParaRPr lang="zh-CN" altLang="en-US" sz="66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7544" y="869795"/>
            <a:ext cx="7129462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Apart from Rudolph, how many other reindeer pull Santa’s sleigh?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660F3217-E43C-DF2B-767A-80D37E3ECC6B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6770993-35AF-8598-E7FB-8456428F06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>
          <a:xfrm>
            <a:off x="1042988" y="12700"/>
            <a:ext cx="712946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1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7544" y="946696"/>
            <a:ext cx="7129462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If Christmas Day is on a Tuesday, on what day will New Year’s Day be?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 dirty="0">
                <a:solidFill>
                  <a:srgbClr val="FF0000"/>
                </a:solidFill>
              </a:rPr>
              <a:t>Tuesday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289C1B89-EA7C-D188-EC3E-4A11D2A7B34E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69B477B-4501-75E1-9727-408B9519C5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03400"/>
            <a:ext cx="7129462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Unscramble these letters to get a filling for Christmas pies: </a:t>
            </a:r>
            <a:r>
              <a:rPr lang="en-IE" altLang="en-US" sz="6000" dirty="0">
                <a:solidFill>
                  <a:srgbClr val="FF0000"/>
                </a:solidFill>
              </a:rPr>
              <a:t>TEAMCEMIN</a:t>
            </a:r>
            <a:r>
              <a:rPr lang="en-IE" altLang="en-US" sz="6000" dirty="0">
                <a:solidFill>
                  <a:schemeClr val="bg1"/>
                </a:solidFill>
              </a:rPr>
              <a:t>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 dirty="0">
                <a:solidFill>
                  <a:srgbClr val="FF0000"/>
                </a:solidFill>
              </a:rPr>
              <a:t>Mincemeat</a:t>
            </a:r>
          </a:p>
        </p:txBody>
      </p:sp>
      <p:sp>
        <p:nvSpPr>
          <p:cNvPr id="22532" name="标题 1"/>
          <p:cNvSpPr>
            <a:spLocks noGrp="1"/>
          </p:cNvSpPr>
          <p:nvPr>
            <p:ph type="title"/>
          </p:nvPr>
        </p:nvSpPr>
        <p:spPr>
          <a:xfrm>
            <a:off x="461963" y="11588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1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24B1F7CD-990C-D6E6-AD6F-750C003BABD6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24E63B5-B167-191F-4590-03DC37541B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/>
          <p:cNvSpPr>
            <a:spLocks noGrp="1"/>
          </p:cNvSpPr>
          <p:nvPr>
            <p:ph type="title"/>
          </p:nvPr>
        </p:nvSpPr>
        <p:spPr>
          <a:xfrm>
            <a:off x="755650" y="12700"/>
            <a:ext cx="7993063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1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What kind of sweet completes the phrase often used by Scrooge: “Bah _____”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 dirty="0">
                <a:solidFill>
                  <a:srgbClr val="FF0000"/>
                </a:solidFill>
              </a:rPr>
              <a:t>Humbug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8F7C72B0-6118-0D2C-28AC-823E94DD830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808D3AA-079D-2D34-A4E0-306BE521D1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>
          <a:xfrm>
            <a:off x="1115616" y="12700"/>
            <a:ext cx="7272808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Before You Start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419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571500" indent="-571500" eaLnBrk="1" hangingPunct="1"/>
            <a:r>
              <a:rPr lang="fr-CA" altLang="en-US" sz="3800" dirty="0" err="1">
                <a:solidFill>
                  <a:schemeClr val="bg1"/>
                </a:solidFill>
              </a:rPr>
              <a:t>Try</a:t>
            </a:r>
            <a:r>
              <a:rPr lang="fr-CA" altLang="en-US" sz="3800" dirty="0">
                <a:solidFill>
                  <a:schemeClr val="bg1"/>
                </a:solidFill>
              </a:rPr>
              <a:t> not to </a:t>
            </a:r>
            <a:r>
              <a:rPr lang="fr-CA" altLang="en-US" sz="3800" dirty="0" err="1">
                <a:solidFill>
                  <a:schemeClr val="bg1"/>
                </a:solidFill>
              </a:rPr>
              <a:t>shout</a:t>
            </a:r>
            <a:r>
              <a:rPr lang="fr-CA" altLang="en-US" sz="3800" dirty="0">
                <a:solidFill>
                  <a:schemeClr val="bg1"/>
                </a:solidFill>
              </a:rPr>
              <a:t> out </a:t>
            </a:r>
            <a:r>
              <a:rPr lang="fr-CA" altLang="en-US" sz="3800" dirty="0" err="1">
                <a:solidFill>
                  <a:schemeClr val="bg1"/>
                </a:solidFill>
              </a:rPr>
              <a:t>answers</a:t>
            </a:r>
            <a:endParaRPr lang="fr-CA" altLang="en-US" sz="3800" dirty="0">
              <a:solidFill>
                <a:schemeClr val="bg1"/>
              </a:solidFill>
            </a:endParaRPr>
          </a:p>
          <a:p>
            <a:pPr marL="571500" indent="-571500" eaLnBrk="1" hangingPunct="1"/>
            <a:r>
              <a:rPr lang="fr-CA" altLang="en-US" sz="3800" dirty="0">
                <a:solidFill>
                  <a:schemeClr val="bg1"/>
                </a:solidFill>
              </a:rPr>
              <a:t>Check </a:t>
            </a:r>
            <a:r>
              <a:rPr lang="fr-CA" altLang="en-US" sz="3800" dirty="0" err="1">
                <a:solidFill>
                  <a:schemeClr val="bg1"/>
                </a:solidFill>
              </a:rPr>
              <a:t>with</a:t>
            </a:r>
            <a:r>
              <a:rPr lang="fr-CA" altLang="en-US" sz="3800" dirty="0">
                <a:solidFill>
                  <a:schemeClr val="bg1"/>
                </a:solidFill>
              </a:rPr>
              <a:t> </a:t>
            </a:r>
            <a:r>
              <a:rPr lang="fr-CA" altLang="en-US" sz="3800" dirty="0" err="1">
                <a:solidFill>
                  <a:schemeClr val="bg1"/>
                </a:solidFill>
              </a:rPr>
              <a:t>your</a:t>
            </a:r>
            <a:r>
              <a:rPr lang="fr-CA" altLang="en-US" sz="3800" dirty="0">
                <a:solidFill>
                  <a:schemeClr val="bg1"/>
                </a:solidFill>
              </a:rPr>
              <a:t> team mates and </a:t>
            </a:r>
            <a:r>
              <a:rPr lang="fr-CA" altLang="en-US" sz="3800" dirty="0" err="1">
                <a:solidFill>
                  <a:schemeClr val="bg1"/>
                </a:solidFill>
              </a:rPr>
              <a:t>agree</a:t>
            </a:r>
            <a:r>
              <a:rPr lang="fr-CA" altLang="en-US" sz="3800" dirty="0">
                <a:solidFill>
                  <a:schemeClr val="bg1"/>
                </a:solidFill>
              </a:rPr>
              <a:t> an </a:t>
            </a:r>
            <a:r>
              <a:rPr lang="fr-CA" altLang="en-US" sz="3800" dirty="0" err="1">
                <a:solidFill>
                  <a:schemeClr val="bg1"/>
                </a:solidFill>
              </a:rPr>
              <a:t>answer</a:t>
            </a:r>
            <a:r>
              <a:rPr lang="fr-CA" altLang="en-US" sz="3800" dirty="0">
                <a:solidFill>
                  <a:schemeClr val="bg1"/>
                </a:solidFill>
              </a:rPr>
              <a:t> </a:t>
            </a:r>
            <a:r>
              <a:rPr lang="fr-CA" altLang="en-US" sz="3800" dirty="0" err="1">
                <a:solidFill>
                  <a:schemeClr val="bg1"/>
                </a:solidFill>
              </a:rPr>
              <a:t>before</a:t>
            </a:r>
            <a:r>
              <a:rPr lang="fr-CA" altLang="en-US" sz="3800" dirty="0">
                <a:solidFill>
                  <a:schemeClr val="bg1"/>
                </a:solidFill>
              </a:rPr>
              <a:t> </a:t>
            </a:r>
            <a:r>
              <a:rPr lang="fr-CA" altLang="en-US" sz="3800" dirty="0" err="1">
                <a:solidFill>
                  <a:schemeClr val="bg1"/>
                </a:solidFill>
              </a:rPr>
              <a:t>you</a:t>
            </a:r>
            <a:r>
              <a:rPr lang="fr-CA" altLang="en-US" sz="3800" dirty="0">
                <a:solidFill>
                  <a:schemeClr val="bg1"/>
                </a:solidFill>
              </a:rPr>
              <a:t> </a:t>
            </a:r>
            <a:r>
              <a:rPr lang="fr-CA" altLang="en-US" sz="3800" dirty="0" err="1">
                <a:solidFill>
                  <a:schemeClr val="bg1"/>
                </a:solidFill>
              </a:rPr>
              <a:t>write</a:t>
            </a:r>
            <a:r>
              <a:rPr lang="fr-CA" altLang="en-US" sz="3800" dirty="0">
                <a:solidFill>
                  <a:schemeClr val="bg1"/>
                </a:solidFill>
              </a:rPr>
              <a:t> </a:t>
            </a:r>
            <a:r>
              <a:rPr lang="fr-CA" altLang="en-US" sz="3800" dirty="0" err="1">
                <a:solidFill>
                  <a:schemeClr val="bg1"/>
                </a:solidFill>
              </a:rPr>
              <a:t>it</a:t>
            </a:r>
            <a:r>
              <a:rPr lang="fr-CA" altLang="en-US" sz="3800" dirty="0">
                <a:solidFill>
                  <a:schemeClr val="bg1"/>
                </a:solidFill>
              </a:rPr>
              <a:t> down</a:t>
            </a:r>
          </a:p>
          <a:p>
            <a:pPr marL="571500" indent="-571500" eaLnBrk="1" hangingPunct="1"/>
            <a:r>
              <a:rPr lang="fr-CA" altLang="en-US" sz="3800" dirty="0">
                <a:solidFill>
                  <a:schemeClr val="bg1"/>
                </a:solidFill>
              </a:rPr>
              <a:t>If </a:t>
            </a:r>
            <a:r>
              <a:rPr lang="fr-CA" altLang="en-US" sz="3800" dirty="0" err="1">
                <a:solidFill>
                  <a:schemeClr val="bg1"/>
                </a:solidFill>
              </a:rPr>
              <a:t>you’re</a:t>
            </a:r>
            <a:r>
              <a:rPr lang="fr-CA" altLang="en-US" sz="3800" dirty="0">
                <a:solidFill>
                  <a:schemeClr val="bg1"/>
                </a:solidFill>
              </a:rPr>
              <a:t> not sure of the </a:t>
            </a:r>
            <a:r>
              <a:rPr lang="fr-CA" altLang="en-US" sz="3800" dirty="0" err="1">
                <a:solidFill>
                  <a:schemeClr val="bg1"/>
                </a:solidFill>
              </a:rPr>
              <a:t>answer</a:t>
            </a:r>
            <a:r>
              <a:rPr lang="fr-CA" altLang="en-US" sz="3800" dirty="0">
                <a:solidFill>
                  <a:schemeClr val="bg1"/>
                </a:solidFill>
              </a:rPr>
              <a:t>, </a:t>
            </a:r>
            <a:r>
              <a:rPr lang="fr-CA" altLang="en-US" sz="3800" dirty="0" err="1">
                <a:solidFill>
                  <a:schemeClr val="bg1"/>
                </a:solidFill>
              </a:rPr>
              <a:t>simply</a:t>
            </a:r>
            <a:r>
              <a:rPr lang="fr-CA" altLang="en-US" sz="3800" dirty="0">
                <a:solidFill>
                  <a:schemeClr val="bg1"/>
                </a:solidFill>
              </a:rPr>
              <a:t> </a:t>
            </a:r>
            <a:r>
              <a:rPr lang="fr-CA" altLang="en-US" sz="3800" dirty="0" err="1">
                <a:solidFill>
                  <a:schemeClr val="bg1"/>
                </a:solidFill>
              </a:rPr>
              <a:t>make</a:t>
            </a:r>
            <a:r>
              <a:rPr lang="fr-CA" altLang="en-US" sz="3800" dirty="0">
                <a:solidFill>
                  <a:schemeClr val="bg1"/>
                </a:solidFill>
              </a:rPr>
              <a:t> </a:t>
            </a:r>
            <a:r>
              <a:rPr lang="fr-CA" altLang="en-US" sz="3800" dirty="0" err="1">
                <a:solidFill>
                  <a:schemeClr val="bg1"/>
                </a:solidFill>
              </a:rPr>
              <a:t>your</a:t>
            </a:r>
            <a:r>
              <a:rPr lang="fr-CA" altLang="en-US" sz="3800" dirty="0">
                <a:solidFill>
                  <a:schemeClr val="bg1"/>
                </a:solidFill>
              </a:rPr>
              <a:t> best possible </a:t>
            </a:r>
            <a:r>
              <a:rPr lang="fr-CA" altLang="en-US" sz="3800" dirty="0" err="1">
                <a:solidFill>
                  <a:schemeClr val="bg1"/>
                </a:solidFill>
              </a:rPr>
              <a:t>guess</a:t>
            </a:r>
            <a:endParaRPr lang="fr-CA" altLang="en-US" sz="3800" dirty="0">
              <a:solidFill>
                <a:schemeClr val="bg1"/>
              </a:solidFill>
            </a:endParaRP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F5E24F95-D145-40C0-7CD3-49EA26C95A7B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0E8FA55-F6D7-B4FE-FC8A-8514DF9ADF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854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title"/>
          </p:nvPr>
        </p:nvSpPr>
        <p:spPr>
          <a:xfrm>
            <a:off x="684213" y="12700"/>
            <a:ext cx="7775575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1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Which of these gifts did the Wise Men give to baby Jesus: Gold, Silver or Bronze?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 dirty="0">
                <a:solidFill>
                  <a:srgbClr val="FF0000"/>
                </a:solidFill>
              </a:rPr>
              <a:t>Gold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D915D03A-2A51-DA8C-0567-9F9C22912F7D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C19895D-E383-A42C-626C-CE4784E2DA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/>
          <p:cNvSpPr>
            <a:spLocks noGrp="1"/>
          </p:cNvSpPr>
          <p:nvPr>
            <p:ph type="title"/>
          </p:nvPr>
        </p:nvSpPr>
        <p:spPr>
          <a:xfrm>
            <a:off x="755650" y="12700"/>
            <a:ext cx="7704138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1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523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What is the more common name of the Christmas carol “Adeste Fideles”?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5400" b="1" dirty="0">
                <a:solidFill>
                  <a:srgbClr val="FF0000"/>
                </a:solidFill>
              </a:rPr>
              <a:t>O Come All Ye Faithful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B085C1D3-313E-1780-7984-2807E431DEA9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B19CB90-580D-DC3F-CEEB-BA7E564EE3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64A97-BB53-A6F1-4F8A-51F48658EE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B07FC407-B33A-63AE-6D73-41AB701FF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F55E2D58-D494-D16E-2A31-F67A28AD70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476932D-78E0-C08D-7163-F11C754295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480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3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What happened to the man who stole a calendar at Christmas?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He got 12 months!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3695A243-745A-1A8F-AAEE-0730A18DDC7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2291A11-E756-56FA-DF7C-009D21E2AE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Round 3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6ED72117-5C8E-B596-38D3-6F32AE77794D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93CDBB3-A676-E0C4-ACB3-DD909780FD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3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81075"/>
            <a:ext cx="71278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7200" dirty="0">
                <a:solidFill>
                  <a:schemeClr val="bg1"/>
                </a:solidFill>
              </a:rPr>
              <a:t>What is the scientific formula for melted snow?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1731B4AE-1A77-5ADF-1458-43870E24F7D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2D27BA6-2094-DE05-F053-DD1ED8A191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3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2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7200" dirty="0" err="1">
                <a:solidFill>
                  <a:schemeClr val="bg1"/>
                </a:solidFill>
              </a:rPr>
              <a:t>Cén</a:t>
            </a:r>
            <a:r>
              <a:rPr lang="en-IE" altLang="en-US" sz="7200" dirty="0">
                <a:solidFill>
                  <a:schemeClr val="bg1"/>
                </a:solidFill>
              </a:rPr>
              <a:t> </a:t>
            </a:r>
            <a:r>
              <a:rPr lang="en-IE" altLang="en-US" sz="7200" dirty="0" err="1">
                <a:solidFill>
                  <a:schemeClr val="bg1"/>
                </a:solidFill>
              </a:rPr>
              <a:t>dath</a:t>
            </a:r>
            <a:r>
              <a:rPr lang="en-IE" altLang="en-US" sz="7200" dirty="0">
                <a:solidFill>
                  <a:schemeClr val="bg1"/>
                </a:solidFill>
              </a:rPr>
              <a:t> </a:t>
            </a:r>
            <a:r>
              <a:rPr lang="en-IE" altLang="en-US" sz="7200" dirty="0" err="1">
                <a:solidFill>
                  <a:schemeClr val="bg1"/>
                </a:solidFill>
              </a:rPr>
              <a:t>atá</a:t>
            </a:r>
            <a:r>
              <a:rPr lang="en-IE" altLang="en-US" sz="7200" dirty="0">
                <a:solidFill>
                  <a:schemeClr val="bg1"/>
                </a:solidFill>
              </a:rPr>
              <a:t> </a:t>
            </a:r>
            <a:r>
              <a:rPr lang="en-IE" altLang="en-US" sz="7200" dirty="0" err="1">
                <a:solidFill>
                  <a:schemeClr val="bg1"/>
                </a:solidFill>
              </a:rPr>
              <a:t>ar</a:t>
            </a:r>
            <a:r>
              <a:rPr lang="en-IE" altLang="en-US" sz="7200" dirty="0">
                <a:solidFill>
                  <a:schemeClr val="bg1"/>
                </a:solidFill>
              </a:rPr>
              <a:t> </a:t>
            </a:r>
            <a:r>
              <a:rPr lang="en-IE" altLang="en-US" sz="7200" dirty="0" err="1">
                <a:solidFill>
                  <a:schemeClr val="bg1"/>
                </a:solidFill>
              </a:rPr>
              <a:t>shrón</a:t>
            </a:r>
            <a:r>
              <a:rPr lang="en-IE" altLang="en-US" sz="7200" dirty="0">
                <a:solidFill>
                  <a:schemeClr val="bg1"/>
                </a:solidFill>
              </a:rPr>
              <a:t> Rudolph?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BDC5118C-8952-E5A6-8E6A-C20BA1E4A98B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E490E22-C8A3-C5D2-7F56-5CF76CED43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3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3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What plant, which originated in Mexico, is associated with Christmas?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DFE8D2B0-37F2-0FC4-9913-1E46A4ED579D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0BE6A3D-A46F-7E7A-6167-868D4CBAA0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3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55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000" dirty="0">
                <a:solidFill>
                  <a:schemeClr val="bg1"/>
                </a:solidFill>
              </a:rPr>
              <a:t>If you received all the gifts in the song “12 days of Christmas”, how many gifts would you get: 12, 78 or 364?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776B1E05-BDD5-7C7D-1955-DE8B18E02BE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105A1E8-3CD7-7E9E-1373-F805C40179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3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In what year were the first Christmas Cards sent in the UK: 1930, 1843 or 1906?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44F47319-69DD-D497-D34C-D17E7BB2BDF6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13F403F-E270-92F9-151D-7E276B7941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1B5EB-4A82-EF30-2A60-5C346C7D37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>
            <a:extLst>
              <a:ext uri="{FF2B5EF4-FFF2-40B4-BE49-F238E27FC236}">
                <a16:creationId xmlns:a16="http://schemas.microsoft.com/office/drawing/2014/main" id="{A42A5027-5E87-2472-85CF-32E66A467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12700"/>
            <a:ext cx="7272808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Before You Start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F44D47-5931-F63F-11B1-68E919AAA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1052513"/>
            <a:ext cx="7129462" cy="3367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571500" indent="-571500" eaLnBrk="1" hangingPunct="1"/>
            <a:r>
              <a:rPr lang="fr-CA" altLang="en-US" sz="2800" dirty="0">
                <a:solidFill>
                  <a:schemeClr val="bg1"/>
                </a:solidFill>
              </a:rPr>
              <a:t>There are </a:t>
            </a:r>
            <a:r>
              <a:rPr lang="fr-CA" altLang="en-US" sz="2800" dirty="0" err="1">
                <a:solidFill>
                  <a:schemeClr val="bg1"/>
                </a:solidFill>
              </a:rPr>
              <a:t>eight</a:t>
            </a:r>
            <a:r>
              <a:rPr lang="fr-CA" altLang="en-US" sz="2800" dirty="0">
                <a:solidFill>
                  <a:schemeClr val="bg1"/>
                </a:solidFill>
              </a:rPr>
              <a:t> rounds </a:t>
            </a:r>
            <a:r>
              <a:rPr lang="fr-CA" altLang="en-US" sz="2800" dirty="0" err="1">
                <a:solidFill>
                  <a:schemeClr val="bg1"/>
                </a:solidFill>
              </a:rPr>
              <a:t>with</a:t>
            </a:r>
            <a:r>
              <a:rPr lang="fr-CA" altLang="en-US" sz="2800" dirty="0">
                <a:solidFill>
                  <a:schemeClr val="bg1"/>
                </a:solidFill>
              </a:rPr>
              <a:t> six questions in </a:t>
            </a:r>
            <a:r>
              <a:rPr lang="fr-CA" altLang="en-US" sz="2800" dirty="0" err="1">
                <a:solidFill>
                  <a:schemeClr val="bg1"/>
                </a:solidFill>
              </a:rPr>
              <a:t>each</a:t>
            </a:r>
            <a:r>
              <a:rPr lang="fr-CA" altLang="en-US" sz="2800" dirty="0">
                <a:solidFill>
                  <a:schemeClr val="bg1"/>
                </a:solidFill>
              </a:rPr>
              <a:t> round</a:t>
            </a:r>
          </a:p>
          <a:p>
            <a:pPr marL="571500" indent="-571500" eaLnBrk="1" hangingPunct="1"/>
            <a:r>
              <a:rPr lang="fr-CA" altLang="en-US" sz="2800" dirty="0">
                <a:solidFill>
                  <a:schemeClr val="bg1"/>
                </a:solidFill>
              </a:rPr>
              <a:t>There are 48 questions in all to </a:t>
            </a:r>
            <a:r>
              <a:rPr lang="fr-CA" altLang="en-US" sz="2800" dirty="0" err="1">
                <a:solidFill>
                  <a:schemeClr val="bg1"/>
                </a:solidFill>
              </a:rPr>
              <a:t>answer</a:t>
            </a:r>
            <a:endParaRPr lang="fr-CA" altLang="en-US" sz="2800" dirty="0">
              <a:solidFill>
                <a:schemeClr val="bg1"/>
              </a:solidFill>
            </a:endParaRPr>
          </a:p>
          <a:p>
            <a:pPr marL="571500" indent="-571500" eaLnBrk="1" hangingPunct="1"/>
            <a:r>
              <a:rPr lang="fr-CA" altLang="en-US" sz="2800" dirty="0">
                <a:solidFill>
                  <a:schemeClr val="bg1"/>
                </a:solidFill>
              </a:rPr>
              <a:t>You are not </a:t>
            </a:r>
            <a:r>
              <a:rPr lang="fr-CA" altLang="en-US" sz="2800" dirty="0" err="1">
                <a:solidFill>
                  <a:schemeClr val="bg1"/>
                </a:solidFill>
              </a:rPr>
              <a:t>expected</a:t>
            </a:r>
            <a:r>
              <a:rPr lang="fr-CA" altLang="en-US" sz="2800" dirty="0">
                <a:solidFill>
                  <a:schemeClr val="bg1"/>
                </a:solidFill>
              </a:rPr>
              <a:t> to know the </a:t>
            </a:r>
            <a:r>
              <a:rPr lang="fr-CA" altLang="en-US" sz="2800" dirty="0" err="1">
                <a:solidFill>
                  <a:schemeClr val="bg1"/>
                </a:solidFill>
              </a:rPr>
              <a:t>answers</a:t>
            </a:r>
            <a:r>
              <a:rPr lang="fr-CA" altLang="en-US" sz="2800" dirty="0">
                <a:solidFill>
                  <a:schemeClr val="bg1"/>
                </a:solidFill>
              </a:rPr>
              <a:t> to all questions, </a:t>
            </a:r>
            <a:r>
              <a:rPr lang="fr-CA" altLang="en-US" sz="2800" dirty="0" err="1">
                <a:solidFill>
                  <a:schemeClr val="bg1"/>
                </a:solidFill>
              </a:rPr>
              <a:t>just</a:t>
            </a:r>
            <a:r>
              <a:rPr lang="fr-CA" altLang="en-US" sz="2800" dirty="0">
                <a:solidFill>
                  <a:schemeClr val="bg1"/>
                </a:solidFill>
              </a:rPr>
              <a:t> do </a:t>
            </a:r>
            <a:r>
              <a:rPr lang="fr-CA" altLang="en-US" sz="2800" dirty="0" err="1">
                <a:solidFill>
                  <a:schemeClr val="bg1"/>
                </a:solidFill>
              </a:rPr>
              <a:t>your</a:t>
            </a:r>
            <a:r>
              <a:rPr lang="fr-CA" altLang="en-US" sz="2800" dirty="0">
                <a:solidFill>
                  <a:schemeClr val="bg1"/>
                </a:solidFill>
              </a:rPr>
              <a:t> best</a:t>
            </a:r>
          </a:p>
          <a:p>
            <a:pPr marL="571500" indent="-571500" eaLnBrk="1" hangingPunct="1"/>
            <a:r>
              <a:rPr lang="fr-CA" altLang="en-US" sz="2800" dirty="0">
                <a:solidFill>
                  <a:schemeClr val="bg1"/>
                </a:solidFill>
              </a:rPr>
              <a:t>If </a:t>
            </a:r>
            <a:r>
              <a:rPr lang="fr-CA" altLang="en-US" sz="2800" dirty="0" err="1">
                <a:solidFill>
                  <a:schemeClr val="bg1"/>
                </a:solidFill>
              </a:rPr>
              <a:t>there</a:t>
            </a:r>
            <a:r>
              <a:rPr lang="fr-CA" altLang="en-US" sz="2800" dirty="0">
                <a:solidFill>
                  <a:schemeClr val="bg1"/>
                </a:solidFill>
              </a:rPr>
              <a:t> </a:t>
            </a:r>
            <a:r>
              <a:rPr lang="fr-CA" altLang="en-US" sz="2800" dirty="0" err="1">
                <a:solidFill>
                  <a:schemeClr val="bg1"/>
                </a:solidFill>
              </a:rPr>
              <a:t>is</a:t>
            </a:r>
            <a:r>
              <a:rPr lang="fr-CA" altLang="en-US" sz="2800" dirty="0">
                <a:solidFill>
                  <a:schemeClr val="bg1"/>
                </a:solidFill>
              </a:rPr>
              <a:t> a </a:t>
            </a:r>
            <a:r>
              <a:rPr lang="fr-CA" altLang="en-US" sz="2800" dirty="0" err="1">
                <a:solidFill>
                  <a:schemeClr val="bg1"/>
                </a:solidFill>
              </a:rPr>
              <a:t>draw</a:t>
            </a:r>
            <a:r>
              <a:rPr lang="fr-CA" altLang="en-US" sz="2800" dirty="0">
                <a:solidFill>
                  <a:schemeClr val="bg1"/>
                </a:solidFill>
              </a:rPr>
              <a:t> at the end, </a:t>
            </a:r>
            <a:r>
              <a:rPr lang="fr-CA" altLang="en-US" sz="2800" dirty="0" err="1">
                <a:solidFill>
                  <a:schemeClr val="bg1"/>
                </a:solidFill>
              </a:rPr>
              <a:t>there</a:t>
            </a:r>
            <a:r>
              <a:rPr lang="fr-CA" altLang="en-US" sz="2800" dirty="0">
                <a:solidFill>
                  <a:schemeClr val="bg1"/>
                </a:solidFill>
              </a:rPr>
              <a:t> </a:t>
            </a:r>
            <a:r>
              <a:rPr lang="fr-CA" altLang="en-US" sz="2800" dirty="0" err="1">
                <a:solidFill>
                  <a:schemeClr val="bg1"/>
                </a:solidFill>
              </a:rPr>
              <a:t>is</a:t>
            </a:r>
            <a:r>
              <a:rPr lang="fr-CA" altLang="en-US" sz="2800" dirty="0">
                <a:solidFill>
                  <a:schemeClr val="bg1"/>
                </a:solidFill>
              </a:rPr>
              <a:t> a tie-break round to </a:t>
            </a:r>
            <a:r>
              <a:rPr lang="fr-CA" altLang="en-US" sz="2800" dirty="0" err="1">
                <a:solidFill>
                  <a:schemeClr val="bg1"/>
                </a:solidFill>
              </a:rPr>
              <a:t>decide</a:t>
            </a:r>
            <a:r>
              <a:rPr lang="fr-CA" altLang="en-US" sz="2800" dirty="0">
                <a:solidFill>
                  <a:schemeClr val="bg1"/>
                </a:solidFill>
              </a:rPr>
              <a:t> the winners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B2A6453D-0926-A7F9-4FD2-EA5EC869EF1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AB3513C-E92D-5555-F303-DA911F820F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100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3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In which Christmas song is the line: “Tis the season to be jolly”?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BB43FCB2-C1F7-A095-6B09-776BFA3A1836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0EDF9A2-80ED-3254-A0DB-41CB1418CF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25BC9-664B-8B6E-DE58-C070B8838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A363050F-4E1B-050D-C108-A410CDC7F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5B783514-C63F-3432-460B-BB7B1385A9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6DD29FC-708D-A957-8F18-272128B1EF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716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4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Why are Christmas trees like bad knitters?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They both drop needles!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08573998-F368-866C-ED60-B7093B7FD94C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7BD39B0-59A0-11BE-5C15-6EB9495E63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Round 2 Answers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F6E536AF-F11F-737C-4DFD-C83A857326C5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01C5A2B-9D5C-FA15-D0F0-0C3E253B50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title"/>
          </p:nvPr>
        </p:nvSpPr>
        <p:spPr>
          <a:xfrm>
            <a:off x="900113" y="12700"/>
            <a:ext cx="7775575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2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268413"/>
            <a:ext cx="7129462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7200" dirty="0">
                <a:solidFill>
                  <a:schemeClr val="bg1"/>
                </a:solidFill>
              </a:rPr>
              <a:t>Cad is brí le “</a:t>
            </a:r>
            <a:r>
              <a:rPr lang="en-IE" altLang="en-US" sz="7200" dirty="0" err="1">
                <a:solidFill>
                  <a:schemeClr val="bg1"/>
                </a:solidFill>
              </a:rPr>
              <a:t>maróg</a:t>
            </a:r>
            <a:r>
              <a:rPr lang="en-IE" altLang="en-US" sz="7200" dirty="0">
                <a:solidFill>
                  <a:schemeClr val="bg1"/>
                </a:solidFill>
              </a:rPr>
              <a:t> na </a:t>
            </a:r>
            <a:r>
              <a:rPr lang="en-IE" altLang="en-US" sz="7200" dirty="0" err="1">
                <a:solidFill>
                  <a:schemeClr val="bg1"/>
                </a:solidFill>
              </a:rPr>
              <a:t>Nollag</a:t>
            </a:r>
            <a:r>
              <a:rPr lang="en-IE" altLang="en-US" sz="7200" dirty="0">
                <a:solidFill>
                  <a:schemeClr val="bg1"/>
                </a:solidFill>
              </a:rPr>
              <a:t>”?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 b="1" dirty="0">
                <a:solidFill>
                  <a:srgbClr val="FF0000"/>
                </a:solidFill>
              </a:rPr>
              <a:t>Christmas Pudding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762D148B-0D7C-A8F4-4AD9-4573F5517E3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D599677-591A-79C6-3BDB-CBAEA23F96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2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700213"/>
            <a:ext cx="7129462" cy="45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2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Red and what other colour is associated with Christmas?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>
                <a:solidFill>
                  <a:srgbClr val="FF0000"/>
                </a:solidFill>
              </a:rPr>
              <a:t>Green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75C667E5-3B5B-6F19-5D3F-1D5082E18AD4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8F063DD-FEEE-C59D-A707-00A785DD0C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2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1341438"/>
            <a:ext cx="7127875" cy="486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3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>
                <a:solidFill>
                  <a:schemeClr val="bg1"/>
                </a:solidFill>
              </a:rPr>
              <a:t>“Rosh Hashanah” is the name of what Jewish festival?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>
                <a:solidFill>
                  <a:srgbClr val="FF0000"/>
                </a:solidFill>
              </a:rPr>
              <a:t>Jewish New Year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8D995BF2-C632-EF2B-BD46-BBB882040E4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25E197C-F206-F610-6971-5D9860C9C1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2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551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4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What boy’s name is also the name for a male turkey: Tom, Dick or Harry?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>
                <a:solidFill>
                  <a:srgbClr val="FF0000"/>
                </a:solidFill>
              </a:rPr>
              <a:t>Tom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B2233A45-19E5-5B12-7CDD-B75DA13ACD42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DA2CA92-01CD-587D-78BC-9044B12F71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2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551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5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A star or what other item is usually placed on top of a Christmas tree?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>
                <a:solidFill>
                  <a:srgbClr val="FF0000"/>
                </a:solidFill>
              </a:rPr>
              <a:t>Angel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70546CB9-600C-44C6-35F8-139E62A194EE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DC280A0-79BB-0C4E-C1BA-D6DF1A277C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2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6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000">
                <a:solidFill>
                  <a:schemeClr val="bg1"/>
                </a:solidFill>
              </a:rPr>
              <a:t>In the Philippines, people decorate their homes at Christmas with “parols”. Are they plants, lanterns or crackers?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>
                <a:solidFill>
                  <a:srgbClr val="FF0000"/>
                </a:solidFill>
              </a:rPr>
              <a:t>Lanterns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CCF2EBD6-DC9F-A782-49EB-7762B0B40DA4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A4B3734-6994-CAE2-D8A5-76A3B6E8E3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0" y="476672"/>
            <a:ext cx="6660232" cy="4968552"/>
          </a:xfrm>
        </p:spPr>
        <p:txBody>
          <a:bodyPr/>
          <a:lstStyle/>
          <a:p>
            <a:pPr eaLnBrk="1" hangingPunct="1"/>
            <a:r>
              <a:rPr lang="en-IE" altLang="zh-CN" sz="11000" b="1" dirty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Good Luck and Enjoy the Quiz</a:t>
            </a:r>
            <a:endParaRPr lang="zh-CN" altLang="en-US" sz="11000" b="1" dirty="0">
              <a:ln w="28575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DDC7BF38-594D-6CB7-5D76-7AB7EAE60B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92112317-F416-A54B-3C25-D2909F70632D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B632069-AEA0-3CEB-7204-E5DF6CE748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902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3144C3-9F29-EC0A-0B95-F626BBA8C6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D61AE350-DA98-2845-CD13-DF96531BDC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42C7D65F-342A-486B-8485-354E449B58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664AA31-EA6B-502E-8053-B4C098CB3D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012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5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What is the best Christmas present in the world?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A broken drum – you can’t beat it!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DEEE653F-142A-7AF3-C51A-2231B6EACC27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D7DFFC2-7F7C-8E8D-5705-5D0783E637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>
                <a:solidFill>
                  <a:schemeClr val="bg1"/>
                </a:solidFill>
              </a:rPr>
              <a:t>Round 4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B47AC853-DE52-A617-2EBC-4ACAF7D14F01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D71FAD5-4518-7B9F-A81E-766A1FD338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4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81075"/>
            <a:ext cx="712787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800" dirty="0">
                <a:solidFill>
                  <a:schemeClr val="bg1"/>
                </a:solidFill>
              </a:rPr>
              <a:t>What French word, meaning “to eat”, is the name of the place where the baby Jesus was placed in the stable?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ABA9A5AB-82DA-8EF3-94DC-B0899EFB28D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77DA882-C989-E030-0439-662A9EBF5F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4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2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 dirty="0">
                <a:solidFill>
                  <a:schemeClr val="bg1"/>
                </a:solidFill>
              </a:rPr>
              <a:t>What did my True Love give to me on the 8th day of Christmas?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FA96ECAE-8B20-C7F9-7E31-68CDBCC0122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E525FE9-8B96-E3C2-C2A3-BB286CEC7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4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81075"/>
            <a:ext cx="7127875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3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 dirty="0">
                <a:solidFill>
                  <a:schemeClr val="bg1"/>
                </a:solidFill>
              </a:rPr>
              <a:t>Under what plant should you kiss someone at Christmas?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22095E18-6B5B-CE44-10B1-8BBBC8521D1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3B708F6-E39F-13B1-21E9-BC6654AE5C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4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44488" y="908050"/>
            <a:ext cx="7127875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4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 dirty="0">
                <a:solidFill>
                  <a:schemeClr val="bg1"/>
                </a:solidFill>
              </a:rPr>
              <a:t>Unscramble the letters (</a:t>
            </a:r>
            <a:r>
              <a:rPr lang="en-IE" altLang="en-US" sz="5400" dirty="0">
                <a:solidFill>
                  <a:srgbClr val="FF0000"/>
                </a:solidFill>
              </a:rPr>
              <a:t>TUNCKREARC</a:t>
            </a:r>
            <a:r>
              <a:rPr lang="en-IE" altLang="en-US" sz="5400" dirty="0">
                <a:solidFill>
                  <a:schemeClr val="bg1"/>
                </a:solidFill>
              </a:rPr>
              <a:t>) to find the name of the famous ballet often performed at Christmas?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C07547D8-F4FE-4B31-22D0-457E8DA27B36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8C93D5E-6877-A309-B8C9-2037B6D537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4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836613"/>
            <a:ext cx="7127875" cy="486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5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 dirty="0">
                <a:solidFill>
                  <a:schemeClr val="bg1"/>
                </a:solidFill>
              </a:rPr>
              <a:t>In what country does “Snowflake Girl” help to deliver Christmas presents: Russia, Bulgaria or Ukraine?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063F08B0-3FC3-04D2-611B-FFB3498EAEB7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2AADE61-B695-6623-B08D-B27B6E70A7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4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81075"/>
            <a:ext cx="71278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6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 dirty="0">
                <a:solidFill>
                  <a:schemeClr val="bg1"/>
                </a:solidFill>
              </a:rPr>
              <a:t>After leaving Bethlehem, to which country did Mary, Joseph and Jesus travel?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779530A8-8A57-5493-4BD6-F1B2A894D034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2801886-079B-9FB9-FEAF-858337353F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F8BE1-420C-1F64-DE20-011523FB21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91B16B5F-B90C-ABCE-94C5-AFD720B0C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EBAB1ED7-CD6F-6798-DF57-F30E83086A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3DE0260-3F57-88CC-401A-136514CC6C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999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EF0FF-354F-BF22-9136-C21F6BB6AA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>
            <a:extLst>
              <a:ext uri="{FF2B5EF4-FFF2-40B4-BE49-F238E27FC236}">
                <a16:creationId xmlns:a16="http://schemas.microsoft.com/office/drawing/2014/main" id="{CBA5CA3C-6865-B6A0-7C36-00AD8CE36B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76672"/>
            <a:ext cx="6660232" cy="4968552"/>
          </a:xfrm>
        </p:spPr>
        <p:txBody>
          <a:bodyPr/>
          <a:lstStyle/>
          <a:p>
            <a:pPr eaLnBrk="1" hangingPunct="1"/>
            <a:r>
              <a:rPr lang="en-IE" altLang="zh-CN" sz="11000" b="1" dirty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Ready to Start ….</a:t>
            </a:r>
            <a:endParaRPr lang="zh-CN" altLang="en-US" sz="11000" b="1" dirty="0">
              <a:ln w="28575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7E6DA27B-32B5-14B6-E35D-4719DDB73669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1B5671E-1CD1-A2D7-5F77-B9E415CF78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465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6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Why do mummies like Christmas so much?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Because of all the wrapping!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D8CAE01B-CA01-FBE9-13D7-2EE978ECC64C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0D5121D-E7BA-5D87-B31C-742D2F361A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Round 3 Answers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DF57BC98-7611-3929-B51A-1CBF83ECF068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5C3CB2F-1A4B-7B02-2C7A-3339ADDAAD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标题 1"/>
          <p:cNvSpPr>
            <a:spLocks noGrp="1"/>
          </p:cNvSpPr>
          <p:nvPr>
            <p:ph type="title"/>
          </p:nvPr>
        </p:nvSpPr>
        <p:spPr>
          <a:xfrm>
            <a:off x="539750" y="12700"/>
            <a:ext cx="8208963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3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81075"/>
            <a:ext cx="7127875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7200" dirty="0">
                <a:solidFill>
                  <a:schemeClr val="bg1"/>
                </a:solidFill>
              </a:rPr>
              <a:t>What is the scientific formula for melted snow?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 dirty="0">
                <a:solidFill>
                  <a:srgbClr val="FF0000"/>
                </a:solidFill>
              </a:rPr>
              <a:t>H</a:t>
            </a:r>
            <a:r>
              <a:rPr lang="en-IE" altLang="en-US" sz="8000" b="1" baseline="-25000" dirty="0">
                <a:solidFill>
                  <a:srgbClr val="FF0000"/>
                </a:solidFill>
              </a:rPr>
              <a:t>2</a:t>
            </a:r>
            <a:r>
              <a:rPr lang="en-IE" altLang="en-US" sz="8000" b="1" dirty="0">
                <a:solidFill>
                  <a:srgbClr val="FF0000"/>
                </a:solidFill>
              </a:rPr>
              <a:t>O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BE42AE4E-CFE5-AC74-4E21-A9BD45147E9B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36ECE0C-8C3C-26AE-B8C7-6CC2B47793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标题 1"/>
          <p:cNvSpPr>
            <a:spLocks noGrp="1"/>
          </p:cNvSpPr>
          <p:nvPr>
            <p:ph type="title"/>
          </p:nvPr>
        </p:nvSpPr>
        <p:spPr>
          <a:xfrm>
            <a:off x="684213" y="12700"/>
            <a:ext cx="7991475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3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30213" y="2133600"/>
            <a:ext cx="7129462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2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7200" dirty="0" err="1">
                <a:solidFill>
                  <a:schemeClr val="bg1"/>
                </a:solidFill>
              </a:rPr>
              <a:t>Cén</a:t>
            </a:r>
            <a:r>
              <a:rPr lang="en-IE" altLang="en-US" sz="7200" dirty="0">
                <a:solidFill>
                  <a:schemeClr val="bg1"/>
                </a:solidFill>
              </a:rPr>
              <a:t> </a:t>
            </a:r>
            <a:r>
              <a:rPr lang="en-IE" altLang="en-US" sz="7200" dirty="0" err="1">
                <a:solidFill>
                  <a:schemeClr val="bg1"/>
                </a:solidFill>
              </a:rPr>
              <a:t>dath</a:t>
            </a:r>
            <a:r>
              <a:rPr lang="en-IE" altLang="en-US" sz="7200" dirty="0">
                <a:solidFill>
                  <a:schemeClr val="bg1"/>
                </a:solidFill>
              </a:rPr>
              <a:t> </a:t>
            </a:r>
            <a:r>
              <a:rPr lang="en-IE" altLang="en-US" sz="7200" dirty="0" err="1">
                <a:solidFill>
                  <a:schemeClr val="bg1"/>
                </a:solidFill>
              </a:rPr>
              <a:t>atá</a:t>
            </a:r>
            <a:r>
              <a:rPr lang="en-IE" altLang="en-US" sz="7200" dirty="0">
                <a:solidFill>
                  <a:schemeClr val="bg1"/>
                </a:solidFill>
              </a:rPr>
              <a:t> </a:t>
            </a:r>
            <a:r>
              <a:rPr lang="en-IE" altLang="en-US" sz="7200" dirty="0" err="1">
                <a:solidFill>
                  <a:schemeClr val="bg1"/>
                </a:solidFill>
              </a:rPr>
              <a:t>ar</a:t>
            </a:r>
            <a:r>
              <a:rPr lang="en-IE" altLang="en-US" sz="7200" dirty="0">
                <a:solidFill>
                  <a:schemeClr val="bg1"/>
                </a:solidFill>
              </a:rPr>
              <a:t> </a:t>
            </a:r>
            <a:r>
              <a:rPr lang="en-IE" altLang="en-US" sz="7200" dirty="0" err="1">
                <a:solidFill>
                  <a:schemeClr val="bg1"/>
                </a:solidFill>
              </a:rPr>
              <a:t>shrón</a:t>
            </a:r>
            <a:r>
              <a:rPr lang="en-IE" altLang="en-US" sz="7200" dirty="0">
                <a:solidFill>
                  <a:schemeClr val="bg1"/>
                </a:solidFill>
              </a:rPr>
              <a:t> Rudolph?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 dirty="0" err="1">
                <a:solidFill>
                  <a:srgbClr val="FF0000"/>
                </a:solidFill>
              </a:rPr>
              <a:t>Dearg</a:t>
            </a:r>
            <a:endParaRPr lang="en-IE" altLang="en-US" sz="8000" b="1" dirty="0">
              <a:solidFill>
                <a:srgbClr val="FF0000"/>
              </a:solidFill>
            </a:endParaRP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407A174E-149C-E4C4-EC8F-2FA052D1245B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315E711-93B6-F0E9-9F7C-92CCC80D86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标题 1"/>
          <p:cNvSpPr>
            <a:spLocks noGrp="1"/>
          </p:cNvSpPr>
          <p:nvPr>
            <p:ph type="title"/>
          </p:nvPr>
        </p:nvSpPr>
        <p:spPr>
          <a:xfrm>
            <a:off x="755650" y="12700"/>
            <a:ext cx="7777163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3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3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What plant, which originated in Mexico, is associated with Christmas?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Poinsettia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46AA34EC-D3BB-1ADF-9FA7-7B727DA57573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E63CD6E-E63A-D5F3-A629-4A966BF3C4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标题 1"/>
          <p:cNvSpPr>
            <a:spLocks noGrp="1"/>
          </p:cNvSpPr>
          <p:nvPr>
            <p:ph type="title"/>
          </p:nvPr>
        </p:nvSpPr>
        <p:spPr>
          <a:xfrm>
            <a:off x="684213" y="12700"/>
            <a:ext cx="8135937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3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7544" y="885552"/>
            <a:ext cx="7129462" cy="57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000" dirty="0">
                <a:solidFill>
                  <a:schemeClr val="bg1"/>
                </a:solidFill>
              </a:rPr>
              <a:t>If you received all the gifts in the song “12 days of Christmas”, how many gifts would you get: 12, 78 or 364?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 dirty="0">
                <a:solidFill>
                  <a:srgbClr val="FF0000"/>
                </a:solidFill>
              </a:rPr>
              <a:t>364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8CDB0DC7-66D1-8642-E57F-0208131045D6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05F0D19-B52C-901B-9685-7280E5FA4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标题 1"/>
          <p:cNvSpPr>
            <a:spLocks noGrp="1"/>
          </p:cNvSpPr>
          <p:nvPr>
            <p:ph type="title"/>
          </p:nvPr>
        </p:nvSpPr>
        <p:spPr>
          <a:xfrm>
            <a:off x="684213" y="12700"/>
            <a:ext cx="7920037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3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In what year were the first Christmas Cards sent in the UK: 1930, 1843 or 1906?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1843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D57C6092-CE4A-D9D8-B0DD-B2D148D0AEF1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2F4365F3-D4FF-7B2A-6F71-E46F98D7EF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标题 1"/>
          <p:cNvSpPr>
            <a:spLocks noGrp="1"/>
          </p:cNvSpPr>
          <p:nvPr>
            <p:ph type="title"/>
          </p:nvPr>
        </p:nvSpPr>
        <p:spPr>
          <a:xfrm>
            <a:off x="755650" y="12700"/>
            <a:ext cx="7993063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3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>
                <a:solidFill>
                  <a:schemeClr val="bg1"/>
                </a:solidFill>
              </a:rPr>
              <a:t>In which Christmas song is the line: “Tis the season to be jolly”?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>
                <a:solidFill>
                  <a:srgbClr val="FF0000"/>
                </a:solidFill>
              </a:rPr>
              <a:t>Deck the Halls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62B32806-865C-8AD9-1B64-95AFCCD583ED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BB06F27-7FC7-9CFB-85B5-F90BBF4845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63FB0-39CA-3305-EFA2-6BE774A09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A3DF894B-E78D-6BA7-8EE6-C6C0255F63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F32CE8FF-87F0-B9CD-AD7F-FB674C5241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D3E00A4-2CFE-9760-E792-F2AD331F4C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425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7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What did </a:t>
            </a:r>
            <a:r>
              <a:rPr lang="en-IE" altLang="zh-CN" sz="6600" b="1" dirty="0" err="1">
                <a:solidFill>
                  <a:schemeClr val="tx2">
                    <a:lumMod val="75000"/>
                  </a:schemeClr>
                </a:solidFill>
              </a:rPr>
              <a:t>Mrs.</a:t>
            </a: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 Claus say to Santa when she looked in the sky?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Looks like rain, dear!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83C0A0BA-7B8C-A33C-0AA7-6FAF271A39B7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BC6CA31-7D3D-9BC2-1664-32B97FB5DC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>
                <a:solidFill>
                  <a:schemeClr val="bg1"/>
                </a:solidFill>
              </a:rPr>
              <a:t>Round 1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CDBD167A-3599-2095-F978-92C3EECD83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7142C8A-1870-7803-840F-BC5ED66997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B0723-C2F7-E2DF-71D5-D1B23B798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>
            <a:extLst>
              <a:ext uri="{FF2B5EF4-FFF2-40B4-BE49-F238E27FC236}">
                <a16:creationId xmlns:a16="http://schemas.microsoft.com/office/drawing/2014/main" id="{71F91ACE-6D9C-CF63-FEB4-9464AE94C5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76672"/>
            <a:ext cx="6660232" cy="4968552"/>
          </a:xfrm>
        </p:spPr>
        <p:txBody>
          <a:bodyPr/>
          <a:lstStyle/>
          <a:p>
            <a:pPr eaLnBrk="1" hangingPunct="1"/>
            <a:r>
              <a:rPr lang="en-IE" altLang="zh-CN" sz="11000" b="1" dirty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Time to Check the Scores</a:t>
            </a:r>
            <a:endParaRPr lang="zh-CN" altLang="en-US" sz="11000" b="1" dirty="0">
              <a:ln w="28575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6A1A2CD8-7137-4C0E-0993-764299A580D5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A66DB242-E9D5-0BBD-9571-5D75F2E9E5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982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>
                <a:solidFill>
                  <a:schemeClr val="bg1"/>
                </a:solidFill>
              </a:rPr>
              <a:t>Round 5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3271B1F0-1C3D-6F62-D0CC-7B9CB5A61726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9C6C63B-401E-64A0-7B4E-C096ED8B0F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5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7200">
                <a:solidFill>
                  <a:schemeClr val="bg1"/>
                </a:solidFill>
              </a:rPr>
              <a:t>What saint’s day is celebrated on December 26th?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552BE359-AB4B-7E25-BFB9-3B82CD815EA1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D4C18B9-E40F-1C8D-51CA-6AFAEB4FD8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5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2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>
                <a:solidFill>
                  <a:schemeClr val="bg1"/>
                </a:solidFill>
              </a:rPr>
              <a:t>What was the name given to the group of singers brought together to record “Do They Know It’s Christmas”?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FD76B053-6414-A71D-EDC5-B2E383805AE3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54EC5E3-EE96-5E74-1D23-DA2C8F8F3E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5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3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8000" dirty="0">
                <a:solidFill>
                  <a:schemeClr val="bg1"/>
                </a:solidFill>
              </a:rPr>
              <a:t>Cén Gaeilge atá ar “present”?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90182148-FA2B-5858-45A2-73A6CA4B9CD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9CEB849-3B89-FEC0-52E8-4410F77EA9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5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0113"/>
            <a:ext cx="7127875" cy="486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4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 dirty="0">
                <a:solidFill>
                  <a:schemeClr val="bg1"/>
                </a:solidFill>
              </a:rPr>
              <a:t>Unscramble the letters (</a:t>
            </a:r>
            <a:r>
              <a:rPr lang="en-IE" altLang="en-US" sz="5400" dirty="0">
                <a:solidFill>
                  <a:srgbClr val="FF0000"/>
                </a:solidFill>
              </a:rPr>
              <a:t>RARYANCEB</a:t>
            </a:r>
            <a:r>
              <a:rPr lang="en-IE" altLang="en-US" sz="5400" dirty="0">
                <a:solidFill>
                  <a:schemeClr val="bg1"/>
                </a:solidFill>
              </a:rPr>
              <a:t>) to get the name of a fruit sauce that accompanies turkey?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2ADEDFF3-DB6A-5E1F-AA09-2A1E32F64EF6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27FC60F-6A27-E2C4-D7B5-07806ECE14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5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5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 dirty="0">
                <a:solidFill>
                  <a:schemeClr val="bg1"/>
                </a:solidFill>
              </a:rPr>
              <a:t>How many times is “Santa” mentioned in “Jingle Bells”?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4DB25EAA-C199-3133-A8F2-E047367CD898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E65D1D6-EC8A-5CBA-FF84-572A8BB54D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5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1125538"/>
            <a:ext cx="7127875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6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400" dirty="0">
                <a:solidFill>
                  <a:schemeClr val="bg1"/>
                </a:solidFill>
              </a:rPr>
              <a:t>Which of these characters did </a:t>
            </a:r>
            <a:r>
              <a:rPr lang="en-IE" altLang="en-US" sz="4400" u="sng" dirty="0">
                <a:solidFill>
                  <a:schemeClr val="bg1"/>
                </a:solidFill>
              </a:rPr>
              <a:t>not</a:t>
            </a:r>
            <a:r>
              <a:rPr lang="en-IE" altLang="en-US" sz="4400" dirty="0">
                <a:solidFill>
                  <a:schemeClr val="bg1"/>
                </a:solidFill>
              </a:rPr>
              <a:t> appear in a children’s version of “A Christmas Carol”: Kermit the Frog, Bugs Bunny or Mickey Mouse?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EDF8A0B8-69A2-5609-88DF-F6DFBE46FDC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ED30F3B-4ABC-F628-BCF5-B8D442570F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E1B645-B1D0-D3A2-C1A9-8D6BBCCA7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8F8EA2B1-3D6B-A3C9-CE29-326F54ED2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4AF61856-CC36-9B6A-7F53-EC9AA239A6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F565511-5FC1-D9A1-4E31-CA9E6D6D80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946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8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How do you know when Santa is in the room?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You can sense his presents!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CF7EF393-A7B3-8787-DBC8-FF7D92CA3DB5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9864C6E-C385-75E3-8B38-F4DF094490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1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Apart from Rudolph, how many other reindeer pull Santa’s sleigh?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6325DCF9-D4DF-8141-856E-1F0EBCFCF712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55720DA-DD55-0501-12F1-71454A91AE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072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Round 4 Answers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4FE1CC29-CFF6-C1BD-8D9F-DFADA8FC8B3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81E592C-30E9-9EE5-5D46-B041BF8930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标题 1"/>
          <p:cNvSpPr>
            <a:spLocks noGrp="1"/>
          </p:cNvSpPr>
          <p:nvPr>
            <p:ph type="title"/>
          </p:nvPr>
        </p:nvSpPr>
        <p:spPr>
          <a:xfrm>
            <a:off x="900113" y="12700"/>
            <a:ext cx="7704137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4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81075"/>
            <a:ext cx="712787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800" dirty="0">
                <a:solidFill>
                  <a:schemeClr val="bg1"/>
                </a:solidFill>
              </a:rPr>
              <a:t>What French word, meaning “to eat”, is the name of the place where the baby Jesus was placed in the stable?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 dirty="0">
                <a:solidFill>
                  <a:srgbClr val="FF0000"/>
                </a:solidFill>
              </a:rPr>
              <a:t>Manger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EAA4F299-CBEA-A2B7-FF86-D4F4B964457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67C91E5-0C4E-675E-9668-4E38E165B5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标题 1"/>
          <p:cNvSpPr>
            <a:spLocks noGrp="1"/>
          </p:cNvSpPr>
          <p:nvPr>
            <p:ph type="title"/>
          </p:nvPr>
        </p:nvSpPr>
        <p:spPr>
          <a:xfrm>
            <a:off x="900113" y="12700"/>
            <a:ext cx="7775575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4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8312" y="793516"/>
            <a:ext cx="7127875" cy="587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2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 dirty="0">
                <a:solidFill>
                  <a:schemeClr val="bg1"/>
                </a:solidFill>
              </a:rPr>
              <a:t>What did my True Love give to me on the 8th day of Christmas?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 dirty="0">
                <a:solidFill>
                  <a:srgbClr val="FF0000"/>
                </a:solidFill>
              </a:rPr>
              <a:t>8 Maids-A-Milking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F03B2144-E6D6-2F13-3B79-4FF47B2F59BD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82502EC-71A4-4A58-0911-CDF9DF6E58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标题 1"/>
          <p:cNvSpPr>
            <a:spLocks noGrp="1"/>
          </p:cNvSpPr>
          <p:nvPr>
            <p:ph type="title"/>
          </p:nvPr>
        </p:nvSpPr>
        <p:spPr>
          <a:xfrm>
            <a:off x="1116013" y="12700"/>
            <a:ext cx="7343775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4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528" y="898484"/>
            <a:ext cx="712787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3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 dirty="0">
                <a:solidFill>
                  <a:schemeClr val="bg1"/>
                </a:solidFill>
              </a:rPr>
              <a:t>Under what plant should you kiss someone at Christmas?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6600" b="1" dirty="0">
                <a:solidFill>
                  <a:srgbClr val="FF0000"/>
                </a:solidFill>
              </a:rPr>
              <a:t>Mistletoe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2C672070-13D2-5D48-2BD8-6D5432504DFD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13F2DEC-B90D-A08F-F546-098D2F6CEA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标题 1"/>
          <p:cNvSpPr>
            <a:spLocks noGrp="1"/>
          </p:cNvSpPr>
          <p:nvPr>
            <p:ph type="title"/>
          </p:nvPr>
        </p:nvSpPr>
        <p:spPr>
          <a:xfrm>
            <a:off x="900113" y="12700"/>
            <a:ext cx="7632700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4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536" y="817596"/>
            <a:ext cx="7127875" cy="587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4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 dirty="0">
                <a:solidFill>
                  <a:schemeClr val="bg1"/>
                </a:solidFill>
              </a:rPr>
              <a:t>Unscramble the letters (</a:t>
            </a:r>
            <a:r>
              <a:rPr lang="en-IE" altLang="en-US" sz="5400" dirty="0">
                <a:solidFill>
                  <a:srgbClr val="FF0000"/>
                </a:solidFill>
              </a:rPr>
              <a:t>TUNCKREARC</a:t>
            </a:r>
            <a:r>
              <a:rPr lang="en-IE" altLang="en-US" sz="5400" dirty="0">
                <a:solidFill>
                  <a:schemeClr val="bg1"/>
                </a:solidFill>
              </a:rPr>
              <a:t>) to find the name of the famous ballet often performed at Christmas?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6600" b="1" dirty="0">
                <a:solidFill>
                  <a:srgbClr val="FF0000"/>
                </a:solidFill>
              </a:rPr>
              <a:t>Nutcracker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082A0899-4DF6-1458-0F6B-1BC77E208594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F5A833DE-3B1A-DD88-BC98-D3B0B1FD7C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标题 1"/>
          <p:cNvSpPr>
            <a:spLocks noGrp="1"/>
          </p:cNvSpPr>
          <p:nvPr>
            <p:ph type="title"/>
          </p:nvPr>
        </p:nvSpPr>
        <p:spPr>
          <a:xfrm>
            <a:off x="971550" y="12700"/>
            <a:ext cx="7488238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4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536" y="843679"/>
            <a:ext cx="7127875" cy="597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5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 dirty="0">
                <a:solidFill>
                  <a:schemeClr val="bg1"/>
                </a:solidFill>
              </a:rPr>
              <a:t>In what country does “Snowflake Girl” help to deliver Christmas presents: Russia, Bulgaria or Ukraine?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 dirty="0">
                <a:solidFill>
                  <a:srgbClr val="FF0000"/>
                </a:solidFill>
              </a:rPr>
              <a:t>Ukraine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30902705-B0DB-496D-3339-306163780FD7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C4C77562-E5CE-559C-C5F2-9C59260628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标题 1"/>
          <p:cNvSpPr>
            <a:spLocks noGrp="1"/>
          </p:cNvSpPr>
          <p:nvPr>
            <p:ph type="title"/>
          </p:nvPr>
        </p:nvSpPr>
        <p:spPr>
          <a:xfrm>
            <a:off x="827088" y="12700"/>
            <a:ext cx="7705725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4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81075"/>
            <a:ext cx="7127875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6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 dirty="0">
                <a:solidFill>
                  <a:schemeClr val="bg1"/>
                </a:solidFill>
              </a:rPr>
              <a:t>After leaving Bethlehem, to which country did Mary, Joseph and Jesus travel?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8000" b="1" dirty="0">
                <a:solidFill>
                  <a:srgbClr val="FF0000"/>
                </a:solidFill>
              </a:rPr>
              <a:t>Egypt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E5E17FD6-F372-B356-38E6-6E10875F3725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20B65D5-0438-AC1C-3234-5F6DA0E5A2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B02B2-3F2E-F6A6-DF6A-3EBA2D7CE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DDFE4177-E04C-29EE-726D-287C7A1DD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BFBC5900-467A-ECC0-AD0C-F87BB7DA74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998F955-6DF0-15EC-5460-3F51DECC80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550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9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What comes at the end of Christmas Day?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The letter Y!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2DE67689-58CC-BF0E-02AA-219FE246B023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BF278C2-D8AB-7697-CB5A-CC81229BBA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Round 6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A9BE6058-2951-3D5E-0381-4878F804F5ED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57ACCB0F-A8AA-8F39-00E9-3C0D5B8231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1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1963" y="1052513"/>
            <a:ext cx="712946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000" dirty="0">
                <a:solidFill>
                  <a:schemeClr val="bg1"/>
                </a:solidFill>
              </a:rPr>
              <a:t>If Christmas Day is on a Tuesday, on what day will New Year’s Day be?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78D9370F-7A9A-966C-939B-6FEE3AF8432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843F6141-E5C2-CE4D-BFA2-EB6D61476E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6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836613"/>
            <a:ext cx="7127875" cy="486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 dirty="0">
                <a:solidFill>
                  <a:schemeClr val="bg1"/>
                </a:solidFill>
              </a:rPr>
              <a:t>What famous Christmas story did Raymond Briggs write which was later made into an animated movie?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08FF127A-BD17-9073-1667-EC53EEE284A2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0A12AFF7-18C2-6786-5CFA-63BDBAA130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6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1125538"/>
            <a:ext cx="7127875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6600" dirty="0">
                <a:solidFill>
                  <a:schemeClr val="bg1"/>
                </a:solidFill>
              </a:rPr>
              <a:t>De ghnáth, cén dath atá ar bhuataisí San Nioclás?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07CF1C7E-492F-1F45-BAF9-0E5D85E984F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32801726-8305-3605-C4C6-F97EC574EB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6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7200" dirty="0">
                <a:solidFill>
                  <a:schemeClr val="bg1"/>
                </a:solidFill>
              </a:rPr>
              <a:t>What girl’s name is also a song sung at Christmas?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A908FEFA-A8B5-BB81-72E4-DA0F96F0B45E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DE615B5-2B77-2A43-7237-8F3BA3035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 dirty="0">
                <a:solidFill>
                  <a:schemeClr val="bg1"/>
                </a:solidFill>
              </a:rPr>
              <a:t>Round 6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9388" y="836613"/>
            <a:ext cx="7129462" cy="486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 dirty="0">
                <a:solidFill>
                  <a:schemeClr val="bg1"/>
                </a:solidFill>
              </a:rPr>
              <a:t>Question 4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5400" dirty="0">
                <a:solidFill>
                  <a:schemeClr val="bg1"/>
                </a:solidFill>
              </a:rPr>
              <a:t>What is the name of the fleshy growth that hangs down over a turkey’s beak: a snood, a snoop or a </a:t>
            </a:r>
            <a:r>
              <a:rPr lang="en-IE" altLang="en-US" sz="5400" dirty="0" err="1">
                <a:solidFill>
                  <a:schemeClr val="bg1"/>
                </a:solidFill>
              </a:rPr>
              <a:t>snook</a:t>
            </a:r>
            <a:r>
              <a:rPr lang="en-IE" altLang="en-US" sz="5400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C763A170-DFAE-FBBE-B830-DBAAF7083CC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69AE88E3-A507-8365-DB62-D0C3898F83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6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5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7200">
                <a:solidFill>
                  <a:schemeClr val="bg1"/>
                </a:solidFill>
              </a:rPr>
              <a:t>What item brought Frosty the Snowman to life?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08D9B01C-DB25-8D46-8658-99610550D2F0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DA71A327-48D1-1D48-464A-4E4143D9DA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标题 1"/>
          <p:cNvSpPr>
            <a:spLocks noGrp="1"/>
          </p:cNvSpPr>
          <p:nvPr>
            <p:ph type="title"/>
          </p:nvPr>
        </p:nvSpPr>
        <p:spPr>
          <a:xfrm>
            <a:off x="1925638" y="12700"/>
            <a:ext cx="5357812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6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440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 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800">
                <a:solidFill>
                  <a:schemeClr val="bg1"/>
                </a:solidFill>
              </a:rPr>
              <a:t>Which of the following is </a:t>
            </a:r>
            <a:r>
              <a:rPr lang="en-IE" altLang="en-US" sz="4800" u="sng">
                <a:solidFill>
                  <a:schemeClr val="bg1"/>
                </a:solidFill>
              </a:rPr>
              <a:t>not</a:t>
            </a:r>
            <a:r>
              <a:rPr lang="en-IE" altLang="en-US" sz="4800">
                <a:solidFill>
                  <a:schemeClr val="bg1"/>
                </a:solidFill>
              </a:rPr>
              <a:t> a real US town/city: Snowflake, Texas; Noel, Missouri; or Santa Claus, Georgia?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B887F7CC-4BB4-441C-04D8-E3A2CF02A632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F062062-65A2-041A-84EF-81F88CC331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5D3209-C32A-E091-DBB3-67A0DF8D9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>
            <a:extLst>
              <a:ext uri="{FF2B5EF4-FFF2-40B4-BE49-F238E27FC236}">
                <a16:creationId xmlns:a16="http://schemas.microsoft.com/office/drawing/2014/main" id="{FB772417-E28A-ACEE-A0DE-2DD485EAD6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00399"/>
          </a:xfrm>
        </p:spPr>
        <p:txBody>
          <a:bodyPr/>
          <a:lstStyle/>
          <a:p>
            <a:pPr eaLnBrk="1" hangingPunct="1"/>
            <a:r>
              <a:rPr lang="en-IE" altLang="zh-CN" sz="12000" b="1" dirty="0">
                <a:solidFill>
                  <a:schemeClr val="bg1"/>
                </a:solidFill>
              </a:rPr>
              <a:t>Christmas Joke Time</a:t>
            </a:r>
            <a:endParaRPr lang="zh-CN" altLang="en-US" sz="12000" b="1" dirty="0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E1AF13B6-52CD-94ED-6264-751A176203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3818" y="6550853"/>
            <a:ext cx="3520182" cy="290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 dirty="0">
                <a:solidFill>
                  <a:schemeClr val="tx1"/>
                </a:solidFill>
              </a:rPr>
              <a:t>© Seomra Ranga 2025 www.seomraranga.com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4FBCD32E-7188-EEA1-1D1A-0ED1C720C9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34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7143750" cy="5715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IE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Joke No. </a:t>
            </a:r>
            <a:r>
              <a:rPr lang="en-IE" altLang="zh-CN" sz="5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0720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chemeClr val="tx2">
                    <a:lumMod val="75000"/>
                  </a:schemeClr>
                </a:solidFill>
              </a:rPr>
              <a:t>What do Santa’s elves learn at school?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altLang="zh-CN" sz="6600" b="1" dirty="0">
                <a:solidFill>
                  <a:srgbClr val="FF0000"/>
                </a:solidFill>
              </a:rPr>
              <a:t>The Elf-abet!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AB44FD95-F378-B9B3-1EE6-4B366AFFFBAD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6" name="Picture 5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B2BA0DA1-74DA-F65D-4391-617BC21EE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IE" altLang="zh-CN" sz="12000" b="1">
                <a:solidFill>
                  <a:schemeClr val="bg1"/>
                </a:solidFill>
              </a:rPr>
              <a:t>Round 5 Answers</a:t>
            </a:r>
            <a:endParaRPr lang="zh-CN" altLang="en-US" sz="12000" b="1">
              <a:solidFill>
                <a:schemeClr val="bg1"/>
              </a:solidFill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29F3F598-F0A9-7BC1-0368-E85D5E2DD12F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1B9B78A9-877F-2930-BD00-8F34895D4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标题 1"/>
          <p:cNvSpPr>
            <a:spLocks noGrp="1"/>
          </p:cNvSpPr>
          <p:nvPr>
            <p:ph type="title"/>
          </p:nvPr>
        </p:nvSpPr>
        <p:spPr>
          <a:xfrm>
            <a:off x="827088" y="12700"/>
            <a:ext cx="7705725" cy="1143000"/>
          </a:xfrm>
        </p:spPr>
        <p:txBody>
          <a:bodyPr/>
          <a:lstStyle/>
          <a:p>
            <a:pPr eaLnBrk="1" hangingPunct="1"/>
            <a:r>
              <a:rPr lang="en-US" altLang="zh-CN" sz="7200" b="1">
                <a:solidFill>
                  <a:schemeClr val="bg1"/>
                </a:solidFill>
              </a:rPr>
              <a:t>Round 5 Answers</a:t>
            </a:r>
            <a:endParaRPr lang="zh-CN" altLang="en-US" sz="7200" b="1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3850" y="908050"/>
            <a:ext cx="712787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4000" b="1">
                <a:solidFill>
                  <a:schemeClr val="bg1"/>
                </a:solidFill>
              </a:rPr>
              <a:t>Question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7200">
                <a:solidFill>
                  <a:schemeClr val="bg1"/>
                </a:solidFill>
              </a:rPr>
              <a:t>What saint’s day is celebrated on December 26th?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7200" b="1">
                <a:solidFill>
                  <a:srgbClr val="FF0000"/>
                </a:solidFill>
              </a:rPr>
              <a:t>St. Stephen’s Day</a:t>
            </a:r>
          </a:p>
        </p:txBody>
      </p:sp>
      <p:sp>
        <p:nvSpPr>
          <p:cNvPr id="2" name="副标题 2">
            <a:extLst>
              <a:ext uri="{FF2B5EF4-FFF2-40B4-BE49-F238E27FC236}">
                <a16:creationId xmlns:a16="http://schemas.microsoft.com/office/drawing/2014/main" id="{7FF726F7-C6AE-F921-7FF6-EF71CC7E57FA}"/>
              </a:ext>
            </a:extLst>
          </p:cNvPr>
          <p:cNvSpPr txBox="1">
            <a:spLocks/>
          </p:cNvSpPr>
          <p:nvPr/>
        </p:nvSpPr>
        <p:spPr bwMode="auto">
          <a:xfrm>
            <a:off x="5623818" y="6550853"/>
            <a:ext cx="3520182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200" b="1"/>
              <a:t>© Seomra Ranga 2025 www.seomraranga.com</a:t>
            </a:r>
            <a:endParaRPr lang="zh-CN" altLang="en-US" sz="1200" b="1" dirty="0"/>
          </a:p>
        </p:txBody>
      </p:sp>
      <p:pic>
        <p:nvPicPr>
          <p:cNvPr id="5" name="Picture 4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9FABDD45-C019-D68E-2B3A-F1AA825B6F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96" y="6502245"/>
            <a:ext cx="1331640" cy="339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563</TotalTime>
  <Words>4868</Words>
  <Application>Microsoft Office PowerPoint</Application>
  <PresentationFormat>On-screen Show (4:3)</PresentationFormat>
  <Paragraphs>850</Paragraphs>
  <Slides>174</Slides>
  <Notes>174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174</vt:i4>
      </vt:variant>
    </vt:vector>
  </HeadingPairs>
  <TitlesOfParts>
    <vt:vector size="178" baseType="lpstr">
      <vt:lpstr>Calibri</vt:lpstr>
      <vt:lpstr>宋体</vt:lpstr>
      <vt:lpstr>Arial</vt:lpstr>
      <vt:lpstr>13</vt:lpstr>
      <vt:lpstr>Christmas Table Quiz</vt:lpstr>
      <vt:lpstr>Before You Start</vt:lpstr>
      <vt:lpstr>Before You Start</vt:lpstr>
      <vt:lpstr>Before You Start</vt:lpstr>
      <vt:lpstr>Good Luck and Enjoy the Quiz</vt:lpstr>
      <vt:lpstr>Ready to Start ….</vt:lpstr>
      <vt:lpstr>Round 1</vt:lpstr>
      <vt:lpstr>Round 1</vt:lpstr>
      <vt:lpstr>Round 1</vt:lpstr>
      <vt:lpstr>Round 1</vt:lpstr>
      <vt:lpstr>Round 1</vt:lpstr>
      <vt:lpstr>Round 1</vt:lpstr>
      <vt:lpstr>Round 1</vt:lpstr>
      <vt:lpstr>Christmas Joke Time</vt:lpstr>
      <vt:lpstr>Christmas Joke No. 1</vt:lpstr>
      <vt:lpstr>Round 2</vt:lpstr>
      <vt:lpstr>Round 2</vt:lpstr>
      <vt:lpstr>Round 2</vt:lpstr>
      <vt:lpstr>Round 2</vt:lpstr>
      <vt:lpstr>Round 2</vt:lpstr>
      <vt:lpstr>Round 2</vt:lpstr>
      <vt:lpstr>Round 2</vt:lpstr>
      <vt:lpstr>Christmas Joke Time</vt:lpstr>
      <vt:lpstr>Christmas Joke No. 2</vt:lpstr>
      <vt:lpstr>Round 1 Answers</vt:lpstr>
      <vt:lpstr>Round 1 Answers</vt:lpstr>
      <vt:lpstr>Round 1 Answers</vt:lpstr>
      <vt:lpstr>Round 1 Answers</vt:lpstr>
      <vt:lpstr>Round 1 Answers</vt:lpstr>
      <vt:lpstr>Round 1 Answers</vt:lpstr>
      <vt:lpstr>Round 1 Answers</vt:lpstr>
      <vt:lpstr>Christmas Joke Time</vt:lpstr>
      <vt:lpstr>Christmas Joke No. 3</vt:lpstr>
      <vt:lpstr>Round 3</vt:lpstr>
      <vt:lpstr>Round 3</vt:lpstr>
      <vt:lpstr>Round 3</vt:lpstr>
      <vt:lpstr>Round 3</vt:lpstr>
      <vt:lpstr>Round 3</vt:lpstr>
      <vt:lpstr>Round 3</vt:lpstr>
      <vt:lpstr>Round 3</vt:lpstr>
      <vt:lpstr>Christmas Joke Time</vt:lpstr>
      <vt:lpstr>Christmas Joke No. 4</vt:lpstr>
      <vt:lpstr>Round 2 Answers</vt:lpstr>
      <vt:lpstr>Round 2 Answers</vt:lpstr>
      <vt:lpstr>Round 2</vt:lpstr>
      <vt:lpstr>Round 2</vt:lpstr>
      <vt:lpstr>Round 2</vt:lpstr>
      <vt:lpstr>Round 2</vt:lpstr>
      <vt:lpstr>Round 2</vt:lpstr>
      <vt:lpstr>Christmas Joke Time</vt:lpstr>
      <vt:lpstr>Christmas Joke No. 5</vt:lpstr>
      <vt:lpstr>Round 4</vt:lpstr>
      <vt:lpstr>Round 4</vt:lpstr>
      <vt:lpstr>Round 4</vt:lpstr>
      <vt:lpstr>Round 4</vt:lpstr>
      <vt:lpstr>Round 4</vt:lpstr>
      <vt:lpstr>Round 4</vt:lpstr>
      <vt:lpstr>Round 4</vt:lpstr>
      <vt:lpstr>Christmas Joke Time</vt:lpstr>
      <vt:lpstr>Christmas Joke No. 6</vt:lpstr>
      <vt:lpstr>Round 3 Answers</vt:lpstr>
      <vt:lpstr>Round 3 Answers</vt:lpstr>
      <vt:lpstr>Round 3 Answers</vt:lpstr>
      <vt:lpstr>Round 3 Answers</vt:lpstr>
      <vt:lpstr>Round 3 Answers</vt:lpstr>
      <vt:lpstr>Round 3 Answers</vt:lpstr>
      <vt:lpstr>Round 3 Answers</vt:lpstr>
      <vt:lpstr>Christmas Joke Time</vt:lpstr>
      <vt:lpstr>Christmas Joke No. 7</vt:lpstr>
      <vt:lpstr>Time to Check the Scores</vt:lpstr>
      <vt:lpstr>Round 5</vt:lpstr>
      <vt:lpstr>Round 5</vt:lpstr>
      <vt:lpstr>Round 5</vt:lpstr>
      <vt:lpstr>Round 5</vt:lpstr>
      <vt:lpstr>Round 5</vt:lpstr>
      <vt:lpstr>Round 5</vt:lpstr>
      <vt:lpstr>Round 5</vt:lpstr>
      <vt:lpstr>Christmas Joke Time</vt:lpstr>
      <vt:lpstr>Christmas Joke No. 8</vt:lpstr>
      <vt:lpstr>Round 4 Answers</vt:lpstr>
      <vt:lpstr>Round 4 Answers</vt:lpstr>
      <vt:lpstr>Round 4 Answers</vt:lpstr>
      <vt:lpstr>Round 4 Answers</vt:lpstr>
      <vt:lpstr>Round 4 Answers</vt:lpstr>
      <vt:lpstr>Round 4 Answers</vt:lpstr>
      <vt:lpstr>Round 4 Answers</vt:lpstr>
      <vt:lpstr>Christmas Joke Time</vt:lpstr>
      <vt:lpstr>Christmas Joke No. 9</vt:lpstr>
      <vt:lpstr>Round 6</vt:lpstr>
      <vt:lpstr>Round 6</vt:lpstr>
      <vt:lpstr>Round 6</vt:lpstr>
      <vt:lpstr>Round 6</vt:lpstr>
      <vt:lpstr>Round 6</vt:lpstr>
      <vt:lpstr>Round 6</vt:lpstr>
      <vt:lpstr>Round 6</vt:lpstr>
      <vt:lpstr>Christmas Joke Time</vt:lpstr>
      <vt:lpstr>Christmas Joke No. 10 </vt:lpstr>
      <vt:lpstr>Round 5 Answers</vt:lpstr>
      <vt:lpstr>Round 5 Answers</vt:lpstr>
      <vt:lpstr>Round 5 Answers</vt:lpstr>
      <vt:lpstr>Round 5 Answers</vt:lpstr>
      <vt:lpstr>Round 5 Answers</vt:lpstr>
      <vt:lpstr>Round 5 Answers</vt:lpstr>
      <vt:lpstr>Round 5 Answers</vt:lpstr>
      <vt:lpstr>Christmas Joke Time</vt:lpstr>
      <vt:lpstr>Christmas Joke No. 11 </vt:lpstr>
      <vt:lpstr>Time to Check the Scores</vt:lpstr>
      <vt:lpstr>Round 7</vt:lpstr>
      <vt:lpstr>Round 7</vt:lpstr>
      <vt:lpstr>Round 7</vt:lpstr>
      <vt:lpstr>Round 7</vt:lpstr>
      <vt:lpstr>Round 7</vt:lpstr>
      <vt:lpstr>Round 7</vt:lpstr>
      <vt:lpstr>Round 7</vt:lpstr>
      <vt:lpstr>Christmas Joke Time</vt:lpstr>
      <vt:lpstr>Christmas Joke No. 12 </vt:lpstr>
      <vt:lpstr>Round 6 Answers</vt:lpstr>
      <vt:lpstr>Round 6 Answers</vt:lpstr>
      <vt:lpstr>Round 6 Answers</vt:lpstr>
      <vt:lpstr>Round 6 Answers</vt:lpstr>
      <vt:lpstr>Round 6 Answers</vt:lpstr>
      <vt:lpstr>Round 6 Answers</vt:lpstr>
      <vt:lpstr>Round 6 Answers</vt:lpstr>
      <vt:lpstr>Christmas Joke Time</vt:lpstr>
      <vt:lpstr>Christmas Joke No. 13 </vt:lpstr>
      <vt:lpstr>Round 8</vt:lpstr>
      <vt:lpstr>Round 8</vt:lpstr>
      <vt:lpstr>Round 8</vt:lpstr>
      <vt:lpstr>Round 8</vt:lpstr>
      <vt:lpstr>Round 8</vt:lpstr>
      <vt:lpstr>Round 8</vt:lpstr>
      <vt:lpstr>Round 8</vt:lpstr>
      <vt:lpstr>Christmas Joke Time</vt:lpstr>
      <vt:lpstr>Christmas Joke No. 14 </vt:lpstr>
      <vt:lpstr>Round 7 Answers</vt:lpstr>
      <vt:lpstr>Round 7 Answers</vt:lpstr>
      <vt:lpstr>Round 7 Answers</vt:lpstr>
      <vt:lpstr>Round 7 Answers</vt:lpstr>
      <vt:lpstr>Round 7 Answers</vt:lpstr>
      <vt:lpstr>Round 7 Answers</vt:lpstr>
      <vt:lpstr>Round 7 Answers</vt:lpstr>
      <vt:lpstr>Christmas Joke Time</vt:lpstr>
      <vt:lpstr>Christmas Joke No. 15 </vt:lpstr>
      <vt:lpstr>Round 8 Answers</vt:lpstr>
      <vt:lpstr>Round 8 Answers</vt:lpstr>
      <vt:lpstr>Round 8 Answers</vt:lpstr>
      <vt:lpstr>Round 8 Answers</vt:lpstr>
      <vt:lpstr>Round 8 Answers</vt:lpstr>
      <vt:lpstr>Round 8 Answers</vt:lpstr>
      <vt:lpstr>Round 8 Answers</vt:lpstr>
      <vt:lpstr>Christmas Joke Time</vt:lpstr>
      <vt:lpstr>Christmas Joke No. 16 </vt:lpstr>
      <vt:lpstr>Time to Check the Final Scores</vt:lpstr>
      <vt:lpstr>Tie-Break Round </vt:lpstr>
      <vt:lpstr>Tie-Break Round</vt:lpstr>
      <vt:lpstr>Tie-Break Round</vt:lpstr>
      <vt:lpstr>Tie-Break Round</vt:lpstr>
      <vt:lpstr>Tie-Break Round</vt:lpstr>
      <vt:lpstr>Tie-Break Round</vt:lpstr>
      <vt:lpstr>Tie-Break Round</vt:lpstr>
      <vt:lpstr>Christmas Joke Time</vt:lpstr>
      <vt:lpstr>Christmas Joke No. 17 </vt:lpstr>
      <vt:lpstr>Tie-Break Round Answers </vt:lpstr>
      <vt:lpstr>Tie-Break Answers</vt:lpstr>
      <vt:lpstr>Tie-Break Answers</vt:lpstr>
      <vt:lpstr>Tie-Break Answers</vt:lpstr>
      <vt:lpstr>Tie-Break Answers</vt:lpstr>
      <vt:lpstr>Tie-Break Answers</vt:lpstr>
      <vt:lpstr>Tie-Break Answers</vt:lpstr>
      <vt:lpstr>Christmas Joke Time</vt:lpstr>
      <vt:lpstr>A Final Christmas Joke </vt:lpstr>
      <vt:lpstr>Hope You All Enjoyed the Quiz</vt:lpstr>
      <vt:lpstr>Happy Christmas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Christmas Quiz</dc:title>
  <dc:subject>Christmas PowerPoint Template</dc:subject>
  <dc:creator>Windows User</dc:creator>
  <cp:keywords>Christmas, free, PowerPoint template, download, PPT template, PowerPoint templates, slideshow template, POT, POTX, Power Point template, slide show template</cp:keywords>
  <dc:description>Made by Leawo Software. To find more free PowerPoint templates, please visit http://www.leawo.com/free-powerpoint-templates/</dc:description>
  <cp:lastModifiedBy>Damien Quinn</cp:lastModifiedBy>
  <cp:revision>51</cp:revision>
  <dcterms:created xsi:type="dcterms:W3CDTF">2012-12-15T20:20:07Z</dcterms:created>
  <dcterms:modified xsi:type="dcterms:W3CDTF">2025-12-01T14:54:15Z</dcterms:modified>
  <cp:category>Festival, PowerPoint Template, Christmas</cp:category>
</cp:coreProperties>
</file>