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6" r:id="rId2"/>
    <p:sldId id="310" r:id="rId3"/>
    <p:sldId id="311" r:id="rId4"/>
    <p:sldId id="312" r:id="rId5"/>
    <p:sldId id="313" r:id="rId6"/>
    <p:sldId id="314" r:id="rId7"/>
    <p:sldId id="315" r:id="rId8"/>
    <p:sldId id="309" r:id="rId9"/>
    <p:sldId id="316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79" r:id="rId51"/>
    <p:sldId id="289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8" r:id="rId61"/>
    <p:sldId id="307" r:id="rId62"/>
  </p:sldIdLst>
  <p:sldSz cx="9144000" cy="6858000" type="screen4x3"/>
  <p:notesSz cx="6858000" cy="9144000"/>
  <p:embeddedFontLst>
    <p:embeddedFont>
      <p:font typeface="HelloPlainJane" panose="02000603000000000000" pitchFamily="2" charset="0"/>
      <p:regular r:id="rId63"/>
    </p:embeddedFont>
    <p:embeddedFont>
      <p:font typeface="HelloTiffany" panose="02000603000000000000" pitchFamily="2" charset="0"/>
      <p:regular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F2F"/>
    <a:srgbClr val="D4A2A2"/>
    <a:srgbClr val="FB5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4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1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71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02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3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70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24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0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6ED9C-62C9-416B-B8BC-1568997E43F6}" type="datetimeFigureOut">
              <a:rPr lang="en-IE" smtClean="0"/>
              <a:t>30/10/2025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922A8-44F4-44B5-8A28-8083025D87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343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depositphotos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extgiraffe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s://www.teacherspayteachers.com/Store/Hello-Literacy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0AC4F-E9A8-598B-947B-B3B04CBF8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14FE87-6F51-716B-7AE4-30D7043DDD3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1D756-19FD-0ED9-721C-DF39DCCD7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pic>
        <p:nvPicPr>
          <p:cNvPr id="12" name="Picture 11" descr="A colorful circle with white letters&#10;&#10;AI-generated content may be incorrect.">
            <a:extLst>
              <a:ext uri="{FF2B5EF4-FFF2-40B4-BE49-F238E27FC236}">
                <a16:creationId xmlns:a16="http://schemas.microsoft.com/office/drawing/2014/main" id="{6471AE45-2A32-585F-EBF8-A1AE71B3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" y="3029045"/>
            <a:ext cx="8316079" cy="3313179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DC82A7-7CCD-79AC-58ED-D5E2E4E5C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48" y="2122519"/>
            <a:ext cx="6015702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7D70B-2CD7-8C19-962F-BD37FE6DF3FA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3A9E6-F5ED-309F-AC1E-6C0807858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3F4D5-B6CB-756C-EF50-49AB1BDDD593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didn’t bring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write/right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boots with me to the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FD1B8-0160-FF57-11DF-CAD3150F6D5B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000B8-7647-C555-C571-3C34D435CEA1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97E49-CDAD-14E0-3432-AFCD6B217D2F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590054-0C59-5092-9F95-8B28E5F7B287}"/>
              </a:ext>
            </a:extLst>
          </p:cNvPr>
          <p:cNvSpPr/>
          <p:nvPr/>
        </p:nvSpPr>
        <p:spPr>
          <a:xfrm>
            <a:off x="6492240" y="3831336"/>
            <a:ext cx="188366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0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567C96-8FCF-CD73-F6A3-B3040769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FB4FB8-1D61-5B26-2CE9-9B050D39ADD8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C80C0-B030-D8A2-B1D7-AC1EA4CB8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C5CC2-1E3E-DDA1-FC82-27F341ABE926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felt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week/weak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after a twisting ride at the fair.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68E7D-E202-5DE3-9D89-52CDCD42405E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A6E03-D58C-B5AD-CA10-68E85CC577E4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8EAB8-4BB1-A00B-F60B-DD621D112754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6F8D17-EF94-C9F4-56EC-32F32372A594}"/>
              </a:ext>
            </a:extLst>
          </p:cNvPr>
          <p:cNvSpPr/>
          <p:nvPr/>
        </p:nvSpPr>
        <p:spPr>
          <a:xfrm>
            <a:off x="4103674" y="3831269"/>
            <a:ext cx="188366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13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37D91-FCEF-5DC9-5DF6-F4DAB27D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BC1F2A-E7A2-6BC8-2122-D3B583A318D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F03C4-0329-6122-1FCD-6CD96B002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3AEB8-50C7-E5FC-A1A5-DC8413300DEC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Would/Wood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you like some ice-cream for dessert?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7A6CD-1ED0-A972-9FA6-CEBF6488762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D4CD0-9565-8606-DD5A-8E969CDCFDCA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BC989-DB97-2BCC-83AB-133F4A86F6EE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CA66D9-B47C-DA80-36B2-0204A63DD496}"/>
              </a:ext>
            </a:extLst>
          </p:cNvPr>
          <p:cNvSpPr/>
          <p:nvPr/>
        </p:nvSpPr>
        <p:spPr>
          <a:xfrm>
            <a:off x="1353312" y="3767462"/>
            <a:ext cx="188366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8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A42B3-99E7-7442-7D23-1B667FB2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9A170-BFCE-413A-A24F-A5AC2D5F78C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4C8B0-4919-D782-6D8D-AA2DD3D26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C0298-8946-83AA-0531-D06FE7B84C03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bride put on her wedding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veil/vale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on her wedding 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3B2AC-7CFA-7933-EEC4-4D83247ED9C7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FA565-BD4F-7969-9E9D-3F9941879FB6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5E25B-39E1-8D74-12F8-878A486BC521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932118-F7E8-4D38-6C46-2ABEF121ED50}"/>
              </a:ext>
            </a:extLst>
          </p:cNvPr>
          <p:cNvSpPr/>
          <p:nvPr/>
        </p:nvSpPr>
        <p:spPr>
          <a:xfrm>
            <a:off x="960120" y="4631781"/>
            <a:ext cx="133502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81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0537A-9E8B-B65B-63DE-309A38C0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0024C3-3919-E20A-631A-57B1A55EBB54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EAD6-F6DC-7C0B-44B4-26AC56D88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53570-2C1C-7275-F8B0-086CC562C99B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They’re/There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going to their granny’s house tomorrow.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E722B-BCA9-6597-2823-329FADC30A0C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2DF4B-50ED-6CF5-C3CE-139DA2C8AB62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7E378-DBC3-26B8-EB1A-F0927D701F96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9C93CC-8F18-335F-1E93-7D396A430463}"/>
              </a:ext>
            </a:extLst>
          </p:cNvPr>
          <p:cNvSpPr/>
          <p:nvPr/>
        </p:nvSpPr>
        <p:spPr>
          <a:xfrm>
            <a:off x="1005840" y="3819571"/>
            <a:ext cx="2039112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30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15297-C724-B5B1-9119-B71DF05B0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A0924-C967-AE3F-BEA7-BDC9DDEB194C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F035E-15FF-BBFC-5D6B-531C20E2E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E8E5C-4C94-4BC1-2811-CDAA48866CFA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boy looked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pail/pale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after seeing the ghost.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14980-8556-77E3-D218-8C01022494C9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CFBBA-C649-7FB3-4D28-7023014390E9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A5943-EA4C-78AA-214D-9A58025B8985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90448-B72E-E797-5AE7-56D97E2D2E18}"/>
              </a:ext>
            </a:extLst>
          </p:cNvPr>
          <p:cNvSpPr/>
          <p:nvPr/>
        </p:nvSpPr>
        <p:spPr>
          <a:xfrm>
            <a:off x="6272784" y="3842885"/>
            <a:ext cx="151790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82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5CDA5-2EA8-1BD8-82D9-B6AC97F6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D5E40-A2A4-2A8E-958B-8C077C5B5EC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127CC-59D7-9FE6-A383-76CC4A1F9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0FDCD-2EF3-8CAE-4015-24ADC660C139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sailor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tide/tied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boat to the ring on the harbour wall.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F9710-30DB-290D-9A15-3367FA90FE8E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9331A-FDFC-915C-D07E-3E2E9C85EAFF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790D9-AB2B-C902-06BA-D9BD1CBB53B8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E30A0A-4ED9-7DED-E33D-092B849D8619}"/>
              </a:ext>
            </a:extLst>
          </p:cNvPr>
          <p:cNvSpPr/>
          <p:nvPr/>
        </p:nvSpPr>
        <p:spPr>
          <a:xfrm>
            <a:off x="4572000" y="3815453"/>
            <a:ext cx="1399032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4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6F7D3-E134-9AB9-6A73-7B6407C4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92315-9036-6EE1-B60D-DDFA1093CCB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512A9-51D6-975D-A2F9-7BD7F26FC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E25BD-DD2D-9779-348E-B128D9B69BFF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“Can I have a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peace/piece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cake?” asked the girl.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D88E5-392E-E749-1CC8-06976936F9A5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5CC0D-5641-2DBA-C80C-6B1F144675FE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1B8C2-97E1-FF79-459F-45FADE5915D2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BC98A5-58B2-18EE-5906-D2880B01DE54}"/>
              </a:ext>
            </a:extLst>
          </p:cNvPr>
          <p:cNvSpPr/>
          <p:nvPr/>
        </p:nvSpPr>
        <p:spPr>
          <a:xfrm>
            <a:off x="6336792" y="3860942"/>
            <a:ext cx="1453896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28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B7CAB-7A95-9214-1382-B710031A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9DD42-CA56-E86F-3BC9-E3DD39441384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974A-0DA3-8C6B-0A5D-5B5475042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772DF-50E0-2CD3-CDE6-2263129A72BA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dog hurt its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pause/paws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when the door closed suddenly.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97AF8-95EE-B6CA-CE38-078544B1287C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5F3FD-B0C4-1C61-82A3-2ADA2D17B670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67974-BD50-A4DF-F28E-CE1E703E9EA4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6D9D6C-90BE-D955-8578-9476062DA433}"/>
              </a:ext>
            </a:extLst>
          </p:cNvPr>
          <p:cNvSpPr/>
          <p:nvPr/>
        </p:nvSpPr>
        <p:spPr>
          <a:xfrm>
            <a:off x="6547104" y="3870086"/>
            <a:ext cx="1453896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01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46EAF-997E-E99E-8B6D-EF8415ED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9BC2A-5151-AB87-1DB1-59D2B9933CAF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511F8-9E19-ACE8-533E-7F33624F4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9A382-36C1-09B9-9613-56C5E56B7967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passed/past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butcher shop on my way to the bank.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161B4-8443-1C76-7D37-C068165EE484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F5666-704D-3C77-5ECD-A11123DD033A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21B1A-1125-3BDD-A02E-23B4D2E61EAE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C2FA88-18F3-D2C3-A177-D203350638EB}"/>
              </a:ext>
            </a:extLst>
          </p:cNvPr>
          <p:cNvSpPr/>
          <p:nvPr/>
        </p:nvSpPr>
        <p:spPr>
          <a:xfrm>
            <a:off x="1728216" y="3784090"/>
            <a:ext cx="1754156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13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70004-C644-35EB-A191-3F74B61B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B2EFAC-067C-A9B4-FBBD-16B6742E04C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E5A9F-236F-8334-493B-DFD153F2D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5EA62-67D9-E304-A66B-3AF29AF7A0B4}"/>
              </a:ext>
            </a:extLst>
          </p:cNvPr>
          <p:cNvSpPr txBox="1"/>
          <p:nvPr/>
        </p:nvSpPr>
        <p:spPr>
          <a:xfrm>
            <a:off x="851884" y="2346969"/>
            <a:ext cx="7223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5400" u="sng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 are words that sound the same, but they have a different spelling and have different meanings. </a:t>
            </a:r>
          </a:p>
        </p:txBody>
      </p:sp>
    </p:spTree>
    <p:extLst>
      <p:ext uri="{BB962C8B-B14F-4D97-AF65-F5344CB8AC3E}">
        <p14:creationId xmlns:p14="http://schemas.microsoft.com/office/powerpoint/2010/main" val="2568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27F12-54A0-A2BB-DCD7-26FDC29AD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EF5D2A-A68B-6529-D413-71D5ECA4725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72010-3E19-78A8-4B52-ADF0BD030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A1965-A2CF-28E8-F58A-87950774C911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It’s/Its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going to be sunny weather today.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7FE25-574D-D953-B010-629EA1810DA3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11762-245A-B63F-8FAB-6AC04F08DEAF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521EA-0747-AE35-FF8B-D4C399E3A2BA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18D668-90A8-E93A-703A-370346082B11}"/>
              </a:ext>
            </a:extLst>
          </p:cNvPr>
          <p:cNvSpPr/>
          <p:nvPr/>
        </p:nvSpPr>
        <p:spPr>
          <a:xfrm>
            <a:off x="1636776" y="3754484"/>
            <a:ext cx="822960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0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5F3DA-D568-6464-FCA3-FAF1312A1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F1B78-176C-9D20-4BF2-EB7DB50CA82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2319A-1CC7-253F-3840-907C1CA3A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0E87A-F302-35BC-6BB7-FC214A7BDB78}"/>
              </a:ext>
            </a:extLst>
          </p:cNvPr>
          <p:cNvSpPr txBox="1"/>
          <p:nvPr/>
        </p:nvSpPr>
        <p:spPr>
          <a:xfrm>
            <a:off x="806164" y="3727713"/>
            <a:ext cx="75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My sister got a new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pair/pear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runners in the shop.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C9170-B50C-DB17-0655-74732EF0BE4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31297-233A-AF80-0D02-002FA80FABA6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EBF59-EE75-F3BC-8D64-331F4A6517D6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07D70D-4EE7-21A2-83C7-B7F4E73D82BD}"/>
              </a:ext>
            </a:extLst>
          </p:cNvPr>
          <p:cNvSpPr/>
          <p:nvPr/>
        </p:nvSpPr>
        <p:spPr>
          <a:xfrm>
            <a:off x="5596127" y="3863340"/>
            <a:ext cx="1391379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57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B82C6-83D2-87FF-81BC-F15110F5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D04F9D-596A-16B0-EDB4-43504F6B0793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2607D-2F0D-7AD6-4FF0-BC7730D3F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B579A-C654-F27F-8CA2-9ECD66B4209A}"/>
              </a:ext>
            </a:extLst>
          </p:cNvPr>
          <p:cNvSpPr txBox="1"/>
          <p:nvPr/>
        </p:nvSpPr>
        <p:spPr>
          <a:xfrm>
            <a:off x="960120" y="3727713"/>
            <a:ext cx="738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heard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peel/peal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bells coming from the church spire.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20E0F-D63D-D270-C4EA-794C19BED64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596FD-070D-9863-5269-4FBEDBEF0D9C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661A8-63E2-4113-247B-936807730D7C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59B06C-BFA9-886A-D979-8A40691AEBA5}"/>
              </a:ext>
            </a:extLst>
          </p:cNvPr>
          <p:cNvSpPr/>
          <p:nvPr/>
        </p:nvSpPr>
        <p:spPr>
          <a:xfrm>
            <a:off x="5063934" y="3786488"/>
            <a:ext cx="1391379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45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FC245-0DB8-9631-488D-E6C9C9635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4CFFD-D065-8E2C-824E-1646567C736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9A31E-49CE-D7D1-2F1F-9CF40F3B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5888F-A0ED-718E-E03E-4DB6D611B208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She broke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pain/pane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glass in the window with the ball.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37AA8-5EEF-C58E-6861-69B384C63858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F7DBD-F169-865A-967B-58B240844753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5F122-8FA9-B00D-41D9-C0DF45A7EA9F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392F2-1038-338C-B7E0-975D42335FD5}"/>
              </a:ext>
            </a:extLst>
          </p:cNvPr>
          <p:cNvSpPr/>
          <p:nvPr/>
        </p:nvSpPr>
        <p:spPr>
          <a:xfrm>
            <a:off x="5852160" y="3843519"/>
            <a:ext cx="1391379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3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ECFBD-C9C1-5D4B-8B8D-B62E15A0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CBAC5-1AFE-DB4F-F528-93646C5C3D2A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4E9B6-B8FB-D4D0-E23B-2082F0413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51ABE-E7CF-B31D-5D14-C5767565F77A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boy filled a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pale/pail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water from the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4C11E-D41E-D34A-AA19-2AFA9161919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B283C-0EB2-28BB-C2F3-18F483A8E005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D7C20-595A-8F86-7FA8-EA25C6A88DA7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4AB926-017C-D219-8E9E-7A04D123450D}"/>
              </a:ext>
            </a:extLst>
          </p:cNvPr>
          <p:cNvSpPr/>
          <p:nvPr/>
        </p:nvSpPr>
        <p:spPr>
          <a:xfrm>
            <a:off x="6089904" y="3754484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93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AD940-CD38-1E39-D571-BC6BA2D9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3DEDB-BB33-B491-DDB9-DD2A7DBA9C74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CA2E6-34AA-3A24-ADA8-33BCD7874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3C0BF-EE52-E989-4C29-F4863453CF1D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(</a:t>
            </a:r>
            <a:r>
              <a:rPr lang="en-IE" sz="540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Their/There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class was going on a trip to the zoo.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8DD16-FC91-B7BA-A0B3-D3BF17635680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45E00-CF7E-A9F5-F7EC-0691B360043B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278C0-7639-86F2-F266-CE4F25B8243A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CF5667-61C3-5043-9EC3-1B82D5758849}"/>
              </a:ext>
            </a:extLst>
          </p:cNvPr>
          <p:cNvSpPr/>
          <p:nvPr/>
        </p:nvSpPr>
        <p:spPr>
          <a:xfrm>
            <a:off x="1234440" y="3754484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22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2B6A5-1173-5270-B3DE-FC0213E8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625848-ADB1-7638-C148-003E6208610D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510C3-1429-893D-B428-5B260C725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C940B-68FD-A12E-6553-69F820F29105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They couldn’t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hear/here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alarm because of the thunder.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34C75-D720-B2D4-B45C-20E2F784501A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08FBD-4BF5-AB9D-5978-CD42D952C35D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E512A-BCCC-DB10-6D91-690BACE3CE91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92A0D0-6CAC-5575-F143-B8C4F22044C0}"/>
              </a:ext>
            </a:extLst>
          </p:cNvPr>
          <p:cNvSpPr/>
          <p:nvPr/>
        </p:nvSpPr>
        <p:spPr>
          <a:xfrm>
            <a:off x="4270995" y="3754484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9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204D0-061C-C7E0-A21E-7A19CFA9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40B9BD-26B1-3B57-AC73-33BC2A5BB03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5C9DE-42B7-9AE2-A4E0-836A6E88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C05EC-7FDE-DCAA-01CB-7D0B9D844E14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He tried to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bore/boar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 hole in the wall with the drill.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E6A5C-B626-3D35-AC4C-3EF9ADAF4ED0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68F1B-F5B6-0208-5EB1-FEA6F5E3FB21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47E9F-A53D-73DB-116A-A193A47EB6B6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EE3E77-A864-87B7-B4F6-5C2D6618C57D}"/>
              </a:ext>
            </a:extLst>
          </p:cNvPr>
          <p:cNvSpPr/>
          <p:nvPr/>
        </p:nvSpPr>
        <p:spPr>
          <a:xfrm>
            <a:off x="3776472" y="3754484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07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F342E-F079-60BC-EDE4-A655424D0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826CFA-5966-253E-ED45-4284976FE3A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B7FB7-2EB1-C6D2-3C6E-9D44711A4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DA6F7-D846-5CA3-3B2C-45216D65442D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girl opened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gait/gate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to let the dog 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972AE-84E4-0E20-7DF2-792AACEBDD55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DD971-8A09-3458-2DD0-804CB3572891}"/>
              </a:ext>
            </a:extLst>
          </p:cNvPr>
          <p:cNvSpPr txBox="1"/>
          <p:nvPr/>
        </p:nvSpPr>
        <p:spPr>
          <a:xfrm>
            <a:off x="225488" y="5711505"/>
            <a:ext cx="5806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19.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EED54-77A9-805B-5A70-A267042F6D1B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D6BA25-530C-CC44-2398-7D63C6DA3810}"/>
              </a:ext>
            </a:extLst>
          </p:cNvPr>
          <p:cNvSpPr/>
          <p:nvPr/>
        </p:nvSpPr>
        <p:spPr>
          <a:xfrm>
            <a:off x="2345373" y="4631647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53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EBD5A-8640-C356-E695-1231A78A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E0182-B834-335C-81AF-BB8BFCBD6661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872A5-E2DA-D318-B86C-17749AE12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9EC42-48CD-1053-0E2E-BC4A140B31FF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guest/guessed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arrived at the party an hour early.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D3BB1-0715-4C01-A375-543D7FABA3D9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66DBA-10B6-3298-394C-75BEFCCE92B9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DEBAA-2EB7-11AB-D1EA-6D46F131310D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4D9D00-F3C9-3D2A-84E6-0E2E5B872892}"/>
              </a:ext>
            </a:extLst>
          </p:cNvPr>
          <p:cNvSpPr/>
          <p:nvPr/>
        </p:nvSpPr>
        <p:spPr>
          <a:xfrm>
            <a:off x="2472643" y="3819037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9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C8CE4-92BD-FAE9-194A-3121581DE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73CB8D-61BA-933A-2B2C-2BA948D088D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5DCA6-DDE9-5397-03E8-C2B5F319D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2BB90-F434-5FA3-32F2-C273DDE9A9FA}"/>
              </a:ext>
            </a:extLst>
          </p:cNvPr>
          <p:cNvSpPr txBox="1"/>
          <p:nvPr/>
        </p:nvSpPr>
        <p:spPr>
          <a:xfrm>
            <a:off x="851884" y="2346969"/>
            <a:ext cx="7223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Examples of these type of homonyms are: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to/two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here/hear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find/fined</a:t>
            </a:r>
          </a:p>
        </p:txBody>
      </p:sp>
    </p:spTree>
    <p:extLst>
      <p:ext uri="{BB962C8B-B14F-4D97-AF65-F5344CB8AC3E}">
        <p14:creationId xmlns:p14="http://schemas.microsoft.com/office/powerpoint/2010/main" val="40463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AAA92-9661-AE8F-CE6F-12BF48B9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278B1-F2BD-B45C-713A-4FD84F4C58A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50B93-4CD9-C6F5-A99E-F177D463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846D0-8286-4247-480F-028FA599E3F9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hare/hair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was scared and ran across the field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BBB1D-D873-8BA9-EAA0-6FDACC7B582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DF305-6786-3921-565A-F092C12A267D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F4F13-E5FC-7522-20C1-E3506E5D7121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7D7C78-C723-68F9-B260-6B700CC81BA7}"/>
              </a:ext>
            </a:extLst>
          </p:cNvPr>
          <p:cNvSpPr/>
          <p:nvPr/>
        </p:nvSpPr>
        <p:spPr>
          <a:xfrm>
            <a:off x="2405619" y="3855613"/>
            <a:ext cx="129770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87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10B7E9-9E94-5079-D3DD-9425A687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85335E-9200-2215-DDCE-9BBD96EE9D7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B42AE-F034-5832-EEC1-0DF9868DF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EB9F2-2AD7-B11A-8739-2BF30B7E8363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children thought that the circus was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grate/great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74FFA-6DED-4897-AB94-1F21DF9B9414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96042-F2C3-DA69-D76A-5DF593614DD7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8F165-B844-3B50-232E-0928B1FCCF37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86010-AA6F-2D4F-8F5B-8BAEF5C953F5}"/>
              </a:ext>
            </a:extLst>
          </p:cNvPr>
          <p:cNvSpPr/>
          <p:nvPr/>
        </p:nvSpPr>
        <p:spPr>
          <a:xfrm>
            <a:off x="5843017" y="4631647"/>
            <a:ext cx="1463040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51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A46EB-D0E0-A06D-02F3-68A7B6A9A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CE1132-B00E-0F3E-C6A4-4FCA6420B90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700B-BDF9-D48D-7B65-2A1B43836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93A40-403C-AADB-CE7F-6A4CC02F6CC9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children went to the summer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fare/fair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in the afternoon.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1D107-EF70-A33E-B076-8E0CFA8B2708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5449E-7D25-F27B-A46A-C2E864E39C0F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26BB6-5327-11BC-1102-04CC4C86B185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D358C0-0A99-5DED-B973-D33AD627CA8E}"/>
              </a:ext>
            </a:extLst>
          </p:cNvPr>
          <p:cNvSpPr/>
          <p:nvPr/>
        </p:nvSpPr>
        <p:spPr>
          <a:xfrm>
            <a:off x="4846321" y="4604322"/>
            <a:ext cx="1216151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18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98F7B-FCA0-D623-75FE-D74366F8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EC9F94-09EC-CD37-8F4D-7A950CD89AFC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D0A6E-F8CB-EDFD-0FFB-499278FEA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46445-7562-3526-82D9-1131485DD0D6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hungry boy ate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hole/whole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bar of chocolate.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3E725-501D-BAC6-97E5-04DD175D0A4A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61699-E490-904B-ED53-8E73D89C3642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4E9BE-8FDB-9A6C-D038-E7720D49FC7A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567FF-DEC8-6DC5-0FCF-6AC999C0408B}"/>
              </a:ext>
            </a:extLst>
          </p:cNvPr>
          <p:cNvSpPr/>
          <p:nvPr/>
        </p:nvSpPr>
        <p:spPr>
          <a:xfrm>
            <a:off x="2441449" y="4676089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0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EE880-7CB2-2EC2-4D81-727EDD80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34F0C6-BB0B-A775-4A8B-E65674BC9033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DF4DC-1F7D-B75B-F552-D0DC239BD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1DC7F-5976-0510-567F-C9BBDE6C25A1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children were encouraged to do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acts/axe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kindness.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54B9E-8296-0671-0024-4C593C0409C7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999C3-CE61-F6DC-76A9-0BF22A924A79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A80C9-9A04-AEC5-8D47-D8211204B2E4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7B08E4-5B9E-5A06-CC63-2C2636AAFE56}"/>
              </a:ext>
            </a:extLst>
          </p:cNvPr>
          <p:cNvSpPr/>
          <p:nvPr/>
        </p:nvSpPr>
        <p:spPr>
          <a:xfrm>
            <a:off x="2592324" y="4672793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09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9C0C2-3EFB-A934-3A00-F96DFE38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C5516-22D6-4BB8-7E40-4F3FA25F6193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B914A-6C22-A789-A1CA-E860E60A8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E09D5-5ACF-DEEC-6346-B4BE03720EFD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man walked along as 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beat/beet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drum.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98AF-1567-87E2-52F8-C17FE2B1B707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09615-7B13-D831-4F84-6049FA5D8086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14A71-6EEF-D11D-027A-4CB2D3935A33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135CC8-86B8-4706-D8AB-59DD13330073}"/>
              </a:ext>
            </a:extLst>
          </p:cNvPr>
          <p:cNvSpPr/>
          <p:nvPr/>
        </p:nvSpPr>
        <p:spPr>
          <a:xfrm>
            <a:off x="2002537" y="4604876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46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F8747-6672-E596-EA59-9DC838C0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580D2-6072-2D65-1E1F-A7A4BD26A8D9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31119-21B2-B151-E188-4B1BDA8E6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01AE8-4228-65CA-951C-BE4C18686EB2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boat was parked in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berth/birth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nearest the shop.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E98AB-1F97-4047-104A-AC9F2020B3C6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B2743-C751-0A56-EAB3-6900EDEF030E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75BB4-B75E-088F-7040-E128E6F3A3CD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03A922-9477-7EEA-CEC1-D549D05BBF9F}"/>
              </a:ext>
            </a:extLst>
          </p:cNvPr>
          <p:cNvSpPr/>
          <p:nvPr/>
        </p:nvSpPr>
        <p:spPr>
          <a:xfrm>
            <a:off x="1709928" y="4595178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15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9E669-7CB2-90BA-82EE-FC5BCBE4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C606B6-A4C8-34AC-93BA-9BFAD550727F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1D4A4-2760-4003-257B-78ACC01B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B6EC4-3C80-D203-BB59-C982A3C9E942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(</a:t>
            </a:r>
            <a:r>
              <a:rPr lang="en-IE" sz="5400" dirty="0" err="1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copse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/cops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arrested the man for burglary.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B1D16-CECB-E3D9-615B-039098947160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91C0-0D4E-A59F-CFE6-BB0B6354F226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258E1-797D-984A-D1CB-24E7C310A3E3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10023B-82AD-0120-5EAB-6D0770916B08}"/>
              </a:ext>
            </a:extLst>
          </p:cNvPr>
          <p:cNvSpPr/>
          <p:nvPr/>
        </p:nvSpPr>
        <p:spPr>
          <a:xfrm>
            <a:off x="4114800" y="3828297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8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A5996-57DB-43F0-451B-33EBEE5E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127BB-DBCB-6DFE-EA94-30E4B090D15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CD857-B337-29CD-E284-09D6F8557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87F1A-C59C-89F5-6FE9-6DFC98BBC958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She wore a beautiful dress and was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bell/belle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the ball.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D03D0-277C-DBF9-608B-82DEA0FC2CED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F2F99-5C6C-46BC-4FDD-159118AAC471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29.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44A04-D464-3639-6B8D-E3B7CE46138B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226857-7741-3D5C-F27F-49C464B12BC9}"/>
              </a:ext>
            </a:extLst>
          </p:cNvPr>
          <p:cNvSpPr/>
          <p:nvPr/>
        </p:nvSpPr>
        <p:spPr>
          <a:xfrm>
            <a:off x="5504688" y="4595178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60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BD884-11C7-8940-3D5E-1BB3380D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B2E867-0176-22B8-B72F-89EC86886F8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970BB-7005-FD0C-61AB-F04D69C8A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A141E-F404-F8E0-33CD-D6E58FA487FE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John was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dyeing/dying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to try out his new computer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8AC04-B602-7D85-CAA6-BAE1BD9A570E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48645-B43C-3ABC-AF3F-876875DD1947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C92F3-8F9B-B403-D6E8-5235C1979E7C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ACFDBD-9304-0A8A-D36D-438516433ACD}"/>
              </a:ext>
            </a:extLst>
          </p:cNvPr>
          <p:cNvSpPr/>
          <p:nvPr/>
        </p:nvSpPr>
        <p:spPr>
          <a:xfrm>
            <a:off x="5087540" y="3804987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8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6C9D4-E456-A38C-4979-D0EC8F64C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4D0926-7AD8-C1DC-FD11-B87E65429C0B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1FF51-EBD6-B082-DAE5-F7FFB38BE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B58BD-58BE-C760-02BD-6F10A5A7E096}"/>
              </a:ext>
            </a:extLst>
          </p:cNvPr>
          <p:cNvSpPr txBox="1"/>
          <p:nvPr/>
        </p:nvSpPr>
        <p:spPr>
          <a:xfrm>
            <a:off x="851884" y="2346969"/>
            <a:ext cx="7223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5400" u="sng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 could also be words that sound the same, are spelled the same but have different meanings. </a:t>
            </a:r>
          </a:p>
        </p:txBody>
      </p:sp>
    </p:spTree>
    <p:extLst>
      <p:ext uri="{BB962C8B-B14F-4D97-AF65-F5344CB8AC3E}">
        <p14:creationId xmlns:p14="http://schemas.microsoft.com/office/powerpoint/2010/main" val="5298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4CBDEA-6FAC-5F74-2C14-EE959B6E3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436724-40CC-BE7E-78F7-E88B2AA2B44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D5809-B52C-1529-9F8E-A535F4B33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63FBF-9D41-D8C7-19AC-CF0130F36AAA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went to the shop to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bye/buy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some ice-cream.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ED872-0FC2-B1B4-0708-10B0A2FA4388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F5D5D-FE96-98D5-19D7-ACE089FB8685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C594C-33BA-4195-F595-508B99BBC5F2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21D23F-FC66-EEC0-4308-4781DE353C54}"/>
              </a:ext>
            </a:extLst>
          </p:cNvPr>
          <p:cNvSpPr/>
          <p:nvPr/>
        </p:nvSpPr>
        <p:spPr>
          <a:xfrm>
            <a:off x="2504908" y="4631647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04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1E48D-07AC-C165-F72F-EE1B835E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208C97-37D8-FAA4-339A-D92355CFC401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DD188-7813-2A9C-CB94-85DD0E2AF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4D2F9-A0B0-7C4C-13EA-A87A1653C41A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was scared as the door opened slowly with a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creek/creak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86FDC-9725-2C48-16F7-8BA253104E3B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98CA6-A930-DCD3-8192-F7EE652B4ACB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B690A-7793-6C16-AFCB-D9EB0F987A8F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149A69-128F-0F22-FAED-9AADE1A6D2BF}"/>
              </a:ext>
            </a:extLst>
          </p:cNvPr>
          <p:cNvSpPr/>
          <p:nvPr/>
        </p:nvSpPr>
        <p:spPr>
          <a:xfrm>
            <a:off x="4572000" y="5445888"/>
            <a:ext cx="1489923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80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41CDA-4689-C2B7-16F6-6389686D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E1883-B79E-11AD-FA8F-EB50FF19234C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7D09C-1779-8823-91FF-259E2536B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5F316-BCC5-AD77-6FD8-392957C39439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She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new/knew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answer but was afraid to speak.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4FFB5-2D40-C001-E039-218A818EE5C1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EB6F4-BD18-EA86-7A99-8A1AB9397D1E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2A6E1-520F-DDAB-2721-1D09C670666E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E88718-BFE2-CFA9-6CAB-9F8AAF17E522}"/>
              </a:ext>
            </a:extLst>
          </p:cNvPr>
          <p:cNvSpPr/>
          <p:nvPr/>
        </p:nvSpPr>
        <p:spPr>
          <a:xfrm>
            <a:off x="3602736" y="3825868"/>
            <a:ext cx="1489923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3AD1A-94DB-804D-8E30-665D9954C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9D9D9-771C-F165-3E1C-AEDBEFE793AC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FEF09-B4E4-E402-7E95-CDCDBDD5C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41125-4F0C-685C-03D0-DD995E4C9A5A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birds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flue/flew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to a hotter country for the winter.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AE71-7F4A-89E9-A275-DCD1C097559D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2340B-8669-B656-2299-0BC7FBC415F0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EEA6A-1CAC-9DE4-4D88-82FCCF2A042E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57CA50-F909-7092-746E-A4AFD75CA19D}"/>
              </a:ext>
            </a:extLst>
          </p:cNvPr>
          <p:cNvSpPr/>
          <p:nvPr/>
        </p:nvSpPr>
        <p:spPr>
          <a:xfrm>
            <a:off x="5014662" y="3754484"/>
            <a:ext cx="1489923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79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718B7-1967-7D04-FF1D-24E40A1F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70388-39B8-60DF-A85C-4E3AD1141B3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F1BEF-F2A6-4984-BFFE-28AC93384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4F87A-3A75-8994-512D-83B76936F0A5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guide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lead/led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pupils on a tour of the gallery.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B5C6F-C0E2-8624-C31C-AF01172114F7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A675E-BD9E-0718-7ACB-6CC84E173417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919F1-4601-6E7C-9E2F-8E525EFFE3BE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F5C9B-E7CC-07E3-FAC8-CED3DAE11716}"/>
              </a:ext>
            </a:extLst>
          </p:cNvPr>
          <p:cNvSpPr/>
          <p:nvPr/>
        </p:nvSpPr>
        <p:spPr>
          <a:xfrm>
            <a:off x="4700016" y="3754484"/>
            <a:ext cx="1155345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5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2A0415-3CA8-919D-5830-308586DBE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10AE1-9895-7135-5746-2D54D60E58E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10A3-5DC4-ACD5-8DF0-B703B88AC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6E3B4-867E-F963-0C1F-8A8F0D116A05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choir sang a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him/hymn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during the church service.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87D50-B220-16CD-B4E7-44E24B89C784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B01B6-C738-6870-E091-08976008A1D5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89295-21A0-009A-60BF-A75FBE354D4B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28680-9ACC-A844-7DC2-35A074D146F3}"/>
              </a:ext>
            </a:extLst>
          </p:cNvPr>
          <p:cNvSpPr/>
          <p:nvPr/>
        </p:nvSpPr>
        <p:spPr>
          <a:xfrm>
            <a:off x="6400801" y="3846585"/>
            <a:ext cx="138988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79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32BA2-12E7-0766-D7F6-F352730F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C57E9-7599-C91B-DEC6-9A165ACB6F6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0B654-1416-FEFC-ACC5-C41CE8AC5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C8C12-C94F-DF06-93E6-766C0C0BCFF8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flower/flour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had a sweet scent that attracted the bees.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EA4B3-8CD1-91CC-CF5A-D6764930B3F3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73A5A-CC0C-D681-59B1-C897F4193875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E971E-8AFA-E6B3-E91C-76F41B1E62BA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B1D1CE-5A73-5F67-5D11-8DD983CB2F2E}"/>
              </a:ext>
            </a:extLst>
          </p:cNvPr>
          <p:cNvSpPr/>
          <p:nvPr/>
        </p:nvSpPr>
        <p:spPr>
          <a:xfrm>
            <a:off x="2752344" y="3843519"/>
            <a:ext cx="1746505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93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8E813-2071-0324-AB14-A07C139A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1D6AE2-6BE3-7769-615A-AACECD52F6D8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C581E-052C-3556-438D-2D54CB898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4F6BD-8DCB-36B6-E172-3124EFA760EA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girl had to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holed/hold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the ladder while her dad cleaned the window.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33405-BDF1-693B-9962-31D7E00AD7B1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8F3BF-9DA8-11BD-97D8-5C1CB4A3BB28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5E592-FDBF-75FC-2928-685F22201B99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F3DF4-E8B9-8EDA-6F95-EB7FEB267712}"/>
              </a:ext>
            </a:extLst>
          </p:cNvPr>
          <p:cNvSpPr/>
          <p:nvPr/>
        </p:nvSpPr>
        <p:spPr>
          <a:xfrm>
            <a:off x="6528816" y="3817851"/>
            <a:ext cx="1261872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39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668ED-6C36-CB78-2C11-319F1408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8BC8D1-4020-B61E-82B7-FABF4D4EE0C3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34717-63C9-A3E1-D3BE-5D9524140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BBAE3-8DBF-4713-1CF2-0BA83ADEFAF8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lady wrote a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check/cheque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to pay for the meal.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A148B-1CA3-5997-7332-DD204FC03761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17293-B55D-93E8-A570-E2F81FD77FA8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39.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939C5-654C-058D-0533-945F6F9ABA6B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689737-5B55-CCCD-C876-CC969338FE66}"/>
              </a:ext>
            </a:extLst>
          </p:cNvPr>
          <p:cNvSpPr/>
          <p:nvPr/>
        </p:nvSpPr>
        <p:spPr>
          <a:xfrm>
            <a:off x="3255264" y="4679453"/>
            <a:ext cx="1773936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47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44E62-6156-0C1D-A9C6-CCEF853A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6BAB64-6A76-3C81-CEE9-6797D2F29409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98C55-A0E1-24BE-0433-3BEB42740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77D24-C342-D061-C7EB-2D5D40DF6FDD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sent/scent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her perfume filled the 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A1A5F-FBF9-909A-076B-58D97989A821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C1192-A6C9-B59F-BF2D-F2CA1CF8E07F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11A4A-DCAE-595D-8EA3-16B1E376E6E1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3201A3-F65E-15E2-376D-50558B6F155D}"/>
              </a:ext>
            </a:extLst>
          </p:cNvPr>
          <p:cNvSpPr/>
          <p:nvPr/>
        </p:nvSpPr>
        <p:spPr>
          <a:xfrm>
            <a:off x="3977640" y="3823725"/>
            <a:ext cx="165396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24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4C705-0B9F-2A8B-38DD-800C10199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612C4F-A319-44DE-6F05-F82CB6FB6EED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9D84F-549C-F01F-3445-536C6E40D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EA0EA9-CEB3-57C3-CE6C-B69F9FC52D54}"/>
              </a:ext>
            </a:extLst>
          </p:cNvPr>
          <p:cNvSpPr txBox="1"/>
          <p:nvPr/>
        </p:nvSpPr>
        <p:spPr>
          <a:xfrm>
            <a:off x="182880" y="2346969"/>
            <a:ext cx="8689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3800" dirty="0">
                <a:latin typeface="HelloPlainJane" panose="02000603000000000000" pitchFamily="2" charset="0"/>
                <a:ea typeface="HelloPlainJane" panose="02000603000000000000" pitchFamily="2" charset="0"/>
              </a:rPr>
              <a:t>Examples of these type of homonyms are: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3800" dirty="0">
                <a:latin typeface="HelloPlainJane" panose="02000603000000000000" pitchFamily="2" charset="0"/>
                <a:ea typeface="HelloPlainJane" panose="02000603000000000000" pitchFamily="2" charset="0"/>
              </a:rPr>
              <a:t>bark (the sound of a dog or a part of a tree)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3800" dirty="0">
                <a:latin typeface="HelloPlainJane" panose="02000603000000000000" pitchFamily="2" charset="0"/>
                <a:ea typeface="HelloPlainJane" panose="02000603000000000000" pitchFamily="2" charset="0"/>
              </a:rPr>
              <a:t>nail (a part of a finger or for use with a hammer)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E" sz="3800" dirty="0">
                <a:latin typeface="HelloPlainJane" panose="02000603000000000000" pitchFamily="2" charset="0"/>
                <a:ea typeface="HelloPlainJane" panose="02000603000000000000" pitchFamily="2" charset="0"/>
              </a:rPr>
              <a:t>trunk (a part of an elephant or a part of a tree)</a:t>
            </a:r>
          </a:p>
        </p:txBody>
      </p:sp>
    </p:spTree>
    <p:extLst>
      <p:ext uri="{BB962C8B-B14F-4D97-AF65-F5344CB8AC3E}">
        <p14:creationId xmlns:p14="http://schemas.microsoft.com/office/powerpoint/2010/main" val="38171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4128D-221C-C0CA-4288-6BDDEFD9C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C6251-B4E3-0095-BF93-FF2B8F6BF26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A3740-80E7-9816-5455-56E51D429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7B44A-54BB-DF00-516B-8A84E875B4F4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She fell off the path and twisted her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heel/heal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90EAA-7A3C-D086-279C-E6060A570879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18082-E291-C980-9374-6A452DB4D851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FA36C-573B-976B-FF27-659CCDA09306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C3A6AD-626C-F026-B20F-3B1574A8DFA5}"/>
              </a:ext>
            </a:extLst>
          </p:cNvPr>
          <p:cNvSpPr/>
          <p:nvPr/>
        </p:nvSpPr>
        <p:spPr>
          <a:xfrm>
            <a:off x="4636009" y="4604876"/>
            <a:ext cx="1344167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21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FF56D-6411-8143-E2CC-4DAC617B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710FEA-94FF-11F6-A888-7D6BD4382D9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15F75-A375-E7FD-3764-61FB7FB20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53FD8-5607-7BDB-C3EA-28B2A9F366DA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boy went on a donkey ride at the summer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fate/fete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E64E5-F3B9-D29C-DA81-69535775B8EC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291FD-37DC-79CD-1A53-341DDBA2B021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DC988-DAD6-8A8C-2EB6-60F7CC27E194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C8AE0-9279-AFAE-5314-0495B036F414}"/>
              </a:ext>
            </a:extLst>
          </p:cNvPr>
          <p:cNvSpPr/>
          <p:nvPr/>
        </p:nvSpPr>
        <p:spPr>
          <a:xfrm>
            <a:off x="4480560" y="5462644"/>
            <a:ext cx="1489923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73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0DD51-3F8D-8907-F8DD-FA25FE7C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A96B69-E1A4-A0DE-E433-7502B1DDB37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A1082-B1AB-2F70-206F-13B839510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EE3C4-36CA-C929-8178-74B726D3ECF9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Dad had to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hire/higher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a skip when clearing out the garage.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F10F6-9172-018C-2DAC-345F958E7225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425D9-F0F8-BFA2-F210-27310C730750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F0B88-2A55-12AA-1A26-A3526C507419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35B0CD-37B8-714F-AE8D-2F9CC2342895}"/>
              </a:ext>
            </a:extLst>
          </p:cNvPr>
          <p:cNvSpPr/>
          <p:nvPr/>
        </p:nvSpPr>
        <p:spPr>
          <a:xfrm>
            <a:off x="4087369" y="3825868"/>
            <a:ext cx="134416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5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40A94-FDF3-C459-6CA9-13E805D3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5F59C3-0B29-13D2-7519-C68BD267B4E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E8725-F190-49EE-9F91-90223CA36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70046-4130-F958-6BCD-904E7457A63A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My sister took a large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bite/byte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from the apple.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959B0-C54A-A946-D1B6-C21833554CA7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6C724-72F5-D9C5-6475-E093E00B7D75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1EBED-1CAF-089D-699B-79327056833A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8D3D8-3249-A8F8-A375-28BEB6830631}"/>
              </a:ext>
            </a:extLst>
          </p:cNvPr>
          <p:cNvSpPr/>
          <p:nvPr/>
        </p:nvSpPr>
        <p:spPr>
          <a:xfrm>
            <a:off x="1432560" y="4604876"/>
            <a:ext cx="134416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07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B4D92-7BEC-C000-1B7E-5188FC1EA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141F02-2EDB-5FFD-A1A1-2EACBE49E23A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D8425-EB63-C245-5DDF-499C85AF7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07790-8DE0-603F-5900-248A066D48E9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My brother finished the running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course/coarse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in fifth place.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5FF38-9B31-712D-F588-BDB792A5692B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6A8BE-3246-5696-0044-834FBCA1C49D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2FE1F-DFDF-65D2-1512-C14E601F7B98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0B4D4-2330-E5E9-9C03-BD1A216B3195}"/>
              </a:ext>
            </a:extLst>
          </p:cNvPr>
          <p:cNvSpPr/>
          <p:nvPr/>
        </p:nvSpPr>
        <p:spPr>
          <a:xfrm>
            <a:off x="3447288" y="4689115"/>
            <a:ext cx="170992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70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2DA78-BDA8-9DD5-1667-37994C60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7876A5-A900-28AC-532E-9E25A58B063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66351-7A95-D87C-0003-5C9204C6F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7B1F1-0CF9-90BB-8D88-D1741F919439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I got my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feet/feat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measured for new boots.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A1B91-BAFA-6E85-EC18-FDA9E1D5C0C4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69BEF-10CB-1018-E5E7-6980A645C1C8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3B6E2-49AA-919D-B409-7011DCF4B8CC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BA1E99-0047-F37B-75D3-50BA4505D814}"/>
              </a:ext>
            </a:extLst>
          </p:cNvPr>
          <p:cNvSpPr/>
          <p:nvPr/>
        </p:nvSpPr>
        <p:spPr>
          <a:xfrm>
            <a:off x="4270248" y="3819037"/>
            <a:ext cx="139134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24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F3F6C-8945-C085-BF1F-89C2581C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6B291-5BC9-AE72-7C93-DF5D0D5E7E5F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44724-CC7E-3B3C-3042-F1A64F468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0255-0024-B628-9CFB-2DD93C24F5FD}"/>
              </a:ext>
            </a:extLst>
          </p:cNvPr>
          <p:cNvSpPr txBox="1"/>
          <p:nvPr/>
        </p:nvSpPr>
        <p:spPr>
          <a:xfrm>
            <a:off x="960120" y="3727713"/>
            <a:ext cx="722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judge asked for the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fax/facts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of the case to be read 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29135-5AB1-202E-E90F-FF17809F8D2A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35EC1-955A-9940-0952-A740615B6006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38556-574E-02BB-1EF7-7C46CE0B7476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CFDA7-E660-A7F1-BED4-635C48D58107}"/>
              </a:ext>
            </a:extLst>
          </p:cNvPr>
          <p:cNvSpPr/>
          <p:nvPr/>
        </p:nvSpPr>
        <p:spPr>
          <a:xfrm>
            <a:off x="2251710" y="4595178"/>
            <a:ext cx="1391348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56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8530D-EADE-DE6A-3A10-4A35FFA7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C0F9B8-FD69-DF3F-B124-E306D3914E3D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439EB-5A47-CD31-84E5-C6FEA6EBA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80AFA-9B6F-FD29-E574-31BF79581508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baby could hear the bird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cheep/cheap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in the cage.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9742-2972-5A2F-5423-24EFD184BE79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6F30E-DD34-1C03-048D-B3D0AA0FF66B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B64E1-BB3E-58FA-2176-A52ECE0842A0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7388DD-2285-07F7-05ED-52223C1E8319}"/>
              </a:ext>
            </a:extLst>
          </p:cNvPr>
          <p:cNvSpPr/>
          <p:nvPr/>
        </p:nvSpPr>
        <p:spPr>
          <a:xfrm>
            <a:off x="1519460" y="4676493"/>
            <a:ext cx="1525492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6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8DD1A-8791-62E5-CEE2-D1A7CF39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1C4A0D-26EF-66A1-3F2E-914063336D17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1CE8B-A0CA-96E2-1850-564030A3C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7E8C2-935E-A410-2367-3A638F3382A6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player was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band/banned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 for three matches.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49EB8-6C6C-EF98-4A3C-7681ECE265F1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20640-6D97-9043-EE27-660B84B19C93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49.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C83DF-F549-2F26-9C8B-0962C16092FB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45CC1D-C1CD-3735-3331-5CF5C83FED1A}"/>
              </a:ext>
            </a:extLst>
          </p:cNvPr>
          <p:cNvSpPr/>
          <p:nvPr/>
        </p:nvSpPr>
        <p:spPr>
          <a:xfrm>
            <a:off x="6085332" y="3754484"/>
            <a:ext cx="1952244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1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687FF3-163F-954E-2F1C-3A9D6B19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02E5BB-2506-E202-5AA2-327492505AD6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B8654-29E1-CEF4-5E77-59C17F2DD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637FB-A1BD-9DF2-B61E-15E3CC0B883F}"/>
              </a:ext>
            </a:extLst>
          </p:cNvPr>
          <p:cNvSpPr txBox="1"/>
          <p:nvPr/>
        </p:nvSpPr>
        <p:spPr>
          <a:xfrm>
            <a:off x="960120" y="372771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old man was suffering from a bad case of (</a:t>
            </a:r>
            <a:r>
              <a:rPr lang="en-IE" sz="5400" dirty="0">
                <a:solidFill>
                  <a:srgbClr val="FF000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flue/flu</a:t>
            </a: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3149C-D32C-B05D-C8D7-B50A47527E8A}"/>
              </a:ext>
            </a:extLst>
          </p:cNvPr>
          <p:cNvSpPr txBox="1"/>
          <p:nvPr/>
        </p:nvSpPr>
        <p:spPr>
          <a:xfrm>
            <a:off x="1353312" y="2495241"/>
            <a:ext cx="6437376" cy="584775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Write the correct word on your whiteboard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CC464-E19A-95A7-EACB-AE386F62A404}"/>
              </a:ext>
            </a:extLst>
          </p:cNvPr>
          <p:cNvSpPr txBox="1"/>
          <p:nvPr/>
        </p:nvSpPr>
        <p:spPr>
          <a:xfrm>
            <a:off x="225488" y="5711505"/>
            <a:ext cx="5974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50.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8EB55-7F3C-EDF4-A37B-BFED66A5B4F1}"/>
              </a:ext>
            </a:extLst>
          </p:cNvPr>
          <p:cNvSpPr txBox="1"/>
          <p:nvPr/>
        </p:nvSpPr>
        <p:spPr>
          <a:xfrm>
            <a:off x="250655" y="1965372"/>
            <a:ext cx="1202457" cy="400110"/>
          </a:xfrm>
          <a:prstGeom prst="rect">
            <a:avLst/>
          </a:prstGeom>
          <a:noFill/>
          <a:ln w="28575">
            <a:solidFill>
              <a:srgbClr val="9D2F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rgbClr val="FB5004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Homonyms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D182D7-B1EE-FC49-F011-29E3CB4E1536}"/>
              </a:ext>
            </a:extLst>
          </p:cNvPr>
          <p:cNvSpPr/>
          <p:nvPr/>
        </p:nvSpPr>
        <p:spPr>
          <a:xfrm>
            <a:off x="7070598" y="4631647"/>
            <a:ext cx="1113282" cy="850392"/>
          </a:xfrm>
          <a:prstGeom prst="ellipse">
            <a:avLst/>
          </a:prstGeom>
          <a:noFill/>
          <a:ln w="38100">
            <a:solidFill>
              <a:srgbClr val="9D2F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12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5305F-DC38-FAE1-5BA9-7479B0122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C1BDEA-267E-E7ED-9F89-BF76AD30A24F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93405-CEF8-38CB-E425-708E13E60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19EAF-7BEE-9388-1B2F-8E7906031C59}"/>
              </a:ext>
            </a:extLst>
          </p:cNvPr>
          <p:cNvSpPr txBox="1"/>
          <p:nvPr/>
        </p:nvSpPr>
        <p:spPr>
          <a:xfrm>
            <a:off x="851884" y="2346969"/>
            <a:ext cx="7223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The meaning of a sentence should help you to decide which spelling of a homonym to use.</a:t>
            </a:r>
          </a:p>
        </p:txBody>
      </p:sp>
    </p:spTree>
    <p:extLst>
      <p:ext uri="{BB962C8B-B14F-4D97-AF65-F5344CB8AC3E}">
        <p14:creationId xmlns:p14="http://schemas.microsoft.com/office/powerpoint/2010/main" val="3329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E9E8D-5959-0BEB-6490-7C6B6139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221F69-39F6-D149-CC21-46B7EBB6D4A4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A9707-0A8D-19BB-56E8-1550B79C9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EDF73-22C2-D4A8-5602-6AE0E6F79195}"/>
              </a:ext>
            </a:extLst>
          </p:cNvPr>
          <p:cNvSpPr txBox="1"/>
          <p:nvPr/>
        </p:nvSpPr>
        <p:spPr>
          <a:xfrm>
            <a:off x="3327443" y="2273924"/>
            <a:ext cx="24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u="sng" dirty="0">
                <a:latin typeface="HelloPlainJane" panose="02000603000000000000" pitchFamily="2" charset="0"/>
                <a:ea typeface="HelloPlainJane" panose="02000603000000000000" pitchFamily="2" charset="0"/>
              </a:rPr>
              <a:t>For Your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595E8-9CF6-8DBB-18C4-538149192680}"/>
              </a:ext>
            </a:extLst>
          </p:cNvPr>
          <p:cNvSpPr txBox="1"/>
          <p:nvPr/>
        </p:nvSpPr>
        <p:spPr>
          <a:xfrm>
            <a:off x="182880" y="2667249"/>
            <a:ext cx="8778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Thank you for downloading this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Seomra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Ranga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 resource. We hope that you find it practical and useful in your classroom.</a:t>
            </a:r>
          </a:p>
          <a:p>
            <a:b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</a:b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Please be aware of the following conditions before using this resource.</a:t>
            </a:r>
          </a:p>
          <a:p>
            <a:endParaRPr lang="en-IE" sz="1400" dirty="0">
              <a:latin typeface="HelloPlainJane" panose="02000603000000000000" pitchFamily="2" charset="0"/>
              <a:ea typeface="HelloPlainJane" panose="02000603000000000000" pitchFamily="2" charset="0"/>
            </a:endParaRPr>
          </a:p>
          <a:p>
            <a:r>
              <a:rPr lang="en-IE" sz="1400" b="1" u="sng" dirty="0">
                <a:latin typeface="HelloPlainJane" panose="02000603000000000000" pitchFamily="2" charset="0"/>
                <a:ea typeface="HelloPlainJane" panose="02000603000000000000" pitchFamily="2" charset="0"/>
              </a:rPr>
              <a:t>Please DO:</a:t>
            </a:r>
            <a:endParaRPr lang="en-IE" sz="1400" dirty="0">
              <a:latin typeface="HelloPlainJane" panose="02000603000000000000" pitchFamily="2" charset="0"/>
              <a:ea typeface="HelloPlainJan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Make this resource available to your pupils in a private enclosed online space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eg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. Google Classroom, Seesaw,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Edublogs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Tell others if you have found it useful.</a:t>
            </a:r>
            <a:b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</a:br>
            <a:endParaRPr lang="en-IE" sz="1400" dirty="0">
              <a:latin typeface="HelloPlainJane" panose="02000603000000000000" pitchFamily="2" charset="0"/>
              <a:ea typeface="HelloPlainJane" panose="02000603000000000000" pitchFamily="2" charset="0"/>
            </a:endParaRPr>
          </a:p>
          <a:p>
            <a:r>
              <a:rPr lang="en-IE" sz="1400" b="1" u="sng" dirty="0">
                <a:latin typeface="HelloPlainJane" panose="02000603000000000000" pitchFamily="2" charset="0"/>
                <a:ea typeface="HelloPlainJane" panose="02000603000000000000" pitchFamily="2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Share this resource with other teachers in online groups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eg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. Facebook Groups, WhatsApp Groups etc.</a:t>
            </a:r>
          </a:p>
          <a:p>
            <a:endParaRPr lang="en-IE" sz="1400" dirty="0">
              <a:latin typeface="HelloPlainJane" panose="02000603000000000000" pitchFamily="2" charset="0"/>
              <a:ea typeface="HelloPlainJane" panose="02000603000000000000" pitchFamily="2" charset="0"/>
            </a:endParaRPr>
          </a:p>
          <a:p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Kind regards,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Seomra</a:t>
            </a:r>
            <a:r>
              <a:rPr lang="en-IE" sz="1400" dirty="0">
                <a:latin typeface="HelloPlainJane" panose="02000603000000000000" pitchFamily="2" charset="0"/>
                <a:ea typeface="HelloPlainJane" panose="02000603000000000000" pitchFamily="2" charset="0"/>
              </a:rPr>
              <a:t> </a:t>
            </a:r>
            <a:r>
              <a:rPr lang="en-IE" sz="1400" dirty="0" err="1">
                <a:latin typeface="HelloPlainJane" panose="02000603000000000000" pitchFamily="2" charset="0"/>
                <a:ea typeface="HelloPlainJane" panose="02000603000000000000" pitchFamily="2" charset="0"/>
              </a:rPr>
              <a:t>Ranga</a:t>
            </a:r>
            <a:endParaRPr lang="en-IE" sz="1400" dirty="0"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31764-E471-B74A-C83E-3B38EEB0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F6B917-7829-558E-0D5F-0D28092637E4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D0DAD-3096-E69E-4C43-D19A06100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34A997-1C98-4205-07D3-0AAE0925CB3D}"/>
              </a:ext>
            </a:extLst>
          </p:cNvPr>
          <p:cNvSpPr txBox="1"/>
          <p:nvPr/>
        </p:nvSpPr>
        <p:spPr>
          <a:xfrm>
            <a:off x="569276" y="25854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HelloPlainJane" panose="02000603000000000000" pitchFamily="2" charset="0"/>
                <a:ea typeface="HelloPlainJane" panose="02000603000000000000" pitchFamily="2" charset="0"/>
              </a:rPr>
              <a:t>Resources used in this file from: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BFCA7-A2FC-4C39-3666-3A4C79328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2" y="2991673"/>
            <a:ext cx="365768" cy="365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9B623-4AF6-9E19-5B62-B3DA90AEFDCB}"/>
              </a:ext>
            </a:extLst>
          </p:cNvPr>
          <p:cNvSpPr txBox="1"/>
          <p:nvPr/>
        </p:nvSpPr>
        <p:spPr>
          <a:xfrm>
            <a:off x="1611340" y="2991673"/>
            <a:ext cx="414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https://www.teacherspayteachers.com/Store/Hello-Literacy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DE3EF-59A2-FB1F-6AB7-48EB41AAE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1" y="3889403"/>
            <a:ext cx="986853" cy="225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4A4D4-A71A-BB31-02FA-FE5D1A33D5F9}"/>
              </a:ext>
            </a:extLst>
          </p:cNvPr>
          <p:cNvSpPr txBox="1"/>
          <p:nvPr/>
        </p:nvSpPr>
        <p:spPr>
          <a:xfrm>
            <a:off x="1677428" y="3837560"/>
            <a:ext cx="270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https://www.textgiraffe.com/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F0DCDCF6-8A63-1C7E-B14A-BB4E30DF17D3}"/>
              </a:ext>
            </a:extLst>
          </p:cNvPr>
          <p:cNvSpPr txBox="1"/>
          <p:nvPr/>
        </p:nvSpPr>
        <p:spPr>
          <a:xfrm>
            <a:off x="1983902" y="3499504"/>
            <a:ext cx="294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1200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hlinkClick r:id="rId8"/>
              </a:rPr>
              <a:t>https://depositphotos.com/</a:t>
            </a:r>
            <a:r>
              <a:rPr lang="en-IE" sz="12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IE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438AF-5820-4DEA-45C0-15EBAF1D7AC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1" y="3586896"/>
            <a:ext cx="986853" cy="1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1324E-735B-A032-AAF1-58EE56F7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6DB11-E9F5-6073-48D0-FA363898B52A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63D10-4C29-0C44-8E69-56F61E97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36FB6-F900-947E-B93A-594CEAAA3CD8}"/>
              </a:ext>
            </a:extLst>
          </p:cNvPr>
          <p:cNvSpPr txBox="1"/>
          <p:nvPr/>
        </p:nvSpPr>
        <p:spPr>
          <a:xfrm>
            <a:off x="374904" y="2346969"/>
            <a:ext cx="83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4800" dirty="0">
                <a:latin typeface="HelloPlainJane" panose="02000603000000000000" pitchFamily="2" charset="0"/>
                <a:ea typeface="HelloPlainJane" panose="02000603000000000000" pitchFamily="2" charset="0"/>
              </a:rPr>
              <a:t>In the following slides there are sentences where you have to choose the correct spelling from the two homonyms given. Write the correct word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1375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D6F82-76B2-FFDF-63F5-6D139C0C2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1FD12-73F9-CBAC-932B-B605E7C3F9FE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59384-1B63-B45A-552E-1DC552A44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78162-9A46-0156-6426-12F0F094124C}"/>
              </a:ext>
            </a:extLst>
          </p:cNvPr>
          <p:cNvSpPr txBox="1"/>
          <p:nvPr/>
        </p:nvSpPr>
        <p:spPr>
          <a:xfrm>
            <a:off x="851884" y="2346969"/>
            <a:ext cx="7223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For this activity you need: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a whiteboard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a marker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dirty="0">
                <a:latin typeface="HelloPlainJane" panose="02000603000000000000" pitchFamily="2" charset="0"/>
                <a:ea typeface="HelloPlainJane" panose="02000603000000000000" pitchFamily="2" charset="0"/>
              </a:rPr>
              <a:t>an eraser</a:t>
            </a:r>
          </a:p>
        </p:txBody>
      </p:sp>
    </p:spTree>
    <p:extLst>
      <p:ext uri="{BB962C8B-B14F-4D97-AF65-F5344CB8AC3E}">
        <p14:creationId xmlns:p14="http://schemas.microsoft.com/office/powerpoint/2010/main" val="6761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059C0-E50E-01D9-2E0E-0AD8175F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55E38-269D-27A4-22FE-6D37D9F71912}"/>
              </a:ext>
            </a:extLst>
          </p:cNvPr>
          <p:cNvSpPr txBox="1"/>
          <p:nvPr/>
        </p:nvSpPr>
        <p:spPr>
          <a:xfrm>
            <a:off x="5759624" y="64461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© Seomra Ranga 2025 www.seomraranga.com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DE8B-D926-9781-EA0D-D955E1558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8" y="6422123"/>
            <a:ext cx="1161352" cy="294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D2564-B390-2256-408B-6ADB1DFFA992}"/>
              </a:ext>
            </a:extLst>
          </p:cNvPr>
          <p:cNvSpPr txBox="1"/>
          <p:nvPr/>
        </p:nvSpPr>
        <p:spPr>
          <a:xfrm>
            <a:off x="769588" y="3334521"/>
            <a:ext cx="797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>
                <a:latin typeface="HelloPlainJane" panose="02000603000000000000" pitchFamily="2" charset="0"/>
                <a:ea typeface="HelloPlainJane" panose="02000603000000000000" pitchFamily="2" charset="0"/>
              </a:rPr>
              <a:t>Ready to start ………</a:t>
            </a:r>
          </a:p>
        </p:txBody>
      </p:sp>
    </p:spTree>
    <p:extLst>
      <p:ext uri="{BB962C8B-B14F-4D97-AF65-F5344CB8AC3E}">
        <p14:creationId xmlns:p14="http://schemas.microsoft.com/office/powerpoint/2010/main" val="28340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2161</Words>
  <Application>Microsoft Office PowerPoint</Application>
  <PresentationFormat>On-screen Show (4:3)</PresentationFormat>
  <Paragraphs>297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Calibri</vt:lpstr>
      <vt:lpstr>HelloTiffany</vt:lpstr>
      <vt:lpstr>Aptos</vt:lpstr>
      <vt:lpstr>HelloPlainJane</vt:lpstr>
      <vt:lpstr>Arial</vt:lpstr>
      <vt:lpstr>Times New Roman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Quinn</dc:creator>
  <cp:lastModifiedBy>Damien Quinn</cp:lastModifiedBy>
  <cp:revision>20</cp:revision>
  <dcterms:created xsi:type="dcterms:W3CDTF">2025-10-20T16:32:01Z</dcterms:created>
  <dcterms:modified xsi:type="dcterms:W3CDTF">2025-10-30T11:38:54Z</dcterms:modified>
</cp:coreProperties>
</file>