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  <p:sldId id="327" r:id="rId5"/>
    <p:sldId id="259" r:id="rId6"/>
    <p:sldId id="260" r:id="rId7"/>
    <p:sldId id="261" r:id="rId8"/>
    <p:sldId id="270" r:id="rId9"/>
    <p:sldId id="271" r:id="rId10"/>
    <p:sldId id="272" r:id="rId11"/>
    <p:sldId id="273" r:id="rId12"/>
    <p:sldId id="274" r:id="rId13"/>
    <p:sldId id="275" r:id="rId14"/>
    <p:sldId id="262" r:id="rId15"/>
    <p:sldId id="394" r:id="rId16"/>
    <p:sldId id="393" r:id="rId17"/>
    <p:sldId id="276" r:id="rId18"/>
    <p:sldId id="277" r:id="rId19"/>
    <p:sldId id="278" r:id="rId20"/>
    <p:sldId id="279" r:id="rId21"/>
    <p:sldId id="280" r:id="rId22"/>
    <p:sldId id="281" r:id="rId23"/>
    <p:sldId id="395" r:id="rId24"/>
    <p:sldId id="396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97" r:id="rId33"/>
    <p:sldId id="398" r:id="rId34"/>
    <p:sldId id="263" r:id="rId35"/>
    <p:sldId id="282" r:id="rId36"/>
    <p:sldId id="283" r:id="rId37"/>
    <p:sldId id="284" r:id="rId38"/>
    <p:sldId id="285" r:id="rId39"/>
    <p:sldId id="286" r:id="rId40"/>
    <p:sldId id="287" r:id="rId41"/>
    <p:sldId id="399" r:id="rId42"/>
    <p:sldId id="400" r:id="rId43"/>
    <p:sldId id="335" r:id="rId44"/>
    <p:sldId id="343" r:id="rId45"/>
    <p:sldId id="344" r:id="rId46"/>
    <p:sldId id="345" r:id="rId47"/>
    <p:sldId id="346" r:id="rId48"/>
    <p:sldId id="347" r:id="rId49"/>
    <p:sldId id="348" r:id="rId50"/>
    <p:sldId id="401" r:id="rId51"/>
    <p:sldId id="402" r:id="rId52"/>
    <p:sldId id="264" r:id="rId53"/>
    <p:sldId id="288" r:id="rId54"/>
    <p:sldId id="289" r:id="rId55"/>
    <p:sldId id="290" r:id="rId56"/>
    <p:sldId id="291" r:id="rId57"/>
    <p:sldId id="292" r:id="rId58"/>
    <p:sldId id="293" r:id="rId59"/>
    <p:sldId id="403" r:id="rId60"/>
    <p:sldId id="404" r:id="rId61"/>
    <p:sldId id="355" r:id="rId62"/>
    <p:sldId id="336" r:id="rId63"/>
    <p:sldId id="349" r:id="rId64"/>
    <p:sldId id="350" r:id="rId65"/>
    <p:sldId id="351" r:id="rId66"/>
    <p:sldId id="352" r:id="rId67"/>
    <p:sldId id="353" r:id="rId68"/>
    <p:sldId id="354" r:id="rId69"/>
    <p:sldId id="405" r:id="rId70"/>
    <p:sldId id="406" r:id="rId71"/>
    <p:sldId id="265" r:id="rId72"/>
    <p:sldId id="294" r:id="rId73"/>
    <p:sldId id="295" r:id="rId74"/>
    <p:sldId id="296" r:id="rId75"/>
    <p:sldId id="297" r:id="rId76"/>
    <p:sldId id="298" r:id="rId77"/>
    <p:sldId id="299" r:id="rId78"/>
    <p:sldId id="407" r:id="rId79"/>
    <p:sldId id="408" r:id="rId80"/>
    <p:sldId id="337" r:id="rId81"/>
    <p:sldId id="356" r:id="rId82"/>
    <p:sldId id="357" r:id="rId83"/>
    <p:sldId id="358" r:id="rId84"/>
    <p:sldId id="359" r:id="rId85"/>
    <p:sldId id="360" r:id="rId86"/>
    <p:sldId id="361" r:id="rId87"/>
    <p:sldId id="409" r:id="rId88"/>
    <p:sldId id="410" r:id="rId89"/>
    <p:sldId id="266" r:id="rId90"/>
    <p:sldId id="300" r:id="rId91"/>
    <p:sldId id="301" r:id="rId92"/>
    <p:sldId id="302" r:id="rId93"/>
    <p:sldId id="303" r:id="rId94"/>
    <p:sldId id="304" r:id="rId95"/>
    <p:sldId id="305" r:id="rId96"/>
    <p:sldId id="411" r:id="rId97"/>
    <p:sldId id="412" r:id="rId98"/>
    <p:sldId id="338" r:id="rId99"/>
    <p:sldId id="362" r:id="rId100"/>
    <p:sldId id="363" r:id="rId101"/>
    <p:sldId id="364" r:id="rId102"/>
    <p:sldId id="365" r:id="rId103"/>
    <p:sldId id="366" r:id="rId104"/>
    <p:sldId id="367" r:id="rId105"/>
    <p:sldId id="413" r:id="rId106"/>
    <p:sldId id="414" r:id="rId107"/>
    <p:sldId id="267" r:id="rId108"/>
    <p:sldId id="306" r:id="rId109"/>
    <p:sldId id="307" r:id="rId110"/>
    <p:sldId id="308" r:id="rId111"/>
    <p:sldId id="309" r:id="rId112"/>
    <p:sldId id="310" r:id="rId113"/>
    <p:sldId id="311" r:id="rId114"/>
    <p:sldId id="415" r:id="rId115"/>
    <p:sldId id="416" r:id="rId116"/>
    <p:sldId id="339" r:id="rId117"/>
    <p:sldId id="368" r:id="rId118"/>
    <p:sldId id="369" r:id="rId119"/>
    <p:sldId id="370" r:id="rId120"/>
    <p:sldId id="371" r:id="rId121"/>
    <p:sldId id="372" r:id="rId122"/>
    <p:sldId id="373" r:id="rId123"/>
    <p:sldId id="417" r:id="rId124"/>
    <p:sldId id="418" r:id="rId125"/>
    <p:sldId id="268" r:id="rId126"/>
    <p:sldId id="312" r:id="rId127"/>
    <p:sldId id="313" r:id="rId128"/>
    <p:sldId id="314" r:id="rId129"/>
    <p:sldId id="315" r:id="rId130"/>
    <p:sldId id="316" r:id="rId131"/>
    <p:sldId id="317" r:id="rId132"/>
    <p:sldId id="419" r:id="rId133"/>
    <p:sldId id="420" r:id="rId134"/>
    <p:sldId id="340" r:id="rId135"/>
    <p:sldId id="374" r:id="rId136"/>
    <p:sldId id="375" r:id="rId137"/>
    <p:sldId id="376" r:id="rId138"/>
    <p:sldId id="377" r:id="rId139"/>
    <p:sldId id="378" r:id="rId140"/>
    <p:sldId id="379" r:id="rId141"/>
    <p:sldId id="421" r:id="rId142"/>
    <p:sldId id="422" r:id="rId143"/>
    <p:sldId id="341" r:id="rId144"/>
    <p:sldId id="380" r:id="rId145"/>
    <p:sldId id="381" r:id="rId146"/>
    <p:sldId id="382" r:id="rId147"/>
    <p:sldId id="383" r:id="rId148"/>
    <p:sldId id="384" r:id="rId149"/>
    <p:sldId id="385" r:id="rId150"/>
    <p:sldId id="423" r:id="rId151"/>
    <p:sldId id="424" r:id="rId152"/>
    <p:sldId id="386" r:id="rId153"/>
    <p:sldId id="269" r:id="rId154"/>
    <p:sldId id="318" r:id="rId155"/>
    <p:sldId id="319" r:id="rId156"/>
    <p:sldId id="320" r:id="rId157"/>
    <p:sldId id="321" r:id="rId158"/>
    <p:sldId id="322" r:id="rId159"/>
    <p:sldId id="323" r:id="rId160"/>
    <p:sldId id="425" r:id="rId161"/>
    <p:sldId id="426" r:id="rId162"/>
    <p:sldId id="342" r:id="rId163"/>
    <p:sldId id="387" r:id="rId164"/>
    <p:sldId id="388" r:id="rId165"/>
    <p:sldId id="389" r:id="rId166"/>
    <p:sldId id="390" r:id="rId167"/>
    <p:sldId id="391" r:id="rId168"/>
    <p:sldId id="392" r:id="rId169"/>
    <p:sldId id="427" r:id="rId170"/>
    <p:sldId id="428" r:id="rId171"/>
    <p:sldId id="324" r:id="rId172"/>
    <p:sldId id="325" r:id="rId173"/>
    <p:sldId id="326" r:id="rId174"/>
  </p:sldIdLst>
  <p:sldSz cx="9144000" cy="6858000" type="screen4x3"/>
  <p:notesSz cx="6858000" cy="9144000"/>
  <p:embeddedFontLst>
    <p:embeddedFont>
      <p:font typeface="HelloTiffany" panose="02000603000000000000" pitchFamily="2" charset="0"/>
      <p:regular r:id="rId17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DFF"/>
    <a:srgbClr val="FF7BAC"/>
    <a:srgbClr val="FF3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3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viewProps" Target="viewProps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font" Target="fonts/font1.fntdata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presProps" Target="presProps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6058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9420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4840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5349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5510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2351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9012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713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623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4310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7758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877957-ECB5-4EE2-A14E-B92A4F4EE5C5}" type="datetimeFigureOut">
              <a:rPr lang="en-IE" smtClean="0"/>
              <a:t>05/10/2025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826F71-FC1E-4AAD-8B69-473160711E9A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2579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8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51.png"/><Relationship Id="rId4" Type="http://schemas.openxmlformats.org/officeDocument/2006/relationships/image" Target="../media/image8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8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56.png"/><Relationship Id="rId4" Type="http://schemas.openxmlformats.org/officeDocument/2006/relationships/image" Target="../media/image8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63.png"/><Relationship Id="rId4" Type="http://schemas.openxmlformats.org/officeDocument/2006/relationships/image" Target="../media/image8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8.pn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1.pn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acherspayteachers.com/store/laine-sutherland-designs" TargetMode="External"/><Relationship Id="rId13" Type="http://schemas.openxmlformats.org/officeDocument/2006/relationships/image" Target="../media/image82.jpeg"/><Relationship Id="rId18" Type="http://schemas.openxmlformats.org/officeDocument/2006/relationships/hyperlink" Target="https://www.teacherspayteachers.com/store/2-nomadic-teachers" TargetMode="External"/><Relationship Id="rId3" Type="http://schemas.openxmlformats.org/officeDocument/2006/relationships/image" Target="../media/image5.jpeg"/><Relationship Id="rId21" Type="http://schemas.openxmlformats.org/officeDocument/2006/relationships/image" Target="../media/image86.png"/><Relationship Id="rId7" Type="http://schemas.openxmlformats.org/officeDocument/2006/relationships/image" Target="../media/image79.png"/><Relationship Id="rId12" Type="http://schemas.openxmlformats.org/officeDocument/2006/relationships/hyperlink" Target="https://www.teacherspayteachers.com/Store/Hidesys-Clipart" TargetMode="External"/><Relationship Id="rId17" Type="http://schemas.openxmlformats.org/officeDocument/2006/relationships/image" Target="../media/image84.png"/><Relationship Id="rId2" Type="http://schemas.openxmlformats.org/officeDocument/2006/relationships/image" Target="../media/image10.jpeg"/><Relationship Id="rId16" Type="http://schemas.openxmlformats.org/officeDocument/2006/relationships/hyperlink" Target="https://www.teacherspayteachers.com/store/digital-classroom-clipart" TargetMode="External"/><Relationship Id="rId20" Type="http://schemas.openxmlformats.org/officeDocument/2006/relationships/hyperlink" Target="https://www.teacherspayteachers.com/store/educlips-clip-ar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teacherspayteachers.com/store/p4-clips-trioriginals" TargetMode="External"/><Relationship Id="rId11" Type="http://schemas.openxmlformats.org/officeDocument/2006/relationships/image" Target="../media/image81.JPG"/><Relationship Id="rId5" Type="http://schemas.openxmlformats.org/officeDocument/2006/relationships/image" Target="../media/image78.jpeg"/><Relationship Id="rId15" Type="http://schemas.openxmlformats.org/officeDocument/2006/relationships/image" Target="../media/image83.jpeg"/><Relationship Id="rId23" Type="http://schemas.openxmlformats.org/officeDocument/2006/relationships/image" Target="../media/image87.jpeg"/><Relationship Id="rId10" Type="http://schemas.openxmlformats.org/officeDocument/2006/relationships/hyperlink" Target="https://www.textgiraffe.com/" TargetMode="External"/><Relationship Id="rId19" Type="http://schemas.openxmlformats.org/officeDocument/2006/relationships/image" Target="../media/image85.jpeg"/><Relationship Id="rId4" Type="http://schemas.openxmlformats.org/officeDocument/2006/relationships/hyperlink" Target="https://depositphotos.com/" TargetMode="External"/><Relationship Id="rId9" Type="http://schemas.openxmlformats.org/officeDocument/2006/relationships/image" Target="../media/image80.png"/><Relationship Id="rId14" Type="http://schemas.openxmlformats.org/officeDocument/2006/relationships/hyperlink" Target="https://www.teacherspayteachers.com/store/photo-clipz-clip-art-teacher-clipart" TargetMode="External"/><Relationship Id="rId22" Type="http://schemas.openxmlformats.org/officeDocument/2006/relationships/hyperlink" Target="https://www.teacherspayteachers.com/store/clipartino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5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0.jpe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5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0.jpe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7.png"/><Relationship Id="rId4" Type="http://schemas.openxmlformats.org/officeDocument/2006/relationships/image" Target="../media/image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44.png"/><Relationship Id="rId4" Type="http://schemas.openxmlformats.org/officeDocument/2006/relationships/image" Target="../media/image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672B0F1-5429-FEC5-94B4-F0807098BD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625" y="-171993"/>
            <a:ext cx="6705614" cy="3048006"/>
          </a:xfrm>
          <a:prstGeom prst="rect">
            <a:avLst/>
          </a:prstGeom>
        </p:spPr>
      </p:pic>
      <p:pic>
        <p:nvPicPr>
          <p:cNvPr id="9" name="Picture 8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9A538F3D-BD80-9D66-C2BC-6F08BAB3A7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666" y="2457985"/>
            <a:ext cx="6065532" cy="30480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43505F-3855-507D-04F0-A6F3B7FCD1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030" y="1142996"/>
            <a:ext cx="2590805" cy="30480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80430B3-03AA-60C9-3F82-647003B2C24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C81F0F3-44F8-F2F5-D900-322881D4E5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A66AD5-ACBB-6FFD-29C8-FAE08D4C1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2AE46A7-720D-0815-ACF4-239ACB69267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9D3051B-C844-3522-ACCC-20C7591BCA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D7A2CD-69C3-6BA6-F078-9A343F386D47}"/>
              </a:ext>
            </a:extLst>
          </p:cNvPr>
          <p:cNvSpPr txBox="1"/>
          <p:nvPr/>
        </p:nvSpPr>
        <p:spPr>
          <a:xfrm>
            <a:off x="1389888" y="1613159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True or false: all sides on an isosceles triangle are equal?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CC7535-876C-3C0B-9D65-0576940E8950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</p:spTree>
    <p:extLst>
      <p:ext uri="{BB962C8B-B14F-4D97-AF65-F5344CB8AC3E}">
        <p14:creationId xmlns:p14="http://schemas.microsoft.com/office/powerpoint/2010/main" val="2688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2E9132-D15D-244E-A554-A7F8B81E1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6260AD0-1DB0-BCE1-301A-004DA569300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CD22B60-362C-D7E7-C62F-405453CA16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F26BA6-632B-7C9F-E2E8-05D8BB507250}"/>
              </a:ext>
            </a:extLst>
          </p:cNvPr>
          <p:cNvSpPr txBox="1"/>
          <p:nvPr/>
        </p:nvSpPr>
        <p:spPr>
          <a:xfrm>
            <a:off x="1408176" y="1564314"/>
            <a:ext cx="3776472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on the opposite side of this die?</a:t>
            </a:r>
          </a:p>
        </p:txBody>
      </p:sp>
      <p:pic>
        <p:nvPicPr>
          <p:cNvPr id="5" name="Picture 4" descr="A close up of a dice&#10;&#10;AI-generated content may be incorrect.">
            <a:extLst>
              <a:ext uri="{FF2B5EF4-FFF2-40B4-BE49-F238E27FC236}">
                <a16:creationId xmlns:a16="http://schemas.microsoft.com/office/drawing/2014/main" id="{C4744AD0-B410-4901-0367-A1F83DF32E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295" y="2324098"/>
            <a:ext cx="2209804" cy="22098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C6F2A0-443B-3819-2653-5462ED093F48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0A1BA-5CF4-F89B-AA9A-E3B6F1DF982A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983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6784F9-EE73-1964-A278-0EF6734AB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7D8D097-8860-E4B1-5FF3-6B5D3E0D3BC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7DA3266-2576-31DA-DE69-AB8DD3B307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9E8901-4B8A-7056-BC40-91B740F0C299}"/>
              </a:ext>
            </a:extLst>
          </p:cNvPr>
          <p:cNvSpPr txBox="1"/>
          <p:nvPr/>
        </p:nvSpPr>
        <p:spPr>
          <a:xfrm>
            <a:off x="1417320" y="1658879"/>
            <a:ext cx="66934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time is a quarter to eleven at night in 24-hour digital time?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F25C9D-4D3B-AD44-88B1-396F200A8F8E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0D3C1-0376-46D6-D1EB-E629C8A7D3F3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22:45</a:t>
            </a:r>
          </a:p>
        </p:txBody>
      </p:sp>
    </p:spTree>
    <p:extLst>
      <p:ext uri="{BB962C8B-B14F-4D97-AF65-F5344CB8AC3E}">
        <p14:creationId xmlns:p14="http://schemas.microsoft.com/office/powerpoint/2010/main" val="68039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8E42A4-2A4A-E154-2FB3-5EF1A06AB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CD62617-1C09-8611-35E7-BD722CA016B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B1600AA-C99A-F441-404F-FFA95C76F5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5F15E5-E887-44AD-1D77-44517ADF1D6B}"/>
              </a:ext>
            </a:extLst>
          </p:cNvPr>
          <p:cNvSpPr txBox="1"/>
          <p:nvPr/>
        </p:nvSpPr>
        <p:spPr>
          <a:xfrm>
            <a:off x="1389888" y="1604015"/>
            <a:ext cx="3977640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fraction (in its lowest terms) of the balls are soccer balls?</a:t>
            </a:r>
          </a:p>
        </p:txBody>
      </p:sp>
      <p:pic>
        <p:nvPicPr>
          <p:cNvPr id="4" name="Picture 3" descr="A screenshot of a game&#10;&#10;Description automatically generated">
            <a:extLst>
              <a:ext uri="{FF2B5EF4-FFF2-40B4-BE49-F238E27FC236}">
                <a16:creationId xmlns:a16="http://schemas.microsoft.com/office/drawing/2014/main" id="{0286BB17-4141-6CF2-5401-F4FD160589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" t="34933" r="15977" b="4039"/>
          <a:stretch/>
        </p:blipFill>
        <p:spPr>
          <a:xfrm rot="5400000">
            <a:off x="4932663" y="2381201"/>
            <a:ext cx="3754245" cy="230960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92A0FE-CF61-F230-D9BB-CFE8C4FA2571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2A30E0-D5A5-6A7D-746F-709F369D942E}"/>
              </a:ext>
            </a:extLst>
          </p:cNvPr>
          <p:cNvSpPr txBox="1"/>
          <p:nvPr/>
        </p:nvSpPr>
        <p:spPr>
          <a:xfrm>
            <a:off x="1871371" y="4961597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3/10</a:t>
            </a:r>
          </a:p>
        </p:txBody>
      </p:sp>
    </p:spTree>
    <p:extLst>
      <p:ext uri="{BB962C8B-B14F-4D97-AF65-F5344CB8AC3E}">
        <p14:creationId xmlns:p14="http://schemas.microsoft.com/office/powerpoint/2010/main" val="124342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C8EE34-2728-054D-6303-83F2B5A46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642A99A-507A-395F-9CC7-5B405D32B2D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966C884-A7E6-8139-9853-D65315863D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C9AD61-3AED-AF4C-2EE1-585BB25FFCA2}"/>
              </a:ext>
            </a:extLst>
          </p:cNvPr>
          <p:cNvSpPr txBox="1"/>
          <p:nvPr/>
        </p:nvSpPr>
        <p:spPr>
          <a:xfrm>
            <a:off x="1389888" y="1509450"/>
            <a:ext cx="4590287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If the long hand on a clock moves from 11 to 12, through how many degrees has it turned – 30</a:t>
            </a:r>
            <a:r>
              <a:rPr lang="en-IE" sz="32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, 45</a:t>
            </a:r>
            <a:r>
              <a:rPr lang="en-IE" sz="32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, 90</a:t>
            </a:r>
            <a:r>
              <a:rPr lang="en-IE" sz="32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, 180</a:t>
            </a:r>
            <a:r>
              <a:rPr lang="en-IE" sz="32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pic>
        <p:nvPicPr>
          <p:cNvPr id="5" name="Picture 4" descr="A clock with a blue border&#10;&#10;AI-generated content may be incorrect.">
            <a:extLst>
              <a:ext uri="{FF2B5EF4-FFF2-40B4-BE49-F238E27FC236}">
                <a16:creationId xmlns:a16="http://schemas.microsoft.com/office/drawing/2014/main" id="{07473308-8DB5-B0BA-143C-0F5A65407E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175" y="2139696"/>
            <a:ext cx="2379728" cy="23797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9E10E5-B8BF-4841-1F34-4AAE6389559F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3C2B15-BADE-6236-5357-B2756088EB64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30</a:t>
            </a:r>
            <a:r>
              <a:rPr lang="en-IE" sz="3200" b="1" baseline="30000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8320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2EBE55-5C18-248B-CCC3-F5CF20BE6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8404CDA-BF57-E0DF-F234-EB7DCDF6892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9D70299-4F64-5459-AC5B-C6EB2081F5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70DC53-DB37-B51D-EC3A-840664630FF4}"/>
              </a:ext>
            </a:extLst>
          </p:cNvPr>
          <p:cNvSpPr txBox="1"/>
          <p:nvPr/>
        </p:nvSpPr>
        <p:spPr>
          <a:xfrm>
            <a:off x="1473909" y="1811839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 descr="A math problem with balls&#10;&#10;AI-generated content may be incorrect.">
            <a:extLst>
              <a:ext uri="{FF2B5EF4-FFF2-40B4-BE49-F238E27FC236}">
                <a16:creationId xmlns:a16="http://schemas.microsoft.com/office/drawing/2014/main" id="{56AD2F91-F628-F1E5-F806-E2AF4FD4ED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648" y="1714499"/>
            <a:ext cx="2920232" cy="3429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0B2C76-FA11-9495-2AC4-AE8A93CA9C9F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34895A-C4C0-E3F1-EF8B-D8B5DA4E61B4}"/>
              </a:ext>
            </a:extLst>
          </p:cNvPr>
          <p:cNvSpPr txBox="1"/>
          <p:nvPr/>
        </p:nvSpPr>
        <p:spPr>
          <a:xfrm>
            <a:off x="1653640" y="4851111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25 (15+6+4)</a:t>
            </a:r>
          </a:p>
        </p:txBody>
      </p:sp>
    </p:spTree>
    <p:extLst>
      <p:ext uri="{BB962C8B-B14F-4D97-AF65-F5344CB8AC3E}">
        <p14:creationId xmlns:p14="http://schemas.microsoft.com/office/powerpoint/2010/main" val="239110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5FF41D-F625-A2CF-6744-581B6EE1A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FA2FF29-F22F-AB8D-FA0C-C4D6A7C4149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861D96C-2FDD-CB39-A782-545D11B49D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A8CCEBCC-ADD8-F9FC-D445-6A9DA524C2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9C1F0435-F061-1F97-64FC-9BF8D9B95A8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6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492E38-39A8-F82F-B0C0-EED7209E6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8C12239-0104-16DE-CF45-F7478660D7C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49A6562-E565-BBD5-CE94-1813B36219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C27151AC-5CB8-A4C2-7EE0-36C471AA6D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2A7996-C1F3-E475-76F8-D6EEDE3EAACE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Why was the equals sign so humble?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3AEE0E-B71C-A2BD-1521-20CCF78B9E35}"/>
              </a:ext>
            </a:extLst>
          </p:cNvPr>
          <p:cNvSpPr txBox="1"/>
          <p:nvPr/>
        </p:nvSpPr>
        <p:spPr>
          <a:xfrm>
            <a:off x="1417320" y="3585563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 knew he wasn’t less than or greater than anyone else!</a:t>
            </a:r>
          </a:p>
        </p:txBody>
      </p:sp>
    </p:spTree>
    <p:extLst>
      <p:ext uri="{BB962C8B-B14F-4D97-AF65-F5344CB8AC3E}">
        <p14:creationId xmlns:p14="http://schemas.microsoft.com/office/powerpoint/2010/main" val="52579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896A0-FEB4-FBED-C2E0-90CA97724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2833E60-7E3C-9CE0-D5BC-6B8F52A655B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6E0CCAB-8D9C-6391-A4B8-89723DB78C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9C8A0A00-3107-3BC1-7855-7BC1D6F79A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number on a pink background&#10;&#10;Description automatically generated">
            <a:extLst>
              <a:ext uri="{FF2B5EF4-FFF2-40B4-BE49-F238E27FC236}">
                <a16:creationId xmlns:a16="http://schemas.microsoft.com/office/drawing/2014/main" id="{A30BD65B-0D02-C5BF-1968-27EEE7C66D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55368"/>
            <a:ext cx="2361341" cy="378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96649E-55B5-0A36-D9CF-19E0A4BB6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CC58E12-71E1-06E7-1F77-07BFFC6F97A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CF363AE-C47E-A338-1FDB-355F742B9E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1B7674-AD0E-2C80-761F-EBF35A3C927D}"/>
              </a:ext>
            </a:extLst>
          </p:cNvPr>
          <p:cNvSpPr txBox="1"/>
          <p:nvPr/>
        </p:nvSpPr>
        <p:spPr>
          <a:xfrm>
            <a:off x="1389888" y="1658879"/>
            <a:ext cx="4105656" cy="36625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Is this instrument used to measure length, weight or capacity?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EF6A88-5B33-C9EE-869D-606BA9B5B3FB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pic>
        <p:nvPicPr>
          <p:cNvPr id="5" name="Picture 4" descr="A blue and yellow scale&#10;&#10;AI-generated content may be incorrect.">
            <a:extLst>
              <a:ext uri="{FF2B5EF4-FFF2-40B4-BE49-F238E27FC236}">
                <a16:creationId xmlns:a16="http://schemas.microsoft.com/office/drawing/2014/main" id="{CBBFBB34-AEB3-FFF8-6125-CE1CD018ED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774" y="2433679"/>
            <a:ext cx="2743200" cy="199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4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051642-683D-6FE5-8730-1B2C489DB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6D63FA7-D121-3F68-68FF-7F2E067C0E7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4813D92-6A41-B46B-E950-6F03E839A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2E06F8-0114-5449-7AAC-57E34750FAE0}"/>
              </a:ext>
            </a:extLst>
          </p:cNvPr>
          <p:cNvSpPr txBox="1"/>
          <p:nvPr/>
        </p:nvSpPr>
        <p:spPr>
          <a:xfrm>
            <a:off x="1380744" y="1747194"/>
            <a:ext cx="3712464" cy="35394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this a symmetrical image?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DC50B3-DF29-3BC9-EB77-110EC9CB4093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pic>
        <p:nvPicPr>
          <p:cNvPr id="5" name="Picture 4" descr="A cartoon of a blue robot&#10;&#10;AI-generated content may be incorrect.">
            <a:extLst>
              <a:ext uri="{FF2B5EF4-FFF2-40B4-BE49-F238E27FC236}">
                <a16:creationId xmlns:a16="http://schemas.microsoft.com/office/drawing/2014/main" id="{3D23E32E-5553-2BE2-DFCA-EC7B60781B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4569" y="1893416"/>
            <a:ext cx="2956560" cy="324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4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EE848C-F6B1-521E-1CCE-DB4EA28B1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090E79B-6E0C-CFCB-E69E-3015E690CA1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15220FE-BA2D-8523-8229-CDBF339B72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EE049F-13A6-6D1B-03A5-C90CD09A93AC}"/>
              </a:ext>
            </a:extLst>
          </p:cNvPr>
          <p:cNvSpPr txBox="1"/>
          <p:nvPr/>
        </p:nvSpPr>
        <p:spPr>
          <a:xfrm>
            <a:off x="1417320" y="1613159"/>
            <a:ext cx="6693408" cy="3293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A box holds 12 eggs. I have 136 eggs. How many boxes do I need to hold all the eggs?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81FE42-AFD0-C73A-7657-BE9DB02CC678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</p:spTree>
    <p:extLst>
      <p:ext uri="{BB962C8B-B14F-4D97-AF65-F5344CB8AC3E}">
        <p14:creationId xmlns:p14="http://schemas.microsoft.com/office/powerpoint/2010/main" val="390642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B2DB19-E8F7-9A2B-C74C-9C645E5EC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D1C5309-A5E5-E062-54DA-9CC9681B379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515A5D2-6862-F898-937E-C0679A6006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8D7EBA-665B-E913-8027-EFA759B1E92C}"/>
              </a:ext>
            </a:extLst>
          </p:cNvPr>
          <p:cNvSpPr txBox="1"/>
          <p:nvPr/>
        </p:nvSpPr>
        <p:spPr>
          <a:xfrm>
            <a:off x="1389888" y="1890117"/>
            <a:ext cx="3319272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number: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5D0BE8-CCE1-80DE-550D-FC406B0AEA26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ED9D208-948B-0B13-84B7-BFCFA62682EE}"/>
              </a:ext>
            </a:extLst>
          </p:cNvPr>
          <p:cNvGrpSpPr/>
          <p:nvPr/>
        </p:nvGrpSpPr>
        <p:grpSpPr>
          <a:xfrm>
            <a:off x="5170035" y="2079423"/>
            <a:ext cx="2825323" cy="2546893"/>
            <a:chOff x="5160891" y="1951407"/>
            <a:chExt cx="2825323" cy="2546893"/>
          </a:xfrm>
        </p:grpSpPr>
        <p:pic>
          <p:nvPicPr>
            <p:cNvPr id="5" name="Picture 4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83344EFB-A00C-AB18-0C25-652AA01BA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73398" y="4106498"/>
              <a:ext cx="329713" cy="391802"/>
            </a:xfrm>
            <a:prstGeom prst="rect">
              <a:avLst/>
            </a:prstGeom>
          </p:spPr>
        </p:pic>
        <p:pic>
          <p:nvPicPr>
            <p:cNvPr id="9" name="Picture 8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F43FFED9-2841-9BF6-FDC1-1FD9E71EAA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6749" y="1951407"/>
              <a:ext cx="882265" cy="1477593"/>
            </a:xfrm>
            <a:prstGeom prst="rect">
              <a:avLst/>
            </a:prstGeom>
          </p:spPr>
        </p:pic>
        <p:pic>
          <p:nvPicPr>
            <p:cNvPr id="11" name="Picture 10" descr="A blue cube with black lines&#10;&#10;AI-generated content may be incorrect.">
              <a:extLst>
                <a:ext uri="{FF2B5EF4-FFF2-40B4-BE49-F238E27FC236}">
                  <a16:creationId xmlns:a16="http://schemas.microsoft.com/office/drawing/2014/main" id="{4CA53320-4DD7-B195-7B65-08B098894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0891" y="2103806"/>
              <a:ext cx="1240829" cy="1477593"/>
            </a:xfrm>
            <a:prstGeom prst="rect">
              <a:avLst/>
            </a:prstGeom>
          </p:spPr>
        </p:pic>
        <p:pic>
          <p:nvPicPr>
            <p:cNvPr id="12" name="Picture 11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18ECB333-5180-E986-4E99-9E053AE07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9149" y="2103807"/>
              <a:ext cx="882265" cy="1477593"/>
            </a:xfrm>
            <a:prstGeom prst="rect">
              <a:avLst/>
            </a:prstGeom>
          </p:spPr>
        </p:pic>
        <p:pic>
          <p:nvPicPr>
            <p:cNvPr id="13" name="Picture 12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7226D640-1B44-F1C2-68B5-CF89ED739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1549" y="2256207"/>
              <a:ext cx="882265" cy="1477593"/>
            </a:xfrm>
            <a:prstGeom prst="rect">
              <a:avLst/>
            </a:prstGeom>
          </p:spPr>
        </p:pic>
        <p:pic>
          <p:nvPicPr>
            <p:cNvPr id="15" name="Picture 14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77AA44B9-57D9-ACA1-E3B6-65FBFFA8E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3949" y="2408607"/>
              <a:ext cx="882265" cy="1477593"/>
            </a:xfrm>
            <a:prstGeom prst="rect">
              <a:avLst/>
            </a:prstGeom>
          </p:spPr>
        </p:pic>
        <p:pic>
          <p:nvPicPr>
            <p:cNvPr id="16" name="Picture 15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E9DA4BA7-A998-B486-BCDC-640FD5DCD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87302" y="4106498"/>
              <a:ext cx="329713" cy="391802"/>
            </a:xfrm>
            <a:prstGeom prst="rect">
              <a:avLst/>
            </a:prstGeom>
          </p:spPr>
        </p:pic>
        <p:pic>
          <p:nvPicPr>
            <p:cNvPr id="18" name="Picture 17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90E818FD-94E3-36B6-C5ED-BBAF03906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1206" y="4106498"/>
              <a:ext cx="329713" cy="391802"/>
            </a:xfrm>
            <a:prstGeom prst="rect">
              <a:avLst/>
            </a:prstGeom>
          </p:spPr>
        </p:pic>
        <p:pic>
          <p:nvPicPr>
            <p:cNvPr id="19" name="Picture 18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36BDCE66-3100-7A53-48E4-4818BB68B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5110" y="4106498"/>
              <a:ext cx="329713" cy="391802"/>
            </a:xfrm>
            <a:prstGeom prst="rect">
              <a:avLst/>
            </a:prstGeom>
          </p:spPr>
        </p:pic>
        <p:pic>
          <p:nvPicPr>
            <p:cNvPr id="20" name="Picture 19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B35D3ACF-7E38-5933-E485-1B78A878D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9014" y="4106498"/>
              <a:ext cx="329713" cy="3918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268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73C846-365D-6E18-82B0-0C31D34E7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854ECF6-A64E-3128-0972-FC925CD82B9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2B93CC7-F100-274E-5E38-6993928AFF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1AB662-4C0F-D8C3-17C7-4A1FE83A4731}"/>
              </a:ext>
            </a:extLst>
          </p:cNvPr>
          <p:cNvSpPr txBox="1"/>
          <p:nvPr/>
        </p:nvSpPr>
        <p:spPr>
          <a:xfrm>
            <a:off x="1380744" y="1782395"/>
            <a:ext cx="4133088" cy="3293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Re-draw this shape after a 270</a:t>
            </a:r>
            <a:r>
              <a:rPr lang="en-IE" sz="44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 turn anti-clockwise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F192DD-4013-ED76-2271-A6BE59F721D7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4" name="L-Shape 3">
            <a:extLst>
              <a:ext uri="{FF2B5EF4-FFF2-40B4-BE49-F238E27FC236}">
                <a16:creationId xmlns:a16="http://schemas.microsoft.com/office/drawing/2014/main" id="{C375F3B0-2A3C-4C7F-C158-473F14A164B5}"/>
              </a:ext>
            </a:extLst>
          </p:cNvPr>
          <p:cNvSpPr/>
          <p:nvPr/>
        </p:nvSpPr>
        <p:spPr>
          <a:xfrm>
            <a:off x="5989320" y="2372867"/>
            <a:ext cx="2112264" cy="2112264"/>
          </a:xfrm>
          <a:prstGeom prst="corner">
            <a:avLst/>
          </a:prstGeom>
          <a:solidFill>
            <a:srgbClr val="FF7BA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1858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352A4C-666A-B39A-0A5A-B24A11065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B783CB1-8188-DB01-7F19-98F4369F29E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016C6CD-0EF4-1BD5-FB25-8BF013C865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32C065-A18E-DDEF-DC19-9B000A41F332}"/>
              </a:ext>
            </a:extLst>
          </p:cNvPr>
          <p:cNvSpPr txBox="1"/>
          <p:nvPr/>
        </p:nvSpPr>
        <p:spPr>
          <a:xfrm>
            <a:off x="1408176" y="1591746"/>
            <a:ext cx="66934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comes next in this Fibonacci Sequence: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7CFC16-BED6-2A63-107B-16B164D922BF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E9948-BD1C-1DFD-30C8-4BAA087698CA}"/>
              </a:ext>
            </a:extLst>
          </p:cNvPr>
          <p:cNvSpPr txBox="1"/>
          <p:nvPr/>
        </p:nvSpPr>
        <p:spPr>
          <a:xfrm>
            <a:off x="1408176" y="4496813"/>
            <a:ext cx="669340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0, 1, 1, 2, 3, 5, 8, 13, 21, 34, _</a:t>
            </a:r>
          </a:p>
        </p:txBody>
      </p:sp>
    </p:spTree>
    <p:extLst>
      <p:ext uri="{BB962C8B-B14F-4D97-AF65-F5344CB8AC3E}">
        <p14:creationId xmlns:p14="http://schemas.microsoft.com/office/powerpoint/2010/main" val="234490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4EAF5-108D-8854-DC3A-A636C87AC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3C6E1A1-5C71-9D2B-E919-FFAAADC8B0B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D384836-81E4-C2DF-FF29-71559ADEAD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2DCE33-0FC9-F395-9B03-2A0DEDC09196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7514D-C412-21A5-5DF0-4A1C6D1995F3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4A851E-87AC-40D5-F429-CE9CCDD4D1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66" t="16808" r="6934" b="4189"/>
          <a:stretch>
            <a:fillRect/>
          </a:stretch>
        </p:blipFill>
        <p:spPr>
          <a:xfrm>
            <a:off x="4965192" y="2130552"/>
            <a:ext cx="3182112" cy="288301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54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64C8BB-239B-60DA-9383-B4FA5B994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2222D0A-8D9B-C53F-A612-8A443B4E9F0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FB72946-3ED4-0662-D282-D371FCD9E2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FCB8C035-957D-868E-3FDF-6D2292545A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97B0666B-EB82-5A84-2219-B501840EF1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0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F75FDF-B0D4-9564-4BA6-6E218859DC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A20E65D-961B-A26D-F691-9A08221B2BE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1093E92-79A3-46CE-53A0-05B96C5760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3E418731-160B-7552-262C-97BEAFDA50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89F540-176C-F86E-A094-07043D5D8EE0}"/>
              </a:ext>
            </a:extLst>
          </p:cNvPr>
          <p:cNvSpPr txBox="1"/>
          <p:nvPr/>
        </p:nvSpPr>
        <p:spPr>
          <a:xfrm>
            <a:off x="1417320" y="2161799"/>
            <a:ext cx="6693408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Did you hear about the mathematician who was afraid of negative numbers?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3A236-8636-7FB1-8E34-955DDD5D034C}"/>
              </a:ext>
            </a:extLst>
          </p:cNvPr>
          <p:cNvSpPr txBox="1"/>
          <p:nvPr/>
        </p:nvSpPr>
        <p:spPr>
          <a:xfrm>
            <a:off x="1417320" y="3939731"/>
            <a:ext cx="6693408" cy="10772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He’d stop at nothing to avoid them!</a:t>
            </a:r>
          </a:p>
        </p:txBody>
      </p:sp>
    </p:spTree>
    <p:extLst>
      <p:ext uri="{BB962C8B-B14F-4D97-AF65-F5344CB8AC3E}">
        <p14:creationId xmlns:p14="http://schemas.microsoft.com/office/powerpoint/2010/main" val="210541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FF7A5F-4781-6005-7B52-12F14D516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3CE065F-E0C2-1C10-75CC-B2B9AD978FA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FAA7CD4-6DA7-2E73-0C27-37C5E7ED82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1EFA9369-22AA-F4A0-272B-A8E2C39C72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646" y="549801"/>
            <a:ext cx="4372116" cy="3736851"/>
          </a:xfrm>
          <a:prstGeom prst="rect">
            <a:avLst/>
          </a:prstGeom>
        </p:spPr>
      </p:pic>
      <p:pic>
        <p:nvPicPr>
          <p:cNvPr id="2" name="Picture 1" descr="A pink number with purple border&#10;&#10;Description automatically generated">
            <a:extLst>
              <a:ext uri="{FF2B5EF4-FFF2-40B4-BE49-F238E27FC236}">
                <a16:creationId xmlns:a16="http://schemas.microsoft.com/office/drawing/2014/main" id="{E6B198E7-FF7B-F8EB-082F-A2D5CD6D46B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126234"/>
            <a:ext cx="2507206" cy="3642366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F88F8353-7DC8-AE64-5431-5D62D6CC82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0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693A87-BB2B-565A-F762-91BF21D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3DA7CEF-A317-A9EE-3153-397965BA49B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DAC95D5-6DEF-7690-037D-DF44D841AD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D7EFC0-2D4B-DE62-8583-E58F576530EA}"/>
              </a:ext>
            </a:extLst>
          </p:cNvPr>
          <p:cNvSpPr txBox="1"/>
          <p:nvPr/>
        </p:nvSpPr>
        <p:spPr>
          <a:xfrm>
            <a:off x="1399032" y="1658879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answer to this sum:</a:t>
            </a:r>
          </a:p>
          <a:p>
            <a:pPr algn="ctr"/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6.3 ÷ 100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E7D5B5-4E7A-8BB8-B3F9-6539C03B5930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1563B5-BE3D-84F9-EB0D-251035CCFFFF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0.063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34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1B1D4E-0F73-5607-16C4-1A79CC55F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DBD6882-9F8B-E6D8-9B29-A80D1BCA33E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D1AEB29-0E8F-A2E6-6C17-39E1B661A6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FD2462-3416-6BF8-C4AD-6F8CB850DB4E}"/>
              </a:ext>
            </a:extLst>
          </p:cNvPr>
          <p:cNvSpPr txBox="1"/>
          <p:nvPr/>
        </p:nvSpPr>
        <p:spPr>
          <a:xfrm>
            <a:off x="1389888" y="1597729"/>
            <a:ext cx="3712464" cy="33547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marked box in this Sudoku puzzle?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4A3ACC-C4CF-8C4A-2681-843B14F1B343}"/>
              </a:ext>
            </a:extLst>
          </p:cNvPr>
          <p:cNvGrpSpPr/>
          <p:nvPr/>
        </p:nvGrpSpPr>
        <p:grpSpPr>
          <a:xfrm>
            <a:off x="5431536" y="2135124"/>
            <a:ext cx="2587752" cy="2587752"/>
            <a:chOff x="5431536" y="2135124"/>
            <a:chExt cx="2587752" cy="2587752"/>
          </a:xfrm>
        </p:grpSpPr>
        <p:pic>
          <p:nvPicPr>
            <p:cNvPr id="5" name="Picture 4" descr="A grid of numbers and letters&#10;&#10;AI-generated content may be incorrect.">
              <a:extLst>
                <a:ext uri="{FF2B5EF4-FFF2-40B4-BE49-F238E27FC236}">
                  <a16:creationId xmlns:a16="http://schemas.microsoft.com/office/drawing/2014/main" id="{10BB2D0B-9D68-8374-C6EF-984CB3F34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536" y="2135124"/>
              <a:ext cx="2587752" cy="258775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464675-1002-1D53-8D2E-E2E91711B869}"/>
                </a:ext>
              </a:extLst>
            </p:cNvPr>
            <p:cNvSpPr txBox="1"/>
            <p:nvPr/>
          </p:nvSpPr>
          <p:spPr>
            <a:xfrm>
              <a:off x="7460143" y="2900028"/>
              <a:ext cx="427418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7FC8E59-8EB7-43CF-509E-AE327C861D35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FA85B9-1BB9-04A5-92EB-443A6DDD9A9B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7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71228A-5668-9071-5C43-E8BCD3751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917B1AA-B4C5-63E3-B2AA-A2076AAE4DD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1761190-DDD7-BCBA-AB9E-EED3F43176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376972-445B-5293-3094-69442240AAA9}"/>
              </a:ext>
            </a:extLst>
          </p:cNvPr>
          <p:cNvSpPr txBox="1"/>
          <p:nvPr/>
        </p:nvSpPr>
        <p:spPr>
          <a:xfrm>
            <a:off x="1380744" y="1658879"/>
            <a:ext cx="3749040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Which multiple of 7 is missing?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26948BA-85A2-F165-7A85-259B84E5FA75}"/>
              </a:ext>
            </a:extLst>
          </p:cNvPr>
          <p:cNvGrpSpPr/>
          <p:nvPr/>
        </p:nvGrpSpPr>
        <p:grpSpPr>
          <a:xfrm>
            <a:off x="5431536" y="1734168"/>
            <a:ext cx="2523442" cy="3758184"/>
            <a:chOff x="5594552" y="1734168"/>
            <a:chExt cx="2523442" cy="3758184"/>
          </a:xfrm>
        </p:grpSpPr>
        <p:pic>
          <p:nvPicPr>
            <p:cNvPr id="5" name="Picture 4" descr="A blue number with black text&#10;&#10;AI-generated content may be incorrect.">
              <a:extLst>
                <a:ext uri="{FF2B5EF4-FFF2-40B4-BE49-F238E27FC236}">
                  <a16:creationId xmlns:a16="http://schemas.microsoft.com/office/drawing/2014/main" id="{2EA6AAFC-2D5B-4C5B-48E9-AC4D036D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4552" y="1734168"/>
              <a:ext cx="2523442" cy="375818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729F8-3A6B-3CA9-9C01-D829FB3E928E}"/>
                </a:ext>
              </a:extLst>
            </p:cNvPr>
            <p:cNvSpPr txBox="1"/>
            <p:nvPr/>
          </p:nvSpPr>
          <p:spPr>
            <a:xfrm>
              <a:off x="6740578" y="3683254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4AEC6B7-8A10-51FF-0090-2AD17FE7437D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23C3D-8F46-4A54-1905-CBE320658192}"/>
              </a:ext>
            </a:extLst>
          </p:cNvPr>
          <p:cNvSpPr txBox="1"/>
          <p:nvPr/>
        </p:nvSpPr>
        <p:spPr>
          <a:xfrm>
            <a:off x="1747927" y="4907577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63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87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B0D378-8E06-37EB-D0B8-1E5F97ED8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33470F3-BB92-3E53-3098-6FB48335598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43B4504-0E6B-731D-87FE-010EF1431E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2D7721-DF75-743A-7845-18B85D1D1B2C}"/>
              </a:ext>
            </a:extLst>
          </p:cNvPr>
          <p:cNvSpPr txBox="1"/>
          <p:nvPr/>
        </p:nvSpPr>
        <p:spPr>
          <a:xfrm>
            <a:off x="1389888" y="1613159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place value of the 2 in the number 14.35</a:t>
            </a:r>
            <a:r>
              <a:rPr lang="en-IE" sz="5400" dirty="0">
                <a:solidFill>
                  <a:srgbClr val="FF0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C191A-F2E1-4970-7EA1-57C2620BCC59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</p:spTree>
    <p:extLst>
      <p:ext uri="{BB962C8B-B14F-4D97-AF65-F5344CB8AC3E}">
        <p14:creationId xmlns:p14="http://schemas.microsoft.com/office/powerpoint/2010/main" val="353498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DAB578-1E85-2EB3-ED78-1D2EDFCD0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7FFE795-8E2A-23C6-C212-858191A0178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D66134E-1065-3B08-F580-304D97CAE6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407181-1D84-82C3-641B-AAEDA0ED0D13}"/>
              </a:ext>
            </a:extLst>
          </p:cNvPr>
          <p:cNvSpPr txBox="1"/>
          <p:nvPr/>
        </p:nvSpPr>
        <p:spPr>
          <a:xfrm>
            <a:off x="1399032" y="1658879"/>
            <a:ext cx="381304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score do you get in darts if you throw double 16, treble 9 and a bullseye?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2089C1-B89B-34E5-E03A-07D5BE2DBA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00" t="4641" r="22200" b="4042"/>
          <a:stretch>
            <a:fillRect/>
          </a:stretch>
        </p:blipFill>
        <p:spPr>
          <a:xfrm>
            <a:off x="5431536" y="2003638"/>
            <a:ext cx="2766605" cy="28507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7A19E-5523-87F7-4475-C6307F62AC1D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C97171-6600-46F9-99C4-F72C8BBFDFAC}"/>
              </a:ext>
            </a:extLst>
          </p:cNvPr>
          <p:cNvSpPr txBox="1"/>
          <p:nvPr/>
        </p:nvSpPr>
        <p:spPr>
          <a:xfrm>
            <a:off x="3017520" y="4983944"/>
            <a:ext cx="3379009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109 (32+27+50)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F73014-9C4F-285A-B5D4-62348F8B8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A79E76C-E503-6006-6FF6-FCB767B882C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25E65302-42B6-B605-31F9-F52E77F7A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659965-A621-4C0F-BB2E-BB4782AA4FD4}"/>
              </a:ext>
            </a:extLst>
          </p:cNvPr>
          <p:cNvSpPr txBox="1"/>
          <p:nvPr/>
        </p:nvSpPr>
        <p:spPr>
          <a:xfrm>
            <a:off x="1389888" y="1600890"/>
            <a:ext cx="6693408" cy="18158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Insert +, -, x or ÷ to make this equation make sense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1563129-769C-A7C3-FE80-9A797A35F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705074"/>
              </p:ext>
            </p:extLst>
          </p:nvPr>
        </p:nvGraphicFramePr>
        <p:xfrm>
          <a:off x="1856232" y="3800898"/>
          <a:ext cx="576072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58728302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8516738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17542489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202528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5158687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31351297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928694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013880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573566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=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98429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7C1D460-EF00-E640-A01F-DFA2EEEDEE04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303D7A2-0D25-65B1-0848-18F97188E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35854"/>
              </p:ext>
            </p:extLst>
          </p:nvPr>
        </p:nvGraphicFramePr>
        <p:xfrm>
          <a:off x="1856232" y="4703184"/>
          <a:ext cx="576072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58728302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8516738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17542489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202528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5158687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31351297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928694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013880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573566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FF0000"/>
                          </a:solidFill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x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FF0000"/>
                          </a:solidFill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FF0000"/>
                          </a:solidFill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+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=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984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62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945F58-CA01-6F28-4AC1-732E618DB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D8610E9-1A4A-E30B-9B97-697D9068E3E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E6EDA60-6730-E1D8-7904-4AE5A2BEE2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C73589-899F-DA87-64FF-0F287CE3B599}"/>
              </a:ext>
            </a:extLst>
          </p:cNvPr>
          <p:cNvSpPr txBox="1"/>
          <p:nvPr/>
        </p:nvSpPr>
        <p:spPr>
          <a:xfrm>
            <a:off x="1473909" y="1604015"/>
            <a:ext cx="3374136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triangles can you see in this shape? </a:t>
            </a:r>
          </a:p>
        </p:txBody>
      </p:sp>
      <p:pic>
        <p:nvPicPr>
          <p:cNvPr id="8" name="Picture 7" descr="A green triangle with black lines&#10;&#10;AI-generated content may be incorrect.">
            <a:extLst>
              <a:ext uri="{FF2B5EF4-FFF2-40B4-BE49-F238E27FC236}">
                <a16:creationId xmlns:a16="http://schemas.microsoft.com/office/drawing/2014/main" id="{771C38FB-5B69-1C1C-3257-5BDF8D5866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76" t="34666" r="14785" b="9867"/>
          <a:stretch>
            <a:fillRect/>
          </a:stretch>
        </p:blipFill>
        <p:spPr>
          <a:xfrm>
            <a:off x="4910327" y="1938529"/>
            <a:ext cx="3209543" cy="28168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498624-F7B6-A831-DD9C-A58BE05C256A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A6F96E-4F01-F29A-7D14-6940E633A7A9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46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FCB776-A04F-6BFE-CF05-14DC1B827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1E76A44-9C3D-CEC2-1A79-E192F500F34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71C5074-CA7D-8245-56AE-43F1EB46E0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7614BA02-CACA-4588-14C0-7997DF98F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8789C28E-4F5E-CD85-7B2E-DE87E58864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6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5A1684-AEA7-83A5-478C-24A898492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3DA7B25-AA99-1FF9-0734-B44633D4F0E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346D4C4-008B-DB38-576B-2D549480EA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1D10CE9B-FBFD-A227-C281-F891AE7993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D2782A-B0DA-727B-3DA9-766EFC6354B5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Why did the girl wear glasses in maths class!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82FF5D-B6C2-50C2-210C-E668B27E3998}"/>
              </a:ext>
            </a:extLst>
          </p:cNvPr>
          <p:cNvSpPr txBox="1"/>
          <p:nvPr/>
        </p:nvSpPr>
        <p:spPr>
          <a:xfrm>
            <a:off x="1417320" y="3939731"/>
            <a:ext cx="6693408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Because they improved di-vision!</a:t>
            </a:r>
          </a:p>
        </p:txBody>
      </p:sp>
    </p:spTree>
    <p:extLst>
      <p:ext uri="{BB962C8B-B14F-4D97-AF65-F5344CB8AC3E}">
        <p14:creationId xmlns:p14="http://schemas.microsoft.com/office/powerpoint/2010/main" val="265443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3C4F88-188A-E386-63D9-39E364C23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44185B7-940A-55F9-BF81-1443FD62240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45208FD-08C7-38E5-BADF-7BDE716113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C130D806-A928-9513-9A93-DC6CFF9B99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blue and pink number&#10;&#10;Description automatically generated">
            <a:extLst>
              <a:ext uri="{FF2B5EF4-FFF2-40B4-BE49-F238E27FC236}">
                <a16:creationId xmlns:a16="http://schemas.microsoft.com/office/drawing/2014/main" id="{45F32AA4-34E4-2FA7-6A96-40BFF09C6E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016" y="1131569"/>
            <a:ext cx="2364954" cy="363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5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1A52F2-EE0C-34B0-1448-64DBE0C8C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392517E-5B87-63D7-8FD2-57AD5E8FEF2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B1CAA4C-154A-AE72-A3A8-D9B6D26C2B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BD8BF6-CD37-B6C3-8998-8B92B0F50204}"/>
              </a:ext>
            </a:extLst>
          </p:cNvPr>
          <p:cNvSpPr txBox="1"/>
          <p:nvPr/>
        </p:nvSpPr>
        <p:spPr>
          <a:xfrm>
            <a:off x="1389888" y="1509450"/>
            <a:ext cx="4123944" cy="39703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directly above the 7 on a mobile phone keypad?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9FF5A-2ED2-EDF2-C676-9AB06BF4F9D1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pic>
        <p:nvPicPr>
          <p:cNvPr id="5" name="Picture 4" descr="A rectangular blue and black frame&#10;&#10;AI-generated content may be incorrect.">
            <a:extLst>
              <a:ext uri="{FF2B5EF4-FFF2-40B4-BE49-F238E27FC236}">
                <a16:creationId xmlns:a16="http://schemas.microsoft.com/office/drawing/2014/main" id="{9F13701C-232D-D007-614F-1FF4882A40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975" y="1658879"/>
            <a:ext cx="2093070" cy="353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A9EA4E-3D6F-1BB2-C2E9-014045938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5D2FFBF-308F-E640-B717-6EA799BA2FB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71D194A-27A0-F4E9-F7AE-6C7574D9E5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098C26-73F1-1AF4-D854-5CCD60B7D3C9}"/>
              </a:ext>
            </a:extLst>
          </p:cNvPr>
          <p:cNvSpPr txBox="1"/>
          <p:nvPr/>
        </p:nvSpPr>
        <p:spPr>
          <a:xfrm>
            <a:off x="1389888" y="1509450"/>
            <a:ext cx="3776472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This is a net of what 3D shape?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166B1C-23C9-6112-ED78-D702B94FADDF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pic>
        <p:nvPicPr>
          <p:cNvPr id="1026" name="Picture 2" descr="Geometric Nets | Definition, Examples, Drawing, How to use?">
            <a:extLst>
              <a:ext uri="{FF2B5EF4-FFF2-40B4-BE49-F238E27FC236}">
                <a16:creationId xmlns:a16="http://schemas.microsoft.com/office/drawing/2014/main" id="{691DE0BE-E57A-4255-C2C8-9F68ED538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836" y="2110805"/>
            <a:ext cx="2805773" cy="270605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46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E42F69-CCD0-2918-6626-82EB19BBB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09FFBC1-647A-3447-E84C-AE0A7D49C87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952C2C9-29EC-FFB7-96C9-2B7ACE4703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D13223-6DB1-41F9-A728-2CD4383FD267}"/>
              </a:ext>
            </a:extLst>
          </p:cNvPr>
          <p:cNvSpPr txBox="1"/>
          <p:nvPr/>
        </p:nvSpPr>
        <p:spPr>
          <a:xfrm>
            <a:off x="1417320" y="1658879"/>
            <a:ext cx="6693408" cy="3293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A movie starts at 8:15pm and lasts for 1hr40mins. At what time does the movie end?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9A2388-39AB-DECA-FC07-4A66CAB00AAC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</p:spTree>
    <p:extLst>
      <p:ext uri="{BB962C8B-B14F-4D97-AF65-F5344CB8AC3E}">
        <p14:creationId xmlns:p14="http://schemas.microsoft.com/office/powerpoint/2010/main" val="361704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A0C7B1-7840-9CE9-0C6C-A146A2FA7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A8BA914-5BEC-3D0D-507F-12B19917F85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2C03EB3-20FB-EBB5-957B-7A0A9D657D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ABA4EA-1DA8-8FE2-9E72-9237266BBABD}"/>
              </a:ext>
            </a:extLst>
          </p:cNvPr>
          <p:cNvSpPr txBox="1"/>
          <p:nvPr/>
        </p:nvSpPr>
        <p:spPr>
          <a:xfrm>
            <a:off x="1389888" y="1782395"/>
            <a:ext cx="6784848" cy="1938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this Roman Numeral?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14A46A-D5C3-D75B-2547-B2DBF33A304A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pic>
        <p:nvPicPr>
          <p:cNvPr id="5" name="Picture 4" descr="A gold text on a black background&#10;&#10;AI-generated content may be incorrect.">
            <a:extLst>
              <a:ext uri="{FF2B5EF4-FFF2-40B4-BE49-F238E27FC236}">
                <a16:creationId xmlns:a16="http://schemas.microsoft.com/office/drawing/2014/main" id="{BDCD385A-53F9-108F-AF84-58420FEB62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970" b="21200"/>
          <a:stretch>
            <a:fillRect/>
          </a:stretch>
        </p:blipFill>
        <p:spPr>
          <a:xfrm>
            <a:off x="1779112" y="3808527"/>
            <a:ext cx="5586984" cy="141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7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FF81B5-9137-5706-ACD0-315287A1B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ED9E77E-08FD-59F6-2834-C449CB2F7B0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2312E407-EC05-1B51-49D5-180706D34F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F27E7D-C98D-41F6-B00A-949EB88BC234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E1EF1-4A3F-B4B9-51D3-A2F2A30BA911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7842F9-2120-8B4C-B5D0-64ACF4EE5B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1874520"/>
            <a:ext cx="310896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36BA89-B415-0A0A-A4FB-9A46F800B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7EBFFC0-23EC-9625-6E55-3F255C1EBE6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1AB9BB6-4B09-3F3F-2F61-9E84FB6AE4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0075CA-BE5D-C796-008C-1DCD839254B5}"/>
              </a:ext>
            </a:extLst>
          </p:cNvPr>
          <p:cNvSpPr txBox="1"/>
          <p:nvPr/>
        </p:nvSpPr>
        <p:spPr>
          <a:xfrm>
            <a:off x="1389888" y="1509450"/>
            <a:ext cx="669340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If A=1, B=2, C=3 etc., what is the numerical value of the word “CIRCLE”?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6D9CD8-43AD-A851-3630-1DF58468DEB7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</p:spTree>
    <p:extLst>
      <p:ext uri="{BB962C8B-B14F-4D97-AF65-F5344CB8AC3E}">
        <p14:creationId xmlns:p14="http://schemas.microsoft.com/office/powerpoint/2010/main" val="34983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BA46C7-63F5-B384-D1B7-103C26B40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3379A3B-5050-3BA7-2DB3-005A0E631CE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A742B2F-36D4-05DB-591F-ED72C07A6E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190B22-4E89-56B6-BBEC-6754402CB585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72AF4C-4DF9-1737-5192-61A2006B7045}"/>
              </a:ext>
            </a:extLst>
          </p:cNvPr>
          <p:cNvSpPr txBox="1"/>
          <p:nvPr/>
        </p:nvSpPr>
        <p:spPr>
          <a:xfrm>
            <a:off x="1325880" y="1751617"/>
            <a:ext cx="3374136" cy="33547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Which one of these is an aerial view of the large shape?</a:t>
            </a:r>
          </a:p>
        </p:txBody>
      </p:sp>
      <p:pic>
        <p:nvPicPr>
          <p:cNvPr id="6" name="Picture 5" descr="A colorful cubes on a purple background&#10;&#10;AI-generated content may be incorrect.">
            <a:extLst>
              <a:ext uri="{FF2B5EF4-FFF2-40B4-BE49-F238E27FC236}">
                <a16:creationId xmlns:a16="http://schemas.microsoft.com/office/drawing/2014/main" id="{E325EEB8-3A9C-BAF0-87DD-3D05735AD2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00" t="3635" r="3800" b="9684"/>
          <a:stretch>
            <a:fillRect/>
          </a:stretch>
        </p:blipFill>
        <p:spPr>
          <a:xfrm>
            <a:off x="4773168" y="1856232"/>
            <a:ext cx="4370832" cy="314553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150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3D4870-A024-1A33-5D95-2A4E9F54C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D24BF3A-93E1-0CA3-78F5-722B9ED0911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4ECA7EA-9D8B-F1CE-5CB6-D5808974B7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71993AEA-A083-D9DA-790A-B97A23EFF3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E77A568E-FDC6-E57E-9AE8-7CA1361F19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0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CF687D-E260-66BB-3EA9-5880CA01C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627983F-70BF-DF18-2223-56CDC64B49E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77CEEBE-2216-5F22-986F-5AF47FD564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AB627CCB-079A-C699-8032-AA9CD4F984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C15C33-5CCE-F521-E2A0-ED83FC5ADBCB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What’s the best way to get a maths lover’s attention?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8326DF-77FB-8176-C665-953A21A48DD6}"/>
              </a:ext>
            </a:extLst>
          </p:cNvPr>
          <p:cNvSpPr txBox="1"/>
          <p:nvPr/>
        </p:nvSpPr>
        <p:spPr>
          <a:xfrm>
            <a:off x="1536192" y="3939731"/>
            <a:ext cx="645566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Use an acute angle!</a:t>
            </a:r>
          </a:p>
        </p:txBody>
      </p:sp>
    </p:spTree>
    <p:extLst>
      <p:ext uri="{BB962C8B-B14F-4D97-AF65-F5344CB8AC3E}">
        <p14:creationId xmlns:p14="http://schemas.microsoft.com/office/powerpoint/2010/main" val="177563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4FAE07-5651-AEF8-5FB6-3C3FD4F5F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428A079-09B4-E78F-344F-BFDB9F582C6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8738B1D-A3D2-DEB1-7E81-E9B3A09B76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31C6F054-1B61-E5FC-B2B9-BCCD51B819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646" y="549801"/>
            <a:ext cx="4372116" cy="3736851"/>
          </a:xfrm>
          <a:prstGeom prst="rect">
            <a:avLst/>
          </a:prstGeom>
        </p:spPr>
      </p:pic>
      <p:pic>
        <p:nvPicPr>
          <p:cNvPr id="2" name="Picture 1" descr="A number on a pink background&#10;&#10;Description automatically generated">
            <a:extLst>
              <a:ext uri="{FF2B5EF4-FFF2-40B4-BE49-F238E27FC236}">
                <a16:creationId xmlns:a16="http://schemas.microsoft.com/office/drawing/2014/main" id="{393D3033-545C-C0B6-7857-07080C455EA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55368"/>
            <a:ext cx="2361341" cy="3784098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E6D74F0D-DDE6-ACEF-614F-1A969D1EAC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05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968726-4077-C256-29A2-705C58E89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B31687A-DAE9-70F0-AECD-B97BB3F3E4D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997399A-7831-E897-4832-8C3D234B45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AE7C21-81D4-E653-8368-6AE3592740FB}"/>
              </a:ext>
            </a:extLst>
          </p:cNvPr>
          <p:cNvSpPr txBox="1"/>
          <p:nvPr/>
        </p:nvSpPr>
        <p:spPr>
          <a:xfrm>
            <a:off x="1389888" y="1658879"/>
            <a:ext cx="4105656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Is this instrument used to measure length, weight or capacity?</a:t>
            </a:r>
          </a:p>
        </p:txBody>
      </p:sp>
      <p:pic>
        <p:nvPicPr>
          <p:cNvPr id="5" name="Picture 4" descr="A blue and yellow scale&#10;&#10;AI-generated content may be incorrect.">
            <a:extLst>
              <a:ext uri="{FF2B5EF4-FFF2-40B4-BE49-F238E27FC236}">
                <a16:creationId xmlns:a16="http://schemas.microsoft.com/office/drawing/2014/main" id="{B1A5FD9E-DFE7-45C1-55A0-6E4ED2ADE6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774" y="2433679"/>
            <a:ext cx="2743200" cy="19906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017AAF-11C3-3AD0-7305-32C164F0C161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2966F6-83AF-B1C1-776E-C393D8581A8D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Weight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20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66C5EE-86FB-1DE9-F42F-FBDB843F3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6E0AEF9-06A3-BA1D-2E79-8CEEDB907C1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5384815-8541-4104-049C-26D3F122C8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8E290A-040A-9870-E8DE-C59A4B8FC26C}"/>
              </a:ext>
            </a:extLst>
          </p:cNvPr>
          <p:cNvSpPr txBox="1"/>
          <p:nvPr/>
        </p:nvSpPr>
        <p:spPr>
          <a:xfrm>
            <a:off x="1380744" y="1747194"/>
            <a:ext cx="3712464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Yes or no, is this a symmetrical image?</a:t>
            </a:r>
          </a:p>
        </p:txBody>
      </p:sp>
      <p:pic>
        <p:nvPicPr>
          <p:cNvPr id="5" name="Picture 4" descr="A cartoon of a blue robot&#10;&#10;AI-generated content may be incorrect.">
            <a:extLst>
              <a:ext uri="{FF2B5EF4-FFF2-40B4-BE49-F238E27FC236}">
                <a16:creationId xmlns:a16="http://schemas.microsoft.com/office/drawing/2014/main" id="{780C168E-65C9-E672-DE3E-3CD4B2B4D4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857" y="1712096"/>
            <a:ext cx="2956560" cy="3246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914A09-CD9F-4C51-C707-4FB736902326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007FF2-7F80-7F3A-58E3-411723F310D1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Yes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A1461B-C3BB-DD7D-8CB1-72F39C6948F7}"/>
              </a:ext>
            </a:extLst>
          </p:cNvPr>
          <p:cNvCxnSpPr>
            <a:stCxn id="5" idx="0"/>
            <a:endCxn id="5" idx="2"/>
          </p:cNvCxnSpPr>
          <p:nvPr/>
        </p:nvCxnSpPr>
        <p:spPr>
          <a:xfrm>
            <a:off x="6771137" y="1712096"/>
            <a:ext cx="0" cy="3246985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96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CDC202-D5D1-CBD9-E7D5-43E1D9143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39B73D1-2696-F65C-CFA7-4F256874E5C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CFF01A3-94EC-D7AD-2E06-DEA225CC57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4A3ACE-7C3E-5989-2E8E-24128238A609}"/>
              </a:ext>
            </a:extLst>
          </p:cNvPr>
          <p:cNvSpPr txBox="1"/>
          <p:nvPr/>
        </p:nvSpPr>
        <p:spPr>
          <a:xfrm>
            <a:off x="1389888" y="1890117"/>
            <a:ext cx="3319272" cy="1938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number: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1CCA5C7-CB3F-FC4A-1352-1C3EDB1D3004}"/>
              </a:ext>
            </a:extLst>
          </p:cNvPr>
          <p:cNvGrpSpPr/>
          <p:nvPr/>
        </p:nvGrpSpPr>
        <p:grpSpPr>
          <a:xfrm>
            <a:off x="5170035" y="2079423"/>
            <a:ext cx="2825323" cy="2546893"/>
            <a:chOff x="5160891" y="1951407"/>
            <a:chExt cx="2825323" cy="2546893"/>
          </a:xfrm>
        </p:grpSpPr>
        <p:pic>
          <p:nvPicPr>
            <p:cNvPr id="5" name="Picture 4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0AE175FA-FBC2-35B3-28F4-BB88FE96B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73398" y="4106498"/>
              <a:ext cx="329713" cy="391802"/>
            </a:xfrm>
            <a:prstGeom prst="rect">
              <a:avLst/>
            </a:prstGeom>
          </p:spPr>
        </p:pic>
        <p:pic>
          <p:nvPicPr>
            <p:cNvPr id="9" name="Picture 8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43549A68-72AE-E7C5-8E56-568B3C39E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6749" y="1951407"/>
              <a:ext cx="882265" cy="1477593"/>
            </a:xfrm>
            <a:prstGeom prst="rect">
              <a:avLst/>
            </a:prstGeom>
          </p:spPr>
        </p:pic>
        <p:pic>
          <p:nvPicPr>
            <p:cNvPr id="11" name="Picture 10" descr="A blue cube with black lines&#10;&#10;AI-generated content may be incorrect.">
              <a:extLst>
                <a:ext uri="{FF2B5EF4-FFF2-40B4-BE49-F238E27FC236}">
                  <a16:creationId xmlns:a16="http://schemas.microsoft.com/office/drawing/2014/main" id="{8BF7C503-E7CB-5D50-10B9-CD9AF892F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0891" y="2103806"/>
              <a:ext cx="1240829" cy="1477593"/>
            </a:xfrm>
            <a:prstGeom prst="rect">
              <a:avLst/>
            </a:prstGeom>
          </p:spPr>
        </p:pic>
        <p:pic>
          <p:nvPicPr>
            <p:cNvPr id="12" name="Picture 11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F2D7770F-8EB3-9219-8CA3-C3747A277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9149" y="2103807"/>
              <a:ext cx="882265" cy="1477593"/>
            </a:xfrm>
            <a:prstGeom prst="rect">
              <a:avLst/>
            </a:prstGeom>
          </p:spPr>
        </p:pic>
        <p:pic>
          <p:nvPicPr>
            <p:cNvPr id="13" name="Picture 12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B7F1C0A7-854E-EC36-B7C6-2FE226112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1549" y="2256207"/>
              <a:ext cx="882265" cy="1477593"/>
            </a:xfrm>
            <a:prstGeom prst="rect">
              <a:avLst/>
            </a:prstGeom>
          </p:spPr>
        </p:pic>
        <p:pic>
          <p:nvPicPr>
            <p:cNvPr id="15" name="Picture 14" descr="A blue and black cubes&#10;&#10;AI-generated content may be incorrect.">
              <a:extLst>
                <a:ext uri="{FF2B5EF4-FFF2-40B4-BE49-F238E27FC236}">
                  <a16:creationId xmlns:a16="http://schemas.microsoft.com/office/drawing/2014/main" id="{F3CFCBE2-DBB2-33F3-5967-82AC79A5C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3949" y="2408607"/>
              <a:ext cx="882265" cy="1477593"/>
            </a:xfrm>
            <a:prstGeom prst="rect">
              <a:avLst/>
            </a:prstGeom>
          </p:spPr>
        </p:pic>
        <p:pic>
          <p:nvPicPr>
            <p:cNvPr id="16" name="Picture 15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D372BC4D-462B-FCA1-1E9C-BE0C602E4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87302" y="4106498"/>
              <a:ext cx="329713" cy="391802"/>
            </a:xfrm>
            <a:prstGeom prst="rect">
              <a:avLst/>
            </a:prstGeom>
          </p:spPr>
        </p:pic>
        <p:pic>
          <p:nvPicPr>
            <p:cNvPr id="18" name="Picture 17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50F5B96D-9E0E-340B-D86A-6BC015BE3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1206" y="4106498"/>
              <a:ext cx="329713" cy="391802"/>
            </a:xfrm>
            <a:prstGeom prst="rect">
              <a:avLst/>
            </a:prstGeom>
          </p:spPr>
        </p:pic>
        <p:pic>
          <p:nvPicPr>
            <p:cNvPr id="19" name="Picture 18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0322A9FC-04C5-137D-5163-E4305B7B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15110" y="4106498"/>
              <a:ext cx="329713" cy="391802"/>
            </a:xfrm>
            <a:prstGeom prst="rect">
              <a:avLst/>
            </a:prstGeom>
          </p:spPr>
        </p:pic>
        <p:pic>
          <p:nvPicPr>
            <p:cNvPr id="20" name="Picture 19" descr="A blue cube with black outline&#10;&#10;AI-generated content may be incorrect.">
              <a:extLst>
                <a:ext uri="{FF2B5EF4-FFF2-40B4-BE49-F238E27FC236}">
                  <a16:creationId xmlns:a16="http://schemas.microsoft.com/office/drawing/2014/main" id="{C2BC27F6-792E-BAD8-7CD6-6A93BB838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9014" y="4106498"/>
              <a:ext cx="329713" cy="391802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5ED3A41-2AAA-1844-B3A7-8948A5CB1A91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C70938-01E4-2EB8-6A43-11A539F1D33E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1405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91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A9B48C-7503-E512-35B3-86BD7F6D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8120DF2-8004-0311-4CFB-5CD5828DC22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B3C17E6-AF9A-368F-AD8E-8AE2D5CCFF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2BC2ED-4CDC-080E-F757-E1052E427F0C}"/>
              </a:ext>
            </a:extLst>
          </p:cNvPr>
          <p:cNvSpPr txBox="1"/>
          <p:nvPr/>
        </p:nvSpPr>
        <p:spPr>
          <a:xfrm>
            <a:off x="1435608" y="1596197"/>
            <a:ext cx="413308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Re-draw this shape after a 270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 turn anti-clockwise</a:t>
            </a:r>
          </a:p>
        </p:txBody>
      </p:sp>
      <p:sp>
        <p:nvSpPr>
          <p:cNvPr id="4" name="L-Shape 3">
            <a:extLst>
              <a:ext uri="{FF2B5EF4-FFF2-40B4-BE49-F238E27FC236}">
                <a16:creationId xmlns:a16="http://schemas.microsoft.com/office/drawing/2014/main" id="{FD4F2C16-ED35-7A1C-15A2-F20E292B47EC}"/>
              </a:ext>
            </a:extLst>
          </p:cNvPr>
          <p:cNvSpPr/>
          <p:nvPr/>
        </p:nvSpPr>
        <p:spPr>
          <a:xfrm>
            <a:off x="6086856" y="1675788"/>
            <a:ext cx="2112264" cy="2112264"/>
          </a:xfrm>
          <a:prstGeom prst="corner">
            <a:avLst/>
          </a:prstGeom>
          <a:solidFill>
            <a:srgbClr val="FF7BA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39D008-A9A5-0FC3-85B0-486AA9536306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6" name="L-Shape 5">
            <a:extLst>
              <a:ext uri="{FF2B5EF4-FFF2-40B4-BE49-F238E27FC236}">
                <a16:creationId xmlns:a16="http://schemas.microsoft.com/office/drawing/2014/main" id="{14C03F79-6304-CA49-A0F7-40D6D2E0DDC7}"/>
              </a:ext>
            </a:extLst>
          </p:cNvPr>
          <p:cNvSpPr/>
          <p:nvPr/>
        </p:nvSpPr>
        <p:spPr>
          <a:xfrm rot="5400000">
            <a:off x="6578130" y="4065567"/>
            <a:ext cx="1423416" cy="1423416"/>
          </a:xfrm>
          <a:prstGeom prst="corner">
            <a:avLst/>
          </a:prstGeom>
          <a:solidFill>
            <a:srgbClr val="FF7BA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25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BBD70A-E680-FFB9-5CE4-776E8350D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B9DC696-D7D3-27E4-E394-F7352DD17FB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5D853FB-1A4B-DC9C-98D4-CC01AEE8A3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7FB817-1C89-CFFF-E7D4-BE44C9DE60E3}"/>
              </a:ext>
            </a:extLst>
          </p:cNvPr>
          <p:cNvSpPr txBox="1"/>
          <p:nvPr/>
        </p:nvSpPr>
        <p:spPr>
          <a:xfrm>
            <a:off x="1408176" y="1591746"/>
            <a:ext cx="6693408" cy="18158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comes next in this Fibonacci Sequence: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F7ED0-B4AC-EAFA-3E3D-54BB419CD85B}"/>
              </a:ext>
            </a:extLst>
          </p:cNvPr>
          <p:cNvSpPr txBox="1"/>
          <p:nvPr/>
        </p:nvSpPr>
        <p:spPr>
          <a:xfrm>
            <a:off x="1408176" y="3801869"/>
            <a:ext cx="669340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0, 1, 1, 2, 3, 5, 8, 13, 21, 34, _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D5A52C-9187-B3F5-645C-19D4DBF86AA2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22036D-895E-FC9A-96E7-988388DD7CA5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55 (21+34)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90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84159E-17A5-CD11-0538-F37C4E722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7C65AAD-BEFD-7850-B11C-AE22A87425A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107B3E5-BBF3-4284-CB6E-2D38172BE5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D9F66BCD-5EE4-3C4C-F087-1A88FB495B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63C3AFC7-08BA-602F-87D4-A823C4DD21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3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F47A63-1AE1-D357-5B08-38F7A44824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AD23CD4-680D-9795-9145-D6FE030B547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2539BCAF-9F68-67AF-FE67-20977DB9FC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57A739-8792-22A2-62BC-23034E0D5AF9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2C32BA-FF88-48C5-CD87-0587A72EE0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66" t="16808" r="6934" b="4189"/>
          <a:stretch>
            <a:fillRect/>
          </a:stretch>
        </p:blipFill>
        <p:spPr>
          <a:xfrm>
            <a:off x="4965192" y="2130552"/>
            <a:ext cx="3182112" cy="288301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3CF87E-525B-163E-06C5-E1E248403E78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7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937103-7403-6822-C446-43217C3DA55A}"/>
              </a:ext>
            </a:extLst>
          </p:cNvPr>
          <p:cNvSpPr txBox="1"/>
          <p:nvPr/>
        </p:nvSpPr>
        <p:spPr>
          <a:xfrm>
            <a:off x="1624483" y="4829419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Shape 5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96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C06230-D79A-DFF6-0F10-8B9074401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7AD83F2-AFC8-1B01-0017-999027C595B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344FF94-BA78-8F93-2A9E-076C1BD10F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0E0417D5-F842-4F9C-1F93-3667F0880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342034AB-9DF3-8888-BBA2-438AF3A800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7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04EA1E-4464-6B5C-A419-047D58BD1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4529F3E-2587-0B1C-F2D6-A9130EF40CB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FD45793-1F5F-BFF0-4704-695CBE6410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5917C385-E9D7-897A-2C22-58DA363C066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18DCF7-C5BF-7ADF-FEC4-D0817F66D3BF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Why was the fraction worried about marrying the decimal?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5C066E-D91A-E7DC-7B23-A6162CD383C2}"/>
              </a:ext>
            </a:extLst>
          </p:cNvPr>
          <p:cNvSpPr txBox="1"/>
          <p:nvPr/>
        </p:nvSpPr>
        <p:spPr>
          <a:xfrm>
            <a:off x="1417320" y="3647118"/>
            <a:ext cx="6693408" cy="10772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 knew he would have to convert!</a:t>
            </a:r>
          </a:p>
        </p:txBody>
      </p:sp>
    </p:spTree>
    <p:extLst>
      <p:ext uri="{BB962C8B-B14F-4D97-AF65-F5344CB8AC3E}">
        <p14:creationId xmlns:p14="http://schemas.microsoft.com/office/powerpoint/2010/main" val="404023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CDA546-F06A-403C-FFCE-FBB684DB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752671D-94B5-532D-B24F-8FFA9732763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BFDF6F1-E54B-9215-CD9F-D367452BC5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9D12D972-DC04-EC59-0E54-11905464F3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549800"/>
            <a:ext cx="4372116" cy="3736851"/>
          </a:xfrm>
          <a:prstGeom prst="rect">
            <a:avLst/>
          </a:prstGeom>
        </p:spPr>
      </p:pic>
      <p:pic>
        <p:nvPicPr>
          <p:cNvPr id="2" name="Picture 1" descr="A blue and pink number&#10;&#10;Description automatically generated">
            <a:extLst>
              <a:ext uri="{FF2B5EF4-FFF2-40B4-BE49-F238E27FC236}">
                <a16:creationId xmlns:a16="http://schemas.microsoft.com/office/drawing/2014/main" id="{8B50C136-EE6B-40E7-8C3C-9E00BF8320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016" y="1131569"/>
            <a:ext cx="2364954" cy="3631695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E109506B-CB7A-CEAA-546C-64AC521A93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1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044EF0-D5E4-5F4F-E223-999328A84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5ACF5FB-E13C-6E27-C57D-96B439C8878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38F273A-3A8B-613B-4F22-459A42751B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D8B135-58DD-2444-EA7F-D2CF0E9568CF}"/>
              </a:ext>
            </a:extLst>
          </p:cNvPr>
          <p:cNvSpPr txBox="1"/>
          <p:nvPr/>
        </p:nvSpPr>
        <p:spPr>
          <a:xfrm>
            <a:off x="1389888" y="1509450"/>
            <a:ext cx="4123944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directly above the 7 on a mobile phone keypad?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D4E03A-4D37-0101-7B0F-5D49C678ECC4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15A974-4CAE-560A-FCB0-BFAFD8029ED9}"/>
              </a:ext>
            </a:extLst>
          </p:cNvPr>
          <p:cNvSpPr txBox="1"/>
          <p:nvPr/>
        </p:nvSpPr>
        <p:spPr>
          <a:xfrm>
            <a:off x="2087980" y="486083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  <p:pic>
        <p:nvPicPr>
          <p:cNvPr id="8" name="Picture 7" descr="A screen shot of a phone keypad&#10;&#10;AI-generated content may be incorrect.">
            <a:extLst>
              <a:ext uri="{FF2B5EF4-FFF2-40B4-BE49-F238E27FC236}">
                <a16:creationId xmlns:a16="http://schemas.microsoft.com/office/drawing/2014/main" id="{0BE810AA-E9FB-A7E9-F534-6EF0AE1DFE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662" y="1659636"/>
            <a:ext cx="2093070" cy="353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8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4EA345-41F2-3501-B09C-90AE612AE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4C1A459-DAE0-7FC5-267E-27D826119D4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7CEFD91-E103-6245-769A-FF90B55B36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0D300C-3305-F31C-41B6-49C78C288C14}"/>
              </a:ext>
            </a:extLst>
          </p:cNvPr>
          <p:cNvSpPr txBox="1"/>
          <p:nvPr/>
        </p:nvSpPr>
        <p:spPr>
          <a:xfrm>
            <a:off x="1353312" y="1614766"/>
            <a:ext cx="3776472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This is a net of what 3D shape?</a:t>
            </a:r>
          </a:p>
        </p:txBody>
      </p:sp>
      <p:pic>
        <p:nvPicPr>
          <p:cNvPr id="1026" name="Picture 2" descr="Geometric Nets | Definition, Examples, Drawing, How to use?">
            <a:extLst>
              <a:ext uri="{FF2B5EF4-FFF2-40B4-BE49-F238E27FC236}">
                <a16:creationId xmlns:a16="http://schemas.microsoft.com/office/drawing/2014/main" id="{9ACA956C-B002-35AE-D4BE-55A283A58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836" y="2110805"/>
            <a:ext cx="2805773" cy="270605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685AF5-3F64-C7B1-4DB9-99534F4494BA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6FE94D-C5AA-8FFF-C4DE-462ABBB33356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Cuboid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03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7C14EC-C39C-9BE5-7EF8-9FD77FD7D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57DA3E2-86E3-6256-1335-25D33612858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B7D9EEC-80F0-8316-6F9D-4E3F86218F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1ABF44-5574-C7A7-2480-48D70AAABED1}"/>
              </a:ext>
            </a:extLst>
          </p:cNvPr>
          <p:cNvSpPr txBox="1"/>
          <p:nvPr/>
        </p:nvSpPr>
        <p:spPr>
          <a:xfrm>
            <a:off x="1417320" y="1658879"/>
            <a:ext cx="669340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 movie starts at 8:15pm and lasts for 1hr40mins. At what time does the movie end?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3423B-5C7B-06FB-B5F1-0BB71DCD8C21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2334B0-E0DB-D706-C493-4E3F94821362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9:55pm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47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A359B5-3AFB-F1EB-6B30-1B43C670B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A00E013-7B09-B229-9863-0C4447D8A30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6E1D7F2-0ADF-1913-2D58-F7074CF733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67C5AB-CE5E-D47C-AFD1-2DF119CCAFA0}"/>
              </a:ext>
            </a:extLst>
          </p:cNvPr>
          <p:cNvSpPr txBox="1"/>
          <p:nvPr/>
        </p:nvSpPr>
        <p:spPr>
          <a:xfrm>
            <a:off x="1389888" y="1782395"/>
            <a:ext cx="6784848" cy="18158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value of this Roman Numeral?</a:t>
            </a:r>
          </a:p>
        </p:txBody>
      </p:sp>
      <p:pic>
        <p:nvPicPr>
          <p:cNvPr id="5" name="Picture 4" descr="A gold text on a black background&#10;&#10;AI-generated content may be incorrect.">
            <a:extLst>
              <a:ext uri="{FF2B5EF4-FFF2-40B4-BE49-F238E27FC236}">
                <a16:creationId xmlns:a16="http://schemas.microsoft.com/office/drawing/2014/main" id="{59A66EC8-6692-A729-0A22-40E76A9A25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970" b="21200"/>
          <a:stretch>
            <a:fillRect/>
          </a:stretch>
        </p:blipFill>
        <p:spPr>
          <a:xfrm>
            <a:off x="2713697" y="3776657"/>
            <a:ext cx="3716605" cy="9445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E69F66-2035-0324-1888-0968DE6F06C9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988970-C9F1-B148-D7DF-FDED5D314173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2013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64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8BD2E6-F4AA-33CD-C3F3-899BED8EE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E97C6A8-765C-F75D-A15C-08DC0C4DDC8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8CE8C99-A5B6-6B98-1362-9E216DE128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DC1A7D-671D-B610-BA8D-3C5B902C5733}"/>
              </a:ext>
            </a:extLst>
          </p:cNvPr>
          <p:cNvSpPr txBox="1"/>
          <p:nvPr/>
        </p:nvSpPr>
        <p:spPr>
          <a:xfrm>
            <a:off x="1389888" y="1509450"/>
            <a:ext cx="6693408" cy="243143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If A=1, B=2, C=3 etc., what is the numerical value of the word “CIRCLE”?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8F6447-6AC0-965F-E847-5EFB9970528E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7E8DF-CFC7-FD21-6776-81AF760F00AA}"/>
              </a:ext>
            </a:extLst>
          </p:cNvPr>
          <p:cNvSpPr txBox="1"/>
          <p:nvPr/>
        </p:nvSpPr>
        <p:spPr>
          <a:xfrm>
            <a:off x="2737355" y="5056162"/>
            <a:ext cx="4221380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50 (3+9+18+3+12+5)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4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D8E75F-45DF-6B4F-DDFC-D249D273F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26781D-FFBF-C88A-36B3-8A416EF4985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93428E4-E10F-7CB0-6A6D-B83ACE2181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753B0D-3358-5747-402B-3FDDAF8C9D1E}"/>
              </a:ext>
            </a:extLst>
          </p:cNvPr>
          <p:cNvSpPr txBox="1"/>
          <p:nvPr/>
        </p:nvSpPr>
        <p:spPr>
          <a:xfrm>
            <a:off x="1325880" y="1751617"/>
            <a:ext cx="3374136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Which one of these is an aerial view of the large shape?</a:t>
            </a:r>
          </a:p>
        </p:txBody>
      </p:sp>
      <p:pic>
        <p:nvPicPr>
          <p:cNvPr id="6" name="Picture 5" descr="A colorful cubes on a purple background&#10;&#10;AI-generated content may be incorrect.">
            <a:extLst>
              <a:ext uri="{FF2B5EF4-FFF2-40B4-BE49-F238E27FC236}">
                <a16:creationId xmlns:a16="http://schemas.microsoft.com/office/drawing/2014/main" id="{91AD406F-FBEB-DA1C-43C2-DA7CA561A4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00" t="3635" r="3800" b="9684"/>
          <a:stretch>
            <a:fillRect/>
          </a:stretch>
        </p:blipFill>
        <p:spPr>
          <a:xfrm>
            <a:off x="4773168" y="1856232"/>
            <a:ext cx="3990235" cy="28716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7F9EDA-CA3D-EBC0-E24F-EDCBF57AAF04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8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905C40-A37E-8DA3-F1C6-16AE24DCF8FA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No. 4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20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8AC4C9-EA2F-25B7-717D-9446BBBE7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88CA8AD-3F7A-F36C-4DCD-AC2D7975634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EB5F95F-E8BF-A4A0-1D72-0963F870A8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AE5AF703-4414-4FCB-004B-D284600E7A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D95CA7-443B-1E7C-70C3-51FE4FAA3961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did the triangle say to the circle?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05767F-D60B-B5DA-67E1-DF8682C46623}"/>
              </a:ext>
            </a:extLst>
          </p:cNvPr>
          <p:cNvSpPr txBox="1"/>
          <p:nvPr/>
        </p:nvSpPr>
        <p:spPr>
          <a:xfrm>
            <a:off x="2081784" y="3939731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You’re pointless!</a:t>
            </a:r>
          </a:p>
        </p:txBody>
      </p:sp>
    </p:spTree>
    <p:extLst>
      <p:ext uri="{BB962C8B-B14F-4D97-AF65-F5344CB8AC3E}">
        <p14:creationId xmlns:p14="http://schemas.microsoft.com/office/powerpoint/2010/main" val="405700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8033D6-43BC-AB7A-8F7C-628CF3496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D0F787C-E117-9843-967F-45AD4F63896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E3CF43D-CF14-5D0D-7E2A-31B66CA4A9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B1571D27-A932-FEB2-39AC-31D98DE420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F29EEA1D-36E0-C6F1-2164-D09F94CB58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4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845EEF-897A-4F54-F855-32B3E6E67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C77116D-430E-0B88-CD9E-07022AA1AE7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F290E07-444B-F45C-DC21-332B1A9AAB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460F7188-A053-1E8E-B953-7573442308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4D90DA-0DD7-A3ED-DBF7-6D9A824DD25A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do you call a crushed angle?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FE8BF8-5DC2-7CD8-009E-FB3887B4B285}"/>
              </a:ext>
            </a:extLst>
          </p:cNvPr>
          <p:cNvSpPr txBox="1"/>
          <p:nvPr/>
        </p:nvSpPr>
        <p:spPr>
          <a:xfrm>
            <a:off x="1536192" y="3939731"/>
            <a:ext cx="645566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 rectangle!</a:t>
            </a:r>
          </a:p>
        </p:txBody>
      </p:sp>
    </p:spTree>
    <p:extLst>
      <p:ext uri="{BB962C8B-B14F-4D97-AF65-F5344CB8AC3E}">
        <p14:creationId xmlns:p14="http://schemas.microsoft.com/office/powerpoint/2010/main" val="39701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007F9C-5FAF-9868-A6F2-79583AC67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C52A813-C92B-F838-1903-287F8A9172C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6D456A9-488F-3EE9-A76A-6ABE6BB4AF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DC7E64-5B85-7ABA-E948-6899E14B113A}"/>
              </a:ext>
            </a:extLst>
          </p:cNvPr>
          <p:cNvSpPr txBox="1"/>
          <p:nvPr/>
        </p:nvSpPr>
        <p:spPr>
          <a:xfrm>
            <a:off x="1328166" y="1397674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 to check the final scores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9758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078003-873C-6A06-237D-8E7D8E7DF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BDA5585-44ED-F119-EDD6-CEF7E30A945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BD94E20-218A-8EBE-B7FD-EA74B5DEF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7E380457-1AC6-B212-54F2-00A4F8C852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942" y="1664208"/>
            <a:ext cx="4372116" cy="3736851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06C09D43-3B63-F764-B5E5-74EC388841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084" y="140205"/>
            <a:ext cx="5919831" cy="328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5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45F9FD-094E-4A4E-9FBA-D8A434406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EA16DF8-63A9-C0FA-FD00-61694A20CB0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883532D-1D75-354C-4E15-EA26CA7709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439EDD-5922-4B12-E5E9-8A05E53DF2FA}"/>
              </a:ext>
            </a:extLst>
          </p:cNvPr>
          <p:cNvSpPr txBox="1"/>
          <p:nvPr/>
        </p:nvSpPr>
        <p:spPr>
          <a:xfrm>
            <a:off x="1435608" y="1704599"/>
            <a:ext cx="66934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marked space on the number line?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1D30F5-4F9B-1F4C-D16F-747AE759717C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D716A95-DB33-BAD8-6BE2-04E5318C5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71952"/>
              </p:ext>
            </p:extLst>
          </p:nvPr>
        </p:nvGraphicFramePr>
        <p:xfrm>
          <a:off x="1603078" y="4586462"/>
          <a:ext cx="6395043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76179">
                  <a:extLst>
                    <a:ext uri="{9D8B030D-6E8A-4147-A177-3AD203B41FA5}">
                      <a16:colId xmlns:a16="http://schemas.microsoft.com/office/drawing/2014/main" val="149841587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642131263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508836212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4038110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722627783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62794076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221012694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462607529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57069721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804005651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4124813809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935074738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946129252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433256150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415882370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325372238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6819903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3085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9B34B24-1554-204B-EE54-D35FD27ED990}"/>
              </a:ext>
            </a:extLst>
          </p:cNvPr>
          <p:cNvSpPr txBox="1"/>
          <p:nvPr/>
        </p:nvSpPr>
        <p:spPr>
          <a:xfrm>
            <a:off x="4485046" y="502698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BC2AD4-E263-6EB0-DB07-C9069642F96F}"/>
              </a:ext>
            </a:extLst>
          </p:cNvPr>
          <p:cNvSpPr txBox="1"/>
          <p:nvPr/>
        </p:nvSpPr>
        <p:spPr>
          <a:xfrm>
            <a:off x="1801886" y="502698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5BDC25-4FA3-E635-3AD7-E67610D19295}"/>
              </a:ext>
            </a:extLst>
          </p:cNvPr>
          <p:cNvSpPr txBox="1"/>
          <p:nvPr/>
        </p:nvSpPr>
        <p:spPr>
          <a:xfrm>
            <a:off x="5966259" y="502698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603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6F4EFB-ED9F-0EA0-F9E5-420AAB597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CBF79E3-86B3-8032-253A-159985E8FFC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771A070-9905-1064-D69B-95E8FDBAD4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3B4E95-6949-7128-2223-71AE55429D1D}"/>
              </a:ext>
            </a:extLst>
          </p:cNvPr>
          <p:cNvSpPr txBox="1"/>
          <p:nvPr/>
        </p:nvSpPr>
        <p:spPr>
          <a:xfrm>
            <a:off x="1371600" y="1637466"/>
            <a:ext cx="669340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comes next in this sequence: million, billion, trillion __?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AFA8C7-8907-1E64-2004-553A6A7420C5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</p:spTree>
    <p:extLst>
      <p:ext uri="{BB962C8B-B14F-4D97-AF65-F5344CB8AC3E}">
        <p14:creationId xmlns:p14="http://schemas.microsoft.com/office/powerpoint/2010/main" val="388753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51944F-A988-1038-B24F-ED77C2E21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D9E228A-D52B-F7F3-ACDC-38ECDE249AD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E75FAE3-421E-4176-4985-21A1BBF872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26F672-354A-F080-1138-329FAE9781BD}"/>
              </a:ext>
            </a:extLst>
          </p:cNvPr>
          <p:cNvSpPr txBox="1"/>
          <p:nvPr/>
        </p:nvSpPr>
        <p:spPr>
          <a:xfrm>
            <a:off x="1389887" y="1634216"/>
            <a:ext cx="6693408" cy="243143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number of the parking space covered by the car?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467348-8843-FD2C-CB87-4C81C6262C53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  <p:pic>
        <p:nvPicPr>
          <p:cNvPr id="2050" name="Picture 2" descr="Parking space  Math Fun Questions ">
            <a:extLst>
              <a:ext uri="{FF2B5EF4-FFF2-40B4-BE49-F238E27FC236}">
                <a16:creationId xmlns:a16="http://schemas.microsoft.com/office/drawing/2014/main" id="{C6417351-97E9-83C1-40E3-4A43C3FC0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853" y="4108321"/>
            <a:ext cx="4065843" cy="150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5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8B89FE-5496-A0DF-9CC4-AE826B0F2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4D2F7E1-E19F-4A90-8C09-CC84DC2F122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D61AC07-6CB5-CC51-F489-A165BFF128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30CBA3-C28B-4409-B444-9B8BFCF07266}"/>
              </a:ext>
            </a:extLst>
          </p:cNvPr>
          <p:cNvSpPr txBox="1"/>
          <p:nvPr/>
        </p:nvSpPr>
        <p:spPr>
          <a:xfrm>
            <a:off x="1389888" y="1555170"/>
            <a:ext cx="3831336" cy="39703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cost of the runners at a sale with 20% off?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DB258D-CD6C-7C45-A044-85090A687353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6C3A92-FA98-1BA1-4839-02C8D1A932EF}"/>
              </a:ext>
            </a:extLst>
          </p:cNvPr>
          <p:cNvGrpSpPr/>
          <p:nvPr/>
        </p:nvGrpSpPr>
        <p:grpSpPr>
          <a:xfrm>
            <a:off x="5431536" y="1973539"/>
            <a:ext cx="2613666" cy="2356855"/>
            <a:chOff x="5431536" y="1973539"/>
            <a:chExt cx="2613666" cy="2356855"/>
          </a:xfrm>
        </p:grpSpPr>
        <p:pic>
          <p:nvPicPr>
            <p:cNvPr id="5" name="Picture 4" descr="A green and orange shoes&#10;&#10;AI-generated content may be incorrect.">
              <a:extLst>
                <a:ext uri="{FF2B5EF4-FFF2-40B4-BE49-F238E27FC236}">
                  <a16:creationId xmlns:a16="http://schemas.microsoft.com/office/drawing/2014/main" id="{2CDFAA49-EB78-A776-D805-B33BAE6EE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536" y="2750264"/>
              <a:ext cx="2613666" cy="1580130"/>
            </a:xfrm>
            <a:prstGeom prst="rect">
              <a:avLst/>
            </a:prstGeom>
          </p:spPr>
        </p:pic>
        <p:pic>
          <p:nvPicPr>
            <p:cNvPr id="6" name="Picture 5" descr="A black and white rectangular frame with a white border&#10;&#10;Description automatically generated">
              <a:extLst>
                <a:ext uri="{FF2B5EF4-FFF2-40B4-BE49-F238E27FC236}">
                  <a16:creationId xmlns:a16="http://schemas.microsoft.com/office/drawing/2014/main" id="{F63D5889-D9AD-67E3-E25C-3867CFDA4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403038">
              <a:off x="6831195" y="1973539"/>
              <a:ext cx="1049255" cy="681244"/>
            </a:xfrm>
            <a:prstGeom prst="rect">
              <a:avLst/>
            </a:prstGeom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F7892F8-E49C-B385-6860-98A795505129}"/>
                </a:ext>
              </a:extLst>
            </p:cNvPr>
            <p:cNvSpPr/>
            <p:nvPr/>
          </p:nvSpPr>
          <p:spPr>
            <a:xfrm>
              <a:off x="6749490" y="2503836"/>
              <a:ext cx="196546" cy="490245"/>
            </a:xfrm>
            <a:custGeom>
              <a:avLst/>
              <a:gdLst>
                <a:gd name="connsiteX0" fmla="*/ 207443 w 207443"/>
                <a:gd name="connsiteY0" fmla="*/ 0 h 517425"/>
                <a:gd name="connsiteX1" fmla="*/ 9035 w 207443"/>
                <a:gd name="connsiteY1" fmla="*/ 483079 h 517425"/>
                <a:gd name="connsiteX2" fmla="*/ 52167 w 207443"/>
                <a:gd name="connsiteY2" fmla="*/ 439947 h 51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7443" h="517425">
                  <a:moveTo>
                    <a:pt x="207443" y="0"/>
                  </a:moveTo>
                  <a:cubicBezTo>
                    <a:pt x="121178" y="204877"/>
                    <a:pt x="34914" y="409755"/>
                    <a:pt x="9035" y="483079"/>
                  </a:cubicBezTo>
                  <a:cubicBezTo>
                    <a:pt x="-16844" y="556404"/>
                    <a:pt x="17661" y="498175"/>
                    <a:pt x="52167" y="439947"/>
                  </a:cubicBezTo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1E57F6-4302-E2BB-9FC4-27D0AB308637}"/>
                </a:ext>
              </a:extLst>
            </p:cNvPr>
            <p:cNvSpPr txBox="1"/>
            <p:nvPr/>
          </p:nvSpPr>
          <p:spPr>
            <a:xfrm rot="20245479">
              <a:off x="6947159" y="2083327"/>
              <a:ext cx="8173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€75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37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5BBB9E-ABB7-DEE7-FB70-330A278C5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06A5F7F-8811-410E-E48B-123F4892EB6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F38AF42-3111-D472-51DD-35518D0387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E6C1BE-2511-AEBF-F91B-CF36B6FD0747}"/>
              </a:ext>
            </a:extLst>
          </p:cNvPr>
          <p:cNvSpPr txBox="1"/>
          <p:nvPr/>
        </p:nvSpPr>
        <p:spPr>
          <a:xfrm>
            <a:off x="1453896" y="1948362"/>
            <a:ext cx="3355848" cy="3293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surface area of this cuboid?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46B38-EF3B-6094-37A1-CB44B7E9FBD1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64254A9-2051-4175-F815-2852F9E3C0C0}"/>
              </a:ext>
            </a:extLst>
          </p:cNvPr>
          <p:cNvGrpSpPr/>
          <p:nvPr/>
        </p:nvGrpSpPr>
        <p:grpSpPr>
          <a:xfrm>
            <a:off x="5111496" y="2115675"/>
            <a:ext cx="3075437" cy="2469063"/>
            <a:chOff x="5111496" y="2115675"/>
            <a:chExt cx="3075437" cy="2469063"/>
          </a:xfrm>
        </p:grpSpPr>
        <p:pic>
          <p:nvPicPr>
            <p:cNvPr id="5" name="Picture 4" descr="A blue rectangle with black stripes&#10;&#10;AI-generated content may be incorrect.">
              <a:extLst>
                <a:ext uri="{FF2B5EF4-FFF2-40B4-BE49-F238E27FC236}">
                  <a16:creationId xmlns:a16="http://schemas.microsoft.com/office/drawing/2014/main" id="{A4923B30-90F4-1C68-EF79-4352A2736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696274" y="2094079"/>
              <a:ext cx="1905881" cy="3075437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4139EAB-8B3D-B090-6078-56E3B5F86E6C}"/>
                </a:ext>
              </a:extLst>
            </p:cNvPr>
            <p:cNvCxnSpPr>
              <a:cxnSpLocks/>
            </p:cNvCxnSpPr>
            <p:nvPr/>
          </p:nvCxnSpPr>
          <p:spPr>
            <a:xfrm>
              <a:off x="5111496" y="2577340"/>
              <a:ext cx="261518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FC6EE3-90AA-C6CD-FCC0-501A79AF89A8}"/>
                </a:ext>
              </a:extLst>
            </p:cNvPr>
            <p:cNvSpPr txBox="1"/>
            <p:nvPr/>
          </p:nvSpPr>
          <p:spPr>
            <a:xfrm>
              <a:off x="5987767" y="2115675"/>
              <a:ext cx="862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>
                  <a:latin typeface="HelloTiffany" panose="02000603000000000000" pitchFamily="2" charset="0"/>
                  <a:ea typeface="HelloTiffany" panose="02000603000000000000" pitchFamily="2" charset="0"/>
                </a:rPr>
                <a:t>6cm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036CB17-2A0A-0381-300E-16CCF3FD8AEA}"/>
                </a:ext>
              </a:extLst>
            </p:cNvPr>
            <p:cNvCxnSpPr>
              <a:cxnSpLocks/>
            </p:cNvCxnSpPr>
            <p:nvPr/>
          </p:nvCxnSpPr>
          <p:spPr>
            <a:xfrm>
              <a:off x="8043672" y="3277146"/>
              <a:ext cx="0" cy="120341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715259-0BF9-4F69-41D2-DF59334FD4C2}"/>
                </a:ext>
              </a:extLst>
            </p:cNvPr>
            <p:cNvSpPr txBox="1"/>
            <p:nvPr/>
          </p:nvSpPr>
          <p:spPr>
            <a:xfrm>
              <a:off x="7258783" y="3546269"/>
              <a:ext cx="862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>
                  <a:latin typeface="HelloTiffany" panose="02000603000000000000" pitchFamily="2" charset="0"/>
                  <a:ea typeface="HelloTiffany" panose="02000603000000000000" pitchFamily="2" charset="0"/>
                </a:rPr>
                <a:t>4cm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B36BAAF-AFBF-C33E-9B0D-59CC5129B9EA}"/>
                </a:ext>
              </a:extLst>
            </p:cNvPr>
            <p:cNvCxnSpPr>
              <a:cxnSpLocks/>
            </p:cNvCxnSpPr>
            <p:nvPr/>
          </p:nvCxnSpPr>
          <p:spPr>
            <a:xfrm>
              <a:off x="5304281" y="2739095"/>
              <a:ext cx="394719" cy="385651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212015B-5332-14EA-961F-315C1C96BC05}"/>
                </a:ext>
              </a:extLst>
            </p:cNvPr>
            <p:cNvSpPr txBox="1"/>
            <p:nvPr/>
          </p:nvSpPr>
          <p:spPr>
            <a:xfrm rot="2624687">
              <a:off x="5391051" y="2745969"/>
              <a:ext cx="663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600" b="1" dirty="0">
                  <a:solidFill>
                    <a:schemeClr val="bg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3cm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448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5F55D7-5109-304E-6073-4F750BD72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0D7A792-57F8-9A1B-8DA9-6CEDE940EB6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A7FC0E8-D39B-7241-E806-B26B86AA38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36B2A8-955A-DDD8-1D7E-E64E3C340D79}"/>
              </a:ext>
            </a:extLst>
          </p:cNvPr>
          <p:cNvSpPr txBox="1"/>
          <p:nvPr/>
        </p:nvSpPr>
        <p:spPr>
          <a:xfrm>
            <a:off x="5980176" y="1058268"/>
            <a:ext cx="228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02D362-3599-F67A-DBDB-CDF6B62DF972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360880-A0C5-8350-8901-29C41DE604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192" y="1906523"/>
            <a:ext cx="3044952" cy="30449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86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C4BF61-5CD8-6F62-AD7C-079349D1F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BF9AB9E-04AD-5526-7559-8E7CC1527A6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2AF72C5-0EE2-8529-8E55-C321058E38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5C903E51-CA3C-448C-1E8D-7C5D9EF8F8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pink number on a yellow background&#10;&#10;Description automatically generated">
            <a:extLst>
              <a:ext uri="{FF2B5EF4-FFF2-40B4-BE49-F238E27FC236}">
                <a16:creationId xmlns:a16="http://schemas.microsoft.com/office/drawing/2014/main" id="{918F05C8-53F2-CBC7-ABEA-371B433AB1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03471"/>
            <a:ext cx="2584708" cy="388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9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671357-89C2-F38A-9B62-DDD7E2FF1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28F915B-81C6-2518-C8D3-038A78E06DE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7216A89-5578-2891-9EAE-DC6B24E5BE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42620341-7356-2F47-E206-60D2683CE0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798AC8D1-3735-B46D-62A7-EB34CAF122C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7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34F08B-B863-8DE5-7006-68DF6F27B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11A6367-4025-9F9A-0153-14024940D70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7B1D019-4417-E664-0021-386FC0794D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9D75D0EB-4342-929D-786C-732FF9069D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932D38-8673-2A44-A581-6D5479018490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did the acorn say when it grew up?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5C724-EAB6-6DB8-F144-E3C6C0ACFB19}"/>
              </a:ext>
            </a:extLst>
          </p:cNvPr>
          <p:cNvSpPr txBox="1"/>
          <p:nvPr/>
        </p:nvSpPr>
        <p:spPr>
          <a:xfrm>
            <a:off x="1536192" y="3939731"/>
            <a:ext cx="6455664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Ge-om-e-try (Gee, I’m a tree!</a:t>
            </a:r>
          </a:p>
        </p:txBody>
      </p:sp>
    </p:spTree>
    <p:extLst>
      <p:ext uri="{BB962C8B-B14F-4D97-AF65-F5344CB8AC3E}">
        <p14:creationId xmlns:p14="http://schemas.microsoft.com/office/powerpoint/2010/main" val="82759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392863-18BE-46B3-9E93-CC25F87E7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2D47E48-A0D1-0F3D-DC0F-5B6BC1FCABF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3FC4D5A-E5E3-D0FE-96A5-3DC3C4566B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0171D631-ABA4-36A0-3F50-841B4495AB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084" y="140205"/>
            <a:ext cx="5919831" cy="3288795"/>
          </a:xfrm>
          <a:prstGeom prst="rect">
            <a:avLst/>
          </a:prstGeom>
        </p:spPr>
      </p:pic>
      <p:pic>
        <p:nvPicPr>
          <p:cNvPr id="2" name="Picture 1" descr="A blue and white text&#10;&#10;AI-generated content may be incorrect.">
            <a:extLst>
              <a:ext uri="{FF2B5EF4-FFF2-40B4-BE49-F238E27FC236}">
                <a16:creationId xmlns:a16="http://schemas.microsoft.com/office/drawing/2014/main" id="{9FC2FEA7-E761-5051-8D74-602C8902033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519" y="1946510"/>
            <a:ext cx="5294960" cy="328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9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56C7E4-7BCA-D159-B59D-A133E4686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F1834A2-D239-EE39-9A67-D74B34E0843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462CEC9-1096-3122-DB4A-DE45458EE0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89119E-D4C9-1F4F-1DA5-D874C71E7674}"/>
              </a:ext>
            </a:extLst>
          </p:cNvPr>
          <p:cNvSpPr txBox="1"/>
          <p:nvPr/>
        </p:nvSpPr>
        <p:spPr>
          <a:xfrm>
            <a:off x="1435608" y="1704599"/>
            <a:ext cx="6693408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marked space on the number line?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4EE91C1-E652-53D9-F90F-F74AE172A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76621"/>
              </p:ext>
            </p:extLst>
          </p:nvPr>
        </p:nvGraphicFramePr>
        <p:xfrm>
          <a:off x="1630510" y="4051952"/>
          <a:ext cx="6395043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76179">
                  <a:extLst>
                    <a:ext uri="{9D8B030D-6E8A-4147-A177-3AD203B41FA5}">
                      <a16:colId xmlns:a16="http://schemas.microsoft.com/office/drawing/2014/main" val="149841587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642131263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508836212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4038110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722627783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62794076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221012694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462607529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570697217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804005651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4124813809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935074738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946129252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2433256150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415882370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3325372238"/>
                    </a:ext>
                  </a:extLst>
                </a:gridCol>
                <a:gridCol w="376179">
                  <a:extLst>
                    <a:ext uri="{9D8B030D-6E8A-4147-A177-3AD203B41FA5}">
                      <a16:colId xmlns:a16="http://schemas.microsoft.com/office/drawing/2014/main" val="16819903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3085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6DDB1F3-E209-FA52-6EFB-EFC9A76E8948}"/>
              </a:ext>
            </a:extLst>
          </p:cNvPr>
          <p:cNvSpPr txBox="1"/>
          <p:nvPr/>
        </p:nvSpPr>
        <p:spPr>
          <a:xfrm>
            <a:off x="4512478" y="449247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093162-B5F8-D0FB-8A80-4F57E0A9425C}"/>
              </a:ext>
            </a:extLst>
          </p:cNvPr>
          <p:cNvSpPr txBox="1"/>
          <p:nvPr/>
        </p:nvSpPr>
        <p:spPr>
          <a:xfrm>
            <a:off x="1829318" y="449247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E3BE58-E4C1-F035-E77C-6FD32A06B273}"/>
              </a:ext>
            </a:extLst>
          </p:cNvPr>
          <p:cNvSpPr txBox="1"/>
          <p:nvPr/>
        </p:nvSpPr>
        <p:spPr>
          <a:xfrm>
            <a:off x="5993691" y="4492470"/>
            <a:ext cx="30192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5320C-D38E-0BA9-03AD-563F9F73B4F0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D03CD9-AE98-56A3-B902-D943060E1409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-7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2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86511E-48DE-627D-D3CF-1CA47C6A1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01B7751-23F6-FF46-9594-E77A6C29CDF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6C2F183-F6DA-F0CA-1235-C2C240F484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2E8A35-C6AC-1D68-4929-FCABB6925A42}"/>
              </a:ext>
            </a:extLst>
          </p:cNvPr>
          <p:cNvSpPr txBox="1"/>
          <p:nvPr/>
        </p:nvSpPr>
        <p:spPr>
          <a:xfrm>
            <a:off x="1371600" y="1637466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comes next in this sequence: million, billion, trillion __?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64B423-8653-F192-594D-CAB664BDF458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40F710-76F1-73F4-FAD8-03B312211ADD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Quadrillion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61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FE50CC-850E-32FF-6015-65E69B3D5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937D797-C14E-1605-F568-D8BA4BBEE6F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FEC7EC6-E91B-B5AC-4E29-B1FBE2B365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AB1777-4AAA-A09F-0438-67E26AD40387}"/>
              </a:ext>
            </a:extLst>
          </p:cNvPr>
          <p:cNvSpPr txBox="1"/>
          <p:nvPr/>
        </p:nvSpPr>
        <p:spPr>
          <a:xfrm>
            <a:off x="1389887" y="1634216"/>
            <a:ext cx="6693408" cy="20621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number of the parking space covered by the car?</a:t>
            </a:r>
          </a:p>
        </p:txBody>
      </p:sp>
      <p:pic>
        <p:nvPicPr>
          <p:cNvPr id="2050" name="Picture 2" descr="Parking space  Math Fun Questions ">
            <a:extLst>
              <a:ext uri="{FF2B5EF4-FFF2-40B4-BE49-F238E27FC236}">
                <a16:creationId xmlns:a16="http://schemas.microsoft.com/office/drawing/2014/main" id="{5AC77806-6F67-566A-D171-2C7EA1AA7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958083" y="3726520"/>
            <a:ext cx="3557016" cy="131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E7C343-1E45-2043-2E43-A916454347D0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D96DBA-BDE9-C990-1F1C-683709CF8452}"/>
              </a:ext>
            </a:extLst>
          </p:cNvPr>
          <p:cNvSpPr txBox="1"/>
          <p:nvPr/>
        </p:nvSpPr>
        <p:spPr>
          <a:xfrm>
            <a:off x="3229254" y="5069332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87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59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745941-074B-D63C-7E7C-CDF1F9D94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FC932C6-A8BD-544E-2FF0-461BF6CE78E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AB74659-575A-78DD-4233-57601F8F74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049D91-1A66-170C-A1F5-751DBF90D3A1}"/>
              </a:ext>
            </a:extLst>
          </p:cNvPr>
          <p:cNvSpPr txBox="1"/>
          <p:nvPr/>
        </p:nvSpPr>
        <p:spPr>
          <a:xfrm>
            <a:off x="1389888" y="1555170"/>
            <a:ext cx="3831336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cost of the runners at a sale with 20% off?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1720027-E655-3558-EC8C-454DFBD048FC}"/>
              </a:ext>
            </a:extLst>
          </p:cNvPr>
          <p:cNvGrpSpPr/>
          <p:nvPr/>
        </p:nvGrpSpPr>
        <p:grpSpPr>
          <a:xfrm>
            <a:off x="5431536" y="1973539"/>
            <a:ext cx="2613666" cy="2356855"/>
            <a:chOff x="5431536" y="1973539"/>
            <a:chExt cx="2613666" cy="2356855"/>
          </a:xfrm>
        </p:grpSpPr>
        <p:pic>
          <p:nvPicPr>
            <p:cNvPr id="5" name="Picture 4" descr="A green and orange shoes&#10;&#10;AI-generated content may be incorrect.">
              <a:extLst>
                <a:ext uri="{FF2B5EF4-FFF2-40B4-BE49-F238E27FC236}">
                  <a16:creationId xmlns:a16="http://schemas.microsoft.com/office/drawing/2014/main" id="{764B9095-265E-043A-5460-60381F464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536" y="2750264"/>
              <a:ext cx="2613666" cy="1580130"/>
            </a:xfrm>
            <a:prstGeom prst="rect">
              <a:avLst/>
            </a:prstGeom>
          </p:spPr>
        </p:pic>
        <p:pic>
          <p:nvPicPr>
            <p:cNvPr id="6" name="Picture 5" descr="A black and white rectangular frame with a white border&#10;&#10;Description automatically generated">
              <a:extLst>
                <a:ext uri="{FF2B5EF4-FFF2-40B4-BE49-F238E27FC236}">
                  <a16:creationId xmlns:a16="http://schemas.microsoft.com/office/drawing/2014/main" id="{36810D74-E23F-B907-BEA8-AEC897310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403038">
              <a:off x="6831195" y="1973539"/>
              <a:ext cx="1049255" cy="681244"/>
            </a:xfrm>
            <a:prstGeom prst="rect">
              <a:avLst/>
            </a:prstGeom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1B984F-CDD8-5496-B4FF-2D71D2A21C71}"/>
                </a:ext>
              </a:extLst>
            </p:cNvPr>
            <p:cNvSpPr/>
            <p:nvPr/>
          </p:nvSpPr>
          <p:spPr>
            <a:xfrm>
              <a:off x="6749490" y="2503836"/>
              <a:ext cx="196546" cy="490245"/>
            </a:xfrm>
            <a:custGeom>
              <a:avLst/>
              <a:gdLst>
                <a:gd name="connsiteX0" fmla="*/ 207443 w 207443"/>
                <a:gd name="connsiteY0" fmla="*/ 0 h 517425"/>
                <a:gd name="connsiteX1" fmla="*/ 9035 w 207443"/>
                <a:gd name="connsiteY1" fmla="*/ 483079 h 517425"/>
                <a:gd name="connsiteX2" fmla="*/ 52167 w 207443"/>
                <a:gd name="connsiteY2" fmla="*/ 439947 h 51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7443" h="517425">
                  <a:moveTo>
                    <a:pt x="207443" y="0"/>
                  </a:moveTo>
                  <a:cubicBezTo>
                    <a:pt x="121178" y="204877"/>
                    <a:pt x="34914" y="409755"/>
                    <a:pt x="9035" y="483079"/>
                  </a:cubicBezTo>
                  <a:cubicBezTo>
                    <a:pt x="-16844" y="556404"/>
                    <a:pt x="17661" y="498175"/>
                    <a:pt x="52167" y="439947"/>
                  </a:cubicBezTo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76B8B7-9146-237C-AE8F-D795833B3304}"/>
                </a:ext>
              </a:extLst>
            </p:cNvPr>
            <p:cNvSpPr txBox="1"/>
            <p:nvPr/>
          </p:nvSpPr>
          <p:spPr>
            <a:xfrm rot="20245479">
              <a:off x="6947159" y="2083327"/>
              <a:ext cx="8173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/>
                <a:t>€75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5B15E71-CB5D-13BE-41A1-CA15544D27D5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1DF53-C0E6-ABBF-6FC3-83ED0EEBEC41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€60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4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58F36E-62BD-0A30-B3F9-EDC589B03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A63DA3D-C051-B8BE-631F-ABA81659B24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BDB1859-C23C-97A9-C605-0BBCF41855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58C8C7-9C67-7E69-DF41-17814EDC4752}"/>
              </a:ext>
            </a:extLst>
          </p:cNvPr>
          <p:cNvSpPr txBox="1"/>
          <p:nvPr/>
        </p:nvSpPr>
        <p:spPr>
          <a:xfrm>
            <a:off x="1453896" y="1948362"/>
            <a:ext cx="3355848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surface area of this cuboid?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72E3715-32C0-5AE4-3A0B-5E3A5D6EF844}"/>
              </a:ext>
            </a:extLst>
          </p:cNvPr>
          <p:cNvGrpSpPr/>
          <p:nvPr/>
        </p:nvGrpSpPr>
        <p:grpSpPr>
          <a:xfrm>
            <a:off x="5111496" y="2115675"/>
            <a:ext cx="3075437" cy="2469063"/>
            <a:chOff x="5111496" y="2115675"/>
            <a:chExt cx="3075437" cy="2469063"/>
          </a:xfrm>
        </p:grpSpPr>
        <p:pic>
          <p:nvPicPr>
            <p:cNvPr id="5" name="Picture 4" descr="A blue rectangle with black stripes&#10;&#10;AI-generated content may be incorrect.">
              <a:extLst>
                <a:ext uri="{FF2B5EF4-FFF2-40B4-BE49-F238E27FC236}">
                  <a16:creationId xmlns:a16="http://schemas.microsoft.com/office/drawing/2014/main" id="{620B8624-C139-8BE9-82BD-D47C94A2C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696274" y="2094079"/>
              <a:ext cx="1905881" cy="3075437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7495EAF-16E2-748F-DDC4-D89F11F3416B}"/>
                </a:ext>
              </a:extLst>
            </p:cNvPr>
            <p:cNvCxnSpPr>
              <a:cxnSpLocks/>
            </p:cNvCxnSpPr>
            <p:nvPr/>
          </p:nvCxnSpPr>
          <p:spPr>
            <a:xfrm>
              <a:off x="5111496" y="2577340"/>
              <a:ext cx="261518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1D74A80-F248-300D-C982-16EE4EE043F5}"/>
                </a:ext>
              </a:extLst>
            </p:cNvPr>
            <p:cNvSpPr txBox="1"/>
            <p:nvPr/>
          </p:nvSpPr>
          <p:spPr>
            <a:xfrm>
              <a:off x="5987767" y="2115675"/>
              <a:ext cx="862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>
                  <a:latin typeface="HelloTiffany" panose="02000603000000000000" pitchFamily="2" charset="0"/>
                  <a:ea typeface="HelloTiffany" panose="02000603000000000000" pitchFamily="2" charset="0"/>
                </a:rPr>
                <a:t>6cm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2A24634-A04A-5315-8FE8-A5F145BD1602}"/>
                </a:ext>
              </a:extLst>
            </p:cNvPr>
            <p:cNvCxnSpPr>
              <a:cxnSpLocks/>
            </p:cNvCxnSpPr>
            <p:nvPr/>
          </p:nvCxnSpPr>
          <p:spPr>
            <a:xfrm>
              <a:off x="8043672" y="3277146"/>
              <a:ext cx="0" cy="120341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13FD350-72A1-3E80-5372-71ABFBFAFDCF}"/>
                </a:ext>
              </a:extLst>
            </p:cNvPr>
            <p:cNvSpPr txBox="1"/>
            <p:nvPr/>
          </p:nvSpPr>
          <p:spPr>
            <a:xfrm>
              <a:off x="7258783" y="3546269"/>
              <a:ext cx="862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400" b="1" dirty="0">
                  <a:latin typeface="HelloTiffany" panose="02000603000000000000" pitchFamily="2" charset="0"/>
                  <a:ea typeface="HelloTiffany" panose="02000603000000000000" pitchFamily="2" charset="0"/>
                </a:rPr>
                <a:t>4cm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572808C-5A63-1E9C-C5C7-8EE9093535FB}"/>
                </a:ext>
              </a:extLst>
            </p:cNvPr>
            <p:cNvCxnSpPr>
              <a:cxnSpLocks/>
            </p:cNvCxnSpPr>
            <p:nvPr/>
          </p:nvCxnSpPr>
          <p:spPr>
            <a:xfrm>
              <a:off x="5304281" y="2739095"/>
              <a:ext cx="394719" cy="385651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689170-6137-FCB8-928E-C34F644B5046}"/>
                </a:ext>
              </a:extLst>
            </p:cNvPr>
            <p:cNvSpPr txBox="1"/>
            <p:nvPr/>
          </p:nvSpPr>
          <p:spPr>
            <a:xfrm rot="2624687">
              <a:off x="5391051" y="2745969"/>
              <a:ext cx="663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600" b="1" dirty="0">
                  <a:solidFill>
                    <a:schemeClr val="bg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3cm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8AAAFF5-1F7E-092F-369A-1911EF07DBCC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D5744A-0B9B-B284-228B-DD09CC80CC36}"/>
              </a:ext>
            </a:extLst>
          </p:cNvPr>
          <p:cNvSpPr txBox="1"/>
          <p:nvPr/>
        </p:nvSpPr>
        <p:spPr>
          <a:xfrm>
            <a:off x="2880360" y="5067163"/>
            <a:ext cx="437842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108cm</a:t>
            </a:r>
            <a:r>
              <a:rPr lang="en-IE" sz="3200" b="1" baseline="30000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 (36+48+24)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1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4851A4-5E03-E7AC-5A13-A099F3438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E1FBCFC-B48F-F89F-6DD7-FBF27CD6473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6461843-A278-9D22-73A5-0B7B15D8FB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E132D4-3677-B081-2D7F-DC77CF69E969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46602C-0BA9-7C12-23BB-8E48AED4F8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192" y="1906523"/>
            <a:ext cx="3044952" cy="30449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922E7C-E464-AD5C-C4F8-25114C7BE9F1}"/>
              </a:ext>
            </a:extLst>
          </p:cNvPr>
          <p:cNvSpPr txBox="1"/>
          <p:nvPr/>
        </p:nvSpPr>
        <p:spPr>
          <a:xfrm>
            <a:off x="2560320" y="957684"/>
            <a:ext cx="428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Tie-Break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8425DF-3FE2-7C1E-0D29-428AD9C9CCEB}"/>
              </a:ext>
            </a:extLst>
          </p:cNvPr>
          <p:cNvSpPr txBox="1"/>
          <p:nvPr/>
        </p:nvSpPr>
        <p:spPr>
          <a:xfrm>
            <a:off x="3340708" y="5067163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40 (21+11+8)</a:t>
            </a:r>
            <a:endParaRPr lang="en-IE" sz="3200" b="1" baseline="30000" dirty="0">
              <a:ln>
                <a:solidFill>
                  <a:schemeClr val="tx1"/>
                </a:solidFill>
              </a:ln>
              <a:solidFill>
                <a:srgbClr val="FF3334"/>
              </a:solidFill>
              <a:latin typeface="HelloTiffany" panose="02000603000000000000" pitchFamily="2" charset="0"/>
              <a:ea typeface="HelloTiffany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21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7A1E77-E5F8-6292-92B0-CC8ACA92A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D017004-5D8F-F531-32A4-54ABA432E99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3FAEE3E-6103-184D-C208-06CD767106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43C783B9-97BE-ABFF-B769-FD8448F16B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9E084F1A-9B58-1269-7239-AE6E1335D1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1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B9954F-8584-D127-A414-6F09FFE42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23A1B8D-572B-1D7E-72A6-38120BB8271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2EF051F-1197-BA91-16BD-B59A7D50A9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6DC38A-BDCD-CA9C-CED2-2EF4B6DC397E}"/>
              </a:ext>
            </a:extLst>
          </p:cNvPr>
          <p:cNvSpPr txBox="1"/>
          <p:nvPr/>
        </p:nvSpPr>
        <p:spPr>
          <a:xfrm>
            <a:off x="1389888" y="1613159"/>
            <a:ext cx="6693408" cy="35394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shapes is </a:t>
            </a:r>
            <a:r>
              <a:rPr lang="en-IE" sz="4800" u="sng" dirty="0">
                <a:latin typeface="HelloTiffany" panose="02000603000000000000" pitchFamily="2" charset="0"/>
                <a:ea typeface="HelloTiffany" panose="02000603000000000000" pitchFamily="2" charset="0"/>
              </a:rPr>
              <a:t>not</a:t>
            </a:r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 a quadrilateral: rectangle, pentagon, square, oblong?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779C3B-12AC-B66F-2F71-F9836A93EC12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</p:spTree>
    <p:extLst>
      <p:ext uri="{BB962C8B-B14F-4D97-AF65-F5344CB8AC3E}">
        <p14:creationId xmlns:p14="http://schemas.microsoft.com/office/powerpoint/2010/main" val="320315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732B24-254D-67A1-A4A2-E8750B4D2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BF325F0-FB77-74B9-AA92-5863E933ED7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8EE7A1B-45D8-B097-A1B0-06BBFE948D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AE295F5B-FD6B-418C-4B03-D8844CD90A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E2D606-1A2C-DF82-2A60-3D7ACB8A5ADA}"/>
              </a:ext>
            </a:extLst>
          </p:cNvPr>
          <p:cNvSpPr txBox="1"/>
          <p:nvPr/>
        </p:nvSpPr>
        <p:spPr>
          <a:xfrm>
            <a:off x="1417320" y="2161799"/>
            <a:ext cx="6693408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did the student say when the witch doctor removed her curse?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AAF45D-B685-01FB-74E7-5B40A5099AAF}"/>
              </a:ext>
            </a:extLst>
          </p:cNvPr>
          <p:cNvSpPr txBox="1"/>
          <p:nvPr/>
        </p:nvSpPr>
        <p:spPr>
          <a:xfrm>
            <a:off x="1536192" y="3939731"/>
            <a:ext cx="6455664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Hex-a-gone!</a:t>
            </a:r>
          </a:p>
        </p:txBody>
      </p:sp>
    </p:spTree>
    <p:extLst>
      <p:ext uri="{BB962C8B-B14F-4D97-AF65-F5344CB8AC3E}">
        <p14:creationId xmlns:p14="http://schemas.microsoft.com/office/powerpoint/2010/main" val="17874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133A7D-79D9-E6F8-4202-71F8B499C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216D08A-9CD7-493D-7BBE-CA7BC1AB8F4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21F5832-7D3B-3A74-982A-B9CA648ACC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C0ABEF-9082-7914-8125-FE84DE3055A4}"/>
              </a:ext>
            </a:extLst>
          </p:cNvPr>
          <p:cNvSpPr txBox="1"/>
          <p:nvPr/>
        </p:nvSpPr>
        <p:spPr>
          <a:xfrm>
            <a:off x="1719072" y="1536174"/>
            <a:ext cx="6181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>
                  <a:solidFill>
                    <a:schemeClr val="tx1"/>
                  </a:solidFill>
                </a:ln>
                <a:solidFill>
                  <a:srgbClr val="0A7B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Hope you all enjoyed the quiz!</a:t>
            </a:r>
          </a:p>
        </p:txBody>
      </p:sp>
    </p:spTree>
    <p:extLst>
      <p:ext uri="{BB962C8B-B14F-4D97-AF65-F5344CB8AC3E}">
        <p14:creationId xmlns:p14="http://schemas.microsoft.com/office/powerpoint/2010/main" val="202325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A83552-9613-EA3C-976B-5FC7887A8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F4A4805-C89B-A77A-F9BF-6F6A6179789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BE69486-38E8-430B-61AA-F119C94E8D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3DCFE8-BD31-672D-CFDD-BB5C60DD36F5}"/>
              </a:ext>
            </a:extLst>
          </p:cNvPr>
          <p:cNvSpPr txBox="1"/>
          <p:nvPr/>
        </p:nvSpPr>
        <p:spPr>
          <a:xfrm>
            <a:off x="1362456" y="1771936"/>
            <a:ext cx="6894575" cy="34778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Thank you for downloading this Seomra Ranga resource. We hope that you find it practical and useful in your classroom.</a:t>
            </a:r>
          </a:p>
          <a:p>
            <a:b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</a:b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Please be aware of the following conditions before using this resource.</a:t>
            </a:r>
          </a:p>
          <a:p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b="1" u="sng" dirty="0">
                <a:latin typeface="HelloTiffany" panose="02000603000000000000" pitchFamily="2" charset="0"/>
                <a:ea typeface="HelloTiffany" panose="02000603000000000000" pitchFamily="2" charset="0"/>
              </a:rPr>
              <a:t>Please DO:</a:t>
            </a:r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Print and copy this resource so that you can use it with your pupils.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Make this resource available to your pupils in a private enclosed online space eg. Google Classroom, Seesaw, Edublogs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Tell others if you have found it useful.</a:t>
            </a:r>
            <a:b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</a:br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b="1" u="sng" dirty="0">
                <a:latin typeface="HelloTiffany" panose="02000603000000000000" pitchFamily="2" charset="0"/>
                <a:ea typeface="HelloTiffany" panose="02000603000000000000" pitchFamily="2" charset="0"/>
              </a:rPr>
              <a:t>Please DO NOT: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Make this resource available on your school website for anyone to download.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Share this resource with participants on any sort of course.</a:t>
            </a:r>
          </a:p>
          <a:p>
            <a:pPr marL="285750" indent="-285750">
              <a:buFont typeface="Arial" charset="0"/>
              <a:buChar char="•"/>
            </a:pPr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Share this resource with other teachers in online groups eg. Facebook Groups, WhatsApp Groups etc.</a:t>
            </a:r>
          </a:p>
          <a:p>
            <a:endParaRPr lang="en-IE" sz="1100" dirty="0">
              <a:latin typeface="HelloTiffany" panose="02000603000000000000" pitchFamily="2" charset="0"/>
              <a:ea typeface="HelloTiffany" panose="02000603000000000000" pitchFamily="2" charset="0"/>
            </a:endParaRPr>
          </a:p>
          <a:p>
            <a:r>
              <a:rPr lang="en-IE" sz="1100" dirty="0">
                <a:latin typeface="HelloTiffany" panose="02000603000000000000" pitchFamily="2" charset="0"/>
                <a:ea typeface="HelloTiffany" panose="02000603000000000000" pitchFamily="2" charset="0"/>
              </a:rPr>
              <a:t>Kind regards, Seomra Ranga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9A8834-C2C1-18AF-7B5F-D050DEB1B983}"/>
              </a:ext>
            </a:extLst>
          </p:cNvPr>
          <p:cNvSpPr txBox="1"/>
          <p:nvPr/>
        </p:nvSpPr>
        <p:spPr>
          <a:xfrm>
            <a:off x="2834640" y="1238857"/>
            <a:ext cx="3474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HelloTiffany" panose="02000603000000000000" pitchFamily="2" charset="0"/>
                <a:ea typeface="HelloTiffany" panose="02000603000000000000" pitchFamily="2" charset="0"/>
              </a:rPr>
              <a:t>For 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74167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AAB10B-2B62-2FF1-44CC-24D2CE499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EB59DDC-7788-41BD-7D8E-F7F310D3210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B9CB195-1566-681B-6A10-DC804F746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CB5CB4-36B8-3B00-7F10-E492EBEB7FC8}"/>
              </a:ext>
            </a:extLst>
          </p:cNvPr>
          <p:cNvSpPr txBox="1"/>
          <p:nvPr/>
        </p:nvSpPr>
        <p:spPr>
          <a:xfrm>
            <a:off x="1626209" y="1411748"/>
            <a:ext cx="39553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latin typeface="HelloTiffany" panose="02000603000000000000" pitchFamily="2" charset="0"/>
                <a:ea typeface="HelloTiffany" panose="02000603000000000000" pitchFamily="2" charset="0"/>
              </a:rPr>
              <a:t>Resources used in this file from:</a:t>
            </a:r>
          </a:p>
        </p:txBody>
      </p:sp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6B1B1852-E6D5-A59A-22A4-48BD6CD850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095" y="4429232"/>
            <a:ext cx="1835696" cy="367139"/>
          </a:xfrm>
          <a:prstGeom prst="rect">
            <a:avLst/>
          </a:prstGeom>
        </p:spPr>
      </p:pic>
      <p:pic>
        <p:nvPicPr>
          <p:cNvPr id="6" name="Picture 5" descr="A cartoon house with text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42D307B8-711F-8F67-C22D-D798963F1EA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369" y="2153445"/>
            <a:ext cx="666750" cy="632178"/>
          </a:xfrm>
          <a:prstGeom prst="rect">
            <a:avLst/>
          </a:prstGeom>
        </p:spPr>
      </p:pic>
      <p:pic>
        <p:nvPicPr>
          <p:cNvPr id="7" name="Picture 6" descr="A logo with text on it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14CDE771-6CF1-3FBF-4766-7AAC5B97DA9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658" y="2153445"/>
            <a:ext cx="630939" cy="630939"/>
          </a:xfrm>
          <a:prstGeom prst="rect">
            <a:avLst/>
          </a:prstGeom>
        </p:spPr>
      </p:pic>
      <p:pic>
        <p:nvPicPr>
          <p:cNvPr id="8" name="Picture 7">
            <a:hlinkClick r:id="rId10"/>
            <a:extLst>
              <a:ext uri="{FF2B5EF4-FFF2-40B4-BE49-F238E27FC236}">
                <a16:creationId xmlns:a16="http://schemas.microsoft.com/office/drawing/2014/main" id="{3C1EFADF-731C-1EF8-A569-1FEDBCE9588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105" y="4429232"/>
            <a:ext cx="1572133" cy="358691"/>
          </a:xfrm>
          <a:prstGeom prst="rect">
            <a:avLst/>
          </a:prstGeom>
        </p:spPr>
      </p:pic>
      <p:pic>
        <p:nvPicPr>
          <p:cNvPr id="9" name="Picture 2" descr="Hidesy&amp;#039;s Clipart">
            <a:hlinkClick r:id="rId12"/>
            <a:extLst>
              <a:ext uri="{FF2B5EF4-FFF2-40B4-BE49-F238E27FC236}">
                <a16:creationId xmlns:a16="http://schemas.microsoft.com/office/drawing/2014/main" id="{D81A2678-1F09-5AF5-EC0F-CDE25C126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863" y="2153445"/>
            <a:ext cx="577242" cy="5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hlinkClick r:id="rId14"/>
            <a:extLst>
              <a:ext uri="{FF2B5EF4-FFF2-40B4-BE49-F238E27FC236}">
                <a16:creationId xmlns:a16="http://schemas.microsoft.com/office/drawing/2014/main" id="{B65C245D-7BCC-DAA4-68A5-0F5141587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425" y="2153444"/>
            <a:ext cx="577243" cy="57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logo with a black background&#10;&#10;Description automatically generated">
            <a:hlinkClick r:id="rId16"/>
            <a:extLst>
              <a:ext uri="{FF2B5EF4-FFF2-40B4-BE49-F238E27FC236}">
                <a16:creationId xmlns:a16="http://schemas.microsoft.com/office/drawing/2014/main" id="{B50001C9-89EE-A7B7-013C-35E359F36449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077" y="2150076"/>
            <a:ext cx="577242" cy="577242"/>
          </a:xfrm>
          <a:prstGeom prst="rect">
            <a:avLst/>
          </a:prstGeom>
        </p:spPr>
      </p:pic>
      <p:pic>
        <p:nvPicPr>
          <p:cNvPr id="12" name="Picture 2">
            <a:hlinkClick r:id="rId18"/>
            <a:extLst>
              <a:ext uri="{FF2B5EF4-FFF2-40B4-BE49-F238E27FC236}">
                <a16:creationId xmlns:a16="http://schemas.microsoft.com/office/drawing/2014/main" id="{DE399E0D-27E7-15D2-D03C-DF171FF15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454" y="2150076"/>
            <a:ext cx="577242" cy="5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logo with a cartoon child holding a paint brush&#10;&#10;Description automatically generated">
            <a:hlinkClick r:id="rId20"/>
            <a:extLst>
              <a:ext uri="{FF2B5EF4-FFF2-40B4-BE49-F238E27FC236}">
                <a16:creationId xmlns:a16="http://schemas.microsoft.com/office/drawing/2014/main" id="{B6C174E4-F3F5-BBD9-D194-06BA90AFB338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291" y="2150076"/>
            <a:ext cx="577244" cy="577244"/>
          </a:xfrm>
          <a:prstGeom prst="rect">
            <a:avLst/>
          </a:prstGeom>
        </p:spPr>
      </p:pic>
      <p:pic>
        <p:nvPicPr>
          <p:cNvPr id="15" name="Picture 14" descr="A red apple with a ladder and a window&#10;&#10;Description automatically generated">
            <a:hlinkClick r:id="rId22"/>
            <a:extLst>
              <a:ext uri="{FF2B5EF4-FFF2-40B4-BE49-F238E27FC236}">
                <a16:creationId xmlns:a16="http://schemas.microsoft.com/office/drawing/2014/main" id="{A952CE94-23F8-9C93-4206-E90E09D0498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277" y="2963480"/>
            <a:ext cx="566104" cy="5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7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7A9CE7-0B71-EB28-6840-57C811858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5B0F47D-90D1-FC3F-11CC-5B7A587282C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28654B5E-983C-4025-6200-B01F8DEB2E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D5D686-4B5C-8289-690B-0430AADF8003}"/>
              </a:ext>
            </a:extLst>
          </p:cNvPr>
          <p:cNvSpPr txBox="1"/>
          <p:nvPr/>
        </p:nvSpPr>
        <p:spPr>
          <a:xfrm>
            <a:off x="1408176" y="1613159"/>
            <a:ext cx="669340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the number six million, six hundred and sixty thousand and six.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FA920-AACF-3C38-CC6B-C2BA07528530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</p:spTree>
    <p:extLst>
      <p:ext uri="{BB962C8B-B14F-4D97-AF65-F5344CB8AC3E}">
        <p14:creationId xmlns:p14="http://schemas.microsoft.com/office/powerpoint/2010/main" val="1927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88A014-A6F3-519F-7A31-C34A84317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3C46945-6512-AB6C-FF76-F421BB9C86C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A0FE04D-D2B0-F804-9108-759A8D67C4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81DAE3-5758-A3EC-BF26-39238E3C0BB2}"/>
              </a:ext>
            </a:extLst>
          </p:cNvPr>
          <p:cNvSpPr txBox="1"/>
          <p:nvPr/>
        </p:nvSpPr>
        <p:spPr>
          <a:xfrm>
            <a:off x="1389888" y="1597729"/>
            <a:ext cx="6693408" cy="36625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type of chart shows data in the fractions of a circle: cake chart, pie chart, bar chart or sweet chart?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021A8-EBE0-256A-1ECB-8E04D8462B14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</p:spTree>
    <p:extLst>
      <p:ext uri="{BB962C8B-B14F-4D97-AF65-F5344CB8AC3E}">
        <p14:creationId xmlns:p14="http://schemas.microsoft.com/office/powerpoint/2010/main" val="34369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CFA5C0-B2FB-B972-E948-D9D882A54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9612C76-184B-FC43-2645-B6CF105BEC3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5E5882C-6CE2-7285-4E26-E96A039F15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1E55C1A-088D-7894-3F04-97D5F22F9E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031" y="195069"/>
            <a:ext cx="4340237" cy="2237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6101E7-D9AD-D519-BF90-E0D90859DEB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468" y="195069"/>
            <a:ext cx="2304352" cy="2237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FD3B06-3178-86BE-09CF-BEC4EBA89F38}"/>
              </a:ext>
            </a:extLst>
          </p:cNvPr>
          <p:cNvSpPr txBox="1"/>
          <p:nvPr/>
        </p:nvSpPr>
        <p:spPr>
          <a:xfrm>
            <a:off x="1714954" y="2178928"/>
            <a:ext cx="6185464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Make sure you have written your table/team number/letter on every answer sheet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Write the number of each round 1-8 on every answer sheet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Try not to shout out answers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Check with your team mates and agree an answer before you write it down</a:t>
            </a:r>
          </a:p>
        </p:txBody>
      </p:sp>
    </p:spTree>
    <p:extLst>
      <p:ext uri="{BB962C8B-B14F-4D97-AF65-F5344CB8AC3E}">
        <p14:creationId xmlns:p14="http://schemas.microsoft.com/office/powerpoint/2010/main" val="242110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938B97-0D3E-BE06-2299-68E00F8C9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BD2093D-5256-CFE0-0FA8-A181520B521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5B6DB4D-B39C-A1E4-AB6D-F8D7E55CCD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DE14A4-A37E-4F81-4FAC-E2C1E8205ABC}"/>
              </a:ext>
            </a:extLst>
          </p:cNvPr>
          <p:cNvSpPr txBox="1"/>
          <p:nvPr/>
        </p:nvSpPr>
        <p:spPr>
          <a:xfrm>
            <a:off x="1389888" y="1509450"/>
            <a:ext cx="4981237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5c coins are there in €10.50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3D55CA-DDA1-696F-2ADE-0B46F2E84106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EA21B9-2736-3E91-DB58-59E40546EF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771" y="2581668"/>
            <a:ext cx="1520378" cy="154257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5448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D9B8E9-2A99-8E7A-6210-F46DF01E9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AB6F27CF-C64F-1FE2-583D-D92F6FE95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102408"/>
              </p:ext>
            </p:extLst>
          </p:nvPr>
        </p:nvGraphicFramePr>
        <p:xfrm>
          <a:off x="5082506" y="1947672"/>
          <a:ext cx="2973360" cy="2808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672">
                  <a:extLst>
                    <a:ext uri="{9D8B030D-6E8A-4147-A177-3AD203B41FA5}">
                      <a16:colId xmlns:a16="http://schemas.microsoft.com/office/drawing/2014/main" val="3772299707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1606402043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561361883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2509105325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3569508974"/>
                    </a:ext>
                  </a:extLst>
                </a:gridCol>
              </a:tblGrid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30496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861198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337074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88431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13482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31675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5F24EE9-D929-9752-12E4-EFC283D1631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3F54AE9-A97C-87A7-36C7-B182C5A29A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637F51-88D9-7862-88A1-3DF74211F1D1}"/>
              </a:ext>
            </a:extLst>
          </p:cNvPr>
          <p:cNvSpPr txBox="1"/>
          <p:nvPr/>
        </p:nvSpPr>
        <p:spPr>
          <a:xfrm>
            <a:off x="1389888" y="2059259"/>
            <a:ext cx="35716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Which two bees are congruent?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9EDA8E-53BB-CBB3-DF5E-7BF4F1DDC314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396379-E039-B8CA-6FF0-689A968ADA2B}"/>
              </a:ext>
            </a:extLst>
          </p:cNvPr>
          <p:cNvGrpSpPr/>
          <p:nvPr/>
        </p:nvGrpSpPr>
        <p:grpSpPr>
          <a:xfrm>
            <a:off x="5091434" y="1947672"/>
            <a:ext cx="2922547" cy="2364965"/>
            <a:chOff x="5091434" y="1947672"/>
            <a:chExt cx="2922547" cy="23649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C07F030-C7A8-6E21-D2E8-A48961D7B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1434" y="2913124"/>
              <a:ext cx="519739" cy="454186"/>
            </a:xfrm>
            <a:prstGeom prst="rect">
              <a:avLst/>
            </a:prstGeom>
          </p:spPr>
        </p:pic>
        <p:pic>
          <p:nvPicPr>
            <p:cNvPr id="7" name="Picture 6" descr="A cartoon bee with wings&#10;&#10;AI-generated content may be incorrect.">
              <a:extLst>
                <a:ext uri="{FF2B5EF4-FFF2-40B4-BE49-F238E27FC236}">
                  <a16:creationId xmlns:a16="http://schemas.microsoft.com/office/drawing/2014/main" id="{6B5B7EB6-C77D-A9CB-5EDE-4645A9848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4024" y="2896341"/>
              <a:ext cx="519739" cy="45418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C4514C9-A3F6-4B76-2A4A-B013D84CC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5416" y="1947672"/>
              <a:ext cx="519739" cy="454186"/>
            </a:xfrm>
            <a:prstGeom prst="rect">
              <a:avLst/>
            </a:prstGeom>
          </p:spPr>
        </p:pic>
        <p:pic>
          <p:nvPicPr>
            <p:cNvPr id="11" name="Picture 10" descr="A cartoon bee with wings&#10;&#10;AI-generated content may be incorrect.">
              <a:extLst>
                <a:ext uri="{FF2B5EF4-FFF2-40B4-BE49-F238E27FC236}">
                  <a16:creationId xmlns:a16="http://schemas.microsoft.com/office/drawing/2014/main" id="{263EBED8-617B-B542-0364-1C0266371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0851" y="1947672"/>
              <a:ext cx="519739" cy="45418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3F1714B-EA8B-7469-D68B-9B2C04A0D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2947" y="1947672"/>
              <a:ext cx="519739" cy="454186"/>
            </a:xfrm>
            <a:prstGeom prst="rect">
              <a:avLst/>
            </a:prstGeom>
          </p:spPr>
        </p:pic>
        <p:pic>
          <p:nvPicPr>
            <p:cNvPr id="16" name="Picture 15" descr="A cartoon of a bee&#10;&#10;AI-generated content may be incorrect.">
              <a:extLst>
                <a:ext uri="{FF2B5EF4-FFF2-40B4-BE49-F238E27FC236}">
                  <a16:creationId xmlns:a16="http://schemas.microsoft.com/office/drawing/2014/main" id="{E7FB1662-6D31-4C3A-19E3-2B563BA11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183" y="2913124"/>
              <a:ext cx="519739" cy="45418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672417A-83B5-5874-B89B-0E4AFE2CF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9316" y="2930252"/>
              <a:ext cx="519739" cy="454186"/>
            </a:xfrm>
            <a:prstGeom prst="rect">
              <a:avLst/>
            </a:prstGeom>
          </p:spPr>
        </p:pic>
        <p:pic>
          <p:nvPicPr>
            <p:cNvPr id="21" name="Picture 20" descr="A blue and black striped bee&#10;&#10;AI-generated content may be incorrect.">
              <a:extLst>
                <a:ext uri="{FF2B5EF4-FFF2-40B4-BE49-F238E27FC236}">
                  <a16:creationId xmlns:a16="http://schemas.microsoft.com/office/drawing/2014/main" id="{D639D6DF-E6C5-7876-664C-BB2176DBC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5043" y="1989704"/>
              <a:ext cx="519739" cy="45418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4F6C964-1ADC-E6D4-BBBD-A969B54FB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4923" y="1947672"/>
              <a:ext cx="519739" cy="454186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1523FEC-9CE4-8489-98C6-E77F9E797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4242" y="2896341"/>
              <a:ext cx="519739" cy="454186"/>
            </a:xfrm>
            <a:prstGeom prst="rect">
              <a:avLst/>
            </a:prstGeom>
          </p:spPr>
        </p:pic>
        <p:pic>
          <p:nvPicPr>
            <p:cNvPr id="27" name="Picture 26" descr="A cartoon of a bee&#10;&#10;AI-generated content may be incorrect.">
              <a:extLst>
                <a:ext uri="{FF2B5EF4-FFF2-40B4-BE49-F238E27FC236}">
                  <a16:creationId xmlns:a16="http://schemas.microsoft.com/office/drawing/2014/main" id="{52CA919F-F7E7-DEFE-A9F8-91984CDC5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9316" y="3841323"/>
              <a:ext cx="539339" cy="47131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380A663-D360-B2B2-A094-F09E0387B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5092" y="3836562"/>
              <a:ext cx="539339" cy="471314"/>
            </a:xfrm>
            <a:prstGeom prst="rect">
              <a:avLst/>
            </a:prstGeom>
          </p:spPr>
        </p:pic>
        <p:pic>
          <p:nvPicPr>
            <p:cNvPr id="31" name="Picture 30" descr="A cartoon of a bee&#10;&#10;AI-generated content may be incorrect.">
              <a:extLst>
                <a:ext uri="{FF2B5EF4-FFF2-40B4-BE49-F238E27FC236}">
                  <a16:creationId xmlns:a16="http://schemas.microsoft.com/office/drawing/2014/main" id="{A1793796-1F8E-3A97-C00D-BBF8A5B95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8213" y="3826098"/>
              <a:ext cx="539339" cy="471314"/>
            </a:xfrm>
            <a:prstGeom prst="rect">
              <a:avLst/>
            </a:prstGeom>
          </p:spPr>
        </p:pic>
        <p:pic>
          <p:nvPicPr>
            <p:cNvPr id="33" name="Picture 32" descr="A cartoon of a bee&#10;&#10;AI-generated content may be incorrect.">
              <a:extLst>
                <a:ext uri="{FF2B5EF4-FFF2-40B4-BE49-F238E27FC236}">
                  <a16:creationId xmlns:a16="http://schemas.microsoft.com/office/drawing/2014/main" id="{4B44EF90-0E3E-BDA9-BAFA-DDD8B5919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5175" y="3852779"/>
              <a:ext cx="508806" cy="444633"/>
            </a:xfrm>
            <a:prstGeom prst="rect">
              <a:avLst/>
            </a:prstGeom>
          </p:spPr>
        </p:pic>
        <p:pic>
          <p:nvPicPr>
            <p:cNvPr id="34" name="Picture 33" descr="A cartoon of a bee&#10;&#10;AI-generated content may be incorrect.">
              <a:extLst>
                <a:ext uri="{FF2B5EF4-FFF2-40B4-BE49-F238E27FC236}">
                  <a16:creationId xmlns:a16="http://schemas.microsoft.com/office/drawing/2014/main" id="{1EED8A83-B8AA-6BC2-96F6-11377E35D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9490" y="3849902"/>
              <a:ext cx="508806" cy="444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883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A1173E-7BAB-9C74-8FF5-C3A49E2EE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F3E5779-33C0-9A72-BED6-C629B3DFCE2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E373C3C-9ABD-7581-DD71-D9D49E4D80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044607-0E44-2519-1D09-8CBD45C3B9AC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340462-9A98-FE63-C33E-987583F595F5}"/>
              </a:ext>
            </a:extLst>
          </p:cNvPr>
          <p:cNvSpPr txBox="1"/>
          <p:nvPr/>
        </p:nvSpPr>
        <p:spPr>
          <a:xfrm>
            <a:off x="1417320" y="1372927"/>
            <a:ext cx="3374136" cy="427809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cubes are in the picture? (Hint: you can’t see all the cubes!)</a:t>
            </a:r>
          </a:p>
        </p:txBody>
      </p:sp>
      <p:pic>
        <p:nvPicPr>
          <p:cNvPr id="6" name="Picture 5" descr="A colorful cubes in a white frame&#10;&#10;AI-generated content may be incorrect.">
            <a:extLst>
              <a:ext uri="{FF2B5EF4-FFF2-40B4-BE49-F238E27FC236}">
                <a16:creationId xmlns:a16="http://schemas.microsoft.com/office/drawing/2014/main" id="{3128F8AC-C809-A56B-AF08-D7D2412637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33" t="29600" r="23673" b="25467"/>
          <a:stretch>
            <a:fillRect/>
          </a:stretch>
        </p:blipFill>
        <p:spPr>
          <a:xfrm>
            <a:off x="5038344" y="2174331"/>
            <a:ext cx="3026491" cy="25093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5603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F8EF3F-1D18-CC42-F357-56D33337B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8C4756A-A90E-9348-039F-8872C187064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1F771A8-5B14-4EF3-2005-D60740F1EC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5663F053-0AC9-F354-E68A-272B45332B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352932F0-BC7F-A000-BD85-48B0D36BEB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2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7DBDCA-5486-48A5-BEDE-219CF7838A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8CA60AC-D4A4-C1D2-07D0-0C12A6D1A90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F08A240-D59C-9E06-09EF-D25356DE91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3F5FEB8B-B828-A08C-522C-EF2F4E656F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4681AB-6AFA-265A-EE24-7FA529CC2B2D}"/>
              </a:ext>
            </a:extLst>
          </p:cNvPr>
          <p:cNvSpPr txBox="1"/>
          <p:nvPr/>
        </p:nvSpPr>
        <p:spPr>
          <a:xfrm>
            <a:off x="1417320" y="2161799"/>
            <a:ext cx="669340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Are monsters good at maths?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020E4-4B0E-1ECA-A894-343A3BF62846}"/>
              </a:ext>
            </a:extLst>
          </p:cNvPr>
          <p:cNvSpPr txBox="1"/>
          <p:nvPr/>
        </p:nvSpPr>
        <p:spPr>
          <a:xfrm>
            <a:off x="2116836" y="3449706"/>
            <a:ext cx="5294376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Not unless you Count Dracula!</a:t>
            </a:r>
          </a:p>
        </p:txBody>
      </p:sp>
    </p:spTree>
    <p:extLst>
      <p:ext uri="{BB962C8B-B14F-4D97-AF65-F5344CB8AC3E}">
        <p14:creationId xmlns:p14="http://schemas.microsoft.com/office/powerpoint/2010/main" val="129780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F11FFE-5116-8B1D-8F5C-99D4AC340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7ABFC40-7552-74D2-4000-02E0E19A199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35CE223-CB60-9F4F-4A3E-6F95E6AF09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AE5A8112-C701-D655-711F-8BC23748A6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357741"/>
            <a:ext cx="4372116" cy="3736851"/>
          </a:xfrm>
          <a:prstGeom prst="rect">
            <a:avLst/>
          </a:prstGeom>
        </p:spPr>
      </p:pic>
      <p:pic>
        <p:nvPicPr>
          <p:cNvPr id="5" name="Picture 4" descr="A blue and orange rectangular object&#10;&#10;Description automatically generated">
            <a:extLst>
              <a:ext uri="{FF2B5EF4-FFF2-40B4-BE49-F238E27FC236}">
                <a16:creationId xmlns:a16="http://schemas.microsoft.com/office/drawing/2014/main" id="{63E77890-521A-DE7E-D6BE-14E3D355C9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613" y="1078992"/>
            <a:ext cx="1778422" cy="3893827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313C0B95-5C9B-4B7A-A5BE-516031A673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7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49AA3A-D2D1-BB13-C483-B7D1B7AE4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FBF820A-6467-DE80-1BC0-DEC40D6F875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C2A4FFAC-5C9F-4AB4-978D-791FFEB98E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F68245-6852-6117-A190-5AC1FFE6FDE5}"/>
              </a:ext>
            </a:extLst>
          </p:cNvPr>
          <p:cNvSpPr txBox="1"/>
          <p:nvPr/>
        </p:nvSpPr>
        <p:spPr>
          <a:xfrm>
            <a:off x="1389888" y="1509450"/>
            <a:ext cx="669340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number, when multiplied by itself gives the same answer as 20+15+14?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AB452-5FA7-B530-F15A-964A6C8121D1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C3BCE-70FF-4B9C-1230-7BDB27D26CD9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127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F9C034-1916-9F32-D6B4-06861AF31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C410BA4-E6FF-666B-2CFE-F7B88AB0B87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C2D1EB3-BB19-5531-7A56-EFB1900A1C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57FAD0-960C-96D7-9875-D8E4D00DA9CF}"/>
              </a:ext>
            </a:extLst>
          </p:cNvPr>
          <p:cNvSpPr txBox="1"/>
          <p:nvPr/>
        </p:nvSpPr>
        <p:spPr>
          <a:xfrm>
            <a:off x="1371600" y="1618749"/>
            <a:ext cx="358444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much does the watermelon weigh?</a:t>
            </a:r>
          </a:p>
        </p:txBody>
      </p:sp>
      <p:pic>
        <p:nvPicPr>
          <p:cNvPr id="5" name="Picture 4" descr="A screenshot of a math game&#10;&#10;AI-generated content may be incorrect.">
            <a:extLst>
              <a:ext uri="{FF2B5EF4-FFF2-40B4-BE49-F238E27FC236}">
                <a16:creationId xmlns:a16="http://schemas.microsoft.com/office/drawing/2014/main" id="{6B3CDB2F-41C0-6A02-661F-BCE29174B0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6" t="18000" r="28226" b="54533"/>
          <a:stretch>
            <a:fillRect/>
          </a:stretch>
        </p:blipFill>
        <p:spPr>
          <a:xfrm>
            <a:off x="5102352" y="2386584"/>
            <a:ext cx="3959352" cy="188366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A3E831-A1B4-AD25-D693-DDCC7772E7D5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16B848-B17F-C3B3-067D-AA717B3F7449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99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0D3D85-E18D-7E02-5EFA-DE274D3CA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99C5B3D-C70F-A998-9944-8D7C9A00AF3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5A245D6-0B3E-B0A2-81D2-716D4AA5DA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1E149E-B9FB-9F8E-B8D5-58360957F212}"/>
              </a:ext>
            </a:extLst>
          </p:cNvPr>
          <p:cNvSpPr txBox="1"/>
          <p:nvPr/>
        </p:nvSpPr>
        <p:spPr>
          <a:xfrm>
            <a:off x="1389888" y="1613159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True or false: all sides on an isosceles triangle are equal?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C6865D-ECFE-2968-39E9-0FC6746D6018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72DD09-53C6-6BD6-F80D-DB1ADF07EB47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59925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C8238-E36E-3AD2-4D09-15114D2D4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4F9626C-B907-F514-2062-BB862619925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419D20D-7BD7-2D27-AFC6-90BEEF21BB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1B35E3-FACD-E39C-F506-C1CC773FF866}"/>
              </a:ext>
            </a:extLst>
          </p:cNvPr>
          <p:cNvSpPr txBox="1"/>
          <p:nvPr/>
        </p:nvSpPr>
        <p:spPr>
          <a:xfrm>
            <a:off x="1417320" y="1613159"/>
            <a:ext cx="669340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 box holds 12 eggs. I have 136 eggs. How many boxes do I need to hold all the eggs?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9A3F8-38E8-AF9E-1B34-70ACAF517280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46E08B-0935-0311-582B-980ACE227EF1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12 Boxes</a:t>
            </a:r>
          </a:p>
        </p:txBody>
      </p:sp>
    </p:spTree>
    <p:extLst>
      <p:ext uri="{BB962C8B-B14F-4D97-AF65-F5344CB8AC3E}">
        <p14:creationId xmlns:p14="http://schemas.microsoft.com/office/powerpoint/2010/main" val="284403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7409C8-D332-C0C8-4287-D69A9D1EB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5CF2A96-864C-7C6C-1188-B1E179FA8A7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0330363-A5AA-4205-05B8-D6D445BEF9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5AA89C-769A-ACD9-7E77-C8354109FB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031" y="195069"/>
            <a:ext cx="4340237" cy="2237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39459E-15E2-4C4B-6E4D-BFD6B93B1A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468" y="195069"/>
            <a:ext cx="2304352" cy="2237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001AFE-AFBF-41F9-208D-3E8516ABBD14}"/>
              </a:ext>
            </a:extLst>
          </p:cNvPr>
          <p:cNvSpPr txBox="1"/>
          <p:nvPr/>
        </p:nvSpPr>
        <p:spPr>
          <a:xfrm>
            <a:off x="1714954" y="2178928"/>
            <a:ext cx="6185464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Don’t worry about spellings – just do your best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If you’re not sure of the answer, make your best possible guess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000" b="1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It might be a good idea to have a piece of paper to do some rough calculations for some questions</a:t>
            </a:r>
          </a:p>
        </p:txBody>
      </p:sp>
    </p:spTree>
    <p:extLst>
      <p:ext uri="{BB962C8B-B14F-4D97-AF65-F5344CB8AC3E}">
        <p14:creationId xmlns:p14="http://schemas.microsoft.com/office/powerpoint/2010/main" val="187249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E45490-3430-7FF2-3190-AB8543307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5488D12-3E60-60E3-C8D5-EA2BB53707F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99421EE-C5A4-85FE-940D-DD26CE8326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8640B9-962F-0663-2514-C925403765D5}"/>
              </a:ext>
            </a:extLst>
          </p:cNvPr>
          <p:cNvSpPr txBox="1"/>
          <p:nvPr/>
        </p:nvSpPr>
        <p:spPr>
          <a:xfrm>
            <a:off x="1389888" y="1613159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place value of the 2 in the number 14.35</a:t>
            </a:r>
            <a:r>
              <a:rPr lang="en-IE" sz="4800" dirty="0">
                <a:solidFill>
                  <a:srgbClr val="FF0000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</a:t>
            </a:r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2734E1-89E5-93C2-6C55-8F9F3AEB5A69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FD2B13-2EA2-37FC-1CA1-45CE7519EDAC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2/1000</a:t>
            </a:r>
          </a:p>
        </p:txBody>
      </p:sp>
    </p:spTree>
    <p:extLst>
      <p:ext uri="{BB962C8B-B14F-4D97-AF65-F5344CB8AC3E}">
        <p14:creationId xmlns:p14="http://schemas.microsoft.com/office/powerpoint/2010/main" val="269031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27090D-3CD4-14E4-C645-BEE276CD5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638D841-4159-0E80-C043-67E972CD091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A9FBFC2-8CD3-561C-236A-78D2797F72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867B86-2FFC-5F97-F15B-6C9DAEE50FAF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A7E5EC-4692-1E61-7998-14C33E9FD2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1874520"/>
            <a:ext cx="3108960" cy="31089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A6AC9E-F3E0-16D8-5B70-A7865B9E5E6A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EC508-1BAC-BE13-7D30-A4124DCDFFBE}"/>
              </a:ext>
            </a:extLst>
          </p:cNvPr>
          <p:cNvSpPr txBox="1"/>
          <p:nvPr/>
        </p:nvSpPr>
        <p:spPr>
          <a:xfrm>
            <a:off x="1960676" y="4983480"/>
            <a:ext cx="2342288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0401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7B981-FF94-AF1F-8924-EB96C9FBF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FBAE3C9-364F-4E0B-1E6C-B0717FB10078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F053D76-AD45-1D31-ED48-79B21E04EA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1A8439F6-38EB-87B8-3196-10EA9610D5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2A57235F-AF5C-1FAC-3936-9187768393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5335F6-DC1C-D700-8D19-97FB2DC403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4CC191E-B184-61C9-42A5-3F5E7CDF5C8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46543AE-BD2A-CB6D-A475-05823B1EE5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66ADC82D-D30E-F2FB-6D50-966E13B665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E3EA47-63F7-15CB-D0C0-04CF3F114941}"/>
              </a:ext>
            </a:extLst>
          </p:cNvPr>
          <p:cNvSpPr txBox="1"/>
          <p:nvPr/>
        </p:nvSpPr>
        <p:spPr>
          <a:xfrm>
            <a:off x="1417320" y="2161799"/>
            <a:ext cx="6693408" cy="10772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What did the calculator say to the pupil before a maths test?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1F122B-109B-9869-41BF-AC472D51A0D9}"/>
              </a:ext>
            </a:extLst>
          </p:cNvPr>
          <p:cNvSpPr txBox="1"/>
          <p:nvPr/>
        </p:nvSpPr>
        <p:spPr>
          <a:xfrm>
            <a:off x="2081784" y="3519107"/>
            <a:ext cx="536448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Don’t worry, you can count on me!</a:t>
            </a:r>
          </a:p>
        </p:txBody>
      </p:sp>
    </p:spTree>
    <p:extLst>
      <p:ext uri="{BB962C8B-B14F-4D97-AF65-F5344CB8AC3E}">
        <p14:creationId xmlns:p14="http://schemas.microsoft.com/office/powerpoint/2010/main" val="245178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85C8C7-AA8F-85BC-A312-0FB631ECB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C7F513E-B8F3-2960-6D3B-5EC070F21B9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D369B82-D08B-7B80-592D-357B9B504E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A76D17E0-C275-B2D8-393E-3AC3AD7772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blue number three on a green background&#10;&#10;Description automatically generated">
            <a:extLst>
              <a:ext uri="{FF2B5EF4-FFF2-40B4-BE49-F238E27FC236}">
                <a16:creationId xmlns:a16="http://schemas.microsoft.com/office/drawing/2014/main" id="{AAF08442-65C3-6A32-2972-BC862D5FC0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18032"/>
            <a:ext cx="2390263" cy="385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3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139CC6-C33D-E1CA-5022-EB7B637B5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A0DAFF-6C94-2D1B-D929-E1E02A1B65E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2F3CDB1-231B-E9BB-51F1-577439C5E3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F207C1-D36E-3863-A12B-37C7D99BC15D}"/>
              </a:ext>
            </a:extLst>
          </p:cNvPr>
          <p:cNvSpPr txBox="1"/>
          <p:nvPr/>
        </p:nvSpPr>
        <p:spPr>
          <a:xfrm>
            <a:off x="1399032" y="1597729"/>
            <a:ext cx="6693408" cy="36625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Amy has to take 15ml of medicine twice a day for 7 days. How much medicine does she need – 30ml, 105ml, 140ml, 210ml?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2FE8BA-5FCF-968F-32BE-13C7F90F0483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</p:spTree>
    <p:extLst>
      <p:ext uri="{BB962C8B-B14F-4D97-AF65-F5344CB8AC3E}">
        <p14:creationId xmlns:p14="http://schemas.microsoft.com/office/powerpoint/2010/main" val="7406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EA0DDC-20BB-968B-123A-8836D83D4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E6A616A-B86A-1620-52FE-BF8C0D54B79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0CF4C3C-6261-7DAE-2345-0D8E809280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3EB043-6DEA-84F5-D1A0-9BAF5502C7B8}"/>
              </a:ext>
            </a:extLst>
          </p:cNvPr>
          <p:cNvSpPr txBox="1"/>
          <p:nvPr/>
        </p:nvSpPr>
        <p:spPr>
          <a:xfrm>
            <a:off x="1408176" y="1658879"/>
            <a:ext cx="669340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grammes are in 6.45Kg: 0.645g, 64.5g, 645g or 6450g?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C2346-4AB5-D055-8AF7-F1D1882E9C88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</p:spTree>
    <p:extLst>
      <p:ext uri="{BB962C8B-B14F-4D97-AF65-F5344CB8AC3E}">
        <p14:creationId xmlns:p14="http://schemas.microsoft.com/office/powerpoint/2010/main" val="272977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767079-D70B-43AD-451B-39A28888A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E1948AA-FF79-2161-E5E7-19279C458FD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685A1B6-C4A4-A109-313A-3D265E3944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903347-B0E7-2025-1D71-97949CB77058}"/>
              </a:ext>
            </a:extLst>
          </p:cNvPr>
          <p:cNvSpPr txBox="1"/>
          <p:nvPr/>
        </p:nvSpPr>
        <p:spPr>
          <a:xfrm>
            <a:off x="1444752" y="3969186"/>
            <a:ext cx="6922008" cy="169277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Are there more green or blue pencils in this picture?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CCC2E7-B9EC-D0E8-E01B-F6893AA354A9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7676DF-BD54-52DE-12C3-01BD7EFBD6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962"/>
          <a:stretch>
            <a:fillRect/>
          </a:stretch>
        </p:blipFill>
        <p:spPr>
          <a:xfrm>
            <a:off x="2377440" y="1546867"/>
            <a:ext cx="4809744" cy="253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2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997104-AC1E-0E11-00D3-7452100B0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7AA50B5-EBE3-1B15-CCFF-BF4DF63734E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C3F9267-2A2A-F20E-E315-6C7C7ABCB6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3FEB2F-6E88-C0BE-8777-0104AD0122CE}"/>
              </a:ext>
            </a:extLst>
          </p:cNvPr>
          <p:cNvSpPr txBox="1"/>
          <p:nvPr/>
        </p:nvSpPr>
        <p:spPr>
          <a:xfrm>
            <a:off x="1389888" y="1890117"/>
            <a:ext cx="3694176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type of angles are these?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2A40BF-8838-8B7E-3DC5-DC866E57DCCA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479F3B3-FA40-1A14-33FF-A88143858D52}"/>
              </a:ext>
            </a:extLst>
          </p:cNvPr>
          <p:cNvGrpSpPr/>
          <p:nvPr/>
        </p:nvGrpSpPr>
        <p:grpSpPr>
          <a:xfrm>
            <a:off x="5431536" y="2039112"/>
            <a:ext cx="2667000" cy="2624328"/>
            <a:chOff x="5431536" y="2039112"/>
            <a:chExt cx="2667000" cy="262432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B9429FA-EA57-6798-D13A-B8D8C2AA7964}"/>
                </a:ext>
              </a:extLst>
            </p:cNvPr>
            <p:cNvSpPr/>
            <p:nvPr/>
          </p:nvSpPr>
          <p:spPr>
            <a:xfrm>
              <a:off x="5431536" y="203911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15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3588DA1-F90A-DFE2-2653-F10180436B34}"/>
                </a:ext>
              </a:extLst>
            </p:cNvPr>
            <p:cNvSpPr/>
            <p:nvPr/>
          </p:nvSpPr>
          <p:spPr>
            <a:xfrm>
              <a:off x="6891528" y="203911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63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E65D95D-22CD-0B9B-DAE9-3F59B0E237F6}"/>
                </a:ext>
              </a:extLst>
            </p:cNvPr>
            <p:cNvSpPr/>
            <p:nvPr/>
          </p:nvSpPr>
          <p:spPr>
            <a:xfrm>
              <a:off x="5431536" y="345643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89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2560C33-B073-B9A2-0301-251D73186523}"/>
                </a:ext>
              </a:extLst>
            </p:cNvPr>
            <p:cNvSpPr/>
            <p:nvPr/>
          </p:nvSpPr>
          <p:spPr>
            <a:xfrm>
              <a:off x="6891528" y="345643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41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159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4D6BC8-345E-C01E-6F8B-2E2B66D15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4964736-E97C-23F7-B8DE-E13C9E09F26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DC7F08C-17F9-04ED-7004-9D59C3B24D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3C526F-57E2-B943-8F16-81358E0ACDDB}"/>
              </a:ext>
            </a:extLst>
          </p:cNvPr>
          <p:cNvSpPr txBox="1"/>
          <p:nvPr/>
        </p:nvSpPr>
        <p:spPr>
          <a:xfrm>
            <a:off x="1380744" y="1597729"/>
            <a:ext cx="3886200" cy="36625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are these called: dominoes, pentominoes or flamingos?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ECBFF4-C661-09D5-95AB-47F26A8E0AB6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pic>
        <p:nvPicPr>
          <p:cNvPr id="5" name="Picture 4" descr="A pile of dominoes&#10;&#10;AI-generated content may be incorrect.">
            <a:extLst>
              <a:ext uri="{FF2B5EF4-FFF2-40B4-BE49-F238E27FC236}">
                <a16:creationId xmlns:a16="http://schemas.microsoft.com/office/drawing/2014/main" id="{6CD6E350-162F-7B64-FFAC-480CE4314D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395" y="2249424"/>
            <a:ext cx="2802205" cy="186832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71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B0E7F3-7480-E033-0E15-E0503E585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C19A8BF-D168-6AE7-43BA-816F85D6345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6751942-0FFD-373F-9C37-2813D2907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8313AB-CD6A-4273-C20C-97162384B9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031" y="195069"/>
            <a:ext cx="4340237" cy="2237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0CAFBD-3AC6-C02A-63D7-C9F5429217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468" y="195069"/>
            <a:ext cx="2304352" cy="2237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92D698-6A6E-3F2C-9D86-0681DE5C35A3}"/>
              </a:ext>
            </a:extLst>
          </p:cNvPr>
          <p:cNvSpPr txBox="1"/>
          <p:nvPr/>
        </p:nvSpPr>
        <p:spPr>
          <a:xfrm>
            <a:off x="1714954" y="2178928"/>
            <a:ext cx="6185464" cy="23083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There are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eight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rounds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with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six questions in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each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There are 48 questions in all to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endParaRPr lang="fr-CA" altLang="en-US" sz="2400" dirty="0">
              <a:latin typeface="HelloTiffany" panose="02000603000000000000" pitchFamily="2" charset="0"/>
              <a:ea typeface="HelloTiffany" panose="02000603000000000000" pitchFamily="2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 are not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expected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to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be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able to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answer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all questions,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just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do </a:t>
            </a:r>
            <a:r>
              <a:rPr lang="fr-CA" altLang="en-US" sz="2400" dirty="0" err="1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your</a:t>
            </a:r>
            <a:r>
              <a:rPr lang="fr-CA" altLang="en-US" sz="2400" dirty="0">
                <a:latin typeface="HelloTiffany" panose="02000603000000000000" pitchFamily="2" charset="0"/>
                <a:ea typeface="HelloTiffany" panose="02000603000000000000" pitchFamily="2" charset="0"/>
                <a:cs typeface="Arial" panose="020B0604020202020204" pitchFamily="34" charset="0"/>
              </a:rPr>
              <a:t> best</a:t>
            </a:r>
          </a:p>
        </p:txBody>
      </p:sp>
    </p:spTree>
    <p:extLst>
      <p:ext uri="{BB962C8B-B14F-4D97-AF65-F5344CB8AC3E}">
        <p14:creationId xmlns:p14="http://schemas.microsoft.com/office/powerpoint/2010/main" val="222711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221B7A-CE5F-F681-A9C7-779CCE152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F4A3443-6DD1-8D30-71C4-6948F60247E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DCF6039-AE63-D8B5-D077-0E37985B38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932050-4D03-08B6-F225-6203E1FEB254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17349E-679E-642C-9852-E871BA32E9F8}"/>
              </a:ext>
            </a:extLst>
          </p:cNvPr>
          <p:cNvSpPr txBox="1"/>
          <p:nvPr/>
        </p:nvSpPr>
        <p:spPr>
          <a:xfrm>
            <a:off x="1312164" y="1769019"/>
            <a:ext cx="6519672" cy="14157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 descr="A screenshot of a game&#10;&#10;AI-generated content may be incorrect.">
            <a:extLst>
              <a:ext uri="{FF2B5EF4-FFF2-40B4-BE49-F238E27FC236}">
                <a16:creationId xmlns:a16="http://schemas.microsoft.com/office/drawing/2014/main" id="{F574BBB9-FBC5-ECD4-070E-225391ED4C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3" t="21601" r="5733" b="38933"/>
          <a:stretch>
            <a:fillRect/>
          </a:stretch>
        </p:blipFill>
        <p:spPr>
          <a:xfrm>
            <a:off x="2041398" y="3294931"/>
            <a:ext cx="5061204" cy="237419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0370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7AF4DE-CB74-13A6-D142-B78507099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D24DAA8-0DE4-FA7A-2788-A3D4FD29F76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2F57E31-9E31-5BC4-D43A-1E9F15BD3A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492AADBB-82CA-B4B5-105C-0B6FAA9FCF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82CDFD38-8D61-6BFE-D206-636468AFEE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238B20-6145-616D-D076-4C4A8B994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81F38A5-DE08-777D-A996-CC3C5E93D6F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2084CC6-9574-16C3-5905-7B4FE10C30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9B7BCACA-F89C-ECC6-5271-0A1064F047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7C0122-2F11-38E2-009D-B47DF983A242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a maths teacher’s favourite season?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69AAD1-F0CD-6F22-32CD-EC7B660E5BFB}"/>
              </a:ext>
            </a:extLst>
          </p:cNvPr>
          <p:cNvSpPr txBox="1"/>
          <p:nvPr/>
        </p:nvSpPr>
        <p:spPr>
          <a:xfrm>
            <a:off x="2081784" y="3939731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Sum-</a:t>
            </a:r>
            <a:r>
              <a:rPr lang="en-IE" sz="3600" b="1" dirty="0" err="1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mer</a:t>
            </a:r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919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7B76E4-A9A1-46D5-B637-A7C02405C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AB4F259-BAE6-BBE2-8C95-81BC89156BF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AA228E5-52DE-40CD-F9B2-C2F626A730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1EFCE8F5-954D-DB24-73E7-82635D004F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420624"/>
            <a:ext cx="4372116" cy="3736851"/>
          </a:xfrm>
          <a:prstGeom prst="rect">
            <a:avLst/>
          </a:prstGeom>
        </p:spPr>
      </p:pic>
      <p:pic>
        <p:nvPicPr>
          <p:cNvPr id="2" name="Picture 1" descr="A pink number on a yellow background&#10;&#10;Description automatically generated">
            <a:extLst>
              <a:ext uri="{FF2B5EF4-FFF2-40B4-BE49-F238E27FC236}">
                <a16:creationId xmlns:a16="http://schemas.microsoft.com/office/drawing/2014/main" id="{64038317-7D9B-2C3B-7AB9-CFE0A098B4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03471"/>
            <a:ext cx="2584708" cy="3887892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BED364ED-588B-0989-BA9E-7A5401A5B9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7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50F721-C7E1-17D4-E5A1-A9A76CBC0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3DBA09F-1ADF-A5F1-3202-9F1F6A9D0BC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088DC2B-2AFE-BE11-B48D-9AC18B9B6A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DB9865-E861-3C96-5831-3BF588803D8A}"/>
              </a:ext>
            </a:extLst>
          </p:cNvPr>
          <p:cNvSpPr txBox="1"/>
          <p:nvPr/>
        </p:nvSpPr>
        <p:spPr>
          <a:xfrm>
            <a:off x="1389888" y="1613159"/>
            <a:ext cx="669340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Which of these shapes is </a:t>
            </a:r>
            <a:r>
              <a:rPr lang="en-IE" sz="4000" u="sng" dirty="0">
                <a:latin typeface="HelloTiffany" panose="02000603000000000000" pitchFamily="2" charset="0"/>
                <a:ea typeface="HelloTiffany" panose="02000603000000000000" pitchFamily="2" charset="0"/>
              </a:rPr>
              <a:t>not</a:t>
            </a:r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 a quadrilateral: rectangle, pentagon, square, oblong?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AD789D-1188-14EF-AEA3-FF762B04BCE0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CA029-400C-1851-1AF4-50FD14D734E2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Pentagon</a:t>
            </a:r>
          </a:p>
        </p:txBody>
      </p:sp>
    </p:spTree>
    <p:extLst>
      <p:ext uri="{BB962C8B-B14F-4D97-AF65-F5344CB8AC3E}">
        <p14:creationId xmlns:p14="http://schemas.microsoft.com/office/powerpoint/2010/main" val="32882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1B1387-6584-D351-9AC6-0E1E49A89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09E60FB-8120-C700-FE01-F2656CEE153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092493C-5092-3011-6A39-C67FDF54AD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E76EB9-A18F-0129-CCC3-6FAB49384D39}"/>
              </a:ext>
            </a:extLst>
          </p:cNvPr>
          <p:cNvSpPr txBox="1"/>
          <p:nvPr/>
        </p:nvSpPr>
        <p:spPr>
          <a:xfrm>
            <a:off x="1408176" y="1613159"/>
            <a:ext cx="66934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the number six million, six hundred and sixty thousand and six.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B58C1E-0121-7224-8348-79CEC3C9EF08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E8A7ED-EAF5-3CAD-3F9E-ACBF0BEF49C2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1,660,006</a:t>
            </a:r>
          </a:p>
        </p:txBody>
      </p:sp>
    </p:spTree>
    <p:extLst>
      <p:ext uri="{BB962C8B-B14F-4D97-AF65-F5344CB8AC3E}">
        <p14:creationId xmlns:p14="http://schemas.microsoft.com/office/powerpoint/2010/main" val="353541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222850-8D88-3DB1-B764-A741A3297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87883D9-F713-2CD4-E902-2FA01B6F579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9B9B466-EA35-3277-3B55-344AAB9426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29DBBB-A04A-0A83-5658-C87436077E71}"/>
              </a:ext>
            </a:extLst>
          </p:cNvPr>
          <p:cNvSpPr txBox="1"/>
          <p:nvPr/>
        </p:nvSpPr>
        <p:spPr>
          <a:xfrm>
            <a:off x="1389888" y="1597729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type of chart shows data in the fractions of a circle: cake chart, pie chart, bar chart or sweet chart?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C8880-90C2-373E-6F77-D00807A78524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C09D36-C007-F46D-B8FA-C3EF121E63F1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157195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BC03DF-2EC5-6170-208B-82F325A74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B897A5D-8B16-C3CF-5779-55D6AA628B0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1D42B59-43B4-1696-2625-9E6E9772FE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35376C-59E9-7C7E-23FE-6786CBEEC3D1}"/>
              </a:ext>
            </a:extLst>
          </p:cNvPr>
          <p:cNvSpPr txBox="1"/>
          <p:nvPr/>
        </p:nvSpPr>
        <p:spPr>
          <a:xfrm>
            <a:off x="1389888" y="1604015"/>
            <a:ext cx="4981237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5c coins are there in €10.50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9715F5-DABB-EE23-521A-968B234C45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771" y="2581668"/>
            <a:ext cx="1520378" cy="154257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1F74CB-D25F-61C9-5B82-CCD73ADEBA85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254E1D-1C79-4A8E-22EC-65FDF4B31767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210</a:t>
            </a:r>
          </a:p>
        </p:txBody>
      </p:sp>
    </p:spTree>
    <p:extLst>
      <p:ext uri="{BB962C8B-B14F-4D97-AF65-F5344CB8AC3E}">
        <p14:creationId xmlns:p14="http://schemas.microsoft.com/office/powerpoint/2010/main" val="273431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FA4799-1012-17FC-A76F-0ADA64439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C928796-FA1E-798F-A853-F139F5D5FE38}"/>
              </a:ext>
            </a:extLst>
          </p:cNvPr>
          <p:cNvGraphicFramePr>
            <a:graphicFrameLocks noGrp="1"/>
          </p:cNvGraphicFramePr>
          <p:nvPr/>
        </p:nvGraphicFramePr>
        <p:xfrm>
          <a:off x="5082506" y="1947672"/>
          <a:ext cx="2973360" cy="2808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672">
                  <a:extLst>
                    <a:ext uri="{9D8B030D-6E8A-4147-A177-3AD203B41FA5}">
                      <a16:colId xmlns:a16="http://schemas.microsoft.com/office/drawing/2014/main" val="3772299707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1606402043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561361883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2509105325"/>
                    </a:ext>
                  </a:extLst>
                </a:gridCol>
                <a:gridCol w="594672">
                  <a:extLst>
                    <a:ext uri="{9D8B030D-6E8A-4147-A177-3AD203B41FA5}">
                      <a16:colId xmlns:a16="http://schemas.microsoft.com/office/drawing/2014/main" val="3569508974"/>
                    </a:ext>
                  </a:extLst>
                </a:gridCol>
              </a:tblGrid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30496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861198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337074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J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88431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13482"/>
                  </a:ext>
                </a:extLst>
              </a:tr>
              <a:tr h="468088"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31675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B7C3BAF-4EDC-49C3-29B6-01C7DB599EF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BFC0063-F65B-9B32-126E-72C9581EEC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C1626F-207B-B631-F608-25B6602EDBB0}"/>
              </a:ext>
            </a:extLst>
          </p:cNvPr>
          <p:cNvSpPr txBox="1"/>
          <p:nvPr/>
        </p:nvSpPr>
        <p:spPr>
          <a:xfrm>
            <a:off x="1389888" y="2059259"/>
            <a:ext cx="35716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Which two bees are congruent?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452233C-6952-C845-387D-74036F4A7359}"/>
              </a:ext>
            </a:extLst>
          </p:cNvPr>
          <p:cNvGrpSpPr/>
          <p:nvPr/>
        </p:nvGrpSpPr>
        <p:grpSpPr>
          <a:xfrm>
            <a:off x="5091434" y="1947672"/>
            <a:ext cx="2922547" cy="2364965"/>
            <a:chOff x="5091434" y="1947672"/>
            <a:chExt cx="2922547" cy="23649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C45056E-F1C0-E1E7-6E9D-F6F54E966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1434" y="2913124"/>
              <a:ext cx="519739" cy="454186"/>
            </a:xfrm>
            <a:prstGeom prst="rect">
              <a:avLst/>
            </a:prstGeom>
          </p:spPr>
        </p:pic>
        <p:pic>
          <p:nvPicPr>
            <p:cNvPr id="7" name="Picture 6" descr="A cartoon bee with wings&#10;&#10;AI-generated content may be incorrect.">
              <a:extLst>
                <a:ext uri="{FF2B5EF4-FFF2-40B4-BE49-F238E27FC236}">
                  <a16:creationId xmlns:a16="http://schemas.microsoft.com/office/drawing/2014/main" id="{10172D48-4747-6277-6115-2009560AB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4024" y="2896341"/>
              <a:ext cx="519739" cy="45418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A62B2CD-D8B3-56AE-8C0F-12AE30BEE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5416" y="1947672"/>
              <a:ext cx="519739" cy="454186"/>
            </a:xfrm>
            <a:prstGeom prst="rect">
              <a:avLst/>
            </a:prstGeom>
          </p:spPr>
        </p:pic>
        <p:pic>
          <p:nvPicPr>
            <p:cNvPr id="11" name="Picture 10" descr="A cartoon bee with wings&#10;&#10;AI-generated content may be incorrect.">
              <a:extLst>
                <a:ext uri="{FF2B5EF4-FFF2-40B4-BE49-F238E27FC236}">
                  <a16:creationId xmlns:a16="http://schemas.microsoft.com/office/drawing/2014/main" id="{E05B3AA6-E00E-320D-9A7E-A9825A117D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0851" y="1947672"/>
              <a:ext cx="519739" cy="45418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4D18942-3DC9-D42D-65EB-729D126D9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2947" y="1947672"/>
              <a:ext cx="519739" cy="454186"/>
            </a:xfrm>
            <a:prstGeom prst="rect">
              <a:avLst/>
            </a:prstGeom>
          </p:spPr>
        </p:pic>
        <p:pic>
          <p:nvPicPr>
            <p:cNvPr id="16" name="Picture 15" descr="A cartoon of a bee&#10;&#10;AI-generated content may be incorrect.">
              <a:extLst>
                <a:ext uri="{FF2B5EF4-FFF2-40B4-BE49-F238E27FC236}">
                  <a16:creationId xmlns:a16="http://schemas.microsoft.com/office/drawing/2014/main" id="{1299860F-FA53-E80F-15EC-B87AB24C3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2183" y="2913124"/>
              <a:ext cx="519739" cy="45418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AFED584-5A37-4936-5A4D-865AF5461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9316" y="2930252"/>
              <a:ext cx="519739" cy="454186"/>
            </a:xfrm>
            <a:prstGeom prst="rect">
              <a:avLst/>
            </a:prstGeom>
          </p:spPr>
        </p:pic>
        <p:pic>
          <p:nvPicPr>
            <p:cNvPr id="21" name="Picture 20" descr="A blue and black striped bee&#10;&#10;AI-generated content may be incorrect.">
              <a:extLst>
                <a:ext uri="{FF2B5EF4-FFF2-40B4-BE49-F238E27FC236}">
                  <a16:creationId xmlns:a16="http://schemas.microsoft.com/office/drawing/2014/main" id="{1F7D2ACB-0940-2E0A-12C3-991FAB121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5043" y="1989704"/>
              <a:ext cx="519739" cy="45418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8D2B1A9-05A1-86F1-6E7F-3F3F98E39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4923" y="1947672"/>
              <a:ext cx="519739" cy="454186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91A6363-B703-3AF7-6260-FBFDCBF6B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4242" y="2896341"/>
              <a:ext cx="519739" cy="454186"/>
            </a:xfrm>
            <a:prstGeom prst="rect">
              <a:avLst/>
            </a:prstGeom>
          </p:spPr>
        </p:pic>
        <p:pic>
          <p:nvPicPr>
            <p:cNvPr id="27" name="Picture 26" descr="A cartoon of a bee&#10;&#10;AI-generated content may be incorrect.">
              <a:extLst>
                <a:ext uri="{FF2B5EF4-FFF2-40B4-BE49-F238E27FC236}">
                  <a16:creationId xmlns:a16="http://schemas.microsoft.com/office/drawing/2014/main" id="{D7FBB70E-4C6B-8809-FEB3-6F7BC4179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9316" y="3841323"/>
              <a:ext cx="539339" cy="47131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D1DB1F6-CA31-16F6-B068-A490BC76F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5092" y="3836562"/>
              <a:ext cx="539339" cy="471314"/>
            </a:xfrm>
            <a:prstGeom prst="rect">
              <a:avLst/>
            </a:prstGeom>
          </p:spPr>
        </p:pic>
        <p:pic>
          <p:nvPicPr>
            <p:cNvPr id="31" name="Picture 30" descr="A cartoon of a bee&#10;&#10;AI-generated content may be incorrect.">
              <a:extLst>
                <a:ext uri="{FF2B5EF4-FFF2-40B4-BE49-F238E27FC236}">
                  <a16:creationId xmlns:a16="http://schemas.microsoft.com/office/drawing/2014/main" id="{BD293164-0A94-D097-F29D-8B18DAAEE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8213" y="3826098"/>
              <a:ext cx="539339" cy="471314"/>
            </a:xfrm>
            <a:prstGeom prst="rect">
              <a:avLst/>
            </a:prstGeom>
          </p:spPr>
        </p:pic>
        <p:pic>
          <p:nvPicPr>
            <p:cNvPr id="33" name="Picture 32" descr="A cartoon of a bee&#10;&#10;AI-generated content may be incorrect.">
              <a:extLst>
                <a:ext uri="{FF2B5EF4-FFF2-40B4-BE49-F238E27FC236}">
                  <a16:creationId xmlns:a16="http://schemas.microsoft.com/office/drawing/2014/main" id="{21149491-916F-B27F-1FE0-E570725A1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5175" y="3852779"/>
              <a:ext cx="508806" cy="444633"/>
            </a:xfrm>
            <a:prstGeom prst="rect">
              <a:avLst/>
            </a:prstGeom>
          </p:spPr>
        </p:pic>
        <p:pic>
          <p:nvPicPr>
            <p:cNvPr id="34" name="Picture 33" descr="A cartoon of a bee&#10;&#10;AI-generated content may be incorrect.">
              <a:extLst>
                <a:ext uri="{FF2B5EF4-FFF2-40B4-BE49-F238E27FC236}">
                  <a16:creationId xmlns:a16="http://schemas.microsoft.com/office/drawing/2014/main" id="{A040495B-99E0-72C4-7A98-804998C60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9490" y="3849902"/>
              <a:ext cx="508806" cy="444633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AAD3E6E-0181-6789-F248-FC574E3708A8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322369-EC9D-3951-35FA-2F742D964798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 &amp; J</a:t>
            </a:r>
          </a:p>
        </p:txBody>
      </p:sp>
    </p:spTree>
    <p:extLst>
      <p:ext uri="{BB962C8B-B14F-4D97-AF65-F5344CB8AC3E}">
        <p14:creationId xmlns:p14="http://schemas.microsoft.com/office/powerpoint/2010/main" val="377124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0B0103-E61B-0171-B0FF-0F0EFA2C7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A097CD2-809F-1B04-D6BD-C6C045C1D43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8D22AFE-C136-0265-402D-A84931D90B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706A77-951C-177D-5539-1D25D4070CF2}"/>
              </a:ext>
            </a:extLst>
          </p:cNvPr>
          <p:cNvSpPr txBox="1"/>
          <p:nvPr/>
        </p:nvSpPr>
        <p:spPr>
          <a:xfrm>
            <a:off x="1389888" y="1636681"/>
            <a:ext cx="3374136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cubes are in the picture? (Hint: you can’t see all the cubes!)</a:t>
            </a:r>
          </a:p>
        </p:txBody>
      </p:sp>
      <p:pic>
        <p:nvPicPr>
          <p:cNvPr id="6" name="Picture 5" descr="A colorful cubes in a white frame&#10;&#10;AI-generated content may be incorrect.">
            <a:extLst>
              <a:ext uri="{FF2B5EF4-FFF2-40B4-BE49-F238E27FC236}">
                <a16:creationId xmlns:a16="http://schemas.microsoft.com/office/drawing/2014/main" id="{22CB0F5C-CA12-518B-01AE-081AD492A0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33" t="29600" r="23673" b="25467"/>
          <a:stretch>
            <a:fillRect/>
          </a:stretch>
        </p:blipFill>
        <p:spPr>
          <a:xfrm>
            <a:off x="5038344" y="2174331"/>
            <a:ext cx="3026491" cy="25093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809676-FD7A-08C5-4EE6-498F20177E80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2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382805-5F65-2685-A38C-1B14B71A27A4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8260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9C0E2C-85D7-D382-5338-C516D5315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9D62B1E-9FD8-FA58-C702-E6A4E0BA40F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C120675-620E-E423-B990-68E82294DF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C78834-EE12-9DBB-925B-3933F70A6F7A}"/>
              </a:ext>
            </a:extLst>
          </p:cNvPr>
          <p:cNvSpPr txBox="1"/>
          <p:nvPr/>
        </p:nvSpPr>
        <p:spPr>
          <a:xfrm>
            <a:off x="1328166" y="978408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Best of luck and enjoy the quiz!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1290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5F40B8-2A1B-6DC8-28A7-D12B33972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2ABBC6B-3934-BB88-6225-156B7D54D03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5708CFC-4F34-EF1C-5D7D-DC231B298C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64240B4E-423E-4088-23AD-CE3699CAC2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BEAB6FE9-AC39-29C1-4FAA-75945A60C0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4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638AEC-5898-0CDA-2675-AF08554A0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6DBFB94-096A-DE07-7FAB-AD12005D6CD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724D321-6870-A0BE-49E2-13567F5D71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C675F4AB-48CC-A1B4-9904-455C900FFF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AB640E-4781-1F27-5FAC-B1AD61FB8A37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Which knight created the Round Table?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6F5649-BED5-63BE-474E-B6A93BD62602}"/>
              </a:ext>
            </a:extLst>
          </p:cNvPr>
          <p:cNvSpPr txBox="1"/>
          <p:nvPr/>
        </p:nvSpPr>
        <p:spPr>
          <a:xfrm>
            <a:off x="2081784" y="3939731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Sir </a:t>
            </a:r>
            <a:r>
              <a:rPr lang="en-IE" sz="3600" b="1" dirty="0" err="1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Cumference</a:t>
            </a:r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3629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CDEAEC-A4CF-51C7-062C-BA31C5BF5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1FF5890-C818-759F-FCE8-05DAB2F1FE9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BF7359E6-3392-4963-1421-07E888AFD5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95F68761-0515-1199-914D-A9F750962F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purple cross on a blue cloud&#10;&#10;Description automatically generated">
            <a:extLst>
              <a:ext uri="{FF2B5EF4-FFF2-40B4-BE49-F238E27FC236}">
                <a16:creationId xmlns:a16="http://schemas.microsoft.com/office/drawing/2014/main" id="{9A5E4D19-947E-8FF6-9A9C-89D2033B7B6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56" y="940351"/>
            <a:ext cx="2587921" cy="373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49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D4D6DA-59F0-083C-B9A2-6817AD11C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1331225-7415-D65E-8122-3D512C527C5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5D4FF47-9C06-0E73-1C60-2FA291A61E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A1234E-A061-8D3C-CBB2-64678A8F3A1D}"/>
              </a:ext>
            </a:extLst>
          </p:cNvPr>
          <p:cNvSpPr txBox="1"/>
          <p:nvPr/>
        </p:nvSpPr>
        <p:spPr>
          <a:xfrm>
            <a:off x="1426464" y="1890117"/>
            <a:ext cx="3264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Name this 3D shape: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E3B114-AE53-AB00-85FC-92174801A717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pic>
        <p:nvPicPr>
          <p:cNvPr id="5" name="Picture 4" descr="A blue bowl with black background&#10;&#10;AI-generated content may be incorrect.">
            <a:extLst>
              <a:ext uri="{FF2B5EF4-FFF2-40B4-BE49-F238E27FC236}">
                <a16:creationId xmlns:a16="http://schemas.microsoft.com/office/drawing/2014/main" id="{DF433ECF-6F6D-4715-5117-560D12DF66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480" y="2400579"/>
            <a:ext cx="3264408" cy="205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6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DDC815-1D5F-59C9-5857-9749286A6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F9EBB13-81E1-535B-0C43-130E753B80F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23648AED-AB1E-AC70-0C7D-53A95E0530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7150C4-D4F9-2921-C8E6-A7C9A438E5E4}"/>
              </a:ext>
            </a:extLst>
          </p:cNvPr>
          <p:cNvSpPr txBox="1"/>
          <p:nvPr/>
        </p:nvSpPr>
        <p:spPr>
          <a:xfrm>
            <a:off x="1371600" y="1591746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0.875 as a fraction in its lowest terms?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45E61-E43E-257B-7264-85D0176BC9D7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</p:spTree>
    <p:extLst>
      <p:ext uri="{BB962C8B-B14F-4D97-AF65-F5344CB8AC3E}">
        <p14:creationId xmlns:p14="http://schemas.microsoft.com/office/powerpoint/2010/main" val="154664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A6900A-41AC-F0F3-04CA-B54A581E7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72B6DC0-B257-3B95-8F5E-D2B7E49D91F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2146BC1-08E1-3672-A594-9532EE3555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A8A310-4D76-74A4-AE10-E1AFFD45116C}"/>
              </a:ext>
            </a:extLst>
          </p:cNvPr>
          <p:cNvSpPr txBox="1"/>
          <p:nvPr/>
        </p:nvSpPr>
        <p:spPr>
          <a:xfrm>
            <a:off x="1389888" y="1658879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next Square Number after 25?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CC49EA-978F-3E47-6F90-80504475F140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</p:spTree>
    <p:extLst>
      <p:ext uri="{BB962C8B-B14F-4D97-AF65-F5344CB8AC3E}">
        <p14:creationId xmlns:p14="http://schemas.microsoft.com/office/powerpoint/2010/main" val="291870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19BE86-E223-CEED-F112-CA7058295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93B27DA-3A51-7785-4312-1C70C055B3C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A0F195F-C1BB-BA59-B5C7-D974CE7ECA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11763A-239F-B9B8-3A29-1F311E8F83A3}"/>
              </a:ext>
            </a:extLst>
          </p:cNvPr>
          <p:cNvSpPr txBox="1"/>
          <p:nvPr/>
        </p:nvSpPr>
        <p:spPr>
          <a:xfrm>
            <a:off x="1353312" y="3886890"/>
            <a:ext cx="6693408" cy="169277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Prime Numbers can you see?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20885-5652-F9D4-527D-E37F1EEDBC62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AC874B-F79A-815C-89BE-406F62950F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36"/>
          <a:stretch>
            <a:fillRect/>
          </a:stretch>
        </p:blipFill>
        <p:spPr>
          <a:xfrm>
            <a:off x="2660903" y="1547703"/>
            <a:ext cx="3822193" cy="22570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0205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B82381-7F8F-F323-CB95-32D34E5F0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8A8308C-015E-145F-C0FB-1E98B127706D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5FC7B74-1BB4-F666-A5F5-5C154E77A3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7B5081-EFE6-6C7C-9042-E600888002C2}"/>
              </a:ext>
            </a:extLst>
          </p:cNvPr>
          <p:cNvSpPr txBox="1"/>
          <p:nvPr/>
        </p:nvSpPr>
        <p:spPr>
          <a:xfrm>
            <a:off x="1380744" y="1782395"/>
            <a:ext cx="3959352" cy="3293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date 10 days after this date?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462398-577A-2D05-9876-7FE81FB23346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BE7DF6-D2C5-1AA4-9743-DCDF832772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024" y="2135006"/>
            <a:ext cx="1997803" cy="258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65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7BDA29-6510-0103-F0B0-71D5B2466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ED4CE87-A5AB-6056-DAE4-E1B22F5112C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8421EE4-70C6-A8CA-5682-5459A5EEB5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15AFA0-BB6B-7EB6-97DA-F00849A63E7B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7A4E1C-4B6E-A904-5135-C4F51E752FE6}"/>
              </a:ext>
            </a:extLst>
          </p:cNvPr>
          <p:cNvSpPr txBox="1"/>
          <p:nvPr/>
        </p:nvSpPr>
        <p:spPr>
          <a:xfrm>
            <a:off x="1426464" y="1890117"/>
            <a:ext cx="2935224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Find the missing number:</a:t>
            </a:r>
          </a:p>
        </p:txBody>
      </p:sp>
      <p:pic>
        <p:nvPicPr>
          <p:cNvPr id="6" name="Picture 5" descr="A screenshot of a game&#10;&#10;AI-generated content may be incorrect.">
            <a:extLst>
              <a:ext uri="{FF2B5EF4-FFF2-40B4-BE49-F238E27FC236}">
                <a16:creationId xmlns:a16="http://schemas.microsoft.com/office/drawing/2014/main" id="{D133A1B8-DF11-798E-52F8-4EFCC75BB3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00" r="2133" b="32267"/>
          <a:stretch>
            <a:fillRect/>
          </a:stretch>
        </p:blipFill>
        <p:spPr>
          <a:xfrm>
            <a:off x="4572000" y="2290821"/>
            <a:ext cx="3858768" cy="22763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911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66BFF2-AB8C-D010-F7CC-680F2BE50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A03A725-AF46-046C-DEC7-027C6F98EAB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93A740B-D2F5-7BEB-F084-4BBC18C75A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D1B638FD-F559-6A30-61B8-C127137139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00966C87-D838-2D81-CD3E-7D136FC596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0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F08007-461F-0CFB-C69D-1B74D6C71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1D9E567-C1F2-EE68-FD45-F7DFACE90CC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6D203CA-27F8-B5CB-1548-0849DF57E0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D489E6-D8C3-6DF6-D65E-49A28447ABC0}"/>
              </a:ext>
            </a:extLst>
          </p:cNvPr>
          <p:cNvSpPr txBox="1"/>
          <p:nvPr/>
        </p:nvSpPr>
        <p:spPr>
          <a:xfrm>
            <a:off x="1328166" y="1207008"/>
            <a:ext cx="64876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9600" b="1" dirty="0">
                <a:ln w="38100"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Ready to start ….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6174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8B797F-DAE4-B366-E1DC-F43209474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FD61AC8-9BC0-C08D-D2D2-657A535849A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F231AC0-B8E3-693B-7193-F8BE4ABA62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86B814D0-2DDC-B9AC-D4ED-1AC0C6F337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35D9AE-6CD5-93BD-80C8-ED1E06969810}"/>
              </a:ext>
            </a:extLst>
          </p:cNvPr>
          <p:cNvSpPr txBox="1"/>
          <p:nvPr/>
        </p:nvSpPr>
        <p:spPr>
          <a:xfrm>
            <a:off x="1417320" y="2161799"/>
            <a:ext cx="6693408" cy="175432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Which part of New York is a maths teacher’s favourite place?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C404E9-6505-F271-04AD-07E3A2244F41}"/>
              </a:ext>
            </a:extLst>
          </p:cNvPr>
          <p:cNvSpPr txBox="1"/>
          <p:nvPr/>
        </p:nvSpPr>
        <p:spPr>
          <a:xfrm>
            <a:off x="2081784" y="4040315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Times Square!</a:t>
            </a:r>
          </a:p>
        </p:txBody>
      </p:sp>
    </p:spTree>
    <p:extLst>
      <p:ext uri="{BB962C8B-B14F-4D97-AF65-F5344CB8AC3E}">
        <p14:creationId xmlns:p14="http://schemas.microsoft.com/office/powerpoint/2010/main" val="285704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54E59D-3EC4-9E0A-3491-9384E8D09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17C15BF-DAA7-36BE-D51D-558B17DB3975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4BFD786A-E2A5-4BFC-B10C-BB907EC098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F7EA0-0E17-931B-D917-A6F5680C0EFD}"/>
              </a:ext>
            </a:extLst>
          </p:cNvPr>
          <p:cNvSpPr txBox="1"/>
          <p:nvPr/>
        </p:nvSpPr>
        <p:spPr>
          <a:xfrm>
            <a:off x="1328166" y="1397674"/>
            <a:ext cx="64876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0" b="1" dirty="0">
                <a:ln w="38100"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Time to check the scores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1570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FB9FE8-6878-FC71-7B40-4F15BB419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41C1107-2FE8-20B0-8B11-6C5CBEB7DD1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312FA25-721D-0850-A3CF-F6BFFF2EF6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66BD73A1-D755-D604-2097-8646489400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579" y="357741"/>
            <a:ext cx="4372116" cy="3736851"/>
          </a:xfrm>
          <a:prstGeom prst="rect">
            <a:avLst/>
          </a:prstGeom>
        </p:spPr>
      </p:pic>
      <p:pic>
        <p:nvPicPr>
          <p:cNvPr id="2" name="Picture 1" descr="A blue number three on a green background&#10;&#10;Description automatically generated">
            <a:extLst>
              <a:ext uri="{FF2B5EF4-FFF2-40B4-BE49-F238E27FC236}">
                <a16:creationId xmlns:a16="http://schemas.microsoft.com/office/drawing/2014/main" id="{72D2F9FD-CFDE-1F1D-A276-09376C837A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018032"/>
            <a:ext cx="2390263" cy="3858769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BB0B1EEB-1035-4ED2-63C8-FDCCE9E227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64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C999B2-8F69-8503-42E4-9158B6D60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7E846DA-31C4-B289-2ACB-B19C9A9E218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CBE8A2E-BD77-40B2-F162-27FAF9E8A9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8E7218-712D-E6C2-DBD5-E4246CB6F0D3}"/>
              </a:ext>
            </a:extLst>
          </p:cNvPr>
          <p:cNvSpPr txBox="1"/>
          <p:nvPr/>
        </p:nvSpPr>
        <p:spPr>
          <a:xfrm>
            <a:off x="1399032" y="1597729"/>
            <a:ext cx="6693408" cy="255454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Amy has to take 15ml of medicine twice a day for 7 days. How much medicine does she need – 30ml, 105ml, 140ml, 210ml?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DDD253-7D10-42B0-9BB8-F0B9C6B13934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FEFC79-5C53-251B-7621-199E648EC400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210ml</a:t>
            </a:r>
          </a:p>
        </p:txBody>
      </p:sp>
    </p:spTree>
    <p:extLst>
      <p:ext uri="{BB962C8B-B14F-4D97-AF65-F5344CB8AC3E}">
        <p14:creationId xmlns:p14="http://schemas.microsoft.com/office/powerpoint/2010/main" val="18061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4B0921-B546-FC89-D2B8-37A1AC419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3FEE714-3328-BFDC-2404-901350F0657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F3DB6EE-EA9F-1258-87CA-6786DA65BE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7AA1E0-7D31-C0CD-04A6-486CCF0799B9}"/>
              </a:ext>
            </a:extLst>
          </p:cNvPr>
          <p:cNvSpPr txBox="1"/>
          <p:nvPr/>
        </p:nvSpPr>
        <p:spPr>
          <a:xfrm>
            <a:off x="1408176" y="1658879"/>
            <a:ext cx="6693408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grammes are in 6.45Kg: 0.645g, 64.5g, 645g or 6450g?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F505EB-4EF0-F0B0-B74A-C0A5C067588E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3F46B2-EA51-F5CE-C501-15249DF4F38E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6,450g</a:t>
            </a:r>
          </a:p>
        </p:txBody>
      </p:sp>
    </p:spTree>
    <p:extLst>
      <p:ext uri="{BB962C8B-B14F-4D97-AF65-F5344CB8AC3E}">
        <p14:creationId xmlns:p14="http://schemas.microsoft.com/office/powerpoint/2010/main" val="364739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3E8F9F-29C6-8DF4-C1FE-C72D013DD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7351ABA-96CE-C889-E55E-32BE8EAA71D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8C89152-AD0C-14BC-4D46-226BA8A73A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AFAAB2-9A66-1BD1-AF02-EFE0577DD4E0}"/>
              </a:ext>
            </a:extLst>
          </p:cNvPr>
          <p:cNvSpPr txBox="1"/>
          <p:nvPr/>
        </p:nvSpPr>
        <p:spPr>
          <a:xfrm>
            <a:off x="1428189" y="3338539"/>
            <a:ext cx="6922008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Are there more green or blue pencils in this picture?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ACF1FB-195D-4A7E-52DA-287D0F6028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962"/>
          <a:stretch>
            <a:fillRect/>
          </a:stretch>
        </p:blipFill>
        <p:spPr>
          <a:xfrm>
            <a:off x="3243273" y="1604015"/>
            <a:ext cx="3291840" cy="17345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B312E7-060F-F098-EDD3-4242D960DCB6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453F39-0E76-1C8F-DC2E-EBD303B5FD35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230448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9CCA78-4943-1D42-4DFE-B834EC8B4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7CC5701-6FBD-E86E-2404-51B1C7845F3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17A16FD-8083-06A1-CC4F-ADD4DCA143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3925EC-C275-5D76-E4F4-0329D98F0284}"/>
              </a:ext>
            </a:extLst>
          </p:cNvPr>
          <p:cNvSpPr txBox="1"/>
          <p:nvPr/>
        </p:nvSpPr>
        <p:spPr>
          <a:xfrm>
            <a:off x="1389888" y="1890117"/>
            <a:ext cx="3694176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type of angles are these?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FC8BEA-5FCF-F630-7D7B-5E135BA71776}"/>
              </a:ext>
            </a:extLst>
          </p:cNvPr>
          <p:cNvGrpSpPr/>
          <p:nvPr/>
        </p:nvGrpSpPr>
        <p:grpSpPr>
          <a:xfrm>
            <a:off x="5431536" y="2039112"/>
            <a:ext cx="2667000" cy="2624328"/>
            <a:chOff x="5431536" y="2039112"/>
            <a:chExt cx="2667000" cy="262432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2045F95-CA80-55CB-4084-D55538A7FEE3}"/>
                </a:ext>
              </a:extLst>
            </p:cNvPr>
            <p:cNvSpPr/>
            <p:nvPr/>
          </p:nvSpPr>
          <p:spPr>
            <a:xfrm>
              <a:off x="5431536" y="203911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15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DD34A0F-F535-64B2-7181-CE0BC12DC161}"/>
                </a:ext>
              </a:extLst>
            </p:cNvPr>
            <p:cNvSpPr/>
            <p:nvPr/>
          </p:nvSpPr>
          <p:spPr>
            <a:xfrm>
              <a:off x="6891528" y="203911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63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5D6C033-1F76-9EA5-C2CD-4FA03DE33E4F}"/>
                </a:ext>
              </a:extLst>
            </p:cNvPr>
            <p:cNvSpPr/>
            <p:nvPr/>
          </p:nvSpPr>
          <p:spPr>
            <a:xfrm>
              <a:off x="5431536" y="345643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89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FA3A18-FA75-61C9-EB75-4CBF6BF37731}"/>
                </a:ext>
              </a:extLst>
            </p:cNvPr>
            <p:cNvSpPr/>
            <p:nvPr/>
          </p:nvSpPr>
          <p:spPr>
            <a:xfrm>
              <a:off x="6891528" y="3456432"/>
              <a:ext cx="1207008" cy="120700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3200" b="1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41</a:t>
              </a:r>
              <a:r>
                <a:rPr lang="en-IE" sz="3200" b="1" baseline="30000" dirty="0">
                  <a:solidFill>
                    <a:schemeClr val="tx1"/>
                  </a:solidFill>
                  <a:latin typeface="HelloTiffany" panose="02000603000000000000" pitchFamily="2" charset="0"/>
                  <a:ea typeface="HelloTiffany" panose="02000603000000000000" pitchFamily="2" charset="0"/>
                </a:rPr>
                <a:t>0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09D5881-796E-6C21-B9FA-3ACBA91C64A9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40485B-F0AC-7E91-B884-6AEBF1EB628A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Acute</a:t>
            </a:r>
          </a:p>
        </p:txBody>
      </p:sp>
    </p:spTree>
    <p:extLst>
      <p:ext uri="{BB962C8B-B14F-4D97-AF65-F5344CB8AC3E}">
        <p14:creationId xmlns:p14="http://schemas.microsoft.com/office/powerpoint/2010/main" val="400974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51C7E7-0AE0-2A5D-48E9-FF33A550A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E215B85-D861-C0EE-190A-C6CA9850896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34411130-3145-1C11-2915-011FEDC825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11BE66-702D-D180-0F0E-C1A2D3529FFA}"/>
              </a:ext>
            </a:extLst>
          </p:cNvPr>
          <p:cNvSpPr txBox="1"/>
          <p:nvPr/>
        </p:nvSpPr>
        <p:spPr>
          <a:xfrm>
            <a:off x="1380744" y="1597729"/>
            <a:ext cx="3886200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are these called: dominoes, pentominoes or flamingos? </a:t>
            </a:r>
          </a:p>
        </p:txBody>
      </p:sp>
      <p:pic>
        <p:nvPicPr>
          <p:cNvPr id="5" name="Picture 4" descr="A pile of dominoes&#10;&#10;AI-generated content may be incorrect.">
            <a:extLst>
              <a:ext uri="{FF2B5EF4-FFF2-40B4-BE49-F238E27FC236}">
                <a16:creationId xmlns:a16="http://schemas.microsoft.com/office/drawing/2014/main" id="{149D40E3-212D-0FD4-43E0-6A84E54512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395" y="2249424"/>
            <a:ext cx="2802205" cy="186832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A7B45B-AF1C-1CE1-DFA8-15856ED377A8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4EBF98-FE0E-355A-92BE-0A6A27DF047C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Dominoes</a:t>
            </a:r>
          </a:p>
        </p:txBody>
      </p:sp>
    </p:spTree>
    <p:extLst>
      <p:ext uri="{BB962C8B-B14F-4D97-AF65-F5344CB8AC3E}">
        <p14:creationId xmlns:p14="http://schemas.microsoft.com/office/powerpoint/2010/main" val="184470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EBC5D0-EE3D-A7D3-5C74-41F57A7AF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782B5FD-5301-1E2A-F923-9E13E143C91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438D1E9-C12C-89B2-32C3-087C61CF9E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169164-4053-2E30-60EC-FE61C7755CB5}"/>
              </a:ext>
            </a:extLst>
          </p:cNvPr>
          <p:cNvSpPr txBox="1"/>
          <p:nvPr/>
        </p:nvSpPr>
        <p:spPr>
          <a:xfrm>
            <a:off x="1312164" y="1769019"/>
            <a:ext cx="6519672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 descr="A screenshot of a game&#10;&#10;AI-generated content may be incorrect.">
            <a:extLst>
              <a:ext uri="{FF2B5EF4-FFF2-40B4-BE49-F238E27FC236}">
                <a16:creationId xmlns:a16="http://schemas.microsoft.com/office/drawing/2014/main" id="{D8864F04-7996-D418-5F45-FF28917CA6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3" t="21601" r="5733" b="38933"/>
          <a:stretch>
            <a:fillRect/>
          </a:stretch>
        </p:blipFill>
        <p:spPr>
          <a:xfrm>
            <a:off x="2935224" y="3138540"/>
            <a:ext cx="3198114" cy="15002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2F38BE-A32A-8B4E-179B-6A9B499F24FA}"/>
              </a:ext>
            </a:extLst>
          </p:cNvPr>
          <p:cNvSpPr txBox="1"/>
          <p:nvPr/>
        </p:nvSpPr>
        <p:spPr>
          <a:xfrm>
            <a:off x="2935224" y="957684"/>
            <a:ext cx="390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3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6F386-353A-02A7-C118-9577FE964684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12 + 11 = 123 </a:t>
            </a:r>
          </a:p>
        </p:txBody>
      </p:sp>
    </p:spTree>
    <p:extLst>
      <p:ext uri="{BB962C8B-B14F-4D97-AF65-F5344CB8AC3E}">
        <p14:creationId xmlns:p14="http://schemas.microsoft.com/office/powerpoint/2010/main" val="164711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FFE4D4-D214-6B16-D543-4EBE6F08D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011126B-5A11-6180-4D39-108C589E63F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BC68F82-7F65-6D94-26ED-CAFB100AC8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FB75938E-6022-940D-937B-FE566A9BE8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FF302B84-F882-F278-5FC6-FCD1D4CE9B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6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CBC399-AD77-0001-9EE3-572A49B31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848C02F-119C-A4B5-975B-B9AD9E1F5DF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DDA6BB2B-BB77-0B4A-340F-C772AE3F43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6101B168-191C-8FD9-4E9E-D9A72EC317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5" name="Picture 4" descr="A blue and orange rectangular object&#10;&#10;Description automatically generated">
            <a:extLst>
              <a:ext uri="{FF2B5EF4-FFF2-40B4-BE49-F238E27FC236}">
                <a16:creationId xmlns:a16="http://schemas.microsoft.com/office/drawing/2014/main" id="{7C3CD382-C3BE-2CC6-1AA9-7A959575B3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613" y="1078992"/>
            <a:ext cx="1778422" cy="389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3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41F759-5396-F838-E404-E2F434CB2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C2C4FB9-0221-ADD3-22C7-C0D831A243E2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F0E3986C-C9DE-4EDA-A0BB-F6A7857901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B9486823-9198-93E9-40D0-52492A345E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EE2954-A9C3-E2B7-CA53-8F8A6ED23D7D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do you call a group of guys who love maths?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30DCF-EB64-94FB-74C3-EC8886DF332D}"/>
              </a:ext>
            </a:extLst>
          </p:cNvPr>
          <p:cNvSpPr txBox="1"/>
          <p:nvPr/>
        </p:nvSpPr>
        <p:spPr>
          <a:xfrm>
            <a:off x="2081784" y="3939731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Alge-bros!</a:t>
            </a:r>
          </a:p>
        </p:txBody>
      </p:sp>
    </p:spTree>
    <p:extLst>
      <p:ext uri="{BB962C8B-B14F-4D97-AF65-F5344CB8AC3E}">
        <p14:creationId xmlns:p14="http://schemas.microsoft.com/office/powerpoint/2010/main" val="397830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CC37DA-9DD2-73A6-9A86-EC30D56C6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42FDD28-423F-9A56-BB77-AB2D22E06D4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4A47601-B8DE-D19F-869C-0D4E315C95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56D913B5-7CF1-A966-A964-549F40098C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red number on a blue background&#10;&#10;Description automatically generated">
            <a:extLst>
              <a:ext uri="{FF2B5EF4-FFF2-40B4-BE49-F238E27FC236}">
                <a16:creationId xmlns:a16="http://schemas.microsoft.com/office/drawing/2014/main" id="{75A7A1C9-9959-BC53-5961-E0FA4DB275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296" y="1165861"/>
            <a:ext cx="2213449" cy="3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9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0BFF0D-DAE8-CBB8-E3A9-29726F9CE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8030D23-C086-11D9-1369-0A8489BA04D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9D2C1A15-9B0E-4872-C45D-0EEC7587A8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BDF9D7-B7C0-4FE6-C945-734FDBC3488D}"/>
              </a:ext>
            </a:extLst>
          </p:cNvPr>
          <p:cNvSpPr txBox="1"/>
          <p:nvPr/>
        </p:nvSpPr>
        <p:spPr>
          <a:xfrm>
            <a:off x="1389888" y="1756338"/>
            <a:ext cx="3968496" cy="35394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fraction in its lowest terms: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5156D-7130-5514-74C3-F1BBE176876E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pic>
        <p:nvPicPr>
          <p:cNvPr id="5" name="Picture 4" descr="A black symbol with a black background&#10;&#10;AI-generated content may be incorrect.">
            <a:extLst>
              <a:ext uri="{FF2B5EF4-FFF2-40B4-BE49-F238E27FC236}">
                <a16:creationId xmlns:a16="http://schemas.microsoft.com/office/drawing/2014/main" id="{DD8FDF86-CAA0-BEE2-E5FD-1D2E8F24D4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25" y="1934997"/>
            <a:ext cx="1600087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61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4D153B-B487-E873-2709-166F53CE8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98BD79D-74AA-A5B4-1E5F-01267307749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F70603D-9F6F-B59C-3D19-9E04A112D2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1CC864-FC8C-A32F-7F57-13DD19BE7D02}"/>
              </a:ext>
            </a:extLst>
          </p:cNvPr>
          <p:cNvSpPr txBox="1"/>
          <p:nvPr/>
        </p:nvSpPr>
        <p:spPr>
          <a:xfrm>
            <a:off x="1408176" y="1564314"/>
            <a:ext cx="3776472" cy="39703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is on the opposite side of this die?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A69F9A-229A-84DD-3CF2-C50FE4E2CA13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pic>
        <p:nvPicPr>
          <p:cNvPr id="5" name="Picture 4" descr="A close up of a dice&#10;&#10;AI-generated content may be incorrect.">
            <a:extLst>
              <a:ext uri="{FF2B5EF4-FFF2-40B4-BE49-F238E27FC236}">
                <a16:creationId xmlns:a16="http://schemas.microsoft.com/office/drawing/2014/main" id="{156CD094-CCBB-D150-EF2D-E33ABE74EB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295" y="2324098"/>
            <a:ext cx="2209804" cy="220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76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01591C-900E-46C4-1235-53F7E5E31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9BC3C96-24F7-D2F9-B27A-7FD1D119838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6DA903B-8A3F-2D72-53A8-ABAB00F551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AFC5ED-C1A0-BB2E-6F05-98F39B20D730}"/>
              </a:ext>
            </a:extLst>
          </p:cNvPr>
          <p:cNvSpPr txBox="1"/>
          <p:nvPr/>
        </p:nvSpPr>
        <p:spPr>
          <a:xfrm>
            <a:off x="1417320" y="1658879"/>
            <a:ext cx="669340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time is a quarter to eleven at night in 24-hour digital time?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F10654-CBE8-D86B-F5AE-42AB177463E7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</p:spTree>
    <p:extLst>
      <p:ext uri="{BB962C8B-B14F-4D97-AF65-F5344CB8AC3E}">
        <p14:creationId xmlns:p14="http://schemas.microsoft.com/office/powerpoint/2010/main" val="40839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3A4155-9E73-7315-0B04-6CFF7B4FBD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D9372B5-E208-5BCB-F8F6-08490B5A8A3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A27C1F3-E76E-B525-C140-25E03A6B35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EA2254-01C1-B13F-9FA5-F20FDC2BD272}"/>
              </a:ext>
            </a:extLst>
          </p:cNvPr>
          <p:cNvSpPr txBox="1"/>
          <p:nvPr/>
        </p:nvSpPr>
        <p:spPr>
          <a:xfrm>
            <a:off x="1389888" y="1509450"/>
            <a:ext cx="3977640" cy="39703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What fraction (in its lowest terms) of the balls are soccer balls?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56044D-3E37-C44B-7F89-ED85AE0E9273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pic>
        <p:nvPicPr>
          <p:cNvPr id="4" name="Picture 3" descr="A screenshot of a game&#10;&#10;Description automatically generated">
            <a:extLst>
              <a:ext uri="{FF2B5EF4-FFF2-40B4-BE49-F238E27FC236}">
                <a16:creationId xmlns:a16="http://schemas.microsoft.com/office/drawing/2014/main" id="{D2FA4049-9243-093E-88FE-196F8C57C0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" t="34933" r="15977" b="4039"/>
          <a:stretch/>
        </p:blipFill>
        <p:spPr>
          <a:xfrm rot="5400000">
            <a:off x="4932663" y="2381201"/>
            <a:ext cx="3754245" cy="230960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98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A5B40D-371B-A929-32DC-8C5CBE22CF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89105BA-4F3B-A4D4-400C-F7A13752CB1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A73ADD2-B4E7-7B82-014A-0EF66BB134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24B0C7-01E4-7B52-436E-6B1C2125E023}"/>
              </a:ext>
            </a:extLst>
          </p:cNvPr>
          <p:cNvSpPr txBox="1"/>
          <p:nvPr/>
        </p:nvSpPr>
        <p:spPr>
          <a:xfrm>
            <a:off x="1389888" y="1509450"/>
            <a:ext cx="4590287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If the long hand on a clock moves from 11 to 12, through how many degrees has it turned – 30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, 45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, 90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, 180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68DD53-0465-4F41-5510-9C5707AE4D1D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pic>
        <p:nvPicPr>
          <p:cNvPr id="5" name="Picture 4" descr="A clock with a blue border&#10;&#10;AI-generated content may be incorrect.">
            <a:extLst>
              <a:ext uri="{FF2B5EF4-FFF2-40B4-BE49-F238E27FC236}">
                <a16:creationId xmlns:a16="http://schemas.microsoft.com/office/drawing/2014/main" id="{4A278EE6-1BB2-733F-CE95-3D0FB04A7C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175" y="2139696"/>
            <a:ext cx="2379728" cy="237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1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8919B0-74B2-FB70-FC26-3C344EF3D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025FCBE-13AC-8F3E-4C07-6BAC96ED845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271E1C5-14DF-1552-EC9C-575CFE768D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485CF4-938D-4E5E-14F5-63409DCC3E22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EFA62C-1432-A2CE-1DAB-DC1039A50720}"/>
              </a:ext>
            </a:extLst>
          </p:cNvPr>
          <p:cNvSpPr txBox="1"/>
          <p:nvPr/>
        </p:nvSpPr>
        <p:spPr>
          <a:xfrm>
            <a:off x="1444752" y="2305615"/>
            <a:ext cx="3374136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Solve this puzzle:</a:t>
            </a:r>
          </a:p>
        </p:txBody>
      </p:sp>
      <p:pic>
        <p:nvPicPr>
          <p:cNvPr id="6" name="Picture 5" descr="A math problem with balls&#10;&#10;AI-generated content may be incorrect.">
            <a:extLst>
              <a:ext uri="{FF2B5EF4-FFF2-40B4-BE49-F238E27FC236}">
                <a16:creationId xmlns:a16="http://schemas.microsoft.com/office/drawing/2014/main" id="{C8659A78-492A-64D5-9609-A798E7DA91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648" y="1714499"/>
            <a:ext cx="2920232" cy="3429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6536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F18BDE-66AF-C7CD-E1C3-8A3E2A80A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0C257A1-1AE0-D9B5-1E04-1637D432CDA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4A7410E-3B80-7B10-42BB-8EE2934B73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78F4796C-FFC2-2B27-D23B-8213CDE154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0CD664F9-1983-73F5-1C39-DF4005AA4E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7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E147AF-E274-BDE1-DD2D-0659BB0BE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D6C6042-7C93-4BA5-99B3-B5C5995D874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4F4963F-1101-7900-42D4-9ACB333778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D60541A8-0ABD-85C5-1761-E5CBFC455B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620192-A1DE-FB61-DB93-ED15020348D4}"/>
              </a:ext>
            </a:extLst>
          </p:cNvPr>
          <p:cNvSpPr txBox="1"/>
          <p:nvPr/>
        </p:nvSpPr>
        <p:spPr>
          <a:xfrm>
            <a:off x="1417320" y="2161799"/>
            <a:ext cx="6693408" cy="175432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do you call numbers that can’t stay in the one place?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E5792D-D83A-F19C-8DFE-52895CE6E131}"/>
              </a:ext>
            </a:extLst>
          </p:cNvPr>
          <p:cNvSpPr txBox="1"/>
          <p:nvPr/>
        </p:nvSpPr>
        <p:spPr>
          <a:xfrm>
            <a:off x="2081784" y="4049459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 err="1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Roamin</a:t>
            </a:r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’ Numerals!</a:t>
            </a:r>
          </a:p>
        </p:txBody>
      </p:sp>
    </p:spTree>
    <p:extLst>
      <p:ext uri="{BB962C8B-B14F-4D97-AF65-F5344CB8AC3E}">
        <p14:creationId xmlns:p14="http://schemas.microsoft.com/office/powerpoint/2010/main" val="224205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878FC0-4735-FDCA-2D60-DB83DF1A7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05CBB72-BD53-B0AC-3CD1-585037DFAD2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483C61E-E733-8DD7-2D7D-A06A16BFEA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2E3C79-90C4-231B-9F23-B1362568281A}"/>
              </a:ext>
            </a:extLst>
          </p:cNvPr>
          <p:cNvSpPr txBox="1"/>
          <p:nvPr/>
        </p:nvSpPr>
        <p:spPr>
          <a:xfrm>
            <a:off x="1389888" y="1509450"/>
            <a:ext cx="6693408" cy="35394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number, when multiplied by itself gives the same answer as 20+15+14?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26B944-501B-9491-1594-935F822D3F52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</p:spTree>
    <p:extLst>
      <p:ext uri="{BB962C8B-B14F-4D97-AF65-F5344CB8AC3E}">
        <p14:creationId xmlns:p14="http://schemas.microsoft.com/office/powerpoint/2010/main" val="49506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E430F2-F3D9-82A9-8A38-2BFB6A9BF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618395C-525E-E60A-53A0-A9E889359DD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6AC1D41-65B6-7575-F9AE-F3B7B3C5D9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63EC0BE1-CA9A-98FB-7DE9-90BF4188F5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430" y="357741"/>
            <a:ext cx="4372116" cy="3736851"/>
          </a:xfrm>
          <a:prstGeom prst="rect">
            <a:avLst/>
          </a:prstGeom>
        </p:spPr>
      </p:pic>
      <p:pic>
        <p:nvPicPr>
          <p:cNvPr id="2" name="Picture 1" descr="A purple cross on a blue cloud&#10;&#10;Description automatically generated">
            <a:extLst>
              <a:ext uri="{FF2B5EF4-FFF2-40B4-BE49-F238E27FC236}">
                <a16:creationId xmlns:a16="http://schemas.microsoft.com/office/drawing/2014/main" id="{F3483BEE-9B4D-2E2A-D306-4348804742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56" y="940351"/>
            <a:ext cx="2587921" cy="3736852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353958D6-D4E2-D775-9934-E2156116DB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1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672F97-5625-B936-1740-395019308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5778E34-3E46-7BAC-BB3D-81A039A43886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33125CF-4E4A-9260-80F6-0B3E8A247A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322EB9-DC2B-ECBC-933C-73C0E479E605}"/>
              </a:ext>
            </a:extLst>
          </p:cNvPr>
          <p:cNvSpPr txBox="1"/>
          <p:nvPr/>
        </p:nvSpPr>
        <p:spPr>
          <a:xfrm>
            <a:off x="1426464" y="1890117"/>
            <a:ext cx="3264408" cy="20621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Name this 3D shape:</a:t>
            </a:r>
          </a:p>
        </p:txBody>
      </p:sp>
      <p:pic>
        <p:nvPicPr>
          <p:cNvPr id="5" name="Picture 4" descr="A blue bowl with black background&#10;&#10;AI-generated content may be incorrect.">
            <a:extLst>
              <a:ext uri="{FF2B5EF4-FFF2-40B4-BE49-F238E27FC236}">
                <a16:creationId xmlns:a16="http://schemas.microsoft.com/office/drawing/2014/main" id="{5537FCA3-2CB6-D3AE-BDBF-E449F00679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480" y="2400579"/>
            <a:ext cx="3264408" cy="20568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FEC12E-DC5E-2909-9BBA-29379C88CB35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174FC9-55A6-4313-3366-6C6A48F154B5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Hemisphere</a:t>
            </a:r>
          </a:p>
        </p:txBody>
      </p:sp>
    </p:spTree>
    <p:extLst>
      <p:ext uri="{BB962C8B-B14F-4D97-AF65-F5344CB8AC3E}">
        <p14:creationId xmlns:p14="http://schemas.microsoft.com/office/powerpoint/2010/main" val="132425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7ABCC0-880A-FD26-889D-9FD0AC01A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CD7AFD3-71BF-C3A8-FBE9-61DD3A2B002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CB80225-6BAC-8A9C-9C58-F78F65F83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E0C76E-8C3C-24C0-15A1-75017F542D0A}"/>
              </a:ext>
            </a:extLst>
          </p:cNvPr>
          <p:cNvSpPr txBox="1"/>
          <p:nvPr/>
        </p:nvSpPr>
        <p:spPr>
          <a:xfrm>
            <a:off x="1371600" y="1591746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0.875 as a fraction in its lowest terms?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34825-C6F3-0DD5-2AF0-3B96B1739108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3FA718-931E-D36A-91E8-85C258551A8C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7/8</a:t>
            </a:r>
          </a:p>
        </p:txBody>
      </p:sp>
    </p:spTree>
    <p:extLst>
      <p:ext uri="{BB962C8B-B14F-4D97-AF65-F5344CB8AC3E}">
        <p14:creationId xmlns:p14="http://schemas.microsoft.com/office/powerpoint/2010/main" val="45226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66B295-7003-BAEA-8236-5BD8C78B0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8822641-360C-E834-5A60-E4B1F99B611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2113AFF-FD37-8AB8-AF43-A05C6B851C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217033-26E9-5DE7-2ECC-77E7261648B1}"/>
              </a:ext>
            </a:extLst>
          </p:cNvPr>
          <p:cNvSpPr txBox="1"/>
          <p:nvPr/>
        </p:nvSpPr>
        <p:spPr>
          <a:xfrm>
            <a:off x="1389888" y="1658879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next Square Number after 25?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3B04B5-14E8-DDD4-D82F-E435A5DE0315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CCD0F9-7C9F-EFB9-4F40-BA8A54B12E58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36 (6x6)</a:t>
            </a:r>
          </a:p>
        </p:txBody>
      </p:sp>
    </p:spTree>
    <p:extLst>
      <p:ext uri="{BB962C8B-B14F-4D97-AF65-F5344CB8AC3E}">
        <p14:creationId xmlns:p14="http://schemas.microsoft.com/office/powerpoint/2010/main" val="51929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4C83B5-4C23-F375-40E3-83D05ADE0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74F18FD-778E-08F6-02C4-AF9804AF59EA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53035DE-D1D9-E322-4E2C-79BD87AAAA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DEE71B-8F8A-21BB-F440-306D3B803BC9}"/>
              </a:ext>
            </a:extLst>
          </p:cNvPr>
          <p:cNvSpPr txBox="1"/>
          <p:nvPr/>
        </p:nvSpPr>
        <p:spPr>
          <a:xfrm>
            <a:off x="1501341" y="3521130"/>
            <a:ext cx="6693408" cy="15696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2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Prime Numbers can you see?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13040D-AD33-79ED-A0B1-121B6B3DDA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36"/>
          <a:stretch>
            <a:fillRect/>
          </a:stretch>
        </p:blipFill>
        <p:spPr>
          <a:xfrm>
            <a:off x="3328416" y="1604015"/>
            <a:ext cx="3044952" cy="17980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CE9CBC-BF0C-F58A-4163-6BF07503BD5E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7D3611-CF27-34AD-197B-FE1652EB3459}"/>
              </a:ext>
            </a:extLst>
          </p:cNvPr>
          <p:cNvSpPr txBox="1"/>
          <p:nvPr/>
        </p:nvSpPr>
        <p:spPr>
          <a:xfrm>
            <a:off x="2578608" y="4983944"/>
            <a:ext cx="4264555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6 (5, 3, 11, 13, 19, 17)</a:t>
            </a:r>
          </a:p>
        </p:txBody>
      </p:sp>
    </p:spTree>
    <p:extLst>
      <p:ext uri="{BB962C8B-B14F-4D97-AF65-F5344CB8AC3E}">
        <p14:creationId xmlns:p14="http://schemas.microsoft.com/office/powerpoint/2010/main" val="202829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F9B8FE-0818-0EC2-F6CC-2BB76209F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EFB45B2-F440-7FCD-6188-10E61C1C6CD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4D1C164-728F-E7D3-6BBD-D10F4532E8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A22192-3F11-59A9-D38F-82A276F206E7}"/>
              </a:ext>
            </a:extLst>
          </p:cNvPr>
          <p:cNvSpPr txBox="1"/>
          <p:nvPr/>
        </p:nvSpPr>
        <p:spPr>
          <a:xfrm>
            <a:off x="1380744" y="1782395"/>
            <a:ext cx="3959352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date 10 days after this date?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E24DE-BEA9-3988-8500-ACDCE4683D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024" y="2135006"/>
            <a:ext cx="1997803" cy="2587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8FFE58-5A8F-35F8-A6E8-E6990216943C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743845-B625-E2CD-313E-1BD647649967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May 7th</a:t>
            </a:r>
          </a:p>
        </p:txBody>
      </p:sp>
    </p:spTree>
    <p:extLst>
      <p:ext uri="{BB962C8B-B14F-4D97-AF65-F5344CB8AC3E}">
        <p14:creationId xmlns:p14="http://schemas.microsoft.com/office/powerpoint/2010/main" val="84834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D765F4-8DCB-D8DA-216D-E1D077575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54D75E9-36D2-15C6-EFE0-B470152D3AF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DC0DC09-2E39-0C8C-C027-C1934DBE91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1C9E34-0C1A-A10E-BEC4-74F189C5134E}"/>
              </a:ext>
            </a:extLst>
          </p:cNvPr>
          <p:cNvSpPr txBox="1"/>
          <p:nvPr/>
        </p:nvSpPr>
        <p:spPr>
          <a:xfrm>
            <a:off x="1426464" y="1890117"/>
            <a:ext cx="2935224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Find the missing number:</a:t>
            </a:r>
          </a:p>
        </p:txBody>
      </p:sp>
      <p:pic>
        <p:nvPicPr>
          <p:cNvPr id="6" name="Picture 5" descr="A screenshot of a game&#10;&#10;AI-generated content may be incorrect.">
            <a:extLst>
              <a:ext uri="{FF2B5EF4-FFF2-40B4-BE49-F238E27FC236}">
                <a16:creationId xmlns:a16="http://schemas.microsoft.com/office/drawing/2014/main" id="{C4B65684-31EF-84D0-721B-D36CD20345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00" r="2133" b="32267"/>
          <a:stretch>
            <a:fillRect/>
          </a:stretch>
        </p:blipFill>
        <p:spPr>
          <a:xfrm>
            <a:off x="4572000" y="2290821"/>
            <a:ext cx="3858768" cy="22763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2B16E8-1410-E61B-92C8-3B611BB0B65F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4 Answers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37677E-1F1A-9812-A292-714AAC1E08F9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24411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D96B9E-187E-7AC3-A102-4BDBBEC9F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BF51931-2591-78D2-4B4C-E79829B159C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FEE5F77-FF5C-6483-8E7B-0D12FFFFFC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621D00AF-3F09-81A0-13DE-665AD0B51A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62F8C6DA-0CE9-D324-875C-C7187A178E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36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526481-0585-1498-F561-428A4622D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9CFA00D-2254-8321-E794-5C7FFAF67653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5DE4760E-C1BD-55B5-2690-74EEEDBE66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4BA85030-0499-2BCF-F082-9D59688782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99B1F6-2018-9E5A-30D0-4E81E0084D51}"/>
              </a:ext>
            </a:extLst>
          </p:cNvPr>
          <p:cNvSpPr txBox="1"/>
          <p:nvPr/>
        </p:nvSpPr>
        <p:spPr>
          <a:xfrm>
            <a:off x="1417320" y="2161799"/>
            <a:ext cx="669340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Never argue with a 90</a:t>
            </a:r>
            <a:r>
              <a:rPr lang="en-IE" sz="3600" baseline="30000" dirty="0">
                <a:latin typeface="HelloTiffany" panose="02000603000000000000" pitchFamily="2" charset="0"/>
                <a:ea typeface="HelloTiffany" panose="02000603000000000000" pitchFamily="2" charset="0"/>
              </a:rPr>
              <a:t>0</a:t>
            </a:r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 angle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B5D6D0-0A8E-7E2C-7D7F-B5C41DFB0268}"/>
              </a:ext>
            </a:extLst>
          </p:cNvPr>
          <p:cNvSpPr txBox="1"/>
          <p:nvPr/>
        </p:nvSpPr>
        <p:spPr>
          <a:xfrm>
            <a:off x="2081784" y="3939731"/>
            <a:ext cx="536448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They’re always right!</a:t>
            </a:r>
          </a:p>
        </p:txBody>
      </p:sp>
    </p:spTree>
    <p:extLst>
      <p:ext uri="{BB962C8B-B14F-4D97-AF65-F5344CB8AC3E}">
        <p14:creationId xmlns:p14="http://schemas.microsoft.com/office/powerpoint/2010/main" val="357601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96BA18-5781-7757-6EF0-FE93B7326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588DACC-E270-334A-2171-D4991073884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12C1A92-C65D-0B8A-8349-A1C4AE4717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807CA56D-3D04-44A6-59EA-6697D026B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172" y="1078992"/>
            <a:ext cx="4372116" cy="3736851"/>
          </a:xfrm>
          <a:prstGeom prst="rect">
            <a:avLst/>
          </a:prstGeom>
        </p:spPr>
      </p:pic>
      <p:pic>
        <p:nvPicPr>
          <p:cNvPr id="2" name="Picture 1" descr="A pink number with purple border&#10;&#10;Description automatically generated">
            <a:extLst>
              <a:ext uri="{FF2B5EF4-FFF2-40B4-BE49-F238E27FC236}">
                <a16:creationId xmlns:a16="http://schemas.microsoft.com/office/drawing/2014/main" id="{82F72E7A-EEA5-0AE6-8AB1-5043076659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288" y="1126234"/>
            <a:ext cx="2507206" cy="364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316930-9810-C972-A9C9-72423861E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D087CF8-8F85-9871-12DF-A56330CC153B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A7E869EC-D5B1-0419-C2DB-280146C038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B357AB-6F3C-62CF-A021-7EABC5704A9C}"/>
              </a:ext>
            </a:extLst>
          </p:cNvPr>
          <p:cNvSpPr txBox="1"/>
          <p:nvPr/>
        </p:nvSpPr>
        <p:spPr>
          <a:xfrm>
            <a:off x="1371600" y="1905506"/>
            <a:ext cx="3584448" cy="30469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How much does the watermelon weigh?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E0D80-A030-E727-3772-C4463EE1336B}"/>
              </a:ext>
            </a:extLst>
          </p:cNvPr>
          <p:cNvSpPr txBox="1"/>
          <p:nvPr/>
        </p:nvSpPr>
        <p:spPr>
          <a:xfrm>
            <a:off x="6371125" y="96682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1</a:t>
            </a:r>
          </a:p>
        </p:txBody>
      </p:sp>
      <p:pic>
        <p:nvPicPr>
          <p:cNvPr id="5" name="Picture 4" descr="A screenshot of a math game&#10;&#10;AI-generated content may be incorrect.">
            <a:extLst>
              <a:ext uri="{FF2B5EF4-FFF2-40B4-BE49-F238E27FC236}">
                <a16:creationId xmlns:a16="http://schemas.microsoft.com/office/drawing/2014/main" id="{23CA2A52-89AD-534D-A294-12F0F1CD9A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6" t="18000" r="28226" b="54533"/>
          <a:stretch>
            <a:fillRect/>
          </a:stretch>
        </p:blipFill>
        <p:spPr>
          <a:xfrm>
            <a:off x="5102352" y="2386584"/>
            <a:ext cx="3959352" cy="188366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384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FDECE2-9E1F-7FE3-060D-6587FCDE2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CF32736-3D81-5E93-09C7-7C7315C7E2E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9AD4507-36D9-B6CD-928F-456162D5E7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5F3FBE-4482-E2BB-247F-670FCCF898B4}"/>
              </a:ext>
            </a:extLst>
          </p:cNvPr>
          <p:cNvSpPr txBox="1"/>
          <p:nvPr/>
        </p:nvSpPr>
        <p:spPr>
          <a:xfrm>
            <a:off x="1399032" y="1658879"/>
            <a:ext cx="6693408" cy="307776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What is the answer to this sum:</a:t>
            </a:r>
          </a:p>
          <a:p>
            <a:pPr algn="ctr"/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6.3 ÷ 100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71C0E8-7B54-70EA-AB74-F8B2FC551EB4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</p:spTree>
    <p:extLst>
      <p:ext uri="{BB962C8B-B14F-4D97-AF65-F5344CB8AC3E}">
        <p14:creationId xmlns:p14="http://schemas.microsoft.com/office/powerpoint/2010/main" val="71857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D9A03B-06D2-F64C-A5FA-3AD9DAD10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7314AF4-A677-CD8D-B584-5C472585B4E0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232B74C-B1F5-1158-B017-B3040B6785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A0ECE0-14FB-25BF-9D13-626B1B72EE16}"/>
              </a:ext>
            </a:extLst>
          </p:cNvPr>
          <p:cNvSpPr txBox="1"/>
          <p:nvPr/>
        </p:nvSpPr>
        <p:spPr>
          <a:xfrm>
            <a:off x="1389888" y="1597729"/>
            <a:ext cx="3712464" cy="36625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2</a:t>
            </a:r>
          </a:p>
          <a:p>
            <a:r>
              <a:rPr lang="en-IE" sz="4000" dirty="0">
                <a:latin typeface="HelloTiffany" panose="02000603000000000000" pitchFamily="2" charset="0"/>
                <a:ea typeface="HelloTiffany" panose="02000603000000000000" pitchFamily="2" charset="0"/>
              </a:rPr>
              <a:t>What number goes in the marked box in this Sudoku puzzle?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524538-819E-EC05-7415-5FA62023D7C3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F974DE-BABF-0010-6DA4-8052CDFC2CA6}"/>
              </a:ext>
            </a:extLst>
          </p:cNvPr>
          <p:cNvGrpSpPr/>
          <p:nvPr/>
        </p:nvGrpSpPr>
        <p:grpSpPr>
          <a:xfrm>
            <a:off x="5431536" y="2135124"/>
            <a:ext cx="2587752" cy="2587752"/>
            <a:chOff x="5431536" y="2135124"/>
            <a:chExt cx="2587752" cy="2587752"/>
          </a:xfrm>
        </p:grpSpPr>
        <p:pic>
          <p:nvPicPr>
            <p:cNvPr id="5" name="Picture 4" descr="A grid of numbers and letters&#10;&#10;AI-generated content may be incorrect.">
              <a:extLst>
                <a:ext uri="{FF2B5EF4-FFF2-40B4-BE49-F238E27FC236}">
                  <a16:creationId xmlns:a16="http://schemas.microsoft.com/office/drawing/2014/main" id="{5B9ED08F-6057-1966-253A-7970B57CB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536" y="2135124"/>
              <a:ext cx="2587752" cy="258775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89257F-8177-8684-6931-0398F8D2E25F}"/>
                </a:ext>
              </a:extLst>
            </p:cNvPr>
            <p:cNvSpPr txBox="1"/>
            <p:nvPr/>
          </p:nvSpPr>
          <p:spPr>
            <a:xfrm>
              <a:off x="7460143" y="2900028"/>
              <a:ext cx="427418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82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80702-65E9-218A-84AF-3AF3567CB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4D7E834-F537-636F-98E8-9049C5B1CF0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08979838-53E5-5AA1-0774-6C99717B18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3C7044-7130-4578-228C-673892C6CF8C}"/>
              </a:ext>
            </a:extLst>
          </p:cNvPr>
          <p:cNvSpPr txBox="1"/>
          <p:nvPr/>
        </p:nvSpPr>
        <p:spPr>
          <a:xfrm>
            <a:off x="1380744" y="1658879"/>
            <a:ext cx="3749040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3</a:t>
            </a:r>
          </a:p>
          <a:p>
            <a:r>
              <a:rPr lang="en-IE" sz="5400" dirty="0">
                <a:latin typeface="HelloTiffany" panose="02000603000000000000" pitchFamily="2" charset="0"/>
                <a:ea typeface="HelloTiffany" panose="02000603000000000000" pitchFamily="2" charset="0"/>
              </a:rPr>
              <a:t>Which multiple of 7 is missing?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FC55F0-3884-5F61-3C37-9D1F8F5949BC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651F86-B187-9488-0E51-5B2C5B1AC2D5}"/>
              </a:ext>
            </a:extLst>
          </p:cNvPr>
          <p:cNvGrpSpPr/>
          <p:nvPr/>
        </p:nvGrpSpPr>
        <p:grpSpPr>
          <a:xfrm>
            <a:off x="5431536" y="1734168"/>
            <a:ext cx="2523442" cy="3758184"/>
            <a:chOff x="5594552" y="1734168"/>
            <a:chExt cx="2523442" cy="3758184"/>
          </a:xfrm>
        </p:grpSpPr>
        <p:pic>
          <p:nvPicPr>
            <p:cNvPr id="5" name="Picture 4" descr="A blue number with black text&#10;&#10;AI-generated content may be incorrect.">
              <a:extLst>
                <a:ext uri="{FF2B5EF4-FFF2-40B4-BE49-F238E27FC236}">
                  <a16:creationId xmlns:a16="http://schemas.microsoft.com/office/drawing/2014/main" id="{E0F802D2-D6FF-7F42-18C2-3219AC622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4552" y="1734168"/>
              <a:ext cx="2523442" cy="375818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3C1DCEA-78DA-3162-3D6D-4A9A9D54D5AF}"/>
                </a:ext>
              </a:extLst>
            </p:cNvPr>
            <p:cNvSpPr txBox="1"/>
            <p:nvPr/>
          </p:nvSpPr>
          <p:spPr>
            <a:xfrm>
              <a:off x="6740578" y="3683254"/>
              <a:ext cx="427418" cy="4001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2000" b="1" dirty="0">
                  <a:solidFill>
                    <a:srgbClr val="FF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964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0573D1-8894-8A3C-42BF-095C774AD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FA73011F-1623-0403-B829-7B7673ACA2EE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8E2B01E1-F28B-C8EA-6E6D-248D2A4A7D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7E1041-FA3A-97F6-8AFD-0222183E88F9}"/>
              </a:ext>
            </a:extLst>
          </p:cNvPr>
          <p:cNvSpPr txBox="1"/>
          <p:nvPr/>
        </p:nvSpPr>
        <p:spPr>
          <a:xfrm>
            <a:off x="1399032" y="1658879"/>
            <a:ext cx="3813048" cy="3908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4</a:t>
            </a:r>
          </a:p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What score do you get in darts if you throw double 16, treble 9 and a bullseye?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2706AF-9687-8E7D-2007-12B39B14F878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D9DF7F-AE15-A908-4242-918AAA0830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00" t="4641" r="22200" b="4042"/>
          <a:stretch>
            <a:fillRect/>
          </a:stretch>
        </p:blipFill>
        <p:spPr>
          <a:xfrm>
            <a:off x="5431536" y="2003638"/>
            <a:ext cx="2766605" cy="28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9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B373F0-82E4-3D4A-6052-A90CE9DC5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BD6B2C4-7956-88FF-B70B-725691EC3557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6C891E09-63DC-8238-7B85-3A4881524D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B27FC2-FD49-7891-DE03-0414D749ADA9}"/>
              </a:ext>
            </a:extLst>
          </p:cNvPr>
          <p:cNvSpPr txBox="1"/>
          <p:nvPr/>
        </p:nvSpPr>
        <p:spPr>
          <a:xfrm>
            <a:off x="1389888" y="1600890"/>
            <a:ext cx="6693408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5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Insert +, -, x or ÷ to make this equation make sense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496AF1-4A17-255E-01FA-E78B14289994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7635065-A455-F76B-03AD-6A1A19137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481260"/>
              </p:ext>
            </p:extLst>
          </p:nvPr>
        </p:nvGraphicFramePr>
        <p:xfrm>
          <a:off x="1856232" y="4750063"/>
          <a:ext cx="576072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358728302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8516738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17542489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2025285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45158687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31351297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4928694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2013880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573566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2800" b="1" dirty="0">
                        <a:latin typeface="HelloTiffany" panose="02000603000000000000" pitchFamily="2" charset="0"/>
                        <a:ea typeface="HelloTiffany" panose="02000603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=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latin typeface="HelloTiffany" panose="02000603000000000000" pitchFamily="2" charset="0"/>
                          <a:ea typeface="HelloTiffany" panose="02000603000000000000" pitchFamily="2" charset="0"/>
                        </a:rPr>
                        <a:t>18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984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57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01DEFC-75DE-DD7A-3267-2E833D4D3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E52F85B-BAF0-8295-3B91-E75B1386B3BC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7371BB4-B700-E513-2482-2F64D115E2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0FF9C7-F4EA-C1F1-B965-60DBC4C9938D}"/>
              </a:ext>
            </a:extLst>
          </p:cNvPr>
          <p:cNvSpPr txBox="1"/>
          <p:nvPr/>
        </p:nvSpPr>
        <p:spPr>
          <a:xfrm>
            <a:off x="6270541" y="1012548"/>
            <a:ext cx="21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D1E222-D9E9-4CD9-15DF-56526A21CCE2}"/>
              </a:ext>
            </a:extLst>
          </p:cNvPr>
          <p:cNvSpPr txBox="1"/>
          <p:nvPr/>
        </p:nvSpPr>
        <p:spPr>
          <a:xfrm>
            <a:off x="1417320" y="1289953"/>
            <a:ext cx="3374136" cy="427809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6</a:t>
            </a:r>
          </a:p>
          <a:p>
            <a:r>
              <a:rPr lang="en-IE" sz="4800" dirty="0">
                <a:latin typeface="HelloTiffany" panose="02000603000000000000" pitchFamily="2" charset="0"/>
                <a:ea typeface="HelloTiffany" panose="02000603000000000000" pitchFamily="2" charset="0"/>
              </a:rPr>
              <a:t>How many triangles can you see in this shape? </a:t>
            </a:r>
          </a:p>
        </p:txBody>
      </p:sp>
      <p:pic>
        <p:nvPicPr>
          <p:cNvPr id="8" name="Picture 7" descr="A green triangle with black lines&#10;&#10;AI-generated content may be incorrect.">
            <a:extLst>
              <a:ext uri="{FF2B5EF4-FFF2-40B4-BE49-F238E27FC236}">
                <a16:creationId xmlns:a16="http://schemas.microsoft.com/office/drawing/2014/main" id="{EE20ED38-5F24-D7E9-5E81-EB2B94EE0E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76" t="34666" r="14785" b="9867"/>
          <a:stretch>
            <a:fillRect/>
          </a:stretch>
        </p:blipFill>
        <p:spPr>
          <a:xfrm>
            <a:off x="4910327" y="1938529"/>
            <a:ext cx="3209543" cy="28168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262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A6E880-561E-1BBE-F2AA-541373039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AF76574-0500-7C1B-0706-A1823144D471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189DC99F-15C4-1DFB-015F-D683B0D6A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D810FFE9-E53C-9A90-8AB1-D92D51EA2F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162" y="-402618"/>
            <a:ext cx="4995676" cy="4306617"/>
          </a:xfrm>
          <a:prstGeom prst="rect">
            <a:avLst/>
          </a:prstGeom>
        </p:spPr>
      </p:pic>
      <p:pic>
        <p:nvPicPr>
          <p:cNvPr id="7" name="Picture 6" descr="A blue and white text&#10;&#10;AI-generated content may be incorrect.">
            <a:extLst>
              <a:ext uri="{FF2B5EF4-FFF2-40B4-BE49-F238E27FC236}">
                <a16:creationId xmlns:a16="http://schemas.microsoft.com/office/drawing/2014/main" id="{F75F9AE7-9A36-3463-142D-07D19E46799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485" y="1418177"/>
            <a:ext cx="3273030" cy="430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2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D3FC7C-0C28-D473-74F1-7C4E71D44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104CFFD-D17C-937E-B7DC-3401FF312434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E4F6F560-A1A7-FCAC-864D-AA7B54D910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3" name="Picture 2" descr="Blue and white text on a black background&#10;&#10;AI-generated content may be incorrect.">
            <a:extLst>
              <a:ext uri="{FF2B5EF4-FFF2-40B4-BE49-F238E27FC236}">
                <a16:creationId xmlns:a16="http://schemas.microsoft.com/office/drawing/2014/main" id="{523C0E84-FED6-EA00-DEA1-29943F462A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465" y="152028"/>
            <a:ext cx="4703070" cy="2424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01AD60-00D7-E25E-41B7-60F440709081}"/>
              </a:ext>
            </a:extLst>
          </p:cNvPr>
          <p:cNvSpPr txBox="1"/>
          <p:nvPr/>
        </p:nvSpPr>
        <p:spPr>
          <a:xfrm>
            <a:off x="1417320" y="2161799"/>
            <a:ext cx="6693408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600" dirty="0">
                <a:latin typeface="HelloTiffany" panose="02000603000000000000" pitchFamily="2" charset="0"/>
                <a:ea typeface="HelloTiffany" panose="02000603000000000000" pitchFamily="2" charset="0"/>
              </a:rPr>
              <a:t>There was once a hen who counted her own eggs.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8A3B8-E1A9-F3B3-2220-64656725978C}"/>
              </a:ext>
            </a:extLst>
          </p:cNvPr>
          <p:cNvSpPr txBox="1"/>
          <p:nvPr/>
        </p:nvSpPr>
        <p:spPr>
          <a:xfrm>
            <a:off x="1536192" y="3939731"/>
            <a:ext cx="645566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>
                <a:ln>
                  <a:solidFill>
                    <a:sysClr val="windowText" lastClr="000000"/>
                  </a:solidFill>
                </a:ln>
                <a:solidFill>
                  <a:srgbClr val="99CDFF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She was a Mathema-chicken!</a:t>
            </a:r>
          </a:p>
        </p:txBody>
      </p:sp>
    </p:spTree>
    <p:extLst>
      <p:ext uri="{BB962C8B-B14F-4D97-AF65-F5344CB8AC3E}">
        <p14:creationId xmlns:p14="http://schemas.microsoft.com/office/powerpoint/2010/main" val="261509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FE4E2B-33B0-91CA-FE3D-578AB768B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9D83F90-07E4-FD65-E96B-2BDB771C54CF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2799802-462C-1D00-B000-F6D1350178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pic>
        <p:nvPicPr>
          <p:cNvPr id="4" name="Picture 3" descr="A blue and white text&#10;&#10;AI-generated content may be incorrect.">
            <a:extLst>
              <a:ext uri="{FF2B5EF4-FFF2-40B4-BE49-F238E27FC236}">
                <a16:creationId xmlns:a16="http://schemas.microsoft.com/office/drawing/2014/main" id="{16682AAA-1E3D-E585-82DE-D029F78BDD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650" y="549801"/>
            <a:ext cx="4372116" cy="3736851"/>
          </a:xfrm>
          <a:prstGeom prst="rect">
            <a:avLst/>
          </a:prstGeom>
        </p:spPr>
      </p:pic>
      <p:pic>
        <p:nvPicPr>
          <p:cNvPr id="2" name="Picture 1" descr="A red number on a blue background&#10;&#10;Description automatically generated">
            <a:extLst>
              <a:ext uri="{FF2B5EF4-FFF2-40B4-BE49-F238E27FC236}">
                <a16:creationId xmlns:a16="http://schemas.microsoft.com/office/drawing/2014/main" id="{21B7280D-BD7D-35D7-A803-74806F7449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296" y="1165861"/>
            <a:ext cx="2213449" cy="3563112"/>
          </a:xfrm>
          <a:prstGeom prst="rect">
            <a:avLst/>
          </a:prstGeom>
        </p:spPr>
      </p:pic>
      <p:pic>
        <p:nvPicPr>
          <p:cNvPr id="3" name="Picture 2" descr="A blue and white text&#10;&#10;AI-generated content may be incorrect.">
            <a:extLst>
              <a:ext uri="{FF2B5EF4-FFF2-40B4-BE49-F238E27FC236}">
                <a16:creationId xmlns:a16="http://schemas.microsoft.com/office/drawing/2014/main" id="{39D4F757-3FBE-8B20-EE09-C5712ED7D6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120" y="2582900"/>
            <a:ext cx="4447034" cy="27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3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r="-2000" b="-26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B75A6A-AA46-A97C-A2A5-2AFCD8805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03C222C-EF3C-19E0-6C0D-9E1C437067B9}"/>
              </a:ext>
            </a:extLst>
          </p:cNvPr>
          <p:cNvSpPr txBox="1"/>
          <p:nvPr/>
        </p:nvSpPr>
        <p:spPr>
          <a:xfrm>
            <a:off x="5431536" y="6581001"/>
            <a:ext cx="371660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>
                <a:latin typeface="HelloTiffany" panose="02000603000000000000" pitchFamily="2" charset="0"/>
                <a:ea typeface="HelloTiffany" panose="02000603000000000000" pitchFamily="2" charset="0"/>
              </a:rPr>
              <a:t>© Seomra Ranga 2025 www.seomraranga.com</a:t>
            </a:r>
          </a:p>
        </p:txBody>
      </p:sp>
      <p:pic>
        <p:nvPicPr>
          <p:cNvPr id="17" name="Picture 16" descr="A green and white logo&#10;&#10;AI-generated content may be incorrect.">
            <a:extLst>
              <a:ext uri="{FF2B5EF4-FFF2-40B4-BE49-F238E27FC236}">
                <a16:creationId xmlns:a16="http://schemas.microsoft.com/office/drawing/2014/main" id="{79F6D517-AE21-2BEC-004C-F9AC2E6F22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0756"/>
            <a:ext cx="1133856" cy="287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0911B1-A45B-936E-4785-ECBACFAAA739}"/>
              </a:ext>
            </a:extLst>
          </p:cNvPr>
          <p:cNvSpPr txBox="1"/>
          <p:nvPr/>
        </p:nvSpPr>
        <p:spPr>
          <a:xfrm>
            <a:off x="1389888" y="1756338"/>
            <a:ext cx="3968496" cy="26161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Question 1</a:t>
            </a:r>
          </a:p>
          <a:p>
            <a:r>
              <a:rPr lang="en-IE" sz="4400" dirty="0">
                <a:latin typeface="HelloTiffany" panose="02000603000000000000" pitchFamily="2" charset="0"/>
                <a:ea typeface="HelloTiffany" panose="02000603000000000000" pitchFamily="2" charset="0"/>
              </a:rPr>
              <a:t>Write this fraction in its lowest terms:</a:t>
            </a:r>
          </a:p>
        </p:txBody>
      </p:sp>
      <p:pic>
        <p:nvPicPr>
          <p:cNvPr id="5" name="Picture 4" descr="A black symbol with a black background&#10;&#10;AI-generated content may be incorrect.">
            <a:extLst>
              <a:ext uri="{FF2B5EF4-FFF2-40B4-BE49-F238E27FC236}">
                <a16:creationId xmlns:a16="http://schemas.microsoft.com/office/drawing/2014/main" id="{7B8F6D96-391C-F633-4D79-A95AC71E32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25" y="1934997"/>
            <a:ext cx="1600087" cy="31821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E1B516-BD0F-63EC-EB2B-85A2811A9234}"/>
              </a:ext>
            </a:extLst>
          </p:cNvPr>
          <p:cNvSpPr txBox="1"/>
          <p:nvPr/>
        </p:nvSpPr>
        <p:spPr>
          <a:xfrm>
            <a:off x="2852928" y="957684"/>
            <a:ext cx="399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b="1" dirty="0">
                <a:ln>
                  <a:solidFill>
                    <a:schemeClr val="tx1"/>
                  </a:solidFill>
                </a:ln>
                <a:solidFill>
                  <a:srgbClr val="FF7BAC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Round 5 Answers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3A6EAA-24CF-7972-00C9-34E52EBB9899}"/>
              </a:ext>
            </a:extLst>
          </p:cNvPr>
          <p:cNvSpPr txBox="1"/>
          <p:nvPr/>
        </p:nvSpPr>
        <p:spPr>
          <a:xfrm>
            <a:off x="3381856" y="4983944"/>
            <a:ext cx="301467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b="1" dirty="0">
                <a:ln>
                  <a:solidFill>
                    <a:schemeClr val="tx1"/>
                  </a:solidFill>
                </a:ln>
                <a:solidFill>
                  <a:srgbClr val="FF3334"/>
                </a:solidFill>
                <a:latin typeface="HelloTiffany" panose="02000603000000000000" pitchFamily="2" charset="0"/>
                <a:ea typeface="HelloTiffany" panose="02000603000000000000" pitchFamily="2" charset="0"/>
              </a:rPr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128844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</TotalTime>
  <Words>4141</Words>
  <Application>Microsoft Office PowerPoint</Application>
  <PresentationFormat>On-screen Show (4:3)</PresentationFormat>
  <Paragraphs>697</Paragraphs>
  <Slides>173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173</vt:i4>
      </vt:variant>
    </vt:vector>
  </HeadingPairs>
  <TitlesOfParts>
    <vt:vector size="178" baseType="lpstr">
      <vt:lpstr>Arial</vt:lpstr>
      <vt:lpstr>Aptos Display</vt:lpstr>
      <vt:lpstr>HelloTiffany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Damien Quinn</dc:creator>
  <cp:lastModifiedBy>Damien Quinn</cp:lastModifiedBy>
  <cp:revision>75</cp:revision>
  <dcterms:created xsi:type="dcterms:W3CDTF">2025-10-01T09:57:11Z</dcterms:created>
  <dcterms:modified xsi:type="dcterms:W3CDTF">2025-10-05T18:36:13Z</dcterms:modified>
</cp:coreProperties>
</file>