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327" r:id="rId5"/>
    <p:sldId id="259" r:id="rId6"/>
    <p:sldId id="260" r:id="rId7"/>
    <p:sldId id="261" r:id="rId8"/>
    <p:sldId id="270" r:id="rId9"/>
    <p:sldId id="271" r:id="rId10"/>
    <p:sldId id="272" r:id="rId11"/>
    <p:sldId id="273" r:id="rId12"/>
    <p:sldId id="274" r:id="rId13"/>
    <p:sldId id="275" r:id="rId14"/>
    <p:sldId id="262" r:id="rId15"/>
    <p:sldId id="394" r:id="rId16"/>
    <p:sldId id="393" r:id="rId17"/>
    <p:sldId id="276" r:id="rId18"/>
    <p:sldId id="277" r:id="rId19"/>
    <p:sldId id="278" r:id="rId20"/>
    <p:sldId id="279" r:id="rId21"/>
    <p:sldId id="280" r:id="rId22"/>
    <p:sldId id="281" r:id="rId23"/>
    <p:sldId id="395" r:id="rId24"/>
    <p:sldId id="396" r:id="rId25"/>
    <p:sldId id="328" r:id="rId26"/>
    <p:sldId id="429" r:id="rId27"/>
    <p:sldId id="430" r:id="rId28"/>
    <p:sldId id="431" r:id="rId29"/>
    <p:sldId id="432" r:id="rId30"/>
    <p:sldId id="433" r:id="rId31"/>
    <p:sldId id="434" r:id="rId32"/>
    <p:sldId id="397" r:id="rId33"/>
    <p:sldId id="398" r:id="rId34"/>
    <p:sldId id="263" r:id="rId35"/>
    <p:sldId id="282" r:id="rId36"/>
    <p:sldId id="283" r:id="rId37"/>
    <p:sldId id="284" r:id="rId38"/>
    <p:sldId id="285" r:id="rId39"/>
    <p:sldId id="286" r:id="rId40"/>
    <p:sldId id="287" r:id="rId41"/>
    <p:sldId id="399" r:id="rId42"/>
    <p:sldId id="400" r:id="rId43"/>
    <p:sldId id="335" r:id="rId44"/>
    <p:sldId id="435" r:id="rId45"/>
    <p:sldId id="436" r:id="rId46"/>
    <p:sldId id="437" r:id="rId47"/>
    <p:sldId id="438" r:id="rId48"/>
    <p:sldId id="439" r:id="rId49"/>
    <p:sldId id="440" r:id="rId50"/>
    <p:sldId id="355" r:id="rId51"/>
    <p:sldId id="401" r:id="rId52"/>
    <p:sldId id="402" r:id="rId53"/>
    <p:sldId id="264" r:id="rId54"/>
    <p:sldId id="288" r:id="rId55"/>
    <p:sldId id="289" r:id="rId56"/>
    <p:sldId id="290" r:id="rId57"/>
    <p:sldId id="291" r:id="rId58"/>
    <p:sldId id="292" r:id="rId59"/>
    <p:sldId id="293" r:id="rId60"/>
    <p:sldId id="403" r:id="rId61"/>
    <p:sldId id="404" r:id="rId62"/>
    <p:sldId id="336" r:id="rId63"/>
    <p:sldId id="441" r:id="rId64"/>
    <p:sldId id="442" r:id="rId65"/>
    <p:sldId id="443" r:id="rId66"/>
    <p:sldId id="444" r:id="rId67"/>
    <p:sldId id="445" r:id="rId68"/>
    <p:sldId id="446" r:id="rId69"/>
    <p:sldId id="405" r:id="rId70"/>
    <p:sldId id="416" r:id="rId71"/>
    <p:sldId id="265" r:id="rId72"/>
    <p:sldId id="294" r:id="rId73"/>
    <p:sldId id="295" r:id="rId74"/>
    <p:sldId id="296" r:id="rId75"/>
    <p:sldId id="297" r:id="rId76"/>
    <p:sldId id="298" r:id="rId77"/>
    <p:sldId id="299" r:id="rId78"/>
    <p:sldId id="407" r:id="rId79"/>
    <p:sldId id="408" r:id="rId80"/>
    <p:sldId id="337" r:id="rId81"/>
    <p:sldId id="447" r:id="rId82"/>
    <p:sldId id="448" r:id="rId83"/>
    <p:sldId id="449" r:id="rId84"/>
    <p:sldId id="450" r:id="rId85"/>
    <p:sldId id="451" r:id="rId86"/>
    <p:sldId id="452" r:id="rId87"/>
    <p:sldId id="409" r:id="rId88"/>
    <p:sldId id="410" r:id="rId89"/>
    <p:sldId id="266" r:id="rId90"/>
    <p:sldId id="300" r:id="rId91"/>
    <p:sldId id="301" r:id="rId92"/>
    <p:sldId id="302" r:id="rId93"/>
    <p:sldId id="303" r:id="rId94"/>
    <p:sldId id="304" r:id="rId95"/>
    <p:sldId id="305" r:id="rId96"/>
    <p:sldId id="411" r:id="rId97"/>
    <p:sldId id="412" r:id="rId98"/>
    <p:sldId id="338" r:id="rId99"/>
    <p:sldId id="453" r:id="rId100"/>
    <p:sldId id="454" r:id="rId101"/>
    <p:sldId id="455" r:id="rId102"/>
    <p:sldId id="456" r:id="rId103"/>
    <p:sldId id="457" r:id="rId104"/>
    <p:sldId id="458" r:id="rId105"/>
    <p:sldId id="413" r:id="rId106"/>
    <p:sldId id="414" r:id="rId107"/>
    <p:sldId id="339" r:id="rId108"/>
    <p:sldId id="459" r:id="rId109"/>
    <p:sldId id="460" r:id="rId110"/>
    <p:sldId id="461" r:id="rId111"/>
    <p:sldId id="462" r:id="rId112"/>
    <p:sldId id="463" r:id="rId113"/>
    <p:sldId id="464" r:id="rId114"/>
    <p:sldId id="417" r:id="rId115"/>
    <p:sldId id="418" r:id="rId116"/>
    <p:sldId id="386" r:id="rId117"/>
    <p:sldId id="269" r:id="rId118"/>
    <p:sldId id="318" r:id="rId119"/>
    <p:sldId id="319" r:id="rId120"/>
    <p:sldId id="320" r:id="rId121"/>
    <p:sldId id="321" r:id="rId122"/>
    <p:sldId id="322" r:id="rId123"/>
    <p:sldId id="323" r:id="rId124"/>
    <p:sldId id="425" r:id="rId125"/>
    <p:sldId id="426" r:id="rId126"/>
    <p:sldId id="342" r:id="rId127"/>
    <p:sldId id="465" r:id="rId128"/>
    <p:sldId id="466" r:id="rId129"/>
    <p:sldId id="467" r:id="rId130"/>
    <p:sldId id="468" r:id="rId131"/>
    <p:sldId id="469" r:id="rId132"/>
    <p:sldId id="470" r:id="rId133"/>
    <p:sldId id="427" r:id="rId134"/>
    <p:sldId id="428" r:id="rId135"/>
    <p:sldId id="324" r:id="rId136"/>
    <p:sldId id="325" r:id="rId137"/>
    <p:sldId id="326" r:id="rId138"/>
  </p:sldIdLst>
  <p:sldSz cx="9144000" cy="6858000" type="screen4x3"/>
  <p:notesSz cx="6858000" cy="9144000"/>
  <p:embeddedFontLst>
    <p:embeddedFont>
      <p:font typeface="HelloTiffany" panose="02000603000000000000" pitchFamily="2" charset="0"/>
      <p:regular r:id="rId1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DFF"/>
    <a:srgbClr val="FF7BAC"/>
    <a:srgbClr val="FF33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2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font" Target="fonts/font1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6058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9420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4840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5349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5510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2351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9012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47131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623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431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7758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877957-ECB5-4EE2-A14E-B92A4F4EE5C5}" type="datetimeFigureOut">
              <a:rPr lang="en-IE" smtClean="0"/>
              <a:t>09/10/2025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826F71-FC1E-4AAD-8B69-473160711E9A}" type="slidenum">
              <a:rPr lang="en-IE" smtClean="0"/>
              <a:t>‹#›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2579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62.png"/><Relationship Id="rId4" Type="http://schemas.openxmlformats.org/officeDocument/2006/relationships/image" Target="../media/image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6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8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73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70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7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laine-sutherland-designs" TargetMode="External"/><Relationship Id="rId13" Type="http://schemas.openxmlformats.org/officeDocument/2006/relationships/image" Target="../media/image80.jpeg"/><Relationship Id="rId18" Type="http://schemas.openxmlformats.org/officeDocument/2006/relationships/hyperlink" Target="https://www.teacherspayteachers.com/store/2-nomadic-teachers" TargetMode="External"/><Relationship Id="rId3" Type="http://schemas.openxmlformats.org/officeDocument/2006/relationships/image" Target="../media/image5.jpg"/><Relationship Id="rId21" Type="http://schemas.openxmlformats.org/officeDocument/2006/relationships/image" Target="../media/image84.png"/><Relationship Id="rId7" Type="http://schemas.openxmlformats.org/officeDocument/2006/relationships/image" Target="../media/image77.png"/><Relationship Id="rId12" Type="http://schemas.openxmlformats.org/officeDocument/2006/relationships/hyperlink" Target="https://www.teacherspayteachers.com/Store/Hidesys-Clipart" TargetMode="External"/><Relationship Id="rId17" Type="http://schemas.openxmlformats.org/officeDocument/2006/relationships/image" Target="../media/image82.png"/><Relationship Id="rId25" Type="http://schemas.openxmlformats.org/officeDocument/2006/relationships/image" Target="../media/image86.jpg"/><Relationship Id="rId2" Type="http://schemas.openxmlformats.org/officeDocument/2006/relationships/image" Target="../media/image1.jpg"/><Relationship Id="rId16" Type="http://schemas.openxmlformats.org/officeDocument/2006/relationships/hyperlink" Target="https://www.teacherspayteachers.com/store/digital-classroom-clipart" TargetMode="External"/><Relationship Id="rId20" Type="http://schemas.openxmlformats.org/officeDocument/2006/relationships/hyperlink" Target="https://www.teacherspayteachers.com/store/educlips-clip-ar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eacherspayteachers.com/store/p4-clips-trioriginals" TargetMode="External"/><Relationship Id="rId11" Type="http://schemas.openxmlformats.org/officeDocument/2006/relationships/image" Target="../media/image79.JPG"/><Relationship Id="rId24" Type="http://schemas.openxmlformats.org/officeDocument/2006/relationships/hyperlink" Target="https://www.teacherspayteachers.com/store/zip-a-dee-doo-dah-designs" TargetMode="External"/><Relationship Id="rId5" Type="http://schemas.openxmlformats.org/officeDocument/2006/relationships/image" Target="../media/image76.jpeg"/><Relationship Id="rId15" Type="http://schemas.openxmlformats.org/officeDocument/2006/relationships/image" Target="../media/image81.jpeg"/><Relationship Id="rId23" Type="http://schemas.openxmlformats.org/officeDocument/2006/relationships/image" Target="../media/image85.jpeg"/><Relationship Id="rId10" Type="http://schemas.openxmlformats.org/officeDocument/2006/relationships/hyperlink" Target="https://www.textgiraffe.com/" TargetMode="External"/><Relationship Id="rId19" Type="http://schemas.openxmlformats.org/officeDocument/2006/relationships/image" Target="../media/image83.jpeg"/><Relationship Id="rId4" Type="http://schemas.openxmlformats.org/officeDocument/2006/relationships/hyperlink" Target="https://depositphotos.com/" TargetMode="External"/><Relationship Id="rId9" Type="http://schemas.openxmlformats.org/officeDocument/2006/relationships/image" Target="../media/image78.png"/><Relationship Id="rId14" Type="http://schemas.openxmlformats.org/officeDocument/2006/relationships/hyperlink" Target="https://www.teacherspayteachers.com/store/photo-clipz-clip-art-teacher-clipart" TargetMode="External"/><Relationship Id="rId22" Type="http://schemas.openxmlformats.org/officeDocument/2006/relationships/hyperlink" Target="https://www.teacherspayteachers.com/store/clipartino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5.jp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5.jpg"/><Relationship Id="rId7" Type="http://schemas.openxmlformats.org/officeDocument/2006/relationships/image" Target="../media/image21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5.jp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.jp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Relationship Id="rId4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5.jpg"/><Relationship Id="rId7" Type="http://schemas.openxmlformats.org/officeDocument/2006/relationships/image" Target="../media/image21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48.png"/><Relationship Id="rId4" Type="http://schemas.openxmlformats.org/officeDocument/2006/relationships/image" Target="../media/image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6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6.png"/><Relationship Id="rId4" Type="http://schemas.openxmlformats.org/officeDocument/2006/relationships/image" Target="../media/image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72B0F1-5429-FEC5-94B4-F0807098B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25" y="-171993"/>
            <a:ext cx="6705614" cy="3048006"/>
          </a:xfrm>
          <a:prstGeom prst="rect">
            <a:avLst/>
          </a:prstGeom>
        </p:spPr>
      </p:pic>
      <p:pic>
        <p:nvPicPr>
          <p:cNvPr id="9" name="Picture 8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9A538F3D-BD80-9D66-C2BC-6F08BAB3A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666" y="2457985"/>
            <a:ext cx="6065532" cy="30480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43505F-3855-507D-04F0-A6F3B7FCD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30" y="1142996"/>
            <a:ext cx="2590805" cy="30480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0430B3-03AA-60C9-3F82-647003B2C24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C81F0F3-44F8-F2F5-D900-322881D4E5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A66AD5-ACBB-6FFD-29C8-FAE08D4C1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2AE46A7-720D-0815-ACF4-239ACB69267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9D3051B-C844-3522-ACCC-20C7591BCA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D7A2CD-69C3-6BA6-F078-9A343F386D47}"/>
              </a:ext>
            </a:extLst>
          </p:cNvPr>
          <p:cNvSpPr txBox="1"/>
          <p:nvPr/>
        </p:nvSpPr>
        <p:spPr>
          <a:xfrm>
            <a:off x="1389888" y="1613159"/>
            <a:ext cx="6693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all sides on a regular hexagon are equal?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C7535-876C-3C0B-9D65-0576940E8950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</p:spTree>
    <p:extLst>
      <p:ext uri="{BB962C8B-B14F-4D97-AF65-F5344CB8AC3E}">
        <p14:creationId xmlns:p14="http://schemas.microsoft.com/office/powerpoint/2010/main" val="268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92D243-3498-D708-2A2A-01C6D9435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F6AFE8C-2E95-13D4-3E7A-3AE5915DEDF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5E8D27D-7D93-2A25-8D0F-5CFA025E9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F6C051-34E9-A9BE-F0EB-96005018A494}"/>
              </a:ext>
            </a:extLst>
          </p:cNvPr>
          <p:cNvSpPr txBox="1"/>
          <p:nvPr/>
        </p:nvSpPr>
        <p:spPr>
          <a:xfrm>
            <a:off x="1399032" y="1921900"/>
            <a:ext cx="3776472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eggs are needed to make a dozen?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C0EE90-814F-4E95-0272-F3946754A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075" y="2457735"/>
            <a:ext cx="2952481" cy="1942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8DB84A-F803-C796-196D-E2C19ACAC1CD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7EBF06-155D-6D2C-DDB5-93F092FA63B3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20986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3CA46F-73FC-25FE-AA63-43CE2CD6E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40FB8E2-DA7C-E13A-11D1-8DA522CD652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E9DF12A-E810-36F7-4F52-E786766A6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81EF71-2AF2-C681-67DC-ADE5384BE464}"/>
              </a:ext>
            </a:extLst>
          </p:cNvPr>
          <p:cNvSpPr txBox="1"/>
          <p:nvPr/>
        </p:nvSpPr>
        <p:spPr>
          <a:xfrm>
            <a:off x="1408176" y="1756338"/>
            <a:ext cx="3335664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This is a section from a 100 Square. What number goes where the </a:t>
            </a:r>
            <a:r>
              <a:rPr lang="en-IE" sz="3200" dirty="0"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?</a:t>
            </a:r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 is?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23796CC-A1A8-6145-AA96-2A62A9FCA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38599"/>
              </p:ext>
            </p:extLst>
          </p:nvPr>
        </p:nvGraphicFramePr>
        <p:xfrm>
          <a:off x="5211026" y="1905000"/>
          <a:ext cx="2808264" cy="25873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2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20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6843">
                <a:tc>
                  <a:txBody>
                    <a:bodyPr/>
                    <a:lstStyle/>
                    <a:p>
                      <a:pPr algn="ctr"/>
                      <a:endParaRPr lang="en-IE" sz="3700" b="1" dirty="0">
                        <a:solidFill>
                          <a:srgbClr val="FF0000"/>
                        </a:solidFill>
                      </a:endParaRPr>
                    </a:p>
                  </a:txBody>
                  <a:tcPr marL="76974" marR="76974" marT="38487" marB="38487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8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37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76974" marR="76974" marT="38487" marB="38487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>
                        <a:solidFill>
                          <a:srgbClr val="FF0000"/>
                        </a:solidFill>
                      </a:endParaRPr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843"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6843"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37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98</a:t>
                      </a:r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3700" b="1" dirty="0"/>
                    </a:p>
                  </a:txBody>
                  <a:tcPr marL="76974" marR="76974" marT="38487" marB="38487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394D818-8C43-7DB3-729C-AF8B3F0F037C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361F15-32B9-2788-F6E4-6E4A35D65B73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71347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480969-9F20-AE3D-71CD-8DAFA745F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EFE8B0A-9820-1343-78F1-9BDCC50F9AE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104C4F9-8CF7-80F0-F7B1-6A8A4403B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55EEFF-3D53-96B6-8C15-08AFFD7F8BA9}"/>
              </a:ext>
            </a:extLst>
          </p:cNvPr>
          <p:cNvSpPr txBox="1"/>
          <p:nvPr/>
        </p:nvSpPr>
        <p:spPr>
          <a:xfrm>
            <a:off x="1435608" y="1847192"/>
            <a:ext cx="3520440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Yes or no, is this a symmetrical image?</a:t>
            </a:r>
          </a:p>
        </p:txBody>
      </p:sp>
      <p:pic>
        <p:nvPicPr>
          <p:cNvPr id="5" name="Picture 4" descr="A cartoon of a blue robot&#10;&#10;AI-generated content may be incorrect.">
            <a:extLst>
              <a:ext uri="{FF2B5EF4-FFF2-40B4-BE49-F238E27FC236}">
                <a16:creationId xmlns:a16="http://schemas.microsoft.com/office/drawing/2014/main" id="{61669B00-23A9-6252-FDD8-695068DE58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135" y="1893417"/>
            <a:ext cx="2497841" cy="2743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0BA446-8BBC-65AA-FB37-F8861731E040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03378E-1AEA-49AB-F545-16DB4A03CC93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C92AFE-0657-AAA5-AD44-DF9E8BB59FE8}"/>
              </a:ext>
            </a:extLst>
          </p:cNvPr>
          <p:cNvCxnSpPr/>
          <p:nvPr/>
        </p:nvCxnSpPr>
        <p:spPr>
          <a:xfrm>
            <a:off x="6908297" y="1736959"/>
            <a:ext cx="0" cy="3246985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23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00B99D-BABD-0F97-0E55-AD0DD7B2E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4773C79-BECD-2CD9-8B29-71F14D5B35D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770D2A2-CD4B-82B7-18E6-CECF0FE2A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AC7FD1-A34D-C6F9-B77C-5225041CC1A8}"/>
              </a:ext>
            </a:extLst>
          </p:cNvPr>
          <p:cNvSpPr txBox="1"/>
          <p:nvPr/>
        </p:nvSpPr>
        <p:spPr>
          <a:xfrm>
            <a:off x="1459598" y="1756338"/>
            <a:ext cx="3054096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Add the green fractions and give your answer in its lowest terms: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574805B-412B-EB7F-E79E-A1DF24A564FB}"/>
              </a:ext>
            </a:extLst>
          </p:cNvPr>
          <p:cNvGrpSpPr/>
          <p:nvPr/>
        </p:nvGrpSpPr>
        <p:grpSpPr>
          <a:xfrm>
            <a:off x="4746333" y="2007435"/>
            <a:ext cx="3426151" cy="1596756"/>
            <a:chOff x="4746333" y="2007435"/>
            <a:chExt cx="3426151" cy="159675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DA603B5-B10A-E9FE-E7CC-085E3E1FC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6333" y="2007435"/>
              <a:ext cx="1596756" cy="159675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5995E78-14F5-5657-B887-45A4E1E87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5728" y="2007435"/>
              <a:ext cx="1596756" cy="159675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08EE50F-17C0-FC24-ECB5-15EE17D74DAB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F2F341-0340-FDD4-6398-D77312D15D2D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1½</a:t>
            </a:r>
          </a:p>
        </p:txBody>
      </p:sp>
    </p:spTree>
    <p:extLst>
      <p:ext uri="{BB962C8B-B14F-4D97-AF65-F5344CB8AC3E}">
        <p14:creationId xmlns:p14="http://schemas.microsoft.com/office/powerpoint/2010/main" val="159804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FCD44B-96A8-A21F-51D3-CDD326725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DCEB598-21CB-80DE-CF7F-7F7E667C16F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C21BC4A-D4B0-5E0C-3702-A70289759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1DADEE-171A-3B2B-CF61-985AAE9974D2}"/>
              </a:ext>
            </a:extLst>
          </p:cNvPr>
          <p:cNvSpPr txBox="1"/>
          <p:nvPr/>
        </p:nvSpPr>
        <p:spPr>
          <a:xfrm>
            <a:off x="1422578" y="1793908"/>
            <a:ext cx="3662798" cy="25545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How much had Jim left from €20 after he bought this t-shirt?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0A80484-0150-3E04-5AD2-8CDCE591ADE3}"/>
              </a:ext>
            </a:extLst>
          </p:cNvPr>
          <p:cNvGrpSpPr/>
          <p:nvPr/>
        </p:nvGrpSpPr>
        <p:grpSpPr>
          <a:xfrm>
            <a:off x="5138927" y="1973539"/>
            <a:ext cx="2805690" cy="2927646"/>
            <a:chOff x="5138927" y="1973539"/>
            <a:chExt cx="2805690" cy="29276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4DC0446-311F-2950-87E6-12C53004ED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927" y="2167123"/>
              <a:ext cx="2805690" cy="2734062"/>
            </a:xfrm>
            <a:prstGeom prst="rect">
              <a:avLst/>
            </a:prstGeom>
          </p:spPr>
        </p:pic>
        <p:pic>
          <p:nvPicPr>
            <p:cNvPr id="8" name="Picture 7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3DFE44EC-D9C3-24B9-A2ED-E3B419174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831195" y="1973539"/>
              <a:ext cx="1049255" cy="68124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269E2D8-8845-CEDB-22A8-392EA2C2E198}"/>
                </a:ext>
              </a:extLst>
            </p:cNvPr>
            <p:cNvSpPr txBox="1"/>
            <p:nvPr/>
          </p:nvSpPr>
          <p:spPr>
            <a:xfrm rot="20245479">
              <a:off x="6886430" y="2123341"/>
              <a:ext cx="9593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/>
                <a:t>€13.75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6C8AC3-35D1-D7D2-614F-D6B93D7CEEAB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20E3CC-1898-96C6-AF54-5A8D3A25025A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€6.25</a:t>
            </a:r>
          </a:p>
        </p:txBody>
      </p:sp>
    </p:spTree>
    <p:extLst>
      <p:ext uri="{BB962C8B-B14F-4D97-AF65-F5344CB8AC3E}">
        <p14:creationId xmlns:p14="http://schemas.microsoft.com/office/powerpoint/2010/main" val="173214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5FF41D-F625-A2CF-6744-581B6EE1A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FA2FF29-F22F-AB8D-FA0C-C4D6A7C4149D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861D96C-2FDD-CB39-A782-545D11B49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A8CCEBCC-ADD8-F9FC-D445-6A9DA524C2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9C1F0435-F061-1F97-64FC-9BF8D9B95A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6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492E38-39A8-F82F-B0C0-EED7209E6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8C12239-0104-16DE-CF45-F7478660D7C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49A6562-E565-BBD5-CE94-1813B3621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27151AC-5CB8-A4C2-7EE0-36C471AA6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2A7996-C1F3-E475-76F8-D6EEDE3EAACE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Why was the equals sign so humble?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3AEE0E-B71C-A2BD-1521-20CCF78B9E35}"/>
              </a:ext>
            </a:extLst>
          </p:cNvPr>
          <p:cNvSpPr txBox="1"/>
          <p:nvPr/>
        </p:nvSpPr>
        <p:spPr>
          <a:xfrm>
            <a:off x="1417320" y="3585563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He knew he wasn’t less than or greater than anyone else!</a:t>
            </a:r>
          </a:p>
        </p:txBody>
      </p:sp>
    </p:spTree>
    <p:extLst>
      <p:ext uri="{BB962C8B-B14F-4D97-AF65-F5344CB8AC3E}">
        <p14:creationId xmlns:p14="http://schemas.microsoft.com/office/powerpoint/2010/main" val="52579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FF7A5F-4781-6005-7B52-12F14D516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3CE065F-E0C2-1C10-75CC-B2B9AD978FA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FAA7CD4-6DA7-2E73-0C27-37C5E7ED8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1EFA9369-22AA-F4A0-272B-A8E2C39C72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646" y="549801"/>
            <a:ext cx="4372116" cy="3736851"/>
          </a:xfrm>
          <a:prstGeom prst="rect">
            <a:avLst/>
          </a:prstGeom>
        </p:spPr>
      </p:pic>
      <p:pic>
        <p:nvPicPr>
          <p:cNvPr id="2" name="Picture 1" descr="A pink number with purple border&#10;&#10;Description automatically generated">
            <a:extLst>
              <a:ext uri="{FF2B5EF4-FFF2-40B4-BE49-F238E27FC236}">
                <a16:creationId xmlns:a16="http://schemas.microsoft.com/office/drawing/2014/main" id="{E6B198E7-FF7B-F8EB-082F-A2D5CD6D46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126234"/>
            <a:ext cx="2507206" cy="3642366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F88F8353-7DC8-AE64-5431-5D62D6CC82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0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FC2A20-79C4-76E5-3CF3-4736CE3C8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3806E73-4238-E1AF-A664-D658FE89E78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96E9592-DEF8-0C8E-4A15-373867A54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606898-7A42-9DA9-807A-003411AE057D}"/>
              </a:ext>
            </a:extLst>
          </p:cNvPr>
          <p:cNvSpPr txBox="1"/>
          <p:nvPr/>
        </p:nvSpPr>
        <p:spPr>
          <a:xfrm>
            <a:off x="1399032" y="1658879"/>
            <a:ext cx="6693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years are there in a century?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263975-DB94-CE85-F94A-71F03A79CDF5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FDCA54-56FA-0E90-95EC-391186A75E98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27811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23A6E8-FDE4-4258-350A-AAAE7212B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683BCD8-330D-A77A-5FB6-F39723F01109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7B16CDF-D161-D548-44FA-955ADCE65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906BC9-5C7F-427B-9F04-AAC2D32E5D50}"/>
              </a:ext>
            </a:extLst>
          </p:cNvPr>
          <p:cNvSpPr txBox="1"/>
          <p:nvPr/>
        </p:nvSpPr>
        <p:spPr>
          <a:xfrm>
            <a:off x="1389888" y="1597729"/>
            <a:ext cx="6647688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Put these images into the correct order: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6FF2687-8F9F-7F37-22A4-7782FAB83201}"/>
              </a:ext>
            </a:extLst>
          </p:cNvPr>
          <p:cNvGrpSpPr/>
          <p:nvPr/>
        </p:nvGrpSpPr>
        <p:grpSpPr>
          <a:xfrm>
            <a:off x="1608045" y="3548944"/>
            <a:ext cx="6211374" cy="1141992"/>
            <a:chOff x="1606471" y="4366678"/>
            <a:chExt cx="6211374" cy="1141992"/>
          </a:xfrm>
        </p:grpSpPr>
        <p:pic>
          <p:nvPicPr>
            <p:cNvPr id="8" name="Picture 7" descr="A watermelon with seeds&#10;&#10;AI-generated content may be incorrect.">
              <a:extLst>
                <a:ext uri="{FF2B5EF4-FFF2-40B4-BE49-F238E27FC236}">
                  <a16:creationId xmlns:a16="http://schemas.microsoft.com/office/drawing/2014/main" id="{717FF559-92B1-DBEB-BEBE-8666F924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8983" y="4366678"/>
              <a:ext cx="1373838" cy="673499"/>
            </a:xfrm>
            <a:prstGeom prst="rect">
              <a:avLst/>
            </a:prstGeom>
          </p:spPr>
        </p:pic>
        <p:pic>
          <p:nvPicPr>
            <p:cNvPr id="10" name="Picture 9" descr="A watermelon with a bite taken out of it&#10;&#10;AI-generated content may be incorrect.">
              <a:extLst>
                <a:ext uri="{FF2B5EF4-FFF2-40B4-BE49-F238E27FC236}">
                  <a16:creationId xmlns:a16="http://schemas.microsoft.com/office/drawing/2014/main" id="{130F36BE-BDE0-7EEC-0C70-73448A29A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6471" y="4366678"/>
              <a:ext cx="1373838" cy="672875"/>
            </a:xfrm>
            <a:prstGeom prst="rect">
              <a:avLst/>
            </a:prstGeom>
          </p:spPr>
        </p:pic>
        <p:pic>
          <p:nvPicPr>
            <p:cNvPr id="12" name="Picture 11" descr="A watermelon with a bite taken out of it&#10;&#10;AI-generated content may be incorrect.">
              <a:extLst>
                <a:ext uri="{FF2B5EF4-FFF2-40B4-BE49-F238E27FC236}">
                  <a16:creationId xmlns:a16="http://schemas.microsoft.com/office/drawing/2014/main" id="{817BF324-22A3-0329-1EA6-D57E7F251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007" y="4366678"/>
              <a:ext cx="1373838" cy="669130"/>
            </a:xfrm>
            <a:prstGeom prst="rect">
              <a:avLst/>
            </a:prstGeom>
          </p:spPr>
        </p:pic>
        <p:pic>
          <p:nvPicPr>
            <p:cNvPr id="15" name="Picture 14" descr="A green and red line&#10;&#10;AI-generated content may be incorrect.">
              <a:extLst>
                <a:ext uri="{FF2B5EF4-FFF2-40B4-BE49-F238E27FC236}">
                  <a16:creationId xmlns:a16="http://schemas.microsoft.com/office/drawing/2014/main" id="{CEAB6FBC-5219-D5FB-5F1D-B01CB30A3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495" y="4366678"/>
              <a:ext cx="1373838" cy="66663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FCD69A0-5EB2-8559-60F9-6A3CF093B094}"/>
                </a:ext>
              </a:extLst>
            </p:cNvPr>
            <p:cNvSpPr txBox="1"/>
            <p:nvPr/>
          </p:nvSpPr>
          <p:spPr>
            <a:xfrm>
              <a:off x="2058221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09BDD3E-EFBA-8D95-9CCF-46E78AF5BEC0}"/>
                </a:ext>
              </a:extLst>
            </p:cNvPr>
            <p:cNvSpPr txBox="1"/>
            <p:nvPr/>
          </p:nvSpPr>
          <p:spPr>
            <a:xfrm>
              <a:off x="5283245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C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5E0D850-F229-1589-65B4-3E792EBF9D08}"/>
                </a:ext>
              </a:extLst>
            </p:cNvPr>
            <p:cNvSpPr txBox="1"/>
            <p:nvPr/>
          </p:nvSpPr>
          <p:spPr>
            <a:xfrm>
              <a:off x="3669890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B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5FC183-8DC0-4EC7-8D56-DE21156D7459}"/>
                </a:ext>
              </a:extLst>
            </p:cNvPr>
            <p:cNvSpPr txBox="1"/>
            <p:nvPr/>
          </p:nvSpPr>
          <p:spPr>
            <a:xfrm>
              <a:off x="6896600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D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7922ED96-E0D1-00B4-D506-12CC2D005592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5F8FC5-3B0F-2C7D-DBBC-E0CAEACDD13F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 A D C</a:t>
            </a:r>
          </a:p>
        </p:txBody>
      </p:sp>
    </p:spTree>
    <p:extLst>
      <p:ext uri="{BB962C8B-B14F-4D97-AF65-F5344CB8AC3E}">
        <p14:creationId xmlns:p14="http://schemas.microsoft.com/office/powerpoint/2010/main" val="89848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EE848C-F6B1-521E-1CCE-DB4EA28B1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090E79B-6E0C-CFCB-E69E-3015E690CA1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15220FE-BA2D-8523-8229-CDBF339B7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EE049F-13A6-6D1B-03A5-C90CD09A93AC}"/>
              </a:ext>
            </a:extLst>
          </p:cNvPr>
          <p:cNvSpPr txBox="1"/>
          <p:nvPr/>
        </p:nvSpPr>
        <p:spPr>
          <a:xfrm>
            <a:off x="1417320" y="1613159"/>
            <a:ext cx="6693408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If today is Friday, what was the day before yesterday?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81FE42-AFD0-C73A-7657-BE9DB02CC678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</p:spTree>
    <p:extLst>
      <p:ext uri="{BB962C8B-B14F-4D97-AF65-F5344CB8AC3E}">
        <p14:creationId xmlns:p14="http://schemas.microsoft.com/office/powerpoint/2010/main" val="390642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D193C2-4BC4-35BE-0EC3-C7EFF1B0B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70C9D1E-A43F-2AED-E5CE-8BE9D5B2395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68DCB37-0D02-37AA-92A3-2655CC7AD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1880E7-049B-157F-3494-0AF9D023A819}"/>
              </a:ext>
            </a:extLst>
          </p:cNvPr>
          <p:cNvSpPr txBox="1"/>
          <p:nvPr/>
        </p:nvSpPr>
        <p:spPr>
          <a:xfrm>
            <a:off x="1380744" y="1658879"/>
            <a:ext cx="3749040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Which multiple of 3 is missing?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49F0E3-5D13-6F06-8482-4C71EB591E6E}"/>
              </a:ext>
            </a:extLst>
          </p:cNvPr>
          <p:cNvGrpSpPr/>
          <p:nvPr/>
        </p:nvGrpSpPr>
        <p:grpSpPr>
          <a:xfrm>
            <a:off x="5563192" y="1658879"/>
            <a:ext cx="2465194" cy="3626353"/>
            <a:chOff x="5563192" y="1658879"/>
            <a:chExt cx="2465194" cy="3626353"/>
          </a:xfrm>
        </p:grpSpPr>
        <p:pic>
          <p:nvPicPr>
            <p:cNvPr id="7" name="Picture 6" descr="A yellow number with black numbers&#10;&#10;AI-generated content may be incorrect.">
              <a:extLst>
                <a:ext uri="{FF2B5EF4-FFF2-40B4-BE49-F238E27FC236}">
                  <a16:creationId xmlns:a16="http://schemas.microsoft.com/office/drawing/2014/main" id="{987F7DCB-2FF9-7BC5-D8D8-8672E9B5A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3192" y="1658879"/>
              <a:ext cx="2465194" cy="362635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EFDF12-BE69-8153-B767-9B9256A8147E}"/>
                </a:ext>
              </a:extLst>
            </p:cNvPr>
            <p:cNvSpPr txBox="1"/>
            <p:nvPr/>
          </p:nvSpPr>
          <p:spPr>
            <a:xfrm>
              <a:off x="6518072" y="3087568"/>
              <a:ext cx="427418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1007547-7F1B-BAA1-B7AD-2F576FE1E2A1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9180A5-EB6E-C1D5-7E71-FF0CDBB18479}"/>
              </a:ext>
            </a:extLst>
          </p:cNvPr>
          <p:cNvSpPr txBox="1"/>
          <p:nvPr/>
        </p:nvSpPr>
        <p:spPr>
          <a:xfrm>
            <a:off x="1747927" y="4764488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51560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118045-0251-DBDA-1549-1FDB6EA66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EF6305E-2E8D-F792-339A-A9DF1A628B0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90E0178-C30E-2AFF-6243-5ED006109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729495-7265-5505-DA15-F869F38169F5}"/>
              </a:ext>
            </a:extLst>
          </p:cNvPr>
          <p:cNvSpPr txBox="1"/>
          <p:nvPr/>
        </p:nvSpPr>
        <p:spPr>
          <a:xfrm>
            <a:off x="1399032" y="1658879"/>
            <a:ext cx="3813048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score do you get in darts if you throw double 8, treble 20 and a 14?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514106-472D-AD07-BFBF-212FDE25C2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0" t="4641" r="22200" b="4042"/>
          <a:stretch>
            <a:fillRect/>
          </a:stretch>
        </p:blipFill>
        <p:spPr>
          <a:xfrm>
            <a:off x="5431536" y="2003638"/>
            <a:ext cx="2766605" cy="28507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E2159F-1E06-01C9-A645-08422F4B4A91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ADF4CC-F1A5-86CF-47C1-227EEB765704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173021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F476D8-4821-AAF7-350B-B8630039F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0984D32-FB5E-254E-67BC-5857474F3FB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56C06CF-E234-F8BF-DF40-04C406432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CB41C3-3C4F-3F63-BA1A-2F5E92E6630E}"/>
              </a:ext>
            </a:extLst>
          </p:cNvPr>
          <p:cNvSpPr txBox="1"/>
          <p:nvPr/>
        </p:nvSpPr>
        <p:spPr>
          <a:xfrm>
            <a:off x="1389888" y="1600890"/>
            <a:ext cx="6693408" cy="20621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this maths equation true or false?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87006E-0614-2230-461B-29FF18F515F5}"/>
              </a:ext>
            </a:extLst>
          </p:cNvPr>
          <p:cNvGraphicFramePr>
            <a:graphicFrameLocks noGrp="1"/>
          </p:cNvGraphicFramePr>
          <p:nvPr/>
        </p:nvGraphicFramePr>
        <p:xfrm>
          <a:off x="2496312" y="4058727"/>
          <a:ext cx="448056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358728302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8516738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17542489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2025285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45158687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31351297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49286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-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&gt;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98429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65C5BFB-1D80-9C83-81CB-F414FD993275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0A7256-5364-31D2-69F8-9D4922ACCDAB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405576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73245D-148D-73F9-8EFD-5F0C6762C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AF0686D-BC77-FA50-6B8F-FE690517234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EE77240-A0A8-58E4-9590-41D7973CF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6E1A19-E977-3E4B-A0D1-8B93D3BA8EC7}"/>
              </a:ext>
            </a:extLst>
          </p:cNvPr>
          <p:cNvSpPr txBox="1"/>
          <p:nvPr/>
        </p:nvSpPr>
        <p:spPr>
          <a:xfrm>
            <a:off x="1408176" y="1658879"/>
            <a:ext cx="6711696" cy="23083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A bus leaves its depot at 7:45am. It makes five stops with 10 minutes between each stop. At what time does it reach its final destination?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23D931-CC96-8730-C6A4-F35FFAED88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72" y="3967203"/>
            <a:ext cx="3298693" cy="10587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994D89-8361-0152-EAC5-DDEBC4081C62}"/>
              </a:ext>
            </a:extLst>
          </p:cNvPr>
          <p:cNvSpPr txBox="1"/>
          <p:nvPr/>
        </p:nvSpPr>
        <p:spPr>
          <a:xfrm>
            <a:off x="431596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74FC19-E7E1-DCCC-9960-5BBDEF88CDDA}"/>
              </a:ext>
            </a:extLst>
          </p:cNvPr>
          <p:cNvSpPr txBox="1"/>
          <p:nvPr/>
        </p:nvSpPr>
        <p:spPr>
          <a:xfrm>
            <a:off x="3374692" y="5111960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8:35am</a:t>
            </a:r>
          </a:p>
        </p:txBody>
      </p:sp>
    </p:spTree>
    <p:extLst>
      <p:ext uri="{BB962C8B-B14F-4D97-AF65-F5344CB8AC3E}">
        <p14:creationId xmlns:p14="http://schemas.microsoft.com/office/powerpoint/2010/main" val="209687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CB776-A04F-6BFE-CF05-14DC1B827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1E76A44-9C3D-CEC2-1A79-E192F500F34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71C5074-CA7D-8245-56AE-43F1EB46E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7614BA02-CACA-4588-14C0-7997DF98F6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8789C28E-4F5E-CD85-7B2E-DE87E5886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6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5A1684-AEA7-83A5-478C-24A898492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3DA7B25-AA99-1FF9-0734-B44633D4F0E8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346D4C4-008B-DB38-576B-2D549480E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1D10CE9B-FBFD-A227-C281-F891AE799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D2782A-B0DA-727B-3DA9-766EFC6354B5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Why did the girl wear glasses in maths class!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82FF5D-B6C2-50C2-210C-E668B27E3998}"/>
              </a:ext>
            </a:extLst>
          </p:cNvPr>
          <p:cNvSpPr txBox="1"/>
          <p:nvPr/>
        </p:nvSpPr>
        <p:spPr>
          <a:xfrm>
            <a:off x="1417320" y="3939731"/>
            <a:ext cx="6693408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Because they improved di-vision!</a:t>
            </a:r>
          </a:p>
        </p:txBody>
      </p:sp>
    </p:spTree>
    <p:extLst>
      <p:ext uri="{BB962C8B-B14F-4D97-AF65-F5344CB8AC3E}">
        <p14:creationId xmlns:p14="http://schemas.microsoft.com/office/powerpoint/2010/main" val="265443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007F9C-5FAF-9868-A6F2-79583AC6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C52A813-C92B-F838-1903-287F8A9172C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6D456A9-488F-3EE9-A76A-6ABE6BB4A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DC7E64-5B85-7ABA-E948-6899E14B113A}"/>
              </a:ext>
            </a:extLst>
          </p:cNvPr>
          <p:cNvSpPr txBox="1"/>
          <p:nvPr/>
        </p:nvSpPr>
        <p:spPr>
          <a:xfrm>
            <a:off x="1328166" y="1397674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final scores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9758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078003-873C-6A06-237D-8E7D8E7DF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BDA5585-44ED-F119-EDD6-CEF7E30A9458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BD94E20-218A-8EBE-B7FD-EA74B5DEF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7E380457-1AC6-B212-54F2-00A4F8C85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942" y="1664208"/>
            <a:ext cx="4372116" cy="3736851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06C09D43-3B63-F764-B5E5-74EC388841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084" y="140205"/>
            <a:ext cx="5919831" cy="328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5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45F9FD-094E-4A4E-9FBA-D8A434406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EA16DF8-63A9-C0FA-FD00-61694A20CB0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883532D-1D75-354C-4E15-EA26CA770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439EDD-5922-4B12-E5E9-8A05E53DF2FA}"/>
              </a:ext>
            </a:extLst>
          </p:cNvPr>
          <p:cNvSpPr txBox="1"/>
          <p:nvPr/>
        </p:nvSpPr>
        <p:spPr>
          <a:xfrm>
            <a:off x="1435608" y="1704599"/>
            <a:ext cx="6693408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marked space on the number line?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1D30F5-4F9B-1F4C-D16F-747AE759717C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716A95-DB33-BAD8-6BE2-04E5318C58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71952"/>
              </p:ext>
            </p:extLst>
          </p:nvPr>
        </p:nvGraphicFramePr>
        <p:xfrm>
          <a:off x="1603078" y="4586462"/>
          <a:ext cx="6395043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6179">
                  <a:extLst>
                    <a:ext uri="{9D8B030D-6E8A-4147-A177-3AD203B41FA5}">
                      <a16:colId xmlns:a16="http://schemas.microsoft.com/office/drawing/2014/main" val="149841587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64213126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50883621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4038110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72262778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2794076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221012694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6260752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57069721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804005651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412481380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9350747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94612925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43325615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1588237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3253722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8199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30855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9B34B24-1554-204B-EE54-D35FD27ED990}"/>
              </a:ext>
            </a:extLst>
          </p:cNvPr>
          <p:cNvSpPr txBox="1"/>
          <p:nvPr/>
        </p:nvSpPr>
        <p:spPr>
          <a:xfrm>
            <a:off x="4485046" y="5026980"/>
            <a:ext cx="301924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BC2AD4-E263-6EB0-DB07-C9069642F96F}"/>
              </a:ext>
            </a:extLst>
          </p:cNvPr>
          <p:cNvSpPr txBox="1"/>
          <p:nvPr/>
        </p:nvSpPr>
        <p:spPr>
          <a:xfrm>
            <a:off x="1801886" y="5026980"/>
            <a:ext cx="301924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BDC25-4FA3-E635-3AD7-E67610D19295}"/>
              </a:ext>
            </a:extLst>
          </p:cNvPr>
          <p:cNvSpPr txBox="1"/>
          <p:nvPr/>
        </p:nvSpPr>
        <p:spPr>
          <a:xfrm>
            <a:off x="5893106" y="5038398"/>
            <a:ext cx="452829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260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6F4EFB-ED9F-0EA0-F9E5-420AAB597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CBF79E3-86B3-8032-253A-159985E8FFC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771A070-9905-1064-D69B-95E8FDBAD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03B4E95-6949-7128-2223-71AE55429D1D}"/>
              </a:ext>
            </a:extLst>
          </p:cNvPr>
          <p:cNvSpPr txBox="1"/>
          <p:nvPr/>
        </p:nvSpPr>
        <p:spPr>
          <a:xfrm>
            <a:off x="1371600" y="1637466"/>
            <a:ext cx="2962656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this 2D shape called?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AFA8C7-8907-1E64-2004-553A6A7420C5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pic>
        <p:nvPicPr>
          <p:cNvPr id="5" name="Picture 4" descr="A blue octagon with black border&#10;&#10;AI-generated content may be incorrect.">
            <a:extLst>
              <a:ext uri="{FF2B5EF4-FFF2-40B4-BE49-F238E27FC236}">
                <a16:creationId xmlns:a16="http://schemas.microsoft.com/office/drawing/2014/main" id="{C6DE45EA-9005-195D-08FA-3C0E8EB13B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495" y="1919029"/>
            <a:ext cx="3518132" cy="334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3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B0D378-8E06-37EB-D0B8-1E5F97ED8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33470F3-BB92-3E53-3098-6FB48335598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43B4504-0E6B-731D-87FE-010EF1431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2D7721-DF75-743A-7845-18B85D1D1B2C}"/>
              </a:ext>
            </a:extLst>
          </p:cNvPr>
          <p:cNvSpPr txBox="1"/>
          <p:nvPr/>
        </p:nvSpPr>
        <p:spPr>
          <a:xfrm>
            <a:off x="1389888" y="1613159"/>
            <a:ext cx="3895344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blank box?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BC191A-F2E1-4970-7EA1-57C2620BCC59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  <p:pic>
        <p:nvPicPr>
          <p:cNvPr id="5" name="Picture 4" descr="A black and white image of a number&#10;&#10;AI-generated content may be incorrect.">
            <a:extLst>
              <a:ext uri="{FF2B5EF4-FFF2-40B4-BE49-F238E27FC236}">
                <a16:creationId xmlns:a16="http://schemas.microsoft.com/office/drawing/2014/main" id="{48ECAD9E-1081-90E1-895A-8EA2F43AF1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729" y="1890117"/>
            <a:ext cx="2051782" cy="332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51944F-A988-1038-B24F-ED77C2E21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D9E228A-D52B-F7F3-ACDC-38ECDE249AD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E75FAE3-421E-4176-4985-21A1BBF87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26F672-354A-F080-1138-329FAE9781BD}"/>
              </a:ext>
            </a:extLst>
          </p:cNvPr>
          <p:cNvSpPr txBox="1"/>
          <p:nvPr/>
        </p:nvSpPr>
        <p:spPr>
          <a:xfrm>
            <a:off x="1389887" y="1634216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this time in words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467348-8843-FD2C-CB87-4C81C6262C53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8C078C-DEF7-3743-1061-F7517BDEBAEB}"/>
              </a:ext>
            </a:extLst>
          </p:cNvPr>
          <p:cNvGrpSpPr/>
          <p:nvPr/>
        </p:nvGrpSpPr>
        <p:grpSpPr>
          <a:xfrm>
            <a:off x="2882642" y="3132963"/>
            <a:ext cx="3707898" cy="2161999"/>
            <a:chOff x="4788024" y="2270853"/>
            <a:chExt cx="3707898" cy="21619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F6BBEDE-5ED6-EC50-0DD8-A11C58FF9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270853"/>
              <a:ext cx="3707898" cy="216199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EA2A66-A7DA-F3B7-4048-8C40A2065F5D}"/>
                </a:ext>
              </a:extLst>
            </p:cNvPr>
            <p:cNvSpPr txBox="1"/>
            <p:nvPr/>
          </p:nvSpPr>
          <p:spPr>
            <a:xfrm>
              <a:off x="5505050" y="2992691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22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119ADC7-B51D-59AD-C18E-8EAAEDB114F7}"/>
                </a:ext>
              </a:extLst>
            </p:cNvPr>
            <p:cNvSpPr txBox="1"/>
            <p:nvPr/>
          </p:nvSpPr>
          <p:spPr>
            <a:xfrm>
              <a:off x="6801194" y="2992690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50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1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B89FE-5496-A0DF-9CC4-AE826B0F2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4D2F7E1-E19F-4A90-8C09-CC84DC2F122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D61AC07-6CB5-CC51-F489-A165BFF128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30CBA3-C28B-4409-B444-9B8BFCF07266}"/>
              </a:ext>
            </a:extLst>
          </p:cNvPr>
          <p:cNvSpPr txBox="1"/>
          <p:nvPr/>
        </p:nvSpPr>
        <p:spPr>
          <a:xfrm>
            <a:off x="1389888" y="1555170"/>
            <a:ext cx="4041648" cy="33547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After buying the runners, how much change do you have from €100?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DB258D-CD6C-7C45-A044-85090A687353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F6C3A92-FA98-1BA1-4839-02C8D1A932EF}"/>
              </a:ext>
            </a:extLst>
          </p:cNvPr>
          <p:cNvGrpSpPr/>
          <p:nvPr/>
        </p:nvGrpSpPr>
        <p:grpSpPr>
          <a:xfrm>
            <a:off x="5431536" y="1973539"/>
            <a:ext cx="2613666" cy="2356855"/>
            <a:chOff x="5431536" y="1973539"/>
            <a:chExt cx="2613666" cy="2356855"/>
          </a:xfrm>
        </p:grpSpPr>
        <p:pic>
          <p:nvPicPr>
            <p:cNvPr id="5" name="Picture 4" descr="A green and orange shoes&#10;&#10;AI-generated content may be incorrect.">
              <a:extLst>
                <a:ext uri="{FF2B5EF4-FFF2-40B4-BE49-F238E27FC236}">
                  <a16:creationId xmlns:a16="http://schemas.microsoft.com/office/drawing/2014/main" id="{2CDFAA49-EB78-A776-D805-B33BAE6EE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36" y="2750264"/>
              <a:ext cx="2613666" cy="1580130"/>
            </a:xfrm>
            <a:prstGeom prst="rect">
              <a:avLst/>
            </a:prstGeom>
          </p:spPr>
        </p:pic>
        <p:pic>
          <p:nvPicPr>
            <p:cNvPr id="6" name="Picture 5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F63D5889-D9AD-67E3-E25C-3867CFDA4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831195" y="1973539"/>
              <a:ext cx="1049255" cy="681244"/>
            </a:xfrm>
            <a:prstGeom prst="rect">
              <a:avLst/>
            </a:prstGeom>
          </p:spPr>
        </p:pic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F7892F8-E49C-B385-6860-98A795505129}"/>
                </a:ext>
              </a:extLst>
            </p:cNvPr>
            <p:cNvSpPr/>
            <p:nvPr/>
          </p:nvSpPr>
          <p:spPr>
            <a:xfrm>
              <a:off x="6749490" y="2503836"/>
              <a:ext cx="196546" cy="490245"/>
            </a:xfrm>
            <a:custGeom>
              <a:avLst/>
              <a:gdLst>
                <a:gd name="connsiteX0" fmla="*/ 207443 w 207443"/>
                <a:gd name="connsiteY0" fmla="*/ 0 h 517425"/>
                <a:gd name="connsiteX1" fmla="*/ 9035 w 207443"/>
                <a:gd name="connsiteY1" fmla="*/ 483079 h 517425"/>
                <a:gd name="connsiteX2" fmla="*/ 52167 w 207443"/>
                <a:gd name="connsiteY2" fmla="*/ 439947 h 5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43" h="517425">
                  <a:moveTo>
                    <a:pt x="207443" y="0"/>
                  </a:moveTo>
                  <a:cubicBezTo>
                    <a:pt x="121178" y="204877"/>
                    <a:pt x="34914" y="409755"/>
                    <a:pt x="9035" y="483079"/>
                  </a:cubicBezTo>
                  <a:cubicBezTo>
                    <a:pt x="-16844" y="556404"/>
                    <a:pt x="17661" y="498175"/>
                    <a:pt x="52167" y="439947"/>
                  </a:cubicBezTo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1E57F6-4302-E2BB-9FC4-27D0AB308637}"/>
                </a:ext>
              </a:extLst>
            </p:cNvPr>
            <p:cNvSpPr txBox="1"/>
            <p:nvPr/>
          </p:nvSpPr>
          <p:spPr>
            <a:xfrm rot="20245479">
              <a:off x="6890145" y="2129494"/>
              <a:ext cx="931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/>
                <a:t>€65.95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37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5BBB9E-ABB7-DEE7-FB70-330A278C5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06A5F7F-8811-410E-E48B-123F4892EB6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F38AF42-3111-D472-51DD-35518D038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E6C1BE-2511-AEBF-F91B-CF36B6FD0747}"/>
              </a:ext>
            </a:extLst>
          </p:cNvPr>
          <p:cNvSpPr txBox="1"/>
          <p:nvPr/>
        </p:nvSpPr>
        <p:spPr>
          <a:xfrm>
            <a:off x="1453896" y="1816117"/>
            <a:ext cx="4178808" cy="3662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If the width of the rectangle is half its length, what is the perimeter?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D46B38-EF3B-6094-37A1-CB44B7E9FBD1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870C05-D0C2-94A9-B390-2C0EDFC34E15}"/>
              </a:ext>
            </a:extLst>
          </p:cNvPr>
          <p:cNvGrpSpPr/>
          <p:nvPr/>
        </p:nvGrpSpPr>
        <p:grpSpPr>
          <a:xfrm>
            <a:off x="5755690" y="1833716"/>
            <a:ext cx="2187414" cy="3522499"/>
            <a:chOff x="1075454" y="1484784"/>
            <a:chExt cx="2736304" cy="440640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70288C4-6623-69EF-0662-6CFAEED10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40404" y="2319834"/>
              <a:ext cx="4406404" cy="27363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19C0F2-0D97-200F-57D0-FE72BA778BED}"/>
                </a:ext>
              </a:extLst>
            </p:cNvPr>
            <p:cNvSpPr txBox="1"/>
            <p:nvPr/>
          </p:nvSpPr>
          <p:spPr>
            <a:xfrm rot="16200000">
              <a:off x="-510412" y="3263750"/>
              <a:ext cx="4002617" cy="731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32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Length = 9cm</a:t>
              </a:r>
              <a:endParaRPr lang="en-IE" sz="3200" b="1" baseline="30000" dirty="0"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4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F55D7-5109-304E-6073-4F750BD72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0D7A792-57F8-9A1B-8DA9-6CEDE940EB6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5A7FC0E8-D39B-7241-E806-B26B86AA3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36B2A8-955A-DDD8-1D7E-E64E3C340D79}"/>
              </a:ext>
            </a:extLst>
          </p:cNvPr>
          <p:cNvSpPr txBox="1"/>
          <p:nvPr/>
        </p:nvSpPr>
        <p:spPr>
          <a:xfrm>
            <a:off x="5980176" y="1058268"/>
            <a:ext cx="228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81B341-2E9A-98A6-373B-FA5FAB2C41D5}"/>
              </a:ext>
            </a:extLst>
          </p:cNvPr>
          <p:cNvSpPr txBox="1"/>
          <p:nvPr/>
        </p:nvSpPr>
        <p:spPr>
          <a:xfrm>
            <a:off x="1389888" y="1636681"/>
            <a:ext cx="3374136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cubes are in the picture? (Hint: you can’t see all the cubes!)</a:t>
            </a:r>
          </a:p>
        </p:txBody>
      </p:sp>
      <p:pic>
        <p:nvPicPr>
          <p:cNvPr id="5" name="Picture 4" descr="A colorful cubes in a white frame&#10;&#10;AI-generated content may be incorrect.">
            <a:extLst>
              <a:ext uri="{FF2B5EF4-FFF2-40B4-BE49-F238E27FC236}">
                <a16:creationId xmlns:a16="http://schemas.microsoft.com/office/drawing/2014/main" id="{32D467B4-1860-2D23-9C79-289332CBA6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33" t="29600" r="23673" b="25467"/>
          <a:stretch>
            <a:fillRect/>
          </a:stretch>
        </p:blipFill>
        <p:spPr>
          <a:xfrm>
            <a:off x="5038344" y="2174331"/>
            <a:ext cx="3026491" cy="25093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86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671357-89C2-F38A-9B62-DDD7E2FF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28F915B-81C6-2518-C8D3-038A78E06DE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7216A89-5578-2891-9EAE-DC6B24E5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42620341-7356-2F47-E206-60D2683CE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798AC8D1-3735-B46D-62A7-EB34CAF122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7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34F08B-B863-8DE5-7006-68DF6F27B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11A6367-4025-9F9A-0153-14024940D70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7B1D019-4417-E664-0021-386FC0794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D75D0EB-4342-929D-786C-732FF9069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932D38-8673-2A44-A581-6D5479018490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the acorn say when it grew up?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95C724-EAB6-6DB8-F144-E3C6C0ACFB19}"/>
              </a:ext>
            </a:extLst>
          </p:cNvPr>
          <p:cNvSpPr txBox="1"/>
          <p:nvPr/>
        </p:nvSpPr>
        <p:spPr>
          <a:xfrm>
            <a:off x="1536192" y="3939731"/>
            <a:ext cx="6455664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Ge-om-e-try (Gee, I’m a tree!</a:t>
            </a:r>
          </a:p>
        </p:txBody>
      </p:sp>
    </p:spTree>
    <p:extLst>
      <p:ext uri="{BB962C8B-B14F-4D97-AF65-F5344CB8AC3E}">
        <p14:creationId xmlns:p14="http://schemas.microsoft.com/office/powerpoint/2010/main" val="82759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392863-18BE-46B3-9E93-CC25F87E7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2D47E48-A0D1-0F3D-DC0F-5B6BC1FCABF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33FC4D5A-E5E3-D0FE-96A5-3DC3C4566B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0171D631-ABA4-36A0-3F50-841B4495A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084" y="140205"/>
            <a:ext cx="5919831" cy="3288795"/>
          </a:xfrm>
          <a:prstGeom prst="rect">
            <a:avLst/>
          </a:prstGeom>
        </p:spPr>
      </p:pic>
      <p:pic>
        <p:nvPicPr>
          <p:cNvPr id="2" name="Picture 1" descr="A blue and white text&#10;&#10;AI-generated content may be incorrect.">
            <a:extLst>
              <a:ext uri="{FF2B5EF4-FFF2-40B4-BE49-F238E27FC236}">
                <a16:creationId xmlns:a16="http://schemas.microsoft.com/office/drawing/2014/main" id="{9FC2FEA7-E761-5051-8D74-602C890203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519" y="1946510"/>
            <a:ext cx="5294960" cy="328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9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867834-B5FA-8BF5-07EE-DD0934819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0C96C43-9BA6-2A93-4B6D-1829396F2D9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E385C6A-A8C2-1396-1A69-DC478FC70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462B2B-315E-5E85-E34B-F7E5F9640F21}"/>
              </a:ext>
            </a:extLst>
          </p:cNvPr>
          <p:cNvSpPr txBox="1"/>
          <p:nvPr/>
        </p:nvSpPr>
        <p:spPr>
          <a:xfrm>
            <a:off x="1435608" y="1704599"/>
            <a:ext cx="6693408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marked space on the number line?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1E9DE4-88A6-9E9A-5B09-393DA04B89EB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24BD67-CDED-2FAE-FD37-0D7FBE7974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392288"/>
              </p:ext>
            </p:extLst>
          </p:nvPr>
        </p:nvGraphicFramePr>
        <p:xfrm>
          <a:off x="1667086" y="4148812"/>
          <a:ext cx="6395043" cy="3708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6179">
                  <a:extLst>
                    <a:ext uri="{9D8B030D-6E8A-4147-A177-3AD203B41FA5}">
                      <a16:colId xmlns:a16="http://schemas.microsoft.com/office/drawing/2014/main" val="149841587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64213126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50883621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4038110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722627783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2794076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221012694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6260752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570697217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804005651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4124813809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9350747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946129252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243325615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415882370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3325372238"/>
                    </a:ext>
                  </a:extLst>
                </a:gridCol>
                <a:gridCol w="376179">
                  <a:extLst>
                    <a:ext uri="{9D8B030D-6E8A-4147-A177-3AD203B41FA5}">
                      <a16:colId xmlns:a16="http://schemas.microsoft.com/office/drawing/2014/main" val="168199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30855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429F75-9435-8129-F6DF-D3D7FDC75B8B}"/>
              </a:ext>
            </a:extLst>
          </p:cNvPr>
          <p:cNvSpPr txBox="1"/>
          <p:nvPr/>
        </p:nvSpPr>
        <p:spPr>
          <a:xfrm>
            <a:off x="4549054" y="4589330"/>
            <a:ext cx="301924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5C8BDE-D177-2E82-0D4C-32AB962A4067}"/>
              </a:ext>
            </a:extLst>
          </p:cNvPr>
          <p:cNvSpPr txBox="1"/>
          <p:nvPr/>
        </p:nvSpPr>
        <p:spPr>
          <a:xfrm>
            <a:off x="1865894" y="4589330"/>
            <a:ext cx="301924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F2AE6F-665F-3A79-92F7-98A96724000C}"/>
              </a:ext>
            </a:extLst>
          </p:cNvPr>
          <p:cNvSpPr txBox="1"/>
          <p:nvPr/>
        </p:nvSpPr>
        <p:spPr>
          <a:xfrm>
            <a:off x="5957114" y="4600748"/>
            <a:ext cx="452829" cy="3693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b="1" dirty="0"/>
              <a:t>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BCB3C0-AB12-BF2E-DB0E-2B04725D9F44}"/>
              </a:ext>
            </a:extLst>
          </p:cNvPr>
          <p:cNvSpPr txBox="1"/>
          <p:nvPr/>
        </p:nvSpPr>
        <p:spPr>
          <a:xfrm>
            <a:off x="3343641" y="5051176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27710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D94830-D182-257E-0B91-9E49EA1C9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9BA3C04-2417-2EF4-ABBF-488142A8E6B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62FFF18-1221-7F4B-C8B2-A8FD0DFCE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E86B92-B7F2-0829-4FD5-E222B2EA6E6D}"/>
              </a:ext>
            </a:extLst>
          </p:cNvPr>
          <p:cNvSpPr txBox="1"/>
          <p:nvPr/>
        </p:nvSpPr>
        <p:spPr>
          <a:xfrm>
            <a:off x="1371600" y="1874056"/>
            <a:ext cx="3282696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this 2D shape called?</a:t>
            </a:r>
          </a:p>
        </p:txBody>
      </p:sp>
      <p:pic>
        <p:nvPicPr>
          <p:cNvPr id="5" name="Picture 4" descr="A blue octagon with black border&#10;&#10;AI-generated content may be incorrect.">
            <a:extLst>
              <a:ext uri="{FF2B5EF4-FFF2-40B4-BE49-F238E27FC236}">
                <a16:creationId xmlns:a16="http://schemas.microsoft.com/office/drawing/2014/main" id="{A0B2147C-839D-47B2-D407-FB6BEF3E5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476" y="1909885"/>
            <a:ext cx="3048403" cy="28989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397848-3A0F-1DDA-1548-DAAAF6E21718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3F56E4-1A29-7389-793A-7C34BC7C78D1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Decagon</a:t>
            </a:r>
          </a:p>
        </p:txBody>
      </p:sp>
    </p:spTree>
    <p:extLst>
      <p:ext uri="{BB962C8B-B14F-4D97-AF65-F5344CB8AC3E}">
        <p14:creationId xmlns:p14="http://schemas.microsoft.com/office/powerpoint/2010/main" val="62410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50C203-F06B-0BB9-A8AA-6DE255473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16B9FBB-175D-869E-2247-E038DFDEC1F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D7B3A91-C3F3-47FD-B05C-7D8585457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C7222D-0733-B27A-B8FA-2B82C9F588DE}"/>
              </a:ext>
            </a:extLst>
          </p:cNvPr>
          <p:cNvSpPr txBox="1"/>
          <p:nvPr/>
        </p:nvSpPr>
        <p:spPr>
          <a:xfrm>
            <a:off x="1389887" y="1634216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this time in words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409D9F3-2B2E-44E9-AAE8-97409D0ADC1F}"/>
              </a:ext>
            </a:extLst>
          </p:cNvPr>
          <p:cNvGrpSpPr/>
          <p:nvPr/>
        </p:nvGrpSpPr>
        <p:grpSpPr>
          <a:xfrm>
            <a:off x="3181107" y="2977515"/>
            <a:ext cx="3110967" cy="1813941"/>
            <a:chOff x="4788024" y="2270853"/>
            <a:chExt cx="3707898" cy="216199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D3698E8-7EB3-D210-9D38-C627F992E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270853"/>
              <a:ext cx="3707898" cy="216199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1728DB2-9AD3-0AFF-B941-277EB8ABCA53}"/>
                </a:ext>
              </a:extLst>
            </p:cNvPr>
            <p:cNvSpPr txBox="1"/>
            <p:nvPr/>
          </p:nvSpPr>
          <p:spPr>
            <a:xfrm>
              <a:off x="5275739" y="2992691"/>
              <a:ext cx="1228200" cy="121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22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E48BD62-E0C9-AF4C-A261-27F6EF62C07B}"/>
                </a:ext>
              </a:extLst>
            </p:cNvPr>
            <p:cNvSpPr txBox="1"/>
            <p:nvPr/>
          </p:nvSpPr>
          <p:spPr>
            <a:xfrm>
              <a:off x="6801193" y="2992690"/>
              <a:ext cx="1228200" cy="121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50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4ABFF76-8234-29FD-1056-3B3157C08FD0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4DCF89-DF50-509D-06D9-19D437F346D9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Ten to Eleven</a:t>
            </a:r>
          </a:p>
        </p:txBody>
      </p:sp>
    </p:spTree>
    <p:extLst>
      <p:ext uri="{BB962C8B-B14F-4D97-AF65-F5344CB8AC3E}">
        <p14:creationId xmlns:p14="http://schemas.microsoft.com/office/powerpoint/2010/main" val="382454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FF81B5-9137-5706-ACD0-315287A1B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ED9E77E-08FD-59F6-2834-C449CB2F7B0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312E407-EC05-1B51-49D5-180706D34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F27E7D-C98D-41F6-B00A-949EB88BC234}"/>
              </a:ext>
            </a:extLst>
          </p:cNvPr>
          <p:cNvSpPr txBox="1"/>
          <p:nvPr/>
        </p:nvSpPr>
        <p:spPr>
          <a:xfrm>
            <a:off x="1444752" y="2305615"/>
            <a:ext cx="3374136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3D shape: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6E1EF1-4A3F-B4B9-51D3-A2F2A30BA911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  <p:pic>
        <p:nvPicPr>
          <p:cNvPr id="6" name="Picture 5" descr="A green rectangular object with black lines&#10;&#10;AI-generated content may be incorrect.">
            <a:extLst>
              <a:ext uri="{FF2B5EF4-FFF2-40B4-BE49-F238E27FC236}">
                <a16:creationId xmlns:a16="http://schemas.microsoft.com/office/drawing/2014/main" id="{54FED7A4-AC2D-C411-528D-0939F186E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302" y="2572705"/>
            <a:ext cx="3003814" cy="197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3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C17C9-A595-B656-6142-A7B061273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EEA8681-F0E0-4DA5-0086-3C9FBB2964B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8AFCF5E-3F3A-6089-2FED-0D0BB2E4F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8E2BBF-AD9D-6248-44D4-9FD4A83B0F69}"/>
              </a:ext>
            </a:extLst>
          </p:cNvPr>
          <p:cNvSpPr txBox="1"/>
          <p:nvPr/>
        </p:nvSpPr>
        <p:spPr>
          <a:xfrm>
            <a:off x="1396729" y="1704599"/>
            <a:ext cx="4041648" cy="25545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After buying the runners, how much change do you have from €100?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B220B07-C2E3-8299-955D-72B87867A5FC}"/>
              </a:ext>
            </a:extLst>
          </p:cNvPr>
          <p:cNvGrpSpPr/>
          <p:nvPr/>
        </p:nvGrpSpPr>
        <p:grpSpPr>
          <a:xfrm>
            <a:off x="5431536" y="1973539"/>
            <a:ext cx="2613666" cy="2356855"/>
            <a:chOff x="5431536" y="1973539"/>
            <a:chExt cx="2613666" cy="2356855"/>
          </a:xfrm>
        </p:grpSpPr>
        <p:pic>
          <p:nvPicPr>
            <p:cNvPr id="5" name="Picture 4" descr="A green and orange shoes&#10;&#10;AI-generated content may be incorrect.">
              <a:extLst>
                <a:ext uri="{FF2B5EF4-FFF2-40B4-BE49-F238E27FC236}">
                  <a16:creationId xmlns:a16="http://schemas.microsoft.com/office/drawing/2014/main" id="{69AC36CE-EADB-73A7-01F9-1578AE5C6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1536" y="2750264"/>
              <a:ext cx="2613666" cy="1580130"/>
            </a:xfrm>
            <a:prstGeom prst="rect">
              <a:avLst/>
            </a:prstGeom>
          </p:spPr>
        </p:pic>
        <p:pic>
          <p:nvPicPr>
            <p:cNvPr id="6" name="Picture 5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A3B963C2-28FF-4707-1D11-C0FB50CC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831195" y="1973539"/>
              <a:ext cx="1049255" cy="681244"/>
            </a:xfrm>
            <a:prstGeom prst="rect">
              <a:avLst/>
            </a:prstGeom>
          </p:spPr>
        </p:pic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1588E6E-FB2B-BB85-79C9-C6150594880C}"/>
                </a:ext>
              </a:extLst>
            </p:cNvPr>
            <p:cNvSpPr/>
            <p:nvPr/>
          </p:nvSpPr>
          <p:spPr>
            <a:xfrm>
              <a:off x="6749490" y="2503836"/>
              <a:ext cx="196546" cy="490245"/>
            </a:xfrm>
            <a:custGeom>
              <a:avLst/>
              <a:gdLst>
                <a:gd name="connsiteX0" fmla="*/ 207443 w 207443"/>
                <a:gd name="connsiteY0" fmla="*/ 0 h 517425"/>
                <a:gd name="connsiteX1" fmla="*/ 9035 w 207443"/>
                <a:gd name="connsiteY1" fmla="*/ 483079 h 517425"/>
                <a:gd name="connsiteX2" fmla="*/ 52167 w 207443"/>
                <a:gd name="connsiteY2" fmla="*/ 439947 h 51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443" h="517425">
                  <a:moveTo>
                    <a:pt x="207443" y="0"/>
                  </a:moveTo>
                  <a:cubicBezTo>
                    <a:pt x="121178" y="204877"/>
                    <a:pt x="34914" y="409755"/>
                    <a:pt x="9035" y="483079"/>
                  </a:cubicBezTo>
                  <a:cubicBezTo>
                    <a:pt x="-16844" y="556404"/>
                    <a:pt x="17661" y="498175"/>
                    <a:pt x="52167" y="439947"/>
                  </a:cubicBezTo>
                </a:path>
              </a:pathLst>
            </a:cu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0BF05A-E0A9-FDE5-030D-AF6D1B82AF19}"/>
                </a:ext>
              </a:extLst>
            </p:cNvPr>
            <p:cNvSpPr txBox="1"/>
            <p:nvPr/>
          </p:nvSpPr>
          <p:spPr>
            <a:xfrm rot="20245479">
              <a:off x="6890145" y="2129494"/>
              <a:ext cx="931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/>
                <a:t>€65.95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D35FFB2-75CA-E0B3-D2E1-69544F0844C9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20EEDE-3A3C-2558-FBBC-848528FADEE1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€34.05</a:t>
            </a:r>
          </a:p>
        </p:txBody>
      </p:sp>
    </p:spTree>
    <p:extLst>
      <p:ext uri="{BB962C8B-B14F-4D97-AF65-F5344CB8AC3E}">
        <p14:creationId xmlns:p14="http://schemas.microsoft.com/office/powerpoint/2010/main" val="319227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F2494-CCE4-8231-8CA4-9A2F3D260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9BE8466-12E6-2F6A-D270-0601E9DDDB7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1775118-A271-052A-7181-11A1692B6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54EE1A-C6A8-B234-83D0-B43BB841913C}"/>
              </a:ext>
            </a:extLst>
          </p:cNvPr>
          <p:cNvSpPr txBox="1"/>
          <p:nvPr/>
        </p:nvSpPr>
        <p:spPr>
          <a:xfrm>
            <a:off x="1453896" y="1816117"/>
            <a:ext cx="4178808" cy="25545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If the width of the rectangle is half its length, what is the perimeter?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43F896-4662-814D-29B7-D01705505591}"/>
              </a:ext>
            </a:extLst>
          </p:cNvPr>
          <p:cNvGrpSpPr/>
          <p:nvPr/>
        </p:nvGrpSpPr>
        <p:grpSpPr>
          <a:xfrm>
            <a:off x="5755690" y="1833716"/>
            <a:ext cx="2187414" cy="3522499"/>
            <a:chOff x="1075454" y="1484784"/>
            <a:chExt cx="2736304" cy="440640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950D813-E96D-5E90-5708-4F13A6FAB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40404" y="2319834"/>
              <a:ext cx="4406404" cy="27363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3FC7F77-8336-6ED9-9C61-08253BC650E6}"/>
                </a:ext>
              </a:extLst>
            </p:cNvPr>
            <p:cNvSpPr txBox="1"/>
            <p:nvPr/>
          </p:nvSpPr>
          <p:spPr>
            <a:xfrm rot="16200000">
              <a:off x="-510412" y="3263750"/>
              <a:ext cx="4002617" cy="731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32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Length = 9cm</a:t>
              </a:r>
              <a:endParaRPr lang="en-IE" sz="3200" b="1" baseline="30000" dirty="0">
                <a:latin typeface="HelloTiffany" panose="02000603000000000000" pitchFamily="2" charset="0"/>
                <a:ea typeface="HelloTiffany" panose="02000603000000000000" pitchFamily="2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DF3B88C-2B35-B84F-F7CD-B80449AE05E1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D2509A-C5A8-4186-DA24-B32149FEB8F4}"/>
              </a:ext>
            </a:extLst>
          </p:cNvPr>
          <p:cNvSpPr txBox="1"/>
          <p:nvPr/>
        </p:nvSpPr>
        <p:spPr>
          <a:xfrm>
            <a:off x="2035963" y="485568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27cm</a:t>
            </a:r>
          </a:p>
        </p:txBody>
      </p:sp>
    </p:spTree>
    <p:extLst>
      <p:ext uri="{BB962C8B-B14F-4D97-AF65-F5344CB8AC3E}">
        <p14:creationId xmlns:p14="http://schemas.microsoft.com/office/powerpoint/2010/main" val="81229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EE4252-FEFA-18D6-3B1A-E210CC55B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EB4ADDC-DC1A-C3C8-CA51-F92BDF02ED9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B62CD95-96F8-3C93-8791-A33451D8E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17D29F-EC56-5D87-EBC5-9AA065670B45}"/>
              </a:ext>
            </a:extLst>
          </p:cNvPr>
          <p:cNvSpPr txBox="1"/>
          <p:nvPr/>
        </p:nvSpPr>
        <p:spPr>
          <a:xfrm>
            <a:off x="1389888" y="1743116"/>
            <a:ext cx="3374136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cubes are in the picture? (Hint: you can’t see all the cubes!)</a:t>
            </a:r>
          </a:p>
        </p:txBody>
      </p:sp>
      <p:pic>
        <p:nvPicPr>
          <p:cNvPr id="5" name="Picture 4" descr="A colorful cubes in a white frame&#10;&#10;AI-generated content may be incorrect.">
            <a:extLst>
              <a:ext uri="{FF2B5EF4-FFF2-40B4-BE49-F238E27FC236}">
                <a16:creationId xmlns:a16="http://schemas.microsoft.com/office/drawing/2014/main" id="{D7BE1277-55DE-CD92-AF9B-75B1E9994B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133" t="29600" r="23673" b="25467"/>
          <a:stretch>
            <a:fillRect/>
          </a:stretch>
        </p:blipFill>
        <p:spPr>
          <a:xfrm>
            <a:off x="5038344" y="2174331"/>
            <a:ext cx="3026491" cy="25093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E3BD3C-8A26-11AA-67B3-F8C5EA91E4FF}"/>
              </a:ext>
            </a:extLst>
          </p:cNvPr>
          <p:cNvSpPr txBox="1"/>
          <p:nvPr/>
        </p:nvSpPr>
        <p:spPr>
          <a:xfrm>
            <a:off x="3968496" y="1058268"/>
            <a:ext cx="430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Tie-Break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D662F-AB62-39B8-6555-CC89218584A7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6706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7A1E77-E5F8-6292-92B0-CC8ACA92A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017004-5D8F-F531-32A4-54ABA432E99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3FAEE3E-6103-184D-C208-06CD76710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43C783B9-97BE-ABFF-B769-FD8448F16B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9E084F1A-9B58-1269-7239-AE6E1335D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1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732B24-254D-67A1-A4A2-E8750B4D2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BF325F0-FB77-74B9-AA92-5863E933ED7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8EE7A1B-45D8-B097-A1B0-06BBFE948D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E295F5B-FD6B-418C-4B03-D8844CD90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E2D606-1A2C-DF82-2A60-3D7ACB8A5ADA}"/>
              </a:ext>
            </a:extLst>
          </p:cNvPr>
          <p:cNvSpPr txBox="1"/>
          <p:nvPr/>
        </p:nvSpPr>
        <p:spPr>
          <a:xfrm>
            <a:off x="1417320" y="2161799"/>
            <a:ext cx="6693408" cy="15696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the student say when the witch doctor removed her curse?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AAF45D-B685-01FB-74E7-5B40A5099AAF}"/>
              </a:ext>
            </a:extLst>
          </p:cNvPr>
          <p:cNvSpPr txBox="1"/>
          <p:nvPr/>
        </p:nvSpPr>
        <p:spPr>
          <a:xfrm>
            <a:off x="1536192" y="3939731"/>
            <a:ext cx="6455664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Hex-a-gone!</a:t>
            </a:r>
          </a:p>
        </p:txBody>
      </p:sp>
    </p:spTree>
    <p:extLst>
      <p:ext uri="{BB962C8B-B14F-4D97-AF65-F5344CB8AC3E}">
        <p14:creationId xmlns:p14="http://schemas.microsoft.com/office/powerpoint/2010/main" val="17874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133A7D-79D9-E6F8-4202-71F8B499C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216D08A-9CD7-493D-7BBE-CA7BC1AB8F4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321F5832-7D3B-3A74-982A-B9CA648AC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C0ABEF-9082-7914-8125-FE84DE3055A4}"/>
              </a:ext>
            </a:extLst>
          </p:cNvPr>
          <p:cNvSpPr txBox="1"/>
          <p:nvPr/>
        </p:nvSpPr>
        <p:spPr>
          <a:xfrm>
            <a:off x="1719072" y="1536174"/>
            <a:ext cx="61813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>
                  <a:solidFill>
                    <a:schemeClr val="tx1"/>
                  </a:solidFill>
                </a:ln>
                <a:solidFill>
                  <a:srgbClr val="0A7B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Hope you all enjoyed the quiz!</a:t>
            </a:r>
          </a:p>
        </p:txBody>
      </p:sp>
    </p:spTree>
    <p:extLst>
      <p:ext uri="{BB962C8B-B14F-4D97-AF65-F5344CB8AC3E}">
        <p14:creationId xmlns:p14="http://schemas.microsoft.com/office/powerpoint/2010/main" val="202325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A83552-9613-EA3C-976B-5FC7887A8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F4A4805-C89B-A77A-F9BF-6F6A6179789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3BE69486-38E8-430B-61AA-F119C94E8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3DCFE8-BD31-672D-CFDD-BB5C60DD36F5}"/>
              </a:ext>
            </a:extLst>
          </p:cNvPr>
          <p:cNvSpPr txBox="1"/>
          <p:nvPr/>
        </p:nvSpPr>
        <p:spPr>
          <a:xfrm>
            <a:off x="1362456" y="1771936"/>
            <a:ext cx="6894575" cy="3477875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eg. Google Classroom, Seesaw, Edublogs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eg. Facebook Groups, WhatsApp Groups etc.</a:t>
            </a:r>
          </a:p>
          <a:p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Seomra Ranga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9A8834-C2C1-18AF-7B5F-D050DEB1B983}"/>
              </a:ext>
            </a:extLst>
          </p:cNvPr>
          <p:cNvSpPr txBox="1"/>
          <p:nvPr/>
        </p:nvSpPr>
        <p:spPr>
          <a:xfrm>
            <a:off x="2834640" y="1238857"/>
            <a:ext cx="34747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74167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AAB10B-2B62-2FF1-44CC-24D2CE499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EB59DDC-7788-41BD-7D8E-F7F310D3210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B9CB195-1566-681B-6A10-DC804F746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CB5CB4-36B8-3B00-7F10-E492EBEB7FC8}"/>
              </a:ext>
            </a:extLst>
          </p:cNvPr>
          <p:cNvSpPr txBox="1"/>
          <p:nvPr/>
        </p:nvSpPr>
        <p:spPr>
          <a:xfrm>
            <a:off x="1626209" y="1411748"/>
            <a:ext cx="39553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Resources used in this file from:</a:t>
            </a:r>
          </a:p>
        </p:txBody>
      </p:sp>
      <p:pic>
        <p:nvPicPr>
          <p:cNvPr id="5" name="Picture 4">
            <a:hlinkClick r:id="rId4"/>
            <a:extLst>
              <a:ext uri="{FF2B5EF4-FFF2-40B4-BE49-F238E27FC236}">
                <a16:creationId xmlns:a16="http://schemas.microsoft.com/office/drawing/2014/main" id="{6B1B1852-E6D5-A59A-22A4-48BD6CD850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3095" y="4429232"/>
            <a:ext cx="1835696" cy="367139"/>
          </a:xfrm>
          <a:prstGeom prst="rect">
            <a:avLst/>
          </a:prstGeom>
        </p:spPr>
      </p:pic>
      <p:pic>
        <p:nvPicPr>
          <p:cNvPr id="6" name="Picture 5" descr="A cartoon house with tex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42D307B8-711F-8F67-C22D-D798963F1E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369" y="2153445"/>
            <a:ext cx="666750" cy="632178"/>
          </a:xfrm>
          <a:prstGeom prst="rect">
            <a:avLst/>
          </a:prstGeom>
        </p:spPr>
      </p:pic>
      <p:pic>
        <p:nvPicPr>
          <p:cNvPr id="7" name="Picture 6" descr="A logo with text on i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14CDE771-6CF1-3FBF-4766-7AAC5B97DA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658" y="2153445"/>
            <a:ext cx="630939" cy="630939"/>
          </a:xfrm>
          <a:prstGeom prst="rect">
            <a:avLst/>
          </a:prstGeom>
        </p:spPr>
      </p:pic>
      <p:pic>
        <p:nvPicPr>
          <p:cNvPr id="8" name="Picture 7">
            <a:hlinkClick r:id="rId10"/>
            <a:extLst>
              <a:ext uri="{FF2B5EF4-FFF2-40B4-BE49-F238E27FC236}">
                <a16:creationId xmlns:a16="http://schemas.microsoft.com/office/drawing/2014/main" id="{3C1EFADF-731C-1EF8-A569-1FEDBCE958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6105" y="4429232"/>
            <a:ext cx="1572133" cy="358691"/>
          </a:xfrm>
          <a:prstGeom prst="rect">
            <a:avLst/>
          </a:prstGeom>
        </p:spPr>
      </p:pic>
      <p:pic>
        <p:nvPicPr>
          <p:cNvPr id="9" name="Picture 2" descr="Hidesy&amp;#039;s Clipart">
            <a:hlinkClick r:id="rId12"/>
            <a:extLst>
              <a:ext uri="{FF2B5EF4-FFF2-40B4-BE49-F238E27FC236}">
                <a16:creationId xmlns:a16="http://schemas.microsoft.com/office/drawing/2014/main" id="{D81A2678-1F09-5AF5-EC0F-CDE25C126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863" y="2153445"/>
            <a:ext cx="577242" cy="57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4"/>
            <a:extLst>
              <a:ext uri="{FF2B5EF4-FFF2-40B4-BE49-F238E27FC236}">
                <a16:creationId xmlns:a16="http://schemas.microsoft.com/office/drawing/2014/main" id="{B65C245D-7BCC-DAA4-68A5-0F5141587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5425" y="2153444"/>
            <a:ext cx="577243" cy="57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logo with a black background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B50001C9-89EE-A7B7-013C-35E359F3644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077" y="2150076"/>
            <a:ext cx="577242" cy="577242"/>
          </a:xfrm>
          <a:prstGeom prst="rect">
            <a:avLst/>
          </a:prstGeom>
        </p:spPr>
      </p:pic>
      <p:pic>
        <p:nvPicPr>
          <p:cNvPr id="12" name="Picture 2">
            <a:hlinkClick r:id="rId18"/>
            <a:extLst>
              <a:ext uri="{FF2B5EF4-FFF2-40B4-BE49-F238E27FC236}">
                <a16:creationId xmlns:a16="http://schemas.microsoft.com/office/drawing/2014/main" id="{DE399E0D-27E7-15D2-D03C-DF171FF15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3454" y="2150076"/>
            <a:ext cx="577242" cy="5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A logo with a cartoon child holding a paint brush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6C174E4-F3F5-BBD9-D194-06BA90AFB33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291" y="2150076"/>
            <a:ext cx="577244" cy="577244"/>
          </a:xfrm>
          <a:prstGeom prst="rect">
            <a:avLst/>
          </a:prstGeom>
        </p:spPr>
      </p:pic>
      <p:pic>
        <p:nvPicPr>
          <p:cNvPr id="15" name="Picture 14" descr="A red apple with a ladder and a window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952CE94-23F8-9C93-4206-E90E09D0498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0277" y="2963480"/>
            <a:ext cx="566104" cy="566104"/>
          </a:xfrm>
          <a:prstGeom prst="rect">
            <a:avLst/>
          </a:prstGeom>
        </p:spPr>
      </p:pic>
      <p:pic>
        <p:nvPicPr>
          <p:cNvPr id="3" name="Picture 2" descr="A logo for a company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B3C305C4-1827-EF1D-D53A-354ED803021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811" y="3004216"/>
            <a:ext cx="484632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7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84159E-17A5-CD11-0538-F37C4E722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7C65AAD-BEFD-7850-B11C-AE22A87425AD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107B3E5-BBF3-4284-CB6E-2D38172BE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D9F66BCD-5EE4-3C4C-F087-1A88FB495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63C3AFC7-08BA-602F-87D4-A823C4DD21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8AC4C9-EA2F-25B7-717D-9446BBBE7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88CA8AD-3F7A-F36C-4DCD-AC2D7975634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EB5F95F-E8BF-A4A0-1D72-0963F870A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AE5AF703-4414-4FCB-004B-D284600E7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D95CA7-443B-1E7C-70C3-51FE4FAA3961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the triangle say to the circle?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5767F-D60B-B5DA-67E1-DF8682C46623}"/>
              </a:ext>
            </a:extLst>
          </p:cNvPr>
          <p:cNvSpPr txBox="1"/>
          <p:nvPr/>
        </p:nvSpPr>
        <p:spPr>
          <a:xfrm>
            <a:off x="2081784" y="3939731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You’re pointless!</a:t>
            </a:r>
          </a:p>
        </p:txBody>
      </p:sp>
    </p:spTree>
    <p:extLst>
      <p:ext uri="{BB962C8B-B14F-4D97-AF65-F5344CB8AC3E}">
        <p14:creationId xmlns:p14="http://schemas.microsoft.com/office/powerpoint/2010/main" val="405700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C4BF61-5CD8-6F62-AD7C-079349D1F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BF9AB9E-04AD-5526-7559-8E7CC1527A6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2AF72C5-0EE2-8529-8E55-C321058E3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5C903E51-CA3C-448C-1E8D-7C5D9EF8F8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2" name="Picture 1" descr="A pink number on a yellow background&#10;&#10;Description automatically generated">
            <a:extLst>
              <a:ext uri="{FF2B5EF4-FFF2-40B4-BE49-F238E27FC236}">
                <a16:creationId xmlns:a16="http://schemas.microsoft.com/office/drawing/2014/main" id="{918F05C8-53F2-CBC7-ABEA-371B433AB1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003471"/>
            <a:ext cx="2584708" cy="38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6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B9954F-8584-D127-A414-6F09FFE42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23A1B8D-572B-1D7E-72A6-38120BB8271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2EF051F-1197-BA91-16BD-B59A7D50A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6DC38A-BDCD-CA9C-CED2-2EF4B6DC397E}"/>
              </a:ext>
            </a:extLst>
          </p:cNvPr>
          <p:cNvSpPr txBox="1"/>
          <p:nvPr/>
        </p:nvSpPr>
        <p:spPr>
          <a:xfrm>
            <a:off x="1389888" y="1613159"/>
            <a:ext cx="6693408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these shapes does </a:t>
            </a:r>
            <a:r>
              <a:rPr lang="en-IE" sz="4400" u="sng" dirty="0">
                <a:latin typeface="HelloTiffany" panose="02000603000000000000" pitchFamily="2" charset="0"/>
                <a:ea typeface="HelloTiffany" panose="02000603000000000000" pitchFamily="2" charset="0"/>
              </a:rPr>
              <a:t>not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 have four sides: rectangle, pentagon, square, oblong?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779C3B-12AC-B66F-2F71-F9836A93EC12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</p:spTree>
    <p:extLst>
      <p:ext uri="{BB962C8B-B14F-4D97-AF65-F5344CB8AC3E}">
        <p14:creationId xmlns:p14="http://schemas.microsoft.com/office/powerpoint/2010/main" val="320315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7A9CE7-0B71-EB28-6840-57C811858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5B0F47D-90D1-FC3F-11CC-5B7A587282C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8654B5E-983C-4025-6200-B01F8DEB2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D5D686-4B5C-8289-690B-0430AADF8003}"/>
              </a:ext>
            </a:extLst>
          </p:cNvPr>
          <p:cNvSpPr txBox="1"/>
          <p:nvPr/>
        </p:nvSpPr>
        <p:spPr>
          <a:xfrm>
            <a:off x="1408176" y="1613159"/>
            <a:ext cx="6693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the number three hundred and sixty seven.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FFA920-AACF-3C38-CC6B-C2BA07528530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</p:spTree>
    <p:extLst>
      <p:ext uri="{BB962C8B-B14F-4D97-AF65-F5344CB8AC3E}">
        <p14:creationId xmlns:p14="http://schemas.microsoft.com/office/powerpoint/2010/main" val="1927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88A014-A6F3-519F-7A31-C34A84317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3C46945-6512-AB6C-FF76-F421BB9C86C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A0FE04D-D2B0-F804-9108-759A8D67C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81DAE3-5758-A3EC-BF26-39238E3C0BB2}"/>
              </a:ext>
            </a:extLst>
          </p:cNvPr>
          <p:cNvSpPr txBox="1"/>
          <p:nvPr/>
        </p:nvSpPr>
        <p:spPr>
          <a:xfrm>
            <a:off x="1389888" y="1597729"/>
            <a:ext cx="3776472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maths chart is this: cake chart, pie chart, bar chart or sweet chart?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F021A8-EBE0-256A-1ECB-8E04D8462B14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  <p:pic>
        <p:nvPicPr>
          <p:cNvPr id="7" name="Picture 6" descr="A colorful circle with six segments&#10;&#10;AI-generated content may be incorrect.">
            <a:extLst>
              <a:ext uri="{FF2B5EF4-FFF2-40B4-BE49-F238E27FC236}">
                <a16:creationId xmlns:a16="http://schemas.microsoft.com/office/drawing/2014/main" id="{6BCAD250-F83F-3A44-65D7-D6273C6EBD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7" t="7334" r="7867" b="8133"/>
          <a:stretch>
            <a:fillRect/>
          </a:stretch>
        </p:blipFill>
        <p:spPr>
          <a:xfrm>
            <a:off x="5354416" y="2064828"/>
            <a:ext cx="2719736" cy="272834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69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CFA5C0-B2FB-B972-E948-D9D882A54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9612C76-184B-FC43-2645-B6CF105BEC38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5E5882C-6CE2-7285-4E26-E96A039F1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1E55C1A-088D-7894-3F04-97D5F22F9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31" y="195069"/>
            <a:ext cx="4340237" cy="22372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6101E7-D9AD-D519-BF90-E0D90859DE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468" y="195069"/>
            <a:ext cx="2304352" cy="2237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FD3B06-3178-86BE-09CF-BEC4EBA89F38}"/>
              </a:ext>
            </a:extLst>
          </p:cNvPr>
          <p:cNvSpPr txBox="1"/>
          <p:nvPr/>
        </p:nvSpPr>
        <p:spPr>
          <a:xfrm>
            <a:off x="1714954" y="2178928"/>
            <a:ext cx="6185464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 sure you have written your table/team number/letter on every answer sheet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 the number of each round 1-6 on every answer sheet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Try not to shout out answers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Check with your team mates and agree an answer before you write it down</a:t>
            </a:r>
          </a:p>
        </p:txBody>
      </p:sp>
    </p:spTree>
    <p:extLst>
      <p:ext uri="{BB962C8B-B14F-4D97-AF65-F5344CB8AC3E}">
        <p14:creationId xmlns:p14="http://schemas.microsoft.com/office/powerpoint/2010/main" val="242110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938B97-0D3E-BE06-2299-68E00F8C9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BD2093D-5256-CFE0-0FA8-A181520B521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5B6DB4D-B39C-A1E4-AB6D-F8D7E55CC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DE14A4-A37E-4F81-4FAC-E2C1E8205ABC}"/>
              </a:ext>
            </a:extLst>
          </p:cNvPr>
          <p:cNvSpPr txBox="1"/>
          <p:nvPr/>
        </p:nvSpPr>
        <p:spPr>
          <a:xfrm>
            <a:off x="1389888" y="1509450"/>
            <a:ext cx="4981237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of these 5c coins are there in €5.50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3D55CA-DDA1-696F-2ADE-0B46F2E84106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EA21B9-2736-3E91-DB58-59E40546E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771" y="2581668"/>
            <a:ext cx="1520378" cy="15425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5448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D9B8E9-2A99-8E7A-6210-F46DF01E9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B6F27CF-C64F-1FE2-583D-D92F6FE95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102408"/>
              </p:ext>
            </p:extLst>
          </p:nvPr>
        </p:nvGraphicFramePr>
        <p:xfrm>
          <a:off x="5082506" y="1947672"/>
          <a:ext cx="2973360" cy="2808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672">
                  <a:extLst>
                    <a:ext uri="{9D8B030D-6E8A-4147-A177-3AD203B41FA5}">
                      <a16:colId xmlns:a16="http://schemas.microsoft.com/office/drawing/2014/main" val="3772299707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1606402043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561361883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2509105325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3569508974"/>
                    </a:ext>
                  </a:extLst>
                </a:gridCol>
              </a:tblGrid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30496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61198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337074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88431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013482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3167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5F24EE9-D929-9752-12E4-EFC283D1631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3F54AE9-A97C-87A7-36C7-B182C5A29A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637F51-88D9-7862-88A1-3DF74211F1D1}"/>
              </a:ext>
            </a:extLst>
          </p:cNvPr>
          <p:cNvSpPr txBox="1"/>
          <p:nvPr/>
        </p:nvSpPr>
        <p:spPr>
          <a:xfrm>
            <a:off x="1389888" y="2059259"/>
            <a:ext cx="3571608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Which two bees are the same size and colour?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9EDA8E-53BB-CBB3-DF5E-7BF4F1DDC314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D396379-E039-B8CA-6FF0-689A968ADA2B}"/>
              </a:ext>
            </a:extLst>
          </p:cNvPr>
          <p:cNvGrpSpPr/>
          <p:nvPr/>
        </p:nvGrpSpPr>
        <p:grpSpPr>
          <a:xfrm>
            <a:off x="5091434" y="1947672"/>
            <a:ext cx="2922547" cy="2364965"/>
            <a:chOff x="5091434" y="1947672"/>
            <a:chExt cx="2922547" cy="23649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C07F030-C7A8-6E21-D2E8-A48961D7B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4" y="2913124"/>
              <a:ext cx="519739" cy="454186"/>
            </a:xfrm>
            <a:prstGeom prst="rect">
              <a:avLst/>
            </a:prstGeom>
          </p:spPr>
        </p:pic>
        <p:pic>
          <p:nvPicPr>
            <p:cNvPr id="7" name="Picture 6" descr="A cartoon bee with wings&#10;&#10;AI-generated content may be incorrect.">
              <a:extLst>
                <a:ext uri="{FF2B5EF4-FFF2-40B4-BE49-F238E27FC236}">
                  <a16:creationId xmlns:a16="http://schemas.microsoft.com/office/drawing/2014/main" id="{6B5B7EB6-C77D-A9CB-5EDE-4645A9848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024" y="2896341"/>
              <a:ext cx="519739" cy="45418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C4514C9-A3F6-4B76-2A4A-B013D84CC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5416" y="1947672"/>
              <a:ext cx="519739" cy="454186"/>
            </a:xfrm>
            <a:prstGeom prst="rect">
              <a:avLst/>
            </a:prstGeom>
          </p:spPr>
        </p:pic>
        <p:pic>
          <p:nvPicPr>
            <p:cNvPr id="11" name="Picture 10" descr="A cartoon bee with wings&#10;&#10;AI-generated content may be incorrect.">
              <a:extLst>
                <a:ext uri="{FF2B5EF4-FFF2-40B4-BE49-F238E27FC236}">
                  <a16:creationId xmlns:a16="http://schemas.microsoft.com/office/drawing/2014/main" id="{263EBED8-617B-B542-0364-1C0266371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851" y="1947672"/>
              <a:ext cx="519739" cy="45418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3F1714B-EA8B-7469-D68B-9B2C04A0D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2947" y="1947672"/>
              <a:ext cx="519739" cy="454186"/>
            </a:xfrm>
            <a:prstGeom prst="rect">
              <a:avLst/>
            </a:prstGeom>
          </p:spPr>
        </p:pic>
        <p:pic>
          <p:nvPicPr>
            <p:cNvPr id="16" name="Picture 15" descr="A cartoon of a bee&#10;&#10;AI-generated content may be incorrect.">
              <a:extLst>
                <a:ext uri="{FF2B5EF4-FFF2-40B4-BE49-F238E27FC236}">
                  <a16:creationId xmlns:a16="http://schemas.microsoft.com/office/drawing/2014/main" id="{E7FB1662-6D31-4C3A-19E3-2B563BA11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2183" y="2913124"/>
              <a:ext cx="519739" cy="45418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672417A-83B5-5874-B89B-0E4AFE2CF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316" y="2930252"/>
              <a:ext cx="519739" cy="454186"/>
            </a:xfrm>
            <a:prstGeom prst="rect">
              <a:avLst/>
            </a:prstGeom>
          </p:spPr>
        </p:pic>
        <p:pic>
          <p:nvPicPr>
            <p:cNvPr id="21" name="Picture 20" descr="A blue and black striped bee&#10;&#10;AI-generated content may be incorrect.">
              <a:extLst>
                <a:ext uri="{FF2B5EF4-FFF2-40B4-BE49-F238E27FC236}">
                  <a16:creationId xmlns:a16="http://schemas.microsoft.com/office/drawing/2014/main" id="{D639D6DF-E6C5-7876-664C-BB2176DBC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043" y="1989704"/>
              <a:ext cx="519739" cy="45418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4F6C964-1ADC-E6D4-BBBD-A969B54FB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923" y="1947672"/>
              <a:ext cx="519739" cy="45418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1523FEC-9CE4-8489-98C6-E77F9E797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4242" y="2896341"/>
              <a:ext cx="519739" cy="454186"/>
            </a:xfrm>
            <a:prstGeom prst="rect">
              <a:avLst/>
            </a:prstGeom>
          </p:spPr>
        </p:pic>
        <p:pic>
          <p:nvPicPr>
            <p:cNvPr id="27" name="Picture 26" descr="A cartoon of a bee&#10;&#10;AI-generated content may be incorrect.">
              <a:extLst>
                <a:ext uri="{FF2B5EF4-FFF2-40B4-BE49-F238E27FC236}">
                  <a16:creationId xmlns:a16="http://schemas.microsoft.com/office/drawing/2014/main" id="{52CA919F-F7E7-DEFE-A9F8-91984CDC5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316" y="3841323"/>
              <a:ext cx="539339" cy="47131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380A663-D360-B2B2-A094-F09E0387B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92" y="3836562"/>
              <a:ext cx="539339" cy="471314"/>
            </a:xfrm>
            <a:prstGeom prst="rect">
              <a:avLst/>
            </a:prstGeom>
          </p:spPr>
        </p:pic>
        <p:pic>
          <p:nvPicPr>
            <p:cNvPr id="31" name="Picture 30" descr="A cartoon of a bee&#10;&#10;AI-generated content may be incorrect.">
              <a:extLst>
                <a:ext uri="{FF2B5EF4-FFF2-40B4-BE49-F238E27FC236}">
                  <a16:creationId xmlns:a16="http://schemas.microsoft.com/office/drawing/2014/main" id="{A1793796-1F8E-3A97-C00D-BBF8A5B95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8213" y="3826098"/>
              <a:ext cx="539339" cy="471314"/>
            </a:xfrm>
            <a:prstGeom prst="rect">
              <a:avLst/>
            </a:prstGeom>
          </p:spPr>
        </p:pic>
        <p:pic>
          <p:nvPicPr>
            <p:cNvPr id="33" name="Picture 32" descr="A cartoon of a bee&#10;&#10;AI-generated content may be incorrect.">
              <a:extLst>
                <a:ext uri="{FF2B5EF4-FFF2-40B4-BE49-F238E27FC236}">
                  <a16:creationId xmlns:a16="http://schemas.microsoft.com/office/drawing/2014/main" id="{4B44EF90-0E3E-BDA9-BAFA-DDD8B5919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175" y="3852779"/>
              <a:ext cx="508806" cy="444633"/>
            </a:xfrm>
            <a:prstGeom prst="rect">
              <a:avLst/>
            </a:prstGeom>
          </p:spPr>
        </p:pic>
        <p:pic>
          <p:nvPicPr>
            <p:cNvPr id="34" name="Picture 33" descr="A cartoon of a bee&#10;&#10;AI-generated content may be incorrect.">
              <a:extLst>
                <a:ext uri="{FF2B5EF4-FFF2-40B4-BE49-F238E27FC236}">
                  <a16:creationId xmlns:a16="http://schemas.microsoft.com/office/drawing/2014/main" id="{1EED8A83-B8AA-6BC2-96F6-11377E35D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490" y="3849902"/>
              <a:ext cx="508806" cy="4446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883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A1173E-7BAB-9C74-8FF5-C3A49E2EE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F3E5779-33C0-9A72-BED6-C629B3DFCE2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5E373C3C-9ABD-7581-DD71-D9D49E4D8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044607-0E44-2519-1D09-8CBD45C3B9AC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340462-9A98-FE63-C33E-987583F595F5}"/>
              </a:ext>
            </a:extLst>
          </p:cNvPr>
          <p:cNvSpPr txBox="1"/>
          <p:nvPr/>
        </p:nvSpPr>
        <p:spPr>
          <a:xfrm>
            <a:off x="1417320" y="2213281"/>
            <a:ext cx="3374136" cy="243143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diameter of this circle?</a:t>
            </a:r>
          </a:p>
        </p:txBody>
      </p:sp>
      <p:pic>
        <p:nvPicPr>
          <p:cNvPr id="5" name="Picture 4" descr="A circle with a black border and a black background&#10;&#10;AI-generated content may be incorrect.">
            <a:extLst>
              <a:ext uri="{FF2B5EF4-FFF2-40B4-BE49-F238E27FC236}">
                <a16:creationId xmlns:a16="http://schemas.microsoft.com/office/drawing/2014/main" id="{CFF21F29-EF52-4250-A9E3-643C82698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39" y="1952323"/>
            <a:ext cx="2952367" cy="295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3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F8EF3F-1D18-CC42-F357-56D33337B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8C4756A-A90E-9348-039F-8872C187064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1F771A8-5B14-4EF3-2005-D60740F1EC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5663F053-0AC9-F354-E68A-272B45332B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352932F0-BC7F-A000-BD85-48B0D36BEB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2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7DBDCA-5486-48A5-BEDE-219CF7838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8CA60AC-D4A4-C1D2-07D0-0C12A6D1A90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F08A240-D59C-9E06-09EF-D25356DE9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F5FEB8B-B828-A08C-522C-EF2F4E656F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4681AB-6AFA-265A-EE24-7FA529CC2B2D}"/>
              </a:ext>
            </a:extLst>
          </p:cNvPr>
          <p:cNvSpPr txBox="1"/>
          <p:nvPr/>
        </p:nvSpPr>
        <p:spPr>
          <a:xfrm>
            <a:off x="1417320" y="2161799"/>
            <a:ext cx="6693408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Are monsters good at maths?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9020E4-4B0E-1ECA-A894-343A3BF62846}"/>
              </a:ext>
            </a:extLst>
          </p:cNvPr>
          <p:cNvSpPr txBox="1"/>
          <p:nvPr/>
        </p:nvSpPr>
        <p:spPr>
          <a:xfrm>
            <a:off x="2116836" y="3449706"/>
            <a:ext cx="5294376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Not unless you Count Dracula!</a:t>
            </a:r>
          </a:p>
        </p:txBody>
      </p:sp>
    </p:spTree>
    <p:extLst>
      <p:ext uri="{BB962C8B-B14F-4D97-AF65-F5344CB8AC3E}">
        <p14:creationId xmlns:p14="http://schemas.microsoft.com/office/powerpoint/2010/main" val="12978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F11FFE-5116-8B1D-8F5C-99D4AC340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7ABFC40-7552-74D2-4000-02E0E19A1999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35CE223-CB60-9F4F-4A3E-6F95E6AF09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AE5A8112-C701-D655-711F-8BC23748A6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357741"/>
            <a:ext cx="4372116" cy="3736851"/>
          </a:xfrm>
          <a:prstGeom prst="rect">
            <a:avLst/>
          </a:prstGeom>
        </p:spPr>
      </p:pic>
      <p:pic>
        <p:nvPicPr>
          <p:cNvPr id="5" name="Picture 4" descr="A blue and orange rectangular object&#10;&#10;Description automatically generated">
            <a:extLst>
              <a:ext uri="{FF2B5EF4-FFF2-40B4-BE49-F238E27FC236}">
                <a16:creationId xmlns:a16="http://schemas.microsoft.com/office/drawing/2014/main" id="{63E77890-521A-DE7E-D6BE-14E3D355C9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613" y="1078992"/>
            <a:ext cx="1778422" cy="3893827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13C0B95-5C9B-4B7A-A5BE-516031A673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7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8DAFAD-439C-E958-3625-8E0889389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9966CBD-A537-02B8-DE12-1148E87805A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0E1433F-6D86-E828-3232-5FA796E2C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4916CA-EDB1-416A-F62F-BE2ECE03DDAA}"/>
              </a:ext>
            </a:extLst>
          </p:cNvPr>
          <p:cNvSpPr txBox="1"/>
          <p:nvPr/>
        </p:nvSpPr>
        <p:spPr>
          <a:xfrm>
            <a:off x="1389888" y="1613159"/>
            <a:ext cx="6693408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number, when added to 7 gives the same answer as 11 + 9?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D993C2-CC81-F42F-E3AB-B113388F5B38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839B3C-DE13-FDDA-A6A6-C284DD117290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65506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F359DA-C7C4-CD83-D0D6-16B54C0F3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3BF820F-7A73-CAA8-050C-1BDBFD32E56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F7F4490-75AD-7B62-EE8B-553E65163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9510D0-85E8-3A6C-953A-0657787184BD}"/>
              </a:ext>
            </a:extLst>
          </p:cNvPr>
          <p:cNvSpPr txBox="1"/>
          <p:nvPr/>
        </p:nvSpPr>
        <p:spPr>
          <a:xfrm>
            <a:off x="1371600" y="1905506"/>
            <a:ext cx="3392424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weight will balance the scale?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21B3CB2-079C-87C6-7973-E19D2CBF3B24}"/>
              </a:ext>
            </a:extLst>
          </p:cNvPr>
          <p:cNvGrpSpPr/>
          <p:nvPr/>
        </p:nvGrpSpPr>
        <p:grpSpPr>
          <a:xfrm>
            <a:off x="4956048" y="2198120"/>
            <a:ext cx="3392424" cy="2461759"/>
            <a:chOff x="4956048" y="2198120"/>
            <a:chExt cx="3392424" cy="2461759"/>
          </a:xfrm>
        </p:grpSpPr>
        <p:pic>
          <p:nvPicPr>
            <p:cNvPr id="6" name="Picture 5" descr="A green and yellow scale&#10;&#10;AI-generated content may be incorrect.">
              <a:extLst>
                <a:ext uri="{FF2B5EF4-FFF2-40B4-BE49-F238E27FC236}">
                  <a16:creationId xmlns:a16="http://schemas.microsoft.com/office/drawing/2014/main" id="{A13E3FA9-3A7C-C40F-CDAB-460E2E52B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6048" y="2198120"/>
              <a:ext cx="3392424" cy="2461759"/>
            </a:xfrm>
            <a:prstGeom prst="rect">
              <a:avLst/>
            </a:prstGeom>
          </p:spPr>
        </p:pic>
        <p:pic>
          <p:nvPicPr>
            <p:cNvPr id="8" name="Picture 7" descr="A yellow container with a black background&#10;&#10;AI-generated content may be incorrect.">
              <a:extLst>
                <a:ext uri="{FF2B5EF4-FFF2-40B4-BE49-F238E27FC236}">
                  <a16:creationId xmlns:a16="http://schemas.microsoft.com/office/drawing/2014/main" id="{52DE40A0-FED9-0D3E-2093-331D67F9C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517" y="3346704"/>
              <a:ext cx="620928" cy="918973"/>
            </a:xfrm>
            <a:prstGeom prst="rect">
              <a:avLst/>
            </a:prstGeom>
          </p:spPr>
        </p:pic>
        <p:pic>
          <p:nvPicPr>
            <p:cNvPr id="10" name="Picture 9" descr="A yellow weight with a number on it&#10;&#10;AI-generated content may be incorrect.">
              <a:extLst>
                <a:ext uri="{FF2B5EF4-FFF2-40B4-BE49-F238E27FC236}">
                  <a16:creationId xmlns:a16="http://schemas.microsoft.com/office/drawing/2014/main" id="{338B256D-3716-CF9F-7232-C721F9D86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6678" y="3317583"/>
              <a:ext cx="401395" cy="602093"/>
            </a:xfrm>
            <a:prstGeom prst="rect">
              <a:avLst/>
            </a:prstGeom>
          </p:spPr>
        </p:pic>
        <p:pic>
          <p:nvPicPr>
            <p:cNvPr id="12" name="Picture 11" descr="A yellow container with a number on it&#10;&#10;AI-generated content may be incorrect.">
              <a:extLst>
                <a:ext uri="{FF2B5EF4-FFF2-40B4-BE49-F238E27FC236}">
                  <a16:creationId xmlns:a16="http://schemas.microsoft.com/office/drawing/2014/main" id="{5AAFFE01-08D0-5399-6302-7BD89E82C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8073" y="3145556"/>
              <a:ext cx="516080" cy="77412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25B35D-9F32-5FDE-7603-BE2D71D9A9C2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D1353B-FAFF-C314-591A-4D5C30049829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35g</a:t>
            </a:r>
          </a:p>
        </p:txBody>
      </p:sp>
    </p:spTree>
    <p:extLst>
      <p:ext uri="{BB962C8B-B14F-4D97-AF65-F5344CB8AC3E}">
        <p14:creationId xmlns:p14="http://schemas.microsoft.com/office/powerpoint/2010/main" val="4876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6B2FC0-9A74-D9B3-9035-575496318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278E48A-22D9-144C-F548-B67020A9AB0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111A805-98DE-E1B4-F6F7-0920AEFDB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E415A-7354-F1E2-1A78-08065015C93F}"/>
              </a:ext>
            </a:extLst>
          </p:cNvPr>
          <p:cNvSpPr txBox="1"/>
          <p:nvPr/>
        </p:nvSpPr>
        <p:spPr>
          <a:xfrm>
            <a:off x="1389888" y="1613159"/>
            <a:ext cx="6693408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all sides on a regular hexagon are equal?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CEF74E-4FCF-B49B-A557-02D7FEB7562B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94208A-EC6D-2305-2E35-F84C77329A33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56903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D95EDB-388A-ED07-4423-959BDA07E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92E14AE-6119-853E-1622-76B4EDDFC83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47AAD74-564C-E96B-392E-6F798713F4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C25F0C-A2BD-D144-9045-793F9C2E6521}"/>
              </a:ext>
            </a:extLst>
          </p:cNvPr>
          <p:cNvSpPr txBox="1"/>
          <p:nvPr/>
        </p:nvSpPr>
        <p:spPr>
          <a:xfrm>
            <a:off x="1417320" y="1613159"/>
            <a:ext cx="6693408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If today is Friday, what was the day before yesterday?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30F713-E210-BA0C-1552-62AE24D0C911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01D88-14DE-7E8B-2100-4A127EC6B98B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Wednesday</a:t>
            </a:r>
          </a:p>
        </p:txBody>
      </p:sp>
    </p:spTree>
    <p:extLst>
      <p:ext uri="{BB962C8B-B14F-4D97-AF65-F5344CB8AC3E}">
        <p14:creationId xmlns:p14="http://schemas.microsoft.com/office/powerpoint/2010/main" val="7445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7409C8-D332-C0C8-4287-D69A9D1EB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5CF2A96-864C-7C6C-1188-B1E179FA8A7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0330363-A5AA-4205-05B8-D6D445BEF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5AA89C-769A-ACD9-7E77-C8354109F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31" y="195069"/>
            <a:ext cx="4340237" cy="22372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39459E-15E2-4C4B-6E4D-BFD6B93B1A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468" y="195069"/>
            <a:ext cx="2304352" cy="2237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001AFE-AFBF-41F9-208D-3E8516ABBD14}"/>
              </a:ext>
            </a:extLst>
          </p:cNvPr>
          <p:cNvSpPr txBox="1"/>
          <p:nvPr/>
        </p:nvSpPr>
        <p:spPr>
          <a:xfrm>
            <a:off x="1714954" y="2178928"/>
            <a:ext cx="6185464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Don’t worry about spellings – just do your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If you’re not sure of the answer, make your best possible guess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It might be a good idea to have a piece of paper to do some rough calculations for some questions</a:t>
            </a:r>
          </a:p>
        </p:txBody>
      </p:sp>
    </p:spTree>
    <p:extLst>
      <p:ext uri="{BB962C8B-B14F-4D97-AF65-F5344CB8AC3E}">
        <p14:creationId xmlns:p14="http://schemas.microsoft.com/office/powerpoint/2010/main" val="187249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9C3B9E-320B-472E-6248-C0FA6DB18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27EC02E-5A05-E998-EBA7-1B8C2EA2487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D4AC2B8-02D4-5A6D-DF80-789A42CDB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EB3526-57EF-096C-D68D-68CE6E9A22E5}"/>
              </a:ext>
            </a:extLst>
          </p:cNvPr>
          <p:cNvSpPr txBox="1"/>
          <p:nvPr/>
        </p:nvSpPr>
        <p:spPr>
          <a:xfrm>
            <a:off x="1389888" y="1613159"/>
            <a:ext cx="3895344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blank box?</a:t>
            </a:r>
          </a:p>
        </p:txBody>
      </p:sp>
      <p:pic>
        <p:nvPicPr>
          <p:cNvPr id="5" name="Picture 4" descr="A black and white image of a number&#10;&#10;AI-generated content may be incorrect.">
            <a:extLst>
              <a:ext uri="{FF2B5EF4-FFF2-40B4-BE49-F238E27FC236}">
                <a16:creationId xmlns:a16="http://schemas.microsoft.com/office/drawing/2014/main" id="{B83DE6F9-82A7-1BA7-05ED-6F1C87F53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729" y="1890117"/>
            <a:ext cx="2051782" cy="33252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BE0AD1-B57B-22CB-B4F4-AFCAC9E8A04A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13C3AC-583E-8454-8C33-68F981FBFA7C}"/>
              </a:ext>
            </a:extLst>
          </p:cNvPr>
          <p:cNvSpPr txBox="1"/>
          <p:nvPr/>
        </p:nvSpPr>
        <p:spPr>
          <a:xfrm>
            <a:off x="1830223" y="4875591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7988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2CCE38-A979-658F-30CB-A5FB05AE8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076756B-E8AD-B708-9638-E53DE5A55039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D6A2F90-E3F0-4B1E-7778-BE294738D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87CC69-3BFF-94B6-A7F5-8CD2CC274118}"/>
              </a:ext>
            </a:extLst>
          </p:cNvPr>
          <p:cNvSpPr txBox="1"/>
          <p:nvPr/>
        </p:nvSpPr>
        <p:spPr>
          <a:xfrm>
            <a:off x="1444752" y="2305615"/>
            <a:ext cx="3374136" cy="19389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3D shape:</a:t>
            </a:r>
          </a:p>
        </p:txBody>
      </p:sp>
      <p:pic>
        <p:nvPicPr>
          <p:cNvPr id="6" name="Picture 5" descr="A green rectangular object with black lines&#10;&#10;AI-generated content may be incorrect.">
            <a:extLst>
              <a:ext uri="{FF2B5EF4-FFF2-40B4-BE49-F238E27FC236}">
                <a16:creationId xmlns:a16="http://schemas.microsoft.com/office/drawing/2014/main" id="{C2DD52B3-A2E5-0551-DC85-92626A3C50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302" y="2572705"/>
            <a:ext cx="3003814" cy="19796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BD1C4B-D481-0DBF-C5F2-26EE0F65104B}"/>
              </a:ext>
            </a:extLst>
          </p:cNvPr>
          <p:cNvSpPr txBox="1"/>
          <p:nvPr/>
        </p:nvSpPr>
        <p:spPr>
          <a:xfrm>
            <a:off x="4389120" y="966828"/>
            <a:ext cx="3807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356133-F695-970A-BF95-909E035D3BFE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Cuboid</a:t>
            </a:r>
          </a:p>
        </p:txBody>
      </p:sp>
    </p:spTree>
    <p:extLst>
      <p:ext uri="{BB962C8B-B14F-4D97-AF65-F5344CB8AC3E}">
        <p14:creationId xmlns:p14="http://schemas.microsoft.com/office/powerpoint/2010/main" val="242572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A7B981-FF94-AF1F-8924-EB96C9FBF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FBAE3C9-364F-4E0B-1E6C-B0717FB10078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F053D76-AD45-1D31-ED48-79B21E04E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1A8439F6-38EB-87B8-3196-10EA9610D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2A57235F-AF5C-1FAC-3936-918776839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3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5335F6-DC1C-D700-8D19-97FB2DC40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4CC191E-B184-61C9-42A5-3F5E7CDF5C8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346543AE-BD2A-CB6D-A475-05823B1EE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66ADC82D-D30E-F2FB-6D50-966E13B66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E3EA47-63F7-15CB-D0C0-04CF3F114941}"/>
              </a:ext>
            </a:extLst>
          </p:cNvPr>
          <p:cNvSpPr txBox="1"/>
          <p:nvPr/>
        </p:nvSpPr>
        <p:spPr>
          <a:xfrm>
            <a:off x="1417320" y="2161799"/>
            <a:ext cx="6693408" cy="10772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the calculator say to the pupil before a maths test?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1F122B-109B-9869-41BF-AC472D51A0D9}"/>
              </a:ext>
            </a:extLst>
          </p:cNvPr>
          <p:cNvSpPr txBox="1"/>
          <p:nvPr/>
        </p:nvSpPr>
        <p:spPr>
          <a:xfrm>
            <a:off x="2081784" y="3519107"/>
            <a:ext cx="5364480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Don’t worry, you can count on me!</a:t>
            </a:r>
          </a:p>
        </p:txBody>
      </p:sp>
    </p:spTree>
    <p:extLst>
      <p:ext uri="{BB962C8B-B14F-4D97-AF65-F5344CB8AC3E}">
        <p14:creationId xmlns:p14="http://schemas.microsoft.com/office/powerpoint/2010/main" val="245178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85C8C7-AA8F-85BC-A312-0FB631ECB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7F513E-B8F3-2960-6D3B-5EC070F21B9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D369B82-D08B-7B80-592D-357B9B504E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A76D17E0-C275-B2D8-393E-3AC3AD777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2" name="Picture 1" descr="A blue number three on a green background&#10;&#10;Description automatically generated">
            <a:extLst>
              <a:ext uri="{FF2B5EF4-FFF2-40B4-BE49-F238E27FC236}">
                <a16:creationId xmlns:a16="http://schemas.microsoft.com/office/drawing/2014/main" id="{AAF08442-65C3-6A32-2972-BC862D5FC0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018032"/>
            <a:ext cx="2390263" cy="385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3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139CC6-C33D-E1CA-5022-EB7B637B5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4A0DAFF-6C94-2D1B-D929-E1E02A1B65E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2F3CDB1-231B-E9BB-51F1-577439C5E3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F207C1-D36E-3863-A12B-37C7D99BC15D}"/>
              </a:ext>
            </a:extLst>
          </p:cNvPr>
          <p:cNvSpPr txBox="1"/>
          <p:nvPr/>
        </p:nvSpPr>
        <p:spPr>
          <a:xfrm>
            <a:off x="1399032" y="1597729"/>
            <a:ext cx="6693408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blank box?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2FE8BA-5FCF-968F-32BE-13C7F90F0483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A8DCFC-03EA-486E-C57D-0BDF09F7452F}"/>
              </a:ext>
            </a:extLst>
          </p:cNvPr>
          <p:cNvGrpSpPr/>
          <p:nvPr/>
        </p:nvGrpSpPr>
        <p:grpSpPr>
          <a:xfrm>
            <a:off x="1564672" y="4025198"/>
            <a:ext cx="6515107" cy="648072"/>
            <a:chOff x="1564672" y="4025198"/>
            <a:chExt cx="6515107" cy="6480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FF40ECD-0650-02D1-99AC-10352FE112FF}"/>
                </a:ext>
              </a:extLst>
            </p:cNvPr>
            <p:cNvSpPr/>
            <p:nvPr/>
          </p:nvSpPr>
          <p:spPr>
            <a:xfrm>
              <a:off x="1564672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AC0CBC-55C4-815E-1472-2E0EFBEAB455}"/>
                </a:ext>
              </a:extLst>
            </p:cNvPr>
            <p:cNvSpPr/>
            <p:nvPr/>
          </p:nvSpPr>
          <p:spPr>
            <a:xfrm>
              <a:off x="2491555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FAF057B-AAE3-7776-1745-FA988343BBDD}"/>
                </a:ext>
              </a:extLst>
            </p:cNvPr>
            <p:cNvSpPr/>
            <p:nvPr/>
          </p:nvSpPr>
          <p:spPr>
            <a:xfrm>
              <a:off x="3418438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1E224A-BFA7-9CC4-13EC-7E3D88FC075B}"/>
                </a:ext>
              </a:extLst>
            </p:cNvPr>
            <p:cNvSpPr/>
            <p:nvPr/>
          </p:nvSpPr>
          <p:spPr>
            <a:xfrm>
              <a:off x="4345321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=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D1997D-3888-8499-5C36-39EBE7F78B7B}"/>
                </a:ext>
              </a:extLst>
            </p:cNvPr>
            <p:cNvSpPr/>
            <p:nvPr/>
          </p:nvSpPr>
          <p:spPr>
            <a:xfrm>
              <a:off x="5272204" y="4025198"/>
              <a:ext cx="953810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21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B998E7-1565-9A6E-0114-99949D039EA4}"/>
                </a:ext>
              </a:extLst>
            </p:cNvPr>
            <p:cNvSpPr/>
            <p:nvPr/>
          </p:nvSpPr>
          <p:spPr>
            <a:xfrm>
              <a:off x="6504825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-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B066C24-256D-5FB9-06A2-BAC4580F8D2C}"/>
                </a:ext>
              </a:extLst>
            </p:cNvPr>
            <p:cNvSpPr/>
            <p:nvPr/>
          </p:nvSpPr>
          <p:spPr>
            <a:xfrm>
              <a:off x="7431707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06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EA0DDC-20BB-968B-123A-8836D83D4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6A616A-B86A-1620-52FE-BF8C0D54B79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0CF4C3C-6261-7DAE-2345-0D8E80928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3EB043-6DEA-84F5-D1A0-9BAF5502C7B8}"/>
              </a:ext>
            </a:extLst>
          </p:cNvPr>
          <p:cNvSpPr txBox="1"/>
          <p:nvPr/>
        </p:nvSpPr>
        <p:spPr>
          <a:xfrm>
            <a:off x="1408176" y="1658879"/>
            <a:ext cx="6693408" cy="14157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this number: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8C2346-4AB5-D055-8AF7-F1D1882E9C88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2E658B-5796-1113-1DB3-D6E9B29D0987}"/>
              </a:ext>
            </a:extLst>
          </p:cNvPr>
          <p:cNvGrpSpPr/>
          <p:nvPr/>
        </p:nvGrpSpPr>
        <p:grpSpPr>
          <a:xfrm>
            <a:off x="2261421" y="3302128"/>
            <a:ext cx="4621157" cy="2129980"/>
            <a:chOff x="2010561" y="3366136"/>
            <a:chExt cx="4621157" cy="21299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EDF796C-916A-EE58-9BE6-60FA730DC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0541" y="3821566"/>
              <a:ext cx="361177" cy="16745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E089C94-F698-9F9C-2527-38FF99362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3238" y="3375852"/>
              <a:ext cx="333354" cy="21202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B9A912-780A-4073-F24F-C2D51EBA2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561" y="3366136"/>
              <a:ext cx="1189564" cy="19922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D44BAD2-B46B-DC7F-71A7-8B9526592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3144" y="3375852"/>
              <a:ext cx="333354" cy="212026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323266-3B5F-8AEB-F37E-D4EF36008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5343" y="3403284"/>
              <a:ext cx="1189564" cy="199224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9F02F48-1DD5-8CE9-8958-879C1D7D2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284" y="3375852"/>
              <a:ext cx="333354" cy="212026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0CF22D6-A5C8-2E09-D20B-E29A4E29B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8191" y="3375852"/>
              <a:ext cx="333354" cy="21202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77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767079-D70B-43AD-451B-39A28888A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E1948AA-FF79-2161-E5E7-19279C458FD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685A1B6-C4A4-A109-313A-3D265E394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903347-B0E7-2025-1D71-97949CB77058}"/>
              </a:ext>
            </a:extLst>
          </p:cNvPr>
          <p:cNvSpPr txBox="1"/>
          <p:nvPr/>
        </p:nvSpPr>
        <p:spPr>
          <a:xfrm>
            <a:off x="1207008" y="1658879"/>
            <a:ext cx="6922008" cy="11387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2D shape: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CC2E7-B9EC-D0E8-E01B-F6893AA354A9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444261-3333-590F-47EC-4C0619CAD9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28" y="3161843"/>
            <a:ext cx="3911968" cy="203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2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997104-AC1E-0E11-00D3-7452100B0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7AA50B5-EBE3-1B15-CCFF-BF4DF63734E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C3F9267-2A2A-F20E-E315-6C7C7ABCB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3FEB2F-6E88-C0BE-8777-0104AD0122CE}"/>
              </a:ext>
            </a:extLst>
          </p:cNvPr>
          <p:cNvSpPr txBox="1"/>
          <p:nvPr/>
        </p:nvSpPr>
        <p:spPr>
          <a:xfrm>
            <a:off x="1453896" y="1588365"/>
            <a:ext cx="6702552" cy="22467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much money is this?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2A40BF-8838-8B7E-3DC5-DC866E57DCCA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617688A-D3FE-C98A-2E67-F73691D9780A}"/>
              </a:ext>
            </a:extLst>
          </p:cNvPr>
          <p:cNvGrpSpPr/>
          <p:nvPr/>
        </p:nvGrpSpPr>
        <p:grpSpPr>
          <a:xfrm>
            <a:off x="1567128" y="4178034"/>
            <a:ext cx="6541451" cy="982408"/>
            <a:chOff x="1567128" y="4178034"/>
            <a:chExt cx="6541451" cy="98240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5124329-3E61-9D30-8E1C-72D3E9345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6125" y="4271043"/>
              <a:ext cx="871960" cy="889399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7F9A979-EFAF-5D68-EE66-0B59400EE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5198" y="4445435"/>
              <a:ext cx="703381" cy="71500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8D1BCB9-5BD7-0F66-F573-D04B2B5C0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128" y="4178034"/>
              <a:ext cx="964969" cy="98240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2E6CA7D-EB76-66DA-79A3-4BC7F9CA8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780" y="4352426"/>
              <a:ext cx="796390" cy="80801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E1ADF36-71C1-330D-862A-19241498F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8101" y="4236165"/>
              <a:ext cx="912651" cy="92427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952C55-6544-4D67-8280-3C2E66DAA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2113" y="4271043"/>
              <a:ext cx="871960" cy="889399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47159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4D6BC8-345E-C01E-6F8B-2E2B66D15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4964736-E97C-23F7-B8DE-E13C9E09F26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DC7F08C-17F9-04ED-7004-9D59C3B24D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3C526F-57E2-B943-8F16-81358E0ACDDB}"/>
              </a:ext>
            </a:extLst>
          </p:cNvPr>
          <p:cNvSpPr txBox="1"/>
          <p:nvPr/>
        </p:nvSpPr>
        <p:spPr>
          <a:xfrm>
            <a:off x="1380744" y="1597729"/>
            <a:ext cx="3111924" cy="3662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two pets are equally liked by pupils?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ECBFF4-C661-09D5-95AB-47F26A8E0AB6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C43F6020-92DE-13CE-0CB0-5A3EBC5680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34" y="1658879"/>
            <a:ext cx="3388052" cy="356794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71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B0E7F3-7480-E033-0E15-E0503E585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19A8BF-D168-6AE7-43BA-816F85D6345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6751942-0FFD-373F-9C37-2813D2907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8313AB-CD6A-4273-C20C-97162384B9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31" y="195069"/>
            <a:ext cx="4340237" cy="22372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0CAFBD-3AC6-C02A-63D7-C9F5429217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468" y="195069"/>
            <a:ext cx="2304352" cy="2237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92D698-6A6E-3F2C-9D86-0681DE5C35A3}"/>
              </a:ext>
            </a:extLst>
          </p:cNvPr>
          <p:cNvSpPr txBox="1"/>
          <p:nvPr/>
        </p:nvSpPr>
        <p:spPr>
          <a:xfrm>
            <a:off x="1714954" y="2178928"/>
            <a:ext cx="6185464" cy="23083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six rounds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six questions in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36 questions in all to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endParaRPr lang="fr-CA" altLang="en-US" sz="24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 are not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expected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able to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all questions,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4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4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</p:txBody>
      </p:sp>
    </p:spTree>
    <p:extLst>
      <p:ext uri="{BB962C8B-B14F-4D97-AF65-F5344CB8AC3E}">
        <p14:creationId xmlns:p14="http://schemas.microsoft.com/office/powerpoint/2010/main" val="22271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221B7A-CE5F-F681-A9C7-779CCE152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F4A3443-6DD1-8D30-71C4-6948F60247E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DCF6039-AE63-D8B5-D077-0E37985B38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932050-4D03-08B6-F225-6203E1FEB254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17349E-679E-642C-9852-E871BA32E9F8}"/>
              </a:ext>
            </a:extLst>
          </p:cNvPr>
          <p:cNvSpPr txBox="1"/>
          <p:nvPr/>
        </p:nvSpPr>
        <p:spPr>
          <a:xfrm>
            <a:off x="1312164" y="1769019"/>
            <a:ext cx="3259836" cy="35394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time was it 1½ hours earlier?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367F72-B6A7-02A2-D2A4-BD2B76AEC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832" y="1806304"/>
            <a:ext cx="3259836" cy="324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0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7AF4DE-CB74-13A6-D142-B78507099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D24DAA8-0DE4-FA7A-2788-A3D4FD29F76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2F57E31-9E31-5BC4-D43A-1E9F15BD3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492AADBB-82CA-B4B5-105C-0B6FAA9FCF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82CDFD38-8D61-6BFE-D206-636468AFEE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238B20-6145-616D-D076-4C4A8B994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81F38A5-DE08-777D-A996-CC3C5E93D6F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52084CC6-9574-16C3-5905-7B4FE10C3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9B7BCACA-F89C-ECC6-5271-0A1064F047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7C0122-2F11-38E2-009D-B47DF983A242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a maths teacher’s favourite season?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69AAD1-F0CD-6F22-32CD-EC7B660E5BFB}"/>
              </a:ext>
            </a:extLst>
          </p:cNvPr>
          <p:cNvSpPr txBox="1"/>
          <p:nvPr/>
        </p:nvSpPr>
        <p:spPr>
          <a:xfrm>
            <a:off x="2081784" y="3939731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Sum-</a:t>
            </a:r>
            <a:r>
              <a:rPr lang="en-IE" sz="3600" b="1" dirty="0" err="1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mer</a:t>
            </a:r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190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7B76E4-A9A1-46D5-B637-A7C02405C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AB4F259-BAE6-BBE2-8C95-81BC89156BF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AA228E5-52DE-40CD-F9B2-C2F626A73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1EFCE8F5-954D-DB24-73E7-82635D004F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420624"/>
            <a:ext cx="4372116" cy="3736851"/>
          </a:xfrm>
          <a:prstGeom prst="rect">
            <a:avLst/>
          </a:prstGeom>
        </p:spPr>
      </p:pic>
      <p:pic>
        <p:nvPicPr>
          <p:cNvPr id="2" name="Picture 1" descr="A pink number on a yellow background&#10;&#10;Description automatically generated">
            <a:extLst>
              <a:ext uri="{FF2B5EF4-FFF2-40B4-BE49-F238E27FC236}">
                <a16:creationId xmlns:a16="http://schemas.microsoft.com/office/drawing/2014/main" id="{64038317-7D9B-2C3B-7AB9-CFE0A098B4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003471"/>
            <a:ext cx="2584708" cy="3887892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BED364ED-588B-0989-BA9E-7A5401A5B9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7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043F4-D036-C6B4-930F-5E6E7595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DCBF47-5799-660B-05FA-EEC863EB433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BD891B2-1CB3-DD15-DAD3-34A5E2449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E800CE-9C13-ABA4-DCBF-006D20EE0960}"/>
              </a:ext>
            </a:extLst>
          </p:cNvPr>
          <p:cNvSpPr txBox="1"/>
          <p:nvPr/>
        </p:nvSpPr>
        <p:spPr>
          <a:xfrm>
            <a:off x="1389888" y="1613159"/>
            <a:ext cx="6693408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these shapes does </a:t>
            </a:r>
            <a:r>
              <a:rPr lang="en-IE" sz="4400" u="sng" dirty="0">
                <a:latin typeface="HelloTiffany" panose="02000603000000000000" pitchFamily="2" charset="0"/>
                <a:ea typeface="HelloTiffany" panose="02000603000000000000" pitchFamily="2" charset="0"/>
              </a:rPr>
              <a:t>not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 have four sides: rectangle, pentagon, square, oblong?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923FD-CEAC-A1A0-AC8F-0A4264C0B10F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283941-C656-AC28-2AB3-A2EAB23C1629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Pentagon</a:t>
            </a:r>
          </a:p>
        </p:txBody>
      </p:sp>
    </p:spTree>
    <p:extLst>
      <p:ext uri="{BB962C8B-B14F-4D97-AF65-F5344CB8AC3E}">
        <p14:creationId xmlns:p14="http://schemas.microsoft.com/office/powerpoint/2010/main" val="391215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174C16-16A9-92DB-0BCC-D4E4918AF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A672E06-1EBE-0D75-D9CC-D97AB47D61C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54CF9D8-2453-F2C9-253F-B58A7D5A8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3C0A04-8957-D28E-B419-8F18476B2C9B}"/>
              </a:ext>
            </a:extLst>
          </p:cNvPr>
          <p:cNvSpPr txBox="1"/>
          <p:nvPr/>
        </p:nvSpPr>
        <p:spPr>
          <a:xfrm>
            <a:off x="1408176" y="1613159"/>
            <a:ext cx="6693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the number three hundred and sixty seven.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8E8514-E624-C358-30C0-41083C38A9F7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767EDA-52BC-DD36-0EFF-86BC3064D03D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367</a:t>
            </a:r>
          </a:p>
        </p:txBody>
      </p:sp>
    </p:spTree>
    <p:extLst>
      <p:ext uri="{BB962C8B-B14F-4D97-AF65-F5344CB8AC3E}">
        <p14:creationId xmlns:p14="http://schemas.microsoft.com/office/powerpoint/2010/main" val="17327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A7E737-613C-DC39-AE4B-461FB6E26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603273F-2C90-D4A4-0C3F-6D6C185D02C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C3B94D2-F15C-5E20-996C-7EE199266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A4A47A-C802-E330-CE86-37E28DFCE771}"/>
              </a:ext>
            </a:extLst>
          </p:cNvPr>
          <p:cNvSpPr txBox="1"/>
          <p:nvPr/>
        </p:nvSpPr>
        <p:spPr>
          <a:xfrm>
            <a:off x="1389888" y="1597729"/>
            <a:ext cx="3776472" cy="273921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maths chart is this: cake chart, pie chart, bar chart or sweet chart?</a:t>
            </a:r>
          </a:p>
        </p:txBody>
      </p:sp>
      <p:pic>
        <p:nvPicPr>
          <p:cNvPr id="7" name="Picture 6" descr="A colorful circle with six segments&#10;&#10;AI-generated content may be incorrect.">
            <a:extLst>
              <a:ext uri="{FF2B5EF4-FFF2-40B4-BE49-F238E27FC236}">
                <a16:creationId xmlns:a16="http://schemas.microsoft.com/office/drawing/2014/main" id="{B63AF34B-D491-0A32-9108-B2F6EDD88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7" t="7334" r="7867" b="8133"/>
          <a:stretch>
            <a:fillRect/>
          </a:stretch>
        </p:blipFill>
        <p:spPr>
          <a:xfrm>
            <a:off x="5354416" y="2064828"/>
            <a:ext cx="2719736" cy="272834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236A92-5D64-74CE-EF41-0F514A45EC69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ED2C2-2357-5BBF-1E8B-1B9D3C5DB138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Pie Chart</a:t>
            </a:r>
          </a:p>
        </p:txBody>
      </p:sp>
    </p:spTree>
    <p:extLst>
      <p:ext uri="{BB962C8B-B14F-4D97-AF65-F5344CB8AC3E}">
        <p14:creationId xmlns:p14="http://schemas.microsoft.com/office/powerpoint/2010/main" val="150543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C8289-408B-0469-1925-5C18B3480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7001B48-60D4-EEDD-98B1-35EA22A0B79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E19A460-4733-6E23-D894-F4CFE3512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D32130-823C-108B-228D-1FEAB40E735B}"/>
              </a:ext>
            </a:extLst>
          </p:cNvPr>
          <p:cNvSpPr txBox="1"/>
          <p:nvPr/>
        </p:nvSpPr>
        <p:spPr>
          <a:xfrm>
            <a:off x="1366424" y="1683186"/>
            <a:ext cx="4981237" cy="261610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of these 5c coins are there in €5.50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18A9AD-A44C-D7F8-2FBC-E267B1E54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771" y="2581668"/>
            <a:ext cx="1520378" cy="15425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11586-E915-3C37-B426-D8D6CA3FACBF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CC5F56-5852-B84E-F19B-F51CC1A30A22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110</a:t>
            </a:r>
          </a:p>
        </p:txBody>
      </p:sp>
    </p:spTree>
    <p:extLst>
      <p:ext uri="{BB962C8B-B14F-4D97-AF65-F5344CB8AC3E}">
        <p14:creationId xmlns:p14="http://schemas.microsoft.com/office/powerpoint/2010/main" val="68993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BE00AB-3411-02F8-7B54-0F9642758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0730384C-EBD8-B0DB-8CD2-DE471863B332}"/>
              </a:ext>
            </a:extLst>
          </p:cNvPr>
          <p:cNvGraphicFramePr>
            <a:graphicFrameLocks noGrp="1"/>
          </p:cNvGraphicFramePr>
          <p:nvPr/>
        </p:nvGraphicFramePr>
        <p:xfrm>
          <a:off x="5082506" y="1947672"/>
          <a:ext cx="2973360" cy="2808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672">
                  <a:extLst>
                    <a:ext uri="{9D8B030D-6E8A-4147-A177-3AD203B41FA5}">
                      <a16:colId xmlns:a16="http://schemas.microsoft.com/office/drawing/2014/main" val="3772299707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1606402043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561361883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2509105325"/>
                    </a:ext>
                  </a:extLst>
                </a:gridCol>
                <a:gridCol w="594672">
                  <a:extLst>
                    <a:ext uri="{9D8B030D-6E8A-4147-A177-3AD203B41FA5}">
                      <a16:colId xmlns:a16="http://schemas.microsoft.com/office/drawing/2014/main" val="3569508974"/>
                    </a:ext>
                  </a:extLst>
                </a:gridCol>
              </a:tblGrid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30496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861198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337074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J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88431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013482"/>
                  </a:ext>
                </a:extLst>
              </a:tr>
              <a:tr h="468088"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31675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09F0A53-AE70-44AA-3818-4E6FDD3E412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0FC48CC-0BC4-CD9D-413B-DBF551E3D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80815D-CB8F-7CA6-4D6D-ED445BC93C47}"/>
              </a:ext>
            </a:extLst>
          </p:cNvPr>
          <p:cNvSpPr txBox="1"/>
          <p:nvPr/>
        </p:nvSpPr>
        <p:spPr>
          <a:xfrm>
            <a:off x="1389888" y="2059259"/>
            <a:ext cx="3571608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Which two bees are the same size and colour?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84A500D-243A-488A-6FBD-4A6579607CF7}"/>
              </a:ext>
            </a:extLst>
          </p:cNvPr>
          <p:cNvGrpSpPr/>
          <p:nvPr/>
        </p:nvGrpSpPr>
        <p:grpSpPr>
          <a:xfrm>
            <a:off x="5091434" y="1947672"/>
            <a:ext cx="2922547" cy="2364965"/>
            <a:chOff x="5091434" y="1947672"/>
            <a:chExt cx="2922547" cy="23649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D020850-629E-DFCF-8185-F5370A13F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434" y="2913124"/>
              <a:ext cx="519739" cy="454186"/>
            </a:xfrm>
            <a:prstGeom prst="rect">
              <a:avLst/>
            </a:prstGeom>
          </p:spPr>
        </p:pic>
        <p:pic>
          <p:nvPicPr>
            <p:cNvPr id="7" name="Picture 6" descr="A cartoon bee with wings&#10;&#10;AI-generated content may be incorrect.">
              <a:extLst>
                <a:ext uri="{FF2B5EF4-FFF2-40B4-BE49-F238E27FC236}">
                  <a16:creationId xmlns:a16="http://schemas.microsoft.com/office/drawing/2014/main" id="{BEC72F3B-0B1A-E76A-8254-6C038B0AD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024" y="2896341"/>
              <a:ext cx="519739" cy="45418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0CD1EC2-C245-6B23-9E59-4EB180283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5416" y="1947672"/>
              <a:ext cx="519739" cy="454186"/>
            </a:xfrm>
            <a:prstGeom prst="rect">
              <a:avLst/>
            </a:prstGeom>
          </p:spPr>
        </p:pic>
        <p:pic>
          <p:nvPicPr>
            <p:cNvPr id="11" name="Picture 10" descr="A cartoon bee with wings&#10;&#10;AI-generated content may be incorrect.">
              <a:extLst>
                <a:ext uri="{FF2B5EF4-FFF2-40B4-BE49-F238E27FC236}">
                  <a16:creationId xmlns:a16="http://schemas.microsoft.com/office/drawing/2014/main" id="{7B1EE798-8D75-A037-B50F-2AE11DBFD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851" y="1947672"/>
              <a:ext cx="519739" cy="454186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8B81556-ABAE-2997-66C9-B011E6A0D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2947" y="1947672"/>
              <a:ext cx="519739" cy="454186"/>
            </a:xfrm>
            <a:prstGeom prst="rect">
              <a:avLst/>
            </a:prstGeom>
          </p:spPr>
        </p:pic>
        <p:pic>
          <p:nvPicPr>
            <p:cNvPr id="16" name="Picture 15" descr="A cartoon of a bee&#10;&#10;AI-generated content may be incorrect.">
              <a:extLst>
                <a:ext uri="{FF2B5EF4-FFF2-40B4-BE49-F238E27FC236}">
                  <a16:creationId xmlns:a16="http://schemas.microsoft.com/office/drawing/2014/main" id="{DCCAFFD8-664E-439A-65FC-AFD7A20E35C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2183" y="2913124"/>
              <a:ext cx="519739" cy="45418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9281BE6-3D83-8F9E-0D34-0521FD554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316" y="2930252"/>
              <a:ext cx="519739" cy="454186"/>
            </a:xfrm>
            <a:prstGeom prst="rect">
              <a:avLst/>
            </a:prstGeom>
          </p:spPr>
        </p:pic>
        <p:pic>
          <p:nvPicPr>
            <p:cNvPr id="21" name="Picture 20" descr="A blue and black striped bee&#10;&#10;AI-generated content may be incorrect.">
              <a:extLst>
                <a:ext uri="{FF2B5EF4-FFF2-40B4-BE49-F238E27FC236}">
                  <a16:creationId xmlns:a16="http://schemas.microsoft.com/office/drawing/2014/main" id="{2CE221AA-0E58-FDCA-47DF-18FBA122B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043" y="1989704"/>
              <a:ext cx="519739" cy="45418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D9FA279-2407-B67D-4ADB-EACBF0ED9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923" y="1947672"/>
              <a:ext cx="519739" cy="45418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9189235-4421-9336-1F94-B2A4884B9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4242" y="2896341"/>
              <a:ext cx="519739" cy="454186"/>
            </a:xfrm>
            <a:prstGeom prst="rect">
              <a:avLst/>
            </a:prstGeom>
          </p:spPr>
        </p:pic>
        <p:pic>
          <p:nvPicPr>
            <p:cNvPr id="27" name="Picture 26" descr="A cartoon of a bee&#10;&#10;AI-generated content may be incorrect.">
              <a:extLst>
                <a:ext uri="{FF2B5EF4-FFF2-40B4-BE49-F238E27FC236}">
                  <a16:creationId xmlns:a16="http://schemas.microsoft.com/office/drawing/2014/main" id="{A4E01F6D-E548-D3BB-DE08-44CF86978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316" y="3841323"/>
              <a:ext cx="539339" cy="47131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8A58509-6BF0-0BD5-583A-C65575A79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092" y="3836562"/>
              <a:ext cx="539339" cy="471314"/>
            </a:xfrm>
            <a:prstGeom prst="rect">
              <a:avLst/>
            </a:prstGeom>
          </p:spPr>
        </p:pic>
        <p:pic>
          <p:nvPicPr>
            <p:cNvPr id="31" name="Picture 30" descr="A cartoon of a bee&#10;&#10;AI-generated content may be incorrect.">
              <a:extLst>
                <a:ext uri="{FF2B5EF4-FFF2-40B4-BE49-F238E27FC236}">
                  <a16:creationId xmlns:a16="http://schemas.microsoft.com/office/drawing/2014/main" id="{076632ED-2A2E-2AA4-78FF-2B8504306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8213" y="3826098"/>
              <a:ext cx="539339" cy="471314"/>
            </a:xfrm>
            <a:prstGeom prst="rect">
              <a:avLst/>
            </a:prstGeom>
          </p:spPr>
        </p:pic>
        <p:pic>
          <p:nvPicPr>
            <p:cNvPr id="33" name="Picture 32" descr="A cartoon of a bee&#10;&#10;AI-generated content may be incorrect.">
              <a:extLst>
                <a:ext uri="{FF2B5EF4-FFF2-40B4-BE49-F238E27FC236}">
                  <a16:creationId xmlns:a16="http://schemas.microsoft.com/office/drawing/2014/main" id="{E56FF222-4828-A1C0-A211-336B0CB62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175" y="3852779"/>
              <a:ext cx="508806" cy="444633"/>
            </a:xfrm>
            <a:prstGeom prst="rect">
              <a:avLst/>
            </a:prstGeom>
          </p:spPr>
        </p:pic>
        <p:pic>
          <p:nvPicPr>
            <p:cNvPr id="34" name="Picture 33" descr="A cartoon of a bee&#10;&#10;AI-generated content may be incorrect.">
              <a:extLst>
                <a:ext uri="{FF2B5EF4-FFF2-40B4-BE49-F238E27FC236}">
                  <a16:creationId xmlns:a16="http://schemas.microsoft.com/office/drawing/2014/main" id="{018A2A60-9A89-8A2C-6F63-57B7C43E4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9490" y="3849902"/>
              <a:ext cx="508806" cy="444633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80C27EF-3CEE-BB2F-AAC2-70836534B7E4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244058-F2A6-8089-B09A-8400CCBC5434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 &amp; J</a:t>
            </a:r>
          </a:p>
        </p:txBody>
      </p:sp>
    </p:spTree>
    <p:extLst>
      <p:ext uri="{BB962C8B-B14F-4D97-AF65-F5344CB8AC3E}">
        <p14:creationId xmlns:p14="http://schemas.microsoft.com/office/powerpoint/2010/main" val="144101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6CBDB-E0CB-828D-4AC1-FE69E9E44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9660BA2-96AE-E44A-3CB8-55CBC1035CF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6C90D8F-9D32-19DA-873F-25D7E5C232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5E99D9-8B96-3ED6-D310-F09022B56127}"/>
              </a:ext>
            </a:extLst>
          </p:cNvPr>
          <p:cNvSpPr txBox="1"/>
          <p:nvPr/>
        </p:nvSpPr>
        <p:spPr>
          <a:xfrm>
            <a:off x="1417320" y="2213281"/>
            <a:ext cx="3374136" cy="243143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diameter of this circle?</a:t>
            </a:r>
          </a:p>
        </p:txBody>
      </p:sp>
      <p:pic>
        <p:nvPicPr>
          <p:cNvPr id="5" name="Picture 4" descr="A circle with a black border and a black background&#10;&#10;AI-generated content may be incorrect.">
            <a:extLst>
              <a:ext uri="{FF2B5EF4-FFF2-40B4-BE49-F238E27FC236}">
                <a16:creationId xmlns:a16="http://schemas.microsoft.com/office/drawing/2014/main" id="{5FA572C6-4ED5-079A-28AD-AF9BCA3F5B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39" y="1952323"/>
            <a:ext cx="2952367" cy="29533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481FB1-253C-8750-FF84-8B58B2AABE7E}"/>
              </a:ext>
            </a:extLst>
          </p:cNvPr>
          <p:cNvSpPr txBox="1"/>
          <p:nvPr/>
        </p:nvSpPr>
        <p:spPr>
          <a:xfrm>
            <a:off x="4352544" y="966828"/>
            <a:ext cx="3990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2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EA3B3-A940-B1AC-972D-A333657666C6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30cm</a:t>
            </a:r>
          </a:p>
        </p:txBody>
      </p:sp>
    </p:spTree>
    <p:extLst>
      <p:ext uri="{BB962C8B-B14F-4D97-AF65-F5344CB8AC3E}">
        <p14:creationId xmlns:p14="http://schemas.microsoft.com/office/powerpoint/2010/main" val="126146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9C0E2C-85D7-D382-5338-C516D5315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9D62B1E-9FD8-FA58-C702-E6A4E0BA40F9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C120675-620E-E423-B990-68E82294D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C78834-EE12-9DBB-925B-3933F70A6F7A}"/>
              </a:ext>
            </a:extLst>
          </p:cNvPr>
          <p:cNvSpPr txBox="1"/>
          <p:nvPr/>
        </p:nvSpPr>
        <p:spPr>
          <a:xfrm>
            <a:off x="1328166" y="978408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Best of luck and enjoy the quiz!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1290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54E59D-3EC4-9E0A-3491-9384E8D09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7C15BF-DAA7-36BE-D51D-558B17DB397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BFD786A-E2A5-4BFC-B10C-BB907EC09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7F7EA0-0E17-931B-D917-A6F5680C0EFD}"/>
              </a:ext>
            </a:extLst>
          </p:cNvPr>
          <p:cNvSpPr txBox="1"/>
          <p:nvPr/>
        </p:nvSpPr>
        <p:spPr>
          <a:xfrm>
            <a:off x="1328166" y="1397674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scores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1570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5F40B8-2A1B-6DC8-28A7-D12B33972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2ABBC6B-3934-BB88-6225-156B7D54D03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5708CFC-4F34-EF1C-5D7D-DC231B298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64240B4E-423E-4088-23AD-CE3699CAC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BEAB6FE9-AC39-29C1-4FAA-75945A60C0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4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638AEC-5898-0CDA-2675-AF08554A0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6DBFB94-096A-DE07-7FAB-AD12005D6CD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724D321-6870-A0BE-49E2-13567F5D7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C675F4AB-48CC-A1B4-9904-455C900FF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AB640E-4781-1F27-5FAC-B1AD61FB8A37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a crushed angle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6F5649-BED5-63BE-474E-B6A93BD62602}"/>
              </a:ext>
            </a:extLst>
          </p:cNvPr>
          <p:cNvSpPr txBox="1"/>
          <p:nvPr/>
        </p:nvSpPr>
        <p:spPr>
          <a:xfrm>
            <a:off x="2081784" y="3939731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Rectangle</a:t>
            </a:r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3629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CDEAEC-A4CF-51C7-062C-BA31C5BF5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F5890-C818-759F-FCE8-05DAB2F1FE9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F7359E6-3392-4963-1421-07E888AFD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95F68761-0515-1199-914D-A9F750962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2" name="Picture 1" descr="A purple cross on a blue cloud&#10;&#10;Description automatically generated">
            <a:extLst>
              <a:ext uri="{FF2B5EF4-FFF2-40B4-BE49-F238E27FC236}">
                <a16:creationId xmlns:a16="http://schemas.microsoft.com/office/drawing/2014/main" id="{9A5E4D19-947E-8FF6-9A9C-89D2033B7B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856" y="940351"/>
            <a:ext cx="2587921" cy="373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9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D4D6DA-59F0-083C-B9A2-6817AD11C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1331225-7415-D65E-8122-3D512C527C5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5D4FF47-9C06-0E73-1C60-2FA291A61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A1234E-A061-8D3C-CBB2-64678A8F3A1D}"/>
              </a:ext>
            </a:extLst>
          </p:cNvPr>
          <p:cNvSpPr txBox="1"/>
          <p:nvPr/>
        </p:nvSpPr>
        <p:spPr>
          <a:xfrm>
            <a:off x="1426464" y="1890117"/>
            <a:ext cx="3264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3D shape: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3B114-AE53-AB00-85FC-92174801A717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  <p:pic>
        <p:nvPicPr>
          <p:cNvPr id="6" name="Picture 5" descr="A blue cube with black outline&#10;&#10;AI-generated content may be incorrect.">
            <a:extLst>
              <a:ext uri="{FF2B5EF4-FFF2-40B4-BE49-F238E27FC236}">
                <a16:creationId xmlns:a16="http://schemas.microsoft.com/office/drawing/2014/main" id="{995006A6-87E3-7639-A09F-E92950F5F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47" y="2062731"/>
            <a:ext cx="2720346" cy="27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6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DDC815-1D5F-59C9-5857-9749286A6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F9EBB13-81E1-535B-0C43-130E753B80F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3648AED-AB1E-AC70-0C7D-53A95E0530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7150C4-D4F9-2921-C8E6-A7C9A438E5E4}"/>
              </a:ext>
            </a:extLst>
          </p:cNvPr>
          <p:cNvSpPr txBox="1"/>
          <p:nvPr/>
        </p:nvSpPr>
        <p:spPr>
          <a:xfrm>
            <a:off x="1371600" y="1591746"/>
            <a:ext cx="3666744" cy="35394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fraction of this shape is </a:t>
            </a:r>
            <a:r>
              <a:rPr lang="en-IE" sz="4800" u="sng" dirty="0">
                <a:latin typeface="HelloTiffany" panose="02000603000000000000" pitchFamily="2" charset="0"/>
                <a:ea typeface="HelloTiffany" panose="02000603000000000000" pitchFamily="2" charset="0"/>
              </a:rPr>
              <a:t>not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shaded?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445E61-E43E-257B-7264-85D0176BC9D7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  <p:pic>
        <p:nvPicPr>
          <p:cNvPr id="5" name="Picture 4" descr="A yellow and white circle with black background&#10;&#10;AI-generated content may be incorrect.">
            <a:extLst>
              <a:ext uri="{FF2B5EF4-FFF2-40B4-BE49-F238E27FC236}">
                <a16:creationId xmlns:a16="http://schemas.microsoft.com/office/drawing/2014/main" id="{4F5ABEF7-4162-5C1A-D030-EEC37AE80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79" y="1890036"/>
            <a:ext cx="2942849" cy="294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4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A6900A-41AC-F0F3-04CA-B54A581E7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72B6DC0-B257-3B95-8F5E-D2B7E49D91F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2146BC1-08E1-3672-A594-9532EE3555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A8A310-4D76-74A4-AE10-E1AFFD45116C}"/>
              </a:ext>
            </a:extLst>
          </p:cNvPr>
          <p:cNvSpPr txBox="1"/>
          <p:nvPr/>
        </p:nvSpPr>
        <p:spPr>
          <a:xfrm>
            <a:off x="1389888" y="1658879"/>
            <a:ext cx="6693408" cy="35394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next number in this sequence:</a:t>
            </a:r>
          </a:p>
          <a:p>
            <a:pPr algn="ctr"/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3, 6, 9, 12, _?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CC49EA-978F-3E47-6F90-80504475F140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</p:spTree>
    <p:extLst>
      <p:ext uri="{BB962C8B-B14F-4D97-AF65-F5344CB8AC3E}">
        <p14:creationId xmlns:p14="http://schemas.microsoft.com/office/powerpoint/2010/main" val="291870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19BE86-E223-CEED-F112-CA7058295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93B27DA-3A51-7785-4312-1C70C055B3C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A0F195F-C1BB-BA59-B5C7-D974CE7E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11763A-239F-B9B8-3A29-1F311E8F83A3}"/>
              </a:ext>
            </a:extLst>
          </p:cNvPr>
          <p:cNvSpPr txBox="1"/>
          <p:nvPr/>
        </p:nvSpPr>
        <p:spPr>
          <a:xfrm>
            <a:off x="1371600" y="2463745"/>
            <a:ext cx="2432304" cy="169277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How tall is Missy?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220885-5652-F9D4-527D-E37F1EEDBC62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0D6BCD0-8583-DE35-73E0-1C03EC5ED696}"/>
              </a:ext>
            </a:extLst>
          </p:cNvPr>
          <p:cNvGrpSpPr/>
          <p:nvPr/>
        </p:nvGrpSpPr>
        <p:grpSpPr>
          <a:xfrm>
            <a:off x="4224300" y="1946392"/>
            <a:ext cx="3851690" cy="2900118"/>
            <a:chOff x="4224300" y="1946392"/>
            <a:chExt cx="3851690" cy="2900118"/>
          </a:xfrm>
        </p:grpSpPr>
        <p:pic>
          <p:nvPicPr>
            <p:cNvPr id="6" name="Picture 5" descr="A cartoon of a child&#10;&#10;AI-generated content may be incorrect.">
              <a:extLst>
                <a:ext uri="{FF2B5EF4-FFF2-40B4-BE49-F238E27FC236}">
                  <a16:creationId xmlns:a16="http://schemas.microsoft.com/office/drawing/2014/main" id="{26DCB3E4-14BE-CDAD-AC37-0D6163318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824" y="1946392"/>
              <a:ext cx="1717714" cy="2500008"/>
            </a:xfrm>
            <a:prstGeom prst="rect">
              <a:avLst/>
            </a:prstGeom>
          </p:spPr>
        </p:pic>
        <p:pic>
          <p:nvPicPr>
            <p:cNvPr id="8" name="Picture 7" descr="A cartoon of a child&#10;&#10;AI-generated content may be incorrect.">
              <a:extLst>
                <a:ext uri="{FF2B5EF4-FFF2-40B4-BE49-F238E27FC236}">
                  <a16:creationId xmlns:a16="http://schemas.microsoft.com/office/drawing/2014/main" id="{610925E1-2692-8B0A-3011-A4552BC98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3493" y="2167128"/>
              <a:ext cx="1579345" cy="227927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06AEEB-6A4C-4C65-AB65-B3A0FC55D160}"/>
                </a:ext>
              </a:extLst>
            </p:cNvPr>
            <p:cNvSpPr txBox="1"/>
            <p:nvPr/>
          </p:nvSpPr>
          <p:spPr>
            <a:xfrm>
              <a:off x="5074920" y="2028688"/>
              <a:ext cx="943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6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I’m Harry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6ED0EA-187F-98E6-D086-9846F7C0B193}"/>
                </a:ext>
              </a:extLst>
            </p:cNvPr>
            <p:cNvSpPr txBox="1"/>
            <p:nvPr/>
          </p:nvSpPr>
          <p:spPr>
            <a:xfrm>
              <a:off x="7132372" y="2171357"/>
              <a:ext cx="943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6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I’m Missy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0A3F0C-050A-8381-49E8-2466D239F02A}"/>
                </a:ext>
              </a:extLst>
            </p:cNvPr>
            <p:cNvSpPr txBox="1"/>
            <p:nvPr/>
          </p:nvSpPr>
          <p:spPr>
            <a:xfrm>
              <a:off x="4224300" y="4446400"/>
              <a:ext cx="128016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1m 68cm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081380C-AA2D-B138-918E-D41511948153}"/>
                </a:ext>
              </a:extLst>
            </p:cNvPr>
            <p:cNvSpPr txBox="1"/>
            <p:nvPr/>
          </p:nvSpPr>
          <p:spPr>
            <a:xfrm>
              <a:off x="6001380" y="4446400"/>
              <a:ext cx="177102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19cm shorter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205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B82381-7F8F-F323-CB95-32D34E5F0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8A8308C-015E-145F-C0FB-1E98B127706D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5FC7B74-1BB4-F666-A5F5-5C154E77A3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7B5081-EFE6-6C7C-9042-E600888002C2}"/>
              </a:ext>
            </a:extLst>
          </p:cNvPr>
          <p:cNvSpPr txBox="1"/>
          <p:nvPr/>
        </p:nvSpPr>
        <p:spPr>
          <a:xfrm>
            <a:off x="1380744" y="1782395"/>
            <a:ext cx="3959352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It is a leap year. What is the date one week later?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462398-577A-2D05-9876-7FE81FB23346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  <p:pic>
        <p:nvPicPr>
          <p:cNvPr id="6" name="Picture 5" descr="A red and white calendar with a number and a black text&#10;&#10;AI-generated content may be incorrect.">
            <a:extLst>
              <a:ext uri="{FF2B5EF4-FFF2-40B4-BE49-F238E27FC236}">
                <a16:creationId xmlns:a16="http://schemas.microsoft.com/office/drawing/2014/main" id="{92211153-7593-4CCD-F865-6A04059BF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497" y="1847088"/>
            <a:ext cx="2307210" cy="299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5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7BDA29-6510-0103-F0B0-71D5B2466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ED4CE87-A5AB-6056-DAE4-E1B22F5112C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8421EE4-70C6-A8CA-5682-5459A5EEB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15AFA0-BB6B-7EB6-97DA-F00849A63E7B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7A4E1C-4B6E-A904-5135-C4F51E752FE6}"/>
              </a:ext>
            </a:extLst>
          </p:cNvPr>
          <p:cNvSpPr txBox="1"/>
          <p:nvPr/>
        </p:nvSpPr>
        <p:spPr>
          <a:xfrm>
            <a:off x="1426464" y="1890117"/>
            <a:ext cx="6647688" cy="12618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is this pencil?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425031-CFCF-A897-5F4B-A8792378DA4B}"/>
              </a:ext>
            </a:extLst>
          </p:cNvPr>
          <p:cNvGrpSpPr/>
          <p:nvPr/>
        </p:nvGrpSpPr>
        <p:grpSpPr>
          <a:xfrm>
            <a:off x="1723638" y="2606931"/>
            <a:ext cx="5897892" cy="2453216"/>
            <a:chOff x="1723638" y="2606931"/>
            <a:chExt cx="5897892" cy="24532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840F3C0-05EF-01C4-B340-AA04F9AAB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638" y="4008585"/>
              <a:ext cx="5897892" cy="105156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D0F2646-DB9D-7B1E-30A7-259DD6513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17109">
              <a:off x="4442011" y="2367066"/>
              <a:ext cx="2398651" cy="2878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11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F08007-461F-0CFB-C69D-1B74D6C71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1D9E567-C1F2-EE68-FD45-F7DFACE90CC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6D203CA-27F8-B5CB-1548-0849DF57E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D489E6-D8C3-6DF6-D65E-49A28447ABC0}"/>
              </a:ext>
            </a:extLst>
          </p:cNvPr>
          <p:cNvSpPr txBox="1"/>
          <p:nvPr/>
        </p:nvSpPr>
        <p:spPr>
          <a:xfrm>
            <a:off x="1328166" y="1207008"/>
            <a:ext cx="64876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Ready to start ….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6174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66BFF2-AB8C-D010-F7CC-680F2BE50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A03A725-AF46-046C-DEC7-027C6F98EAB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93A740B-D2F5-7BEB-F084-4BBC18C75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D1B638FD-F559-6A30-61B8-C12713713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00966C87-D838-2D81-CD3E-7D136FC596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0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8B797F-DAE4-B366-E1DC-F43209474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FD61AC8-9BC0-C08D-D2D2-657A535849A5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F231AC0-B8E3-693B-7193-F8BE4ABA6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6B814D0-2DDC-B9AC-D4ED-1AC0C6F33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35D9AE-6CD5-93BD-80C8-ED1E06969810}"/>
              </a:ext>
            </a:extLst>
          </p:cNvPr>
          <p:cNvSpPr txBox="1"/>
          <p:nvPr/>
        </p:nvSpPr>
        <p:spPr>
          <a:xfrm>
            <a:off x="1417320" y="2161799"/>
            <a:ext cx="6693408" cy="175432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Which part of New York is a maths teacher’s favourite place?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C404E9-6505-F271-04AD-07E3A2244F41}"/>
              </a:ext>
            </a:extLst>
          </p:cNvPr>
          <p:cNvSpPr txBox="1"/>
          <p:nvPr/>
        </p:nvSpPr>
        <p:spPr>
          <a:xfrm>
            <a:off x="2081784" y="4040315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Times Square!</a:t>
            </a:r>
          </a:p>
        </p:txBody>
      </p:sp>
    </p:spTree>
    <p:extLst>
      <p:ext uri="{BB962C8B-B14F-4D97-AF65-F5344CB8AC3E}">
        <p14:creationId xmlns:p14="http://schemas.microsoft.com/office/powerpoint/2010/main" val="28570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FB9FE8-6878-FC71-7B40-4F15BB419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41C1107-2FE8-20B0-8B11-6C5CBEB7DD1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312FA25-721D-0850-A3CF-F6BFFF2EF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66BD73A1-D755-D604-2097-864648940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579" y="357741"/>
            <a:ext cx="4372116" cy="3736851"/>
          </a:xfrm>
          <a:prstGeom prst="rect">
            <a:avLst/>
          </a:prstGeom>
        </p:spPr>
      </p:pic>
      <p:pic>
        <p:nvPicPr>
          <p:cNvPr id="2" name="Picture 1" descr="A blue number three on a green background&#10;&#10;Description automatically generated">
            <a:extLst>
              <a:ext uri="{FF2B5EF4-FFF2-40B4-BE49-F238E27FC236}">
                <a16:creationId xmlns:a16="http://schemas.microsoft.com/office/drawing/2014/main" id="{72D2F9FD-CFDE-1F1D-A276-09376C837A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018032"/>
            <a:ext cx="2390263" cy="3858769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BB0B1EEB-1035-4ED2-63C8-FDCCE9E227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2ED223-0B00-DC36-F00D-9E605240E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2CB5C93-09B4-CB76-0B84-835E7685F86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D04B46C-22B3-22D3-0903-9E85D192A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35F2F0-3344-04FA-C1F8-027E14092449}"/>
              </a:ext>
            </a:extLst>
          </p:cNvPr>
          <p:cNvSpPr txBox="1"/>
          <p:nvPr/>
        </p:nvSpPr>
        <p:spPr>
          <a:xfrm>
            <a:off x="1386371" y="1658879"/>
            <a:ext cx="6693408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 goes in the blank box?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279DB-44C2-A81E-8193-CD57EDB9E8A3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DC05C8A-7E75-216E-6A82-E18A7C157264}"/>
              </a:ext>
            </a:extLst>
          </p:cNvPr>
          <p:cNvGrpSpPr/>
          <p:nvPr/>
        </p:nvGrpSpPr>
        <p:grpSpPr>
          <a:xfrm>
            <a:off x="1564672" y="3650294"/>
            <a:ext cx="6515107" cy="648072"/>
            <a:chOff x="1564672" y="4025198"/>
            <a:chExt cx="6515107" cy="6480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486D2B7-6980-9A2D-98D8-C466ED5ABAB5}"/>
                </a:ext>
              </a:extLst>
            </p:cNvPr>
            <p:cNvSpPr/>
            <p:nvPr/>
          </p:nvSpPr>
          <p:spPr>
            <a:xfrm>
              <a:off x="1564672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5EF326B-1982-FAB0-F3A3-0D381D331F6B}"/>
                </a:ext>
              </a:extLst>
            </p:cNvPr>
            <p:cNvSpPr/>
            <p:nvPr/>
          </p:nvSpPr>
          <p:spPr>
            <a:xfrm>
              <a:off x="2491555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C4DCA36-8752-0FAB-ADEA-E587DF6E81FC}"/>
                </a:ext>
              </a:extLst>
            </p:cNvPr>
            <p:cNvSpPr/>
            <p:nvPr/>
          </p:nvSpPr>
          <p:spPr>
            <a:xfrm>
              <a:off x="3418438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EFB75D2-0459-4A4B-C18D-4A94E01385AB}"/>
                </a:ext>
              </a:extLst>
            </p:cNvPr>
            <p:cNvSpPr/>
            <p:nvPr/>
          </p:nvSpPr>
          <p:spPr>
            <a:xfrm>
              <a:off x="4345321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=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FBB659C-68FA-12DF-232B-F182316B87CA}"/>
                </a:ext>
              </a:extLst>
            </p:cNvPr>
            <p:cNvSpPr/>
            <p:nvPr/>
          </p:nvSpPr>
          <p:spPr>
            <a:xfrm>
              <a:off x="5272204" y="4025198"/>
              <a:ext cx="953810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21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F4896A4-57CB-AE51-A783-70C35ED2AB77}"/>
                </a:ext>
              </a:extLst>
            </p:cNvPr>
            <p:cNvSpPr/>
            <p:nvPr/>
          </p:nvSpPr>
          <p:spPr>
            <a:xfrm>
              <a:off x="6504825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-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809FDBC-8476-D3EE-ED7B-C5A00A2200D8}"/>
                </a:ext>
              </a:extLst>
            </p:cNvPr>
            <p:cNvSpPr/>
            <p:nvPr/>
          </p:nvSpPr>
          <p:spPr>
            <a:xfrm>
              <a:off x="7431707" y="4025198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E16FD47-24AB-2F41-0FB3-8E45809DC106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4450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8F8AB2-E2C9-DDA8-3F77-4E7B78D52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7E66A10-CF8E-1CE2-0745-E8E19BF82CC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8C6637C-26C9-B6CD-B71F-95801449E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65130E-6E76-BA5D-B35D-4E010BF1A9FA}"/>
              </a:ext>
            </a:extLst>
          </p:cNvPr>
          <p:cNvSpPr txBox="1"/>
          <p:nvPr/>
        </p:nvSpPr>
        <p:spPr>
          <a:xfrm>
            <a:off x="1408176" y="1658879"/>
            <a:ext cx="6693408" cy="12618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Write this number: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41B575-82A4-7C27-D277-E1415BB19C63}"/>
              </a:ext>
            </a:extLst>
          </p:cNvPr>
          <p:cNvGrpSpPr/>
          <p:nvPr/>
        </p:nvGrpSpPr>
        <p:grpSpPr>
          <a:xfrm>
            <a:off x="2666902" y="3059142"/>
            <a:ext cx="3810195" cy="1756192"/>
            <a:chOff x="2010561" y="3366136"/>
            <a:chExt cx="4621157" cy="21299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F021FD9-B4E1-1B95-0544-E3CEBCD08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0541" y="3821566"/>
              <a:ext cx="361177" cy="167455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E748049-0E01-5339-F52F-1B90BBB3E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3238" y="3375852"/>
              <a:ext cx="333354" cy="21202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819FFD1-6053-8177-32DE-C49B9C664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561" y="3366136"/>
              <a:ext cx="1189564" cy="19922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9100879-F019-72D2-C65C-8B41EE16B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3144" y="3375852"/>
              <a:ext cx="333354" cy="212026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FEFBAA5-7F85-9A9C-E390-934DF019F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5343" y="3403284"/>
              <a:ext cx="1189564" cy="199224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39B3C93-71E5-B4A2-4553-49DC7EB06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284" y="3375852"/>
              <a:ext cx="333354" cy="212026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5528DD0-899F-C206-4C4F-7EEE58B73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8191" y="3375852"/>
              <a:ext cx="333354" cy="2120264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C5DF7D9-4415-B227-1B93-F7A32D054568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102A2-2C65-3A36-C377-C46F0FB8CE2A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247</a:t>
            </a:r>
          </a:p>
        </p:txBody>
      </p:sp>
    </p:spTree>
    <p:extLst>
      <p:ext uri="{BB962C8B-B14F-4D97-AF65-F5344CB8AC3E}">
        <p14:creationId xmlns:p14="http://schemas.microsoft.com/office/powerpoint/2010/main" val="164025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A5967B-F660-0535-E632-1CFE3E10F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44CCF-3B74-2CDA-08F1-60CDA0DB547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37CD22E-8780-6AC9-6D85-BF5F6349F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C12DC2-8587-6000-F73D-1E1155DCBC76}"/>
              </a:ext>
            </a:extLst>
          </p:cNvPr>
          <p:cNvSpPr txBox="1"/>
          <p:nvPr/>
        </p:nvSpPr>
        <p:spPr>
          <a:xfrm>
            <a:off x="1207008" y="1658879"/>
            <a:ext cx="6922008" cy="11387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2D shape: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0565F9-DDDE-FAB3-6EFD-47B13E6F18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402" y="2951796"/>
            <a:ext cx="3295580" cy="1716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62EF7B-BB1D-E52D-B35C-DE7A08E2E067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7032F1-D6FA-D672-DC90-79D18ED089AD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Semi-Circle</a:t>
            </a:r>
          </a:p>
        </p:txBody>
      </p:sp>
    </p:spTree>
    <p:extLst>
      <p:ext uri="{BB962C8B-B14F-4D97-AF65-F5344CB8AC3E}">
        <p14:creationId xmlns:p14="http://schemas.microsoft.com/office/powerpoint/2010/main" val="371388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9AB029-5CAC-5645-ADB0-2EF3C3B3C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A7A5467-C205-EA5D-01FB-B42F7AF58EB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E174868-C57B-2B15-630B-F1EBA49D0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18DCBA-8BEF-3A05-0B62-A7810A100670}"/>
              </a:ext>
            </a:extLst>
          </p:cNvPr>
          <p:cNvSpPr txBox="1"/>
          <p:nvPr/>
        </p:nvSpPr>
        <p:spPr>
          <a:xfrm>
            <a:off x="1453896" y="1588365"/>
            <a:ext cx="6702552" cy="12618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much money is this?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F44F327-40A8-2B4F-A029-E7B8C73330B7}"/>
              </a:ext>
            </a:extLst>
          </p:cNvPr>
          <p:cNvGrpSpPr/>
          <p:nvPr/>
        </p:nvGrpSpPr>
        <p:grpSpPr>
          <a:xfrm>
            <a:off x="1534446" y="3242013"/>
            <a:ext cx="6541451" cy="982408"/>
            <a:chOff x="1567128" y="4178034"/>
            <a:chExt cx="6541451" cy="98240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C5017DB-367B-77BB-D28F-AC3CAF335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6125" y="4271043"/>
              <a:ext cx="871960" cy="889399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73B0F84-85A9-0F12-5F11-C846B1DD8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5198" y="4445435"/>
              <a:ext cx="703381" cy="71500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6777A7C-7AA6-7D3B-4AE7-649C053DC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128" y="4178034"/>
              <a:ext cx="964969" cy="98240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F03EB8-9EE7-A0EA-7165-DCB6ECB37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4780" y="4352426"/>
              <a:ext cx="796390" cy="80801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912D5D2-6E92-1792-AD3D-EBF683560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8101" y="4236165"/>
              <a:ext cx="912651" cy="92427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911554F-CC03-AF48-C766-8CA259534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2113" y="4271043"/>
              <a:ext cx="871960" cy="889399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AC9DB6B-CE8E-FE8C-C444-880B22BAEFDB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EDF61E-D27D-C459-39E2-23525F478009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€4.57</a:t>
            </a:r>
          </a:p>
        </p:txBody>
      </p:sp>
    </p:spTree>
    <p:extLst>
      <p:ext uri="{BB962C8B-B14F-4D97-AF65-F5344CB8AC3E}">
        <p14:creationId xmlns:p14="http://schemas.microsoft.com/office/powerpoint/2010/main" val="211401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21C62B-0986-9F6D-9EFC-D5435DBD2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72E2C34-CD07-69B8-1A5F-42652629820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FC7BB229-63FB-7F31-9DE1-F45F740C4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F4EA6D-E136-C7A4-25D0-1FDF6744173C}"/>
              </a:ext>
            </a:extLst>
          </p:cNvPr>
          <p:cNvSpPr txBox="1"/>
          <p:nvPr/>
        </p:nvSpPr>
        <p:spPr>
          <a:xfrm>
            <a:off x="1380744" y="1597729"/>
            <a:ext cx="3111924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Which two pets are equally liked by pupils? </a:t>
            </a:r>
          </a:p>
        </p:txBody>
      </p:sp>
      <p:pic>
        <p:nvPicPr>
          <p:cNvPr id="4" name="Content Placeholder 2">
            <a:extLst>
              <a:ext uri="{FF2B5EF4-FFF2-40B4-BE49-F238E27FC236}">
                <a16:creationId xmlns:a16="http://schemas.microsoft.com/office/drawing/2014/main" id="{9022C75F-60BF-FDCB-8612-1419F61386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730" y="1658879"/>
            <a:ext cx="2809655" cy="295884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9DA5D08-1A9D-0F01-7237-48554D62AA37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20CD7B-528B-F6CF-B0D8-A3E39698A320}"/>
              </a:ext>
            </a:extLst>
          </p:cNvPr>
          <p:cNvSpPr txBox="1"/>
          <p:nvPr/>
        </p:nvSpPr>
        <p:spPr>
          <a:xfrm>
            <a:off x="3191256" y="5014585"/>
            <a:ext cx="3543601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Fish and Rabbits</a:t>
            </a:r>
          </a:p>
        </p:txBody>
      </p:sp>
    </p:spTree>
    <p:extLst>
      <p:ext uri="{BB962C8B-B14F-4D97-AF65-F5344CB8AC3E}">
        <p14:creationId xmlns:p14="http://schemas.microsoft.com/office/powerpoint/2010/main" val="16489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36395-8E67-2398-84BB-DC6734151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8290D28-3048-B45D-4BD8-E1155243E8AD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01220A6-AE0E-ABE9-9B19-0198F24EC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F5C4D9-3600-BBF2-C3C0-9510BE76DEFD}"/>
              </a:ext>
            </a:extLst>
          </p:cNvPr>
          <p:cNvSpPr txBox="1"/>
          <p:nvPr/>
        </p:nvSpPr>
        <p:spPr>
          <a:xfrm>
            <a:off x="1312164" y="1769019"/>
            <a:ext cx="3259836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time was it 1½ hours earlier?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4EFA4-09C7-9E90-B4AC-34D1CAAC7B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995" y="1769019"/>
            <a:ext cx="2917300" cy="29043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401D1B-5842-7409-44B3-7E1E125F0678}"/>
              </a:ext>
            </a:extLst>
          </p:cNvPr>
          <p:cNvSpPr txBox="1"/>
          <p:nvPr/>
        </p:nvSpPr>
        <p:spPr>
          <a:xfrm>
            <a:off x="4281188" y="1012548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3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BB63AA-7FF5-2BAF-914E-3CCC1F8B0626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12:00</a:t>
            </a:r>
          </a:p>
        </p:txBody>
      </p:sp>
    </p:spTree>
    <p:extLst>
      <p:ext uri="{BB962C8B-B14F-4D97-AF65-F5344CB8AC3E}">
        <p14:creationId xmlns:p14="http://schemas.microsoft.com/office/powerpoint/2010/main" val="9550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FFE4D4-D214-6B16-D543-4EBE6F08D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011126B-5A11-6180-4D39-108C589E63F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BC68F82-7F65-6D94-26ED-CAFB100AC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FB75938E-6022-940D-937B-FE566A9BE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FF302B84-F882-F278-5FC6-FCD1D4CE9B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6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CBC399-AD77-0001-9EE3-572A49B31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848C02F-119C-A4B5-975B-B9AD9E1F5DF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DDA6BB2B-BB77-0B4A-340F-C772AE3F4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6101B168-191C-8FD9-4E9E-D9A72EC31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5" name="Picture 4" descr="A blue and orange rectangular object&#10;&#10;Description automatically generated">
            <a:extLst>
              <a:ext uri="{FF2B5EF4-FFF2-40B4-BE49-F238E27FC236}">
                <a16:creationId xmlns:a16="http://schemas.microsoft.com/office/drawing/2014/main" id="{7C3CD382-C3BE-2CC6-1AA9-7A959575B3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613" y="1078992"/>
            <a:ext cx="1778422" cy="389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3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F75FDF-B0D4-9564-4BA6-6E218859D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A20E65D-961B-A26D-F691-9A08221B2BEA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1093E92-79A3-46CE-53A0-05B96C576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3E418731-160B-7552-262C-97BEAFDA50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89F540-176C-F86E-A094-07043D5D8EE0}"/>
              </a:ext>
            </a:extLst>
          </p:cNvPr>
          <p:cNvSpPr txBox="1"/>
          <p:nvPr/>
        </p:nvSpPr>
        <p:spPr>
          <a:xfrm>
            <a:off x="1417320" y="2161799"/>
            <a:ext cx="6693408" cy="15696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Did you hear about the mathematician who was afraid of negative numbers?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3A236-8636-7FB1-8E34-955DDD5D034C}"/>
              </a:ext>
            </a:extLst>
          </p:cNvPr>
          <p:cNvSpPr txBox="1"/>
          <p:nvPr/>
        </p:nvSpPr>
        <p:spPr>
          <a:xfrm>
            <a:off x="1417320" y="3939731"/>
            <a:ext cx="6693408" cy="10772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He’d stop at nothing to avoid them!</a:t>
            </a:r>
          </a:p>
        </p:txBody>
      </p:sp>
    </p:spTree>
    <p:extLst>
      <p:ext uri="{BB962C8B-B14F-4D97-AF65-F5344CB8AC3E}">
        <p14:creationId xmlns:p14="http://schemas.microsoft.com/office/powerpoint/2010/main" val="21054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CC37DA-9DD2-73A6-9A86-EC30D56C6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42FDD28-423F-9A56-BB77-AB2D22E06D4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4A47601-B8DE-D19F-869C-0D4E315C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56D913B5-7CF1-A966-A964-549F40098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2" name="Picture 1" descr="A red number on a blue background&#10;&#10;Description automatically generated">
            <a:extLst>
              <a:ext uri="{FF2B5EF4-FFF2-40B4-BE49-F238E27FC236}">
                <a16:creationId xmlns:a16="http://schemas.microsoft.com/office/drawing/2014/main" id="{75A7A1C9-9959-BC53-5961-E0FA4DB275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296" y="1165861"/>
            <a:ext cx="2213449" cy="356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0BFF0D-DAE8-CBB8-E3A9-29726F9CE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8030D23-C086-11D9-1369-0A8489BA04D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9D2C1A15-9B0E-4872-C45D-0EEC7587A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BDF9D7-B7C0-4FE6-C945-734FDBC3488D}"/>
              </a:ext>
            </a:extLst>
          </p:cNvPr>
          <p:cNvSpPr txBox="1"/>
          <p:nvPr/>
        </p:nvSpPr>
        <p:spPr>
          <a:xfrm>
            <a:off x="1389888" y="1756338"/>
            <a:ext cx="6592824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My tens number is three. My units number is seven. My hundreds number is two. What number am I?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05156D-7130-5514-74C3-F1BBE176876E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</p:spTree>
    <p:extLst>
      <p:ext uri="{BB962C8B-B14F-4D97-AF65-F5344CB8AC3E}">
        <p14:creationId xmlns:p14="http://schemas.microsoft.com/office/powerpoint/2010/main" val="22116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4D153B-B487-E873-2709-166F53CE8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98BD79D-74AA-A5B4-1E5F-01267307749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F70603D-9F6F-B59C-3D19-9E04A112D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1CC864-FC8C-A32F-7F57-13DD19BE7D02}"/>
              </a:ext>
            </a:extLst>
          </p:cNvPr>
          <p:cNvSpPr txBox="1"/>
          <p:nvPr/>
        </p:nvSpPr>
        <p:spPr>
          <a:xfrm>
            <a:off x="1408176" y="1564314"/>
            <a:ext cx="3776472" cy="39703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eggs are needed to make a dozen?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A69F9A-229A-84DD-3CF2-C50FE4E2CA13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F87FC5-913E-5300-23B2-4244AABB8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075" y="2457735"/>
            <a:ext cx="2952481" cy="194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6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01591C-900E-46C4-1235-53F7E5E31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9BC3C96-24F7-D2F9-B27A-7FD1D119838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6DA903B-8A3F-2D72-53A8-ABAB00F55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AFC5ED-C1A0-BB2E-6F05-98F39B20D730}"/>
              </a:ext>
            </a:extLst>
          </p:cNvPr>
          <p:cNvSpPr txBox="1"/>
          <p:nvPr/>
        </p:nvSpPr>
        <p:spPr>
          <a:xfrm>
            <a:off x="1426464" y="1558295"/>
            <a:ext cx="3335664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This is a section from a 100 Square. What number goes where the </a:t>
            </a:r>
            <a:r>
              <a:rPr lang="en-IE" sz="3600" dirty="0">
                <a:solidFill>
                  <a:srgbClr val="FF0000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?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 is?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F10654-CBE8-D86B-F5AE-42AB177463E7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A9165D-5A1A-A0A4-1A4A-950F10DA2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54523"/>
              </p:ext>
            </p:extLst>
          </p:nvPr>
        </p:nvGraphicFramePr>
        <p:xfrm>
          <a:off x="5083010" y="2181999"/>
          <a:ext cx="3079156" cy="283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9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9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326">
                <a:tc>
                  <a:txBody>
                    <a:bodyPr/>
                    <a:lstStyle/>
                    <a:p>
                      <a:pPr algn="ctr"/>
                      <a:endParaRPr lang="en-IE" sz="4100" b="1" dirty="0">
                        <a:solidFill>
                          <a:srgbClr val="FF0000"/>
                        </a:solidFill>
                      </a:endParaRPr>
                    </a:p>
                  </a:txBody>
                  <a:tcPr marL="84399" marR="84399" marT="42200" marB="42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3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41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marL="84399" marR="84399" marT="42200" marB="42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>
                        <a:solidFill>
                          <a:srgbClr val="FF0000"/>
                        </a:solidFill>
                      </a:endParaRPr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326"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326"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1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98</a:t>
                      </a:r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100" b="1" dirty="0"/>
                    </a:p>
                  </a:txBody>
                  <a:tcPr marL="84399" marR="84399" marT="42200" marB="42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9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3A4155-9E73-7315-0B04-6CFF7B4FB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D9372B5-E208-5BCB-F8F6-08490B5A8A3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A27C1F3-E76E-B525-C140-25E03A6B35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EA2254-01C1-B13F-9FA5-F20FDC2BD272}"/>
              </a:ext>
            </a:extLst>
          </p:cNvPr>
          <p:cNvSpPr txBox="1"/>
          <p:nvPr/>
        </p:nvSpPr>
        <p:spPr>
          <a:xfrm>
            <a:off x="1435608" y="1847192"/>
            <a:ext cx="3520440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Yes or no, is this a symmetrical image?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56044D-3E37-C44B-7F89-ED85AE0E9273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  <p:pic>
        <p:nvPicPr>
          <p:cNvPr id="5" name="Picture 4" descr="A cartoon of a blue robot&#10;&#10;AI-generated content may be incorrect.">
            <a:extLst>
              <a:ext uri="{FF2B5EF4-FFF2-40B4-BE49-F238E27FC236}">
                <a16:creationId xmlns:a16="http://schemas.microsoft.com/office/drawing/2014/main" id="{88157E2E-79EB-24D4-A8ED-FBBFE0E8B7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417" y="1893416"/>
            <a:ext cx="2956560" cy="324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A5B40D-371B-A929-32DC-8C5CBE22C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89105BA-4F3B-A4D4-400C-F7A13752CB1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A73ADD2-B4E7-7B82-014A-0EF66BB13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24B0C7-01E4-7B52-436E-6B1C2125E023}"/>
              </a:ext>
            </a:extLst>
          </p:cNvPr>
          <p:cNvSpPr txBox="1"/>
          <p:nvPr/>
        </p:nvSpPr>
        <p:spPr>
          <a:xfrm>
            <a:off x="1389888" y="1509450"/>
            <a:ext cx="3182111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Add the green fractions and give your answer in its lowest terms: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68DD53-0465-4F41-5510-9C5707AE4D1D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5574803-B3FA-FE19-C192-31C3E93F6C28}"/>
              </a:ext>
            </a:extLst>
          </p:cNvPr>
          <p:cNvGrpSpPr/>
          <p:nvPr/>
        </p:nvGrpSpPr>
        <p:grpSpPr>
          <a:xfrm>
            <a:off x="4626864" y="1509450"/>
            <a:ext cx="3689004" cy="4013599"/>
            <a:chOff x="4572000" y="1524215"/>
            <a:chExt cx="3689004" cy="401359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2FC2B8E-DCBA-0361-FE12-501EE9E4B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1524215"/>
              <a:ext cx="2191110" cy="219111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9241F4A-C51C-F26F-6937-7D2006B66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9894" y="3346704"/>
              <a:ext cx="2191110" cy="21911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491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8919B0-74B2-FB70-FC26-3C344EF3D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025FCBE-13AC-8F3E-4C07-6BAC96ED845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271E1C5-14DF-1552-EC9C-575CFE768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485CF4-938D-4E5E-14F5-63409DCC3E22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EFA62C-1432-A2CE-1DAB-DC1039A50720}"/>
              </a:ext>
            </a:extLst>
          </p:cNvPr>
          <p:cNvSpPr txBox="1"/>
          <p:nvPr/>
        </p:nvSpPr>
        <p:spPr>
          <a:xfrm>
            <a:off x="1417320" y="1568880"/>
            <a:ext cx="3662798" cy="3662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How much had Jim left from €20 after he bought this t-shirt?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7211E7-66CB-30AD-8F14-DED62B99F9B9}"/>
              </a:ext>
            </a:extLst>
          </p:cNvPr>
          <p:cNvGrpSpPr/>
          <p:nvPr/>
        </p:nvGrpSpPr>
        <p:grpSpPr>
          <a:xfrm>
            <a:off x="5138927" y="1973539"/>
            <a:ext cx="2805690" cy="2927646"/>
            <a:chOff x="5138927" y="1973539"/>
            <a:chExt cx="2805690" cy="29276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3AA2204-AF04-2C05-1673-6979ACB98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927" y="2167123"/>
              <a:ext cx="2805690" cy="2734062"/>
            </a:xfrm>
            <a:prstGeom prst="rect">
              <a:avLst/>
            </a:prstGeom>
          </p:spPr>
        </p:pic>
        <p:pic>
          <p:nvPicPr>
            <p:cNvPr id="8" name="Picture 7" descr="A black and white rectangular frame with a white border&#10;&#10;Description automatically generated">
              <a:extLst>
                <a:ext uri="{FF2B5EF4-FFF2-40B4-BE49-F238E27FC236}">
                  <a16:creationId xmlns:a16="http://schemas.microsoft.com/office/drawing/2014/main" id="{D5E3056A-9958-D7D4-672C-AE5B9EB7F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3038">
              <a:off x="6831195" y="1973539"/>
              <a:ext cx="1049255" cy="68124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BDF966A-9422-2E78-21D6-0A1F50A5391A}"/>
                </a:ext>
              </a:extLst>
            </p:cNvPr>
            <p:cNvSpPr txBox="1"/>
            <p:nvPr/>
          </p:nvSpPr>
          <p:spPr>
            <a:xfrm rot="20245479">
              <a:off x="6886430" y="2123341"/>
              <a:ext cx="9593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/>
                <a:t>€13.75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36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F18BDE-66AF-C7CD-E1C3-8A3E2A80A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0C257A1-1AE0-D9B5-1E04-1637D432CDA6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4A7410E-3B80-7B10-42BB-8EE2934B7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78F4796C-FFC2-2B27-D23B-8213CDE15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0CD664F9-1983-73F5-1C39-DF4005AA4E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7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E147AF-E274-BDE1-DD2D-0659BB0BE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D6C6042-7C93-4BA5-99B3-B5C5995D874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4F4963F-1101-7900-42D4-9ACB33377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D60541A8-0ABD-85C5-1761-E5CBFC455B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620192-A1DE-FB61-DB93-ED15020348D4}"/>
              </a:ext>
            </a:extLst>
          </p:cNvPr>
          <p:cNvSpPr txBox="1"/>
          <p:nvPr/>
        </p:nvSpPr>
        <p:spPr>
          <a:xfrm>
            <a:off x="1417320" y="2161799"/>
            <a:ext cx="6693408" cy="175432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numbers that can’t stay in the one place?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E5792D-D83A-F19C-8DFE-52895CE6E131}"/>
              </a:ext>
            </a:extLst>
          </p:cNvPr>
          <p:cNvSpPr txBox="1"/>
          <p:nvPr/>
        </p:nvSpPr>
        <p:spPr>
          <a:xfrm>
            <a:off x="2081784" y="4049459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 err="1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Roamin</a:t>
            </a:r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’ Numerals!</a:t>
            </a:r>
          </a:p>
        </p:txBody>
      </p:sp>
    </p:spTree>
    <p:extLst>
      <p:ext uri="{BB962C8B-B14F-4D97-AF65-F5344CB8AC3E}">
        <p14:creationId xmlns:p14="http://schemas.microsoft.com/office/powerpoint/2010/main" val="224205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878FC0-4735-FDCA-2D60-DB83DF1A7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05CBB72-BD53-B0AC-3CD1-585037DFAD2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483C61E-E733-8DD7-2D7D-A06A16BFE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2E3C79-90C4-231B-9F23-B1362568281A}"/>
              </a:ext>
            </a:extLst>
          </p:cNvPr>
          <p:cNvSpPr txBox="1"/>
          <p:nvPr/>
        </p:nvSpPr>
        <p:spPr>
          <a:xfrm>
            <a:off x="1389888" y="1509450"/>
            <a:ext cx="6693408" cy="35394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number, when added to 7 gives the same answer as 11 + 9?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6B944-501B-9491-1594-935F822D3F52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</p:spTree>
    <p:extLst>
      <p:ext uri="{BB962C8B-B14F-4D97-AF65-F5344CB8AC3E}">
        <p14:creationId xmlns:p14="http://schemas.microsoft.com/office/powerpoint/2010/main" val="49506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E430F2-F3D9-82A9-8A38-2BFB6A9BF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618395C-525E-E60A-53A0-A9E889359DD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6AC1D41-65B6-7575-F9AE-F3B7B3C5D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63EC0BE1-CA9A-98FB-7DE9-90BF4188F5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30" y="357741"/>
            <a:ext cx="4372116" cy="3736851"/>
          </a:xfrm>
          <a:prstGeom prst="rect">
            <a:avLst/>
          </a:prstGeom>
        </p:spPr>
      </p:pic>
      <p:pic>
        <p:nvPicPr>
          <p:cNvPr id="2" name="Picture 1" descr="A purple cross on a blue cloud&#10;&#10;Description automatically generated">
            <a:extLst>
              <a:ext uri="{FF2B5EF4-FFF2-40B4-BE49-F238E27FC236}">
                <a16:creationId xmlns:a16="http://schemas.microsoft.com/office/drawing/2014/main" id="{F3483BEE-9B4D-2E2A-D306-4348804742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856" y="940351"/>
            <a:ext cx="2587921" cy="3736852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53958D6-D4E2-D775-9934-E2156116DB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1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BB6952-A392-63FA-F06D-B68B8F24B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8A489F5-D069-42E9-D414-CAD7C12897B2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2363B1E3-8413-79F7-B57A-7454339FD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671453-AE0F-07D2-D6FE-A75A34267C64}"/>
              </a:ext>
            </a:extLst>
          </p:cNvPr>
          <p:cNvSpPr txBox="1"/>
          <p:nvPr/>
        </p:nvSpPr>
        <p:spPr>
          <a:xfrm>
            <a:off x="1426464" y="1890117"/>
            <a:ext cx="3264408" cy="20621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Name this 3D shape: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46A867-7731-EA04-B6D4-309C2419E783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pic>
        <p:nvPicPr>
          <p:cNvPr id="6" name="Picture 5" descr="A blue cube with black outline&#10;&#10;AI-generated content may be incorrect.">
            <a:extLst>
              <a:ext uri="{FF2B5EF4-FFF2-40B4-BE49-F238E27FC236}">
                <a16:creationId xmlns:a16="http://schemas.microsoft.com/office/drawing/2014/main" id="{B57720A0-A745-F6BE-5998-06524AB71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47" y="2062731"/>
            <a:ext cx="2720346" cy="2732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4D8344-40E0-C4AB-B0A9-6D9967C2E994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Cube</a:t>
            </a:r>
          </a:p>
        </p:txBody>
      </p:sp>
    </p:spTree>
    <p:extLst>
      <p:ext uri="{BB962C8B-B14F-4D97-AF65-F5344CB8AC3E}">
        <p14:creationId xmlns:p14="http://schemas.microsoft.com/office/powerpoint/2010/main" val="409343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448B53-A717-E3A6-BA09-6D13B588A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0B8539B-0179-E570-0E48-28CD358DEB48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42A0941-6B31-F6B2-0268-7ACAF492E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0D37CE-E174-7FCA-39CC-77BAB997309D}"/>
              </a:ext>
            </a:extLst>
          </p:cNvPr>
          <p:cNvSpPr txBox="1"/>
          <p:nvPr/>
        </p:nvSpPr>
        <p:spPr>
          <a:xfrm>
            <a:off x="1371600" y="1591746"/>
            <a:ext cx="3666744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fraction of this shape is </a:t>
            </a:r>
            <a:r>
              <a:rPr lang="en-IE" sz="4400" u="sng" dirty="0">
                <a:latin typeface="HelloTiffany" panose="02000603000000000000" pitchFamily="2" charset="0"/>
                <a:ea typeface="HelloTiffany" panose="02000603000000000000" pitchFamily="2" charset="0"/>
              </a:rPr>
              <a:t>not</a:t>
            </a:r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 shaded?</a:t>
            </a:r>
          </a:p>
        </p:txBody>
      </p:sp>
      <p:pic>
        <p:nvPicPr>
          <p:cNvPr id="5" name="Picture 4" descr="A yellow and white circle with black background&#10;&#10;AI-generated content may be incorrect.">
            <a:extLst>
              <a:ext uri="{FF2B5EF4-FFF2-40B4-BE49-F238E27FC236}">
                <a16:creationId xmlns:a16="http://schemas.microsoft.com/office/drawing/2014/main" id="{A6364DC2-7FB2-C1DB-61F3-50CF11642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79" y="1890036"/>
            <a:ext cx="2942849" cy="29428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37F627-D9C2-56B3-0927-091E3A3472DD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8734EE-5196-AE85-6C2D-26228DD2A6FC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4/7</a:t>
            </a:r>
          </a:p>
        </p:txBody>
      </p:sp>
    </p:spTree>
    <p:extLst>
      <p:ext uri="{BB962C8B-B14F-4D97-AF65-F5344CB8AC3E}">
        <p14:creationId xmlns:p14="http://schemas.microsoft.com/office/powerpoint/2010/main" val="427393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B087F-DEF3-B193-11F9-D45F117F2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4298103-F373-DEE4-A7B4-D0D8BFC3366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CD69B22-A438-1255-D475-C2A8F96C3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60F368-6C32-FBC2-1CEF-6E2E80C76BC3}"/>
              </a:ext>
            </a:extLst>
          </p:cNvPr>
          <p:cNvSpPr txBox="1"/>
          <p:nvPr/>
        </p:nvSpPr>
        <p:spPr>
          <a:xfrm>
            <a:off x="1389888" y="1658879"/>
            <a:ext cx="6693408" cy="243143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next number in this sequence:</a:t>
            </a:r>
          </a:p>
          <a:p>
            <a:pPr algn="ctr"/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3, 6, 9, 12, _?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2A7BE1-29F4-911F-E498-769A29304AD7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3F3711-FF37-65D8-068C-318635C36387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340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C5FD0F-34B4-AE12-ECB9-C5473AEEF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1B95451-E519-3407-96B0-B797D588169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116A339-4B5C-0610-EA80-43BEF2040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7D2982-48D6-1F2E-478E-D2B84185E987}"/>
              </a:ext>
            </a:extLst>
          </p:cNvPr>
          <p:cNvSpPr txBox="1"/>
          <p:nvPr/>
        </p:nvSpPr>
        <p:spPr>
          <a:xfrm>
            <a:off x="1371600" y="2463745"/>
            <a:ext cx="2432304" cy="169277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How tall is Missy?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0D2B92-1B7E-819A-ACAF-BA53BB06FBA4}"/>
              </a:ext>
            </a:extLst>
          </p:cNvPr>
          <p:cNvGrpSpPr/>
          <p:nvPr/>
        </p:nvGrpSpPr>
        <p:grpSpPr>
          <a:xfrm>
            <a:off x="4224300" y="1946392"/>
            <a:ext cx="3851690" cy="2900118"/>
            <a:chOff x="4224300" y="1946392"/>
            <a:chExt cx="3851690" cy="2900118"/>
          </a:xfrm>
        </p:grpSpPr>
        <p:pic>
          <p:nvPicPr>
            <p:cNvPr id="6" name="Picture 5" descr="A cartoon of a child&#10;&#10;AI-generated content may be incorrect.">
              <a:extLst>
                <a:ext uri="{FF2B5EF4-FFF2-40B4-BE49-F238E27FC236}">
                  <a16:creationId xmlns:a16="http://schemas.microsoft.com/office/drawing/2014/main" id="{7B1EF207-154C-E319-CAF7-FEC3D9EE1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824" y="1946392"/>
              <a:ext cx="1717714" cy="2500008"/>
            </a:xfrm>
            <a:prstGeom prst="rect">
              <a:avLst/>
            </a:prstGeom>
          </p:spPr>
        </p:pic>
        <p:pic>
          <p:nvPicPr>
            <p:cNvPr id="8" name="Picture 7" descr="A cartoon of a child&#10;&#10;AI-generated content may be incorrect.">
              <a:extLst>
                <a:ext uri="{FF2B5EF4-FFF2-40B4-BE49-F238E27FC236}">
                  <a16:creationId xmlns:a16="http://schemas.microsoft.com/office/drawing/2014/main" id="{79F2DBFD-2A24-AD3D-359C-FF225D7B5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3493" y="2167128"/>
              <a:ext cx="1579345" cy="227927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7D7E08-D5AC-526C-1F9C-668E8A1A5BDC}"/>
                </a:ext>
              </a:extLst>
            </p:cNvPr>
            <p:cNvSpPr txBox="1"/>
            <p:nvPr/>
          </p:nvSpPr>
          <p:spPr>
            <a:xfrm>
              <a:off x="5074920" y="2028688"/>
              <a:ext cx="943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6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I’m Harry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ACBA16D-FD0B-E095-CBA8-10A93F728797}"/>
                </a:ext>
              </a:extLst>
            </p:cNvPr>
            <p:cNvSpPr txBox="1"/>
            <p:nvPr/>
          </p:nvSpPr>
          <p:spPr>
            <a:xfrm>
              <a:off x="7132372" y="2171357"/>
              <a:ext cx="943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6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I’m Missy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4D20A0C-7119-D09B-1E08-AAE52D562687}"/>
                </a:ext>
              </a:extLst>
            </p:cNvPr>
            <p:cNvSpPr txBox="1"/>
            <p:nvPr/>
          </p:nvSpPr>
          <p:spPr>
            <a:xfrm>
              <a:off x="4224300" y="4446400"/>
              <a:ext cx="128016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1m 68cm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BB9829-D58D-AD77-2170-51F2E82BDCD3}"/>
                </a:ext>
              </a:extLst>
            </p:cNvPr>
            <p:cNvSpPr txBox="1"/>
            <p:nvPr/>
          </p:nvSpPr>
          <p:spPr>
            <a:xfrm>
              <a:off x="6001380" y="4446400"/>
              <a:ext cx="1771020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19cm shorter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BF97F27-FDCB-7BD1-F1D3-344FCDA9A639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D9C9F7-A636-E634-E889-92C52A7A58E7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1m 49cm</a:t>
            </a:r>
          </a:p>
        </p:txBody>
      </p:sp>
    </p:spTree>
    <p:extLst>
      <p:ext uri="{BB962C8B-B14F-4D97-AF65-F5344CB8AC3E}">
        <p14:creationId xmlns:p14="http://schemas.microsoft.com/office/powerpoint/2010/main" val="6133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87E503-2BC9-3767-DEEE-478AB545B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16E7610-B87B-45CB-B1C9-F3C8079806E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BC979006-D834-1CAB-1E49-752232AD7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279BB9-8E76-049F-B29E-4F575BFB5A51}"/>
              </a:ext>
            </a:extLst>
          </p:cNvPr>
          <p:cNvSpPr txBox="1"/>
          <p:nvPr/>
        </p:nvSpPr>
        <p:spPr>
          <a:xfrm>
            <a:off x="1380744" y="1782395"/>
            <a:ext cx="3959352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It is a leap year. What is the date one week later?</a:t>
            </a:r>
          </a:p>
        </p:txBody>
      </p:sp>
      <p:pic>
        <p:nvPicPr>
          <p:cNvPr id="6" name="Picture 5" descr="A red and white calendar with a number and a black text&#10;&#10;AI-generated content may be incorrect.">
            <a:extLst>
              <a:ext uri="{FF2B5EF4-FFF2-40B4-BE49-F238E27FC236}">
                <a16:creationId xmlns:a16="http://schemas.microsoft.com/office/drawing/2014/main" id="{72E8AA97-7FA2-7E6C-F577-4C2C88EEF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497" y="1847088"/>
            <a:ext cx="2307210" cy="29900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EB58B0-870E-99D3-C170-8C0508719E3A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3F2896-93D8-27B0-5A15-1C3FA33F05C6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March 3rd</a:t>
            </a:r>
          </a:p>
        </p:txBody>
      </p:sp>
    </p:spTree>
    <p:extLst>
      <p:ext uri="{BB962C8B-B14F-4D97-AF65-F5344CB8AC3E}">
        <p14:creationId xmlns:p14="http://schemas.microsoft.com/office/powerpoint/2010/main" val="39777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15555C-6498-37B2-AB2C-83E52E5A4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B5D948B-EE08-FC81-8E00-0C4AF009553D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C24E7A3A-C659-B26F-54DD-E5D899A1C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6A5B09-8111-83C6-E6C8-65A2D725403C}"/>
              </a:ext>
            </a:extLst>
          </p:cNvPr>
          <p:cNvSpPr txBox="1"/>
          <p:nvPr/>
        </p:nvSpPr>
        <p:spPr>
          <a:xfrm>
            <a:off x="1426464" y="1890117"/>
            <a:ext cx="6647688" cy="12618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is this pencil?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19B3027-1E1C-7961-F5E3-6F5FA8283E6F}"/>
              </a:ext>
            </a:extLst>
          </p:cNvPr>
          <p:cNvGrpSpPr/>
          <p:nvPr/>
        </p:nvGrpSpPr>
        <p:grpSpPr>
          <a:xfrm>
            <a:off x="2251707" y="2521059"/>
            <a:ext cx="4997202" cy="2078576"/>
            <a:chOff x="1723638" y="2606931"/>
            <a:chExt cx="5897892" cy="24532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FAD214B-F252-D7AA-5894-8A036F859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638" y="4008585"/>
              <a:ext cx="5897892" cy="105156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36F434F-6098-4943-50F7-374B7CF30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17109">
              <a:off x="4442011" y="2367066"/>
              <a:ext cx="2398651" cy="287838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A09F3B1-39E6-FD3E-4510-66321275D6ED}"/>
              </a:ext>
            </a:extLst>
          </p:cNvPr>
          <p:cNvSpPr txBox="1"/>
          <p:nvPr/>
        </p:nvSpPr>
        <p:spPr>
          <a:xfrm>
            <a:off x="4306824" y="1039980"/>
            <a:ext cx="40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4 Answers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8FA383-8AEC-8A89-27BC-ACE75765682E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10cm</a:t>
            </a:r>
          </a:p>
        </p:txBody>
      </p:sp>
    </p:spTree>
    <p:extLst>
      <p:ext uri="{BB962C8B-B14F-4D97-AF65-F5344CB8AC3E}">
        <p14:creationId xmlns:p14="http://schemas.microsoft.com/office/powerpoint/2010/main" val="337108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D96B9E-187E-7AC3-A102-4BDBBEC9F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BF51931-2591-78D2-4B4C-E79829B159C9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FEE5F77-FF5C-6483-8E7B-0D12FFFFF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621D00AF-3F09-81A0-13DE-665AD0B51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62F8C6DA-0CE9-D324-875C-C7187A178E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6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26481-0585-1498-F561-428A4622D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9CFA00D-2254-8321-E794-5C7FFAF67653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5DE4760E-C1BD-55B5-2690-74EEEDBE6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4BA85030-0499-2BCF-F082-9D5968878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99B1F6-2018-9E5A-30D0-4E81E0084D51}"/>
              </a:ext>
            </a:extLst>
          </p:cNvPr>
          <p:cNvSpPr txBox="1"/>
          <p:nvPr/>
        </p:nvSpPr>
        <p:spPr>
          <a:xfrm>
            <a:off x="1417320" y="2161799"/>
            <a:ext cx="6693408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Never argue with a 90</a:t>
            </a:r>
            <a:r>
              <a:rPr lang="en-IE" sz="3600" baseline="30000" dirty="0">
                <a:latin typeface="HelloTiffany" panose="02000603000000000000" pitchFamily="2" charset="0"/>
                <a:ea typeface="HelloTiffany" panose="02000603000000000000" pitchFamily="2" charset="0"/>
              </a:rPr>
              <a:t>0</a:t>
            </a:r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 angle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B5D6D0-0A8E-7E2C-7D7F-B5C41DFB0268}"/>
              </a:ext>
            </a:extLst>
          </p:cNvPr>
          <p:cNvSpPr txBox="1"/>
          <p:nvPr/>
        </p:nvSpPr>
        <p:spPr>
          <a:xfrm>
            <a:off x="2081784" y="3939731"/>
            <a:ext cx="53644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They’re always right!</a:t>
            </a:r>
          </a:p>
        </p:txBody>
      </p:sp>
    </p:spTree>
    <p:extLst>
      <p:ext uri="{BB962C8B-B14F-4D97-AF65-F5344CB8AC3E}">
        <p14:creationId xmlns:p14="http://schemas.microsoft.com/office/powerpoint/2010/main" val="35760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96BA18-5781-7757-6EF0-FE93B7326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588DACC-E270-334A-2171-D4991073884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12C1A92-C65D-0B8A-8349-A1C4AE471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807CA56D-3D04-44A6-59EA-6697D026B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2" y="1078992"/>
            <a:ext cx="4372116" cy="3736851"/>
          </a:xfrm>
          <a:prstGeom prst="rect">
            <a:avLst/>
          </a:prstGeom>
        </p:spPr>
      </p:pic>
      <p:pic>
        <p:nvPicPr>
          <p:cNvPr id="2" name="Picture 1" descr="A pink number with purple border&#10;&#10;Description automatically generated">
            <a:extLst>
              <a:ext uri="{FF2B5EF4-FFF2-40B4-BE49-F238E27FC236}">
                <a16:creationId xmlns:a16="http://schemas.microsoft.com/office/drawing/2014/main" id="{82F72E7A-EEA5-0AE6-8AB1-5043076659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288" y="1126234"/>
            <a:ext cx="2507206" cy="364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0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316930-9810-C972-A9C9-72423861E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D087CF8-8F85-9871-12DF-A56330CC153B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A7E869EC-D5B1-0419-C2DB-280146C03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B357AB-6F3C-62CF-A021-7EABC5704A9C}"/>
              </a:ext>
            </a:extLst>
          </p:cNvPr>
          <p:cNvSpPr txBox="1"/>
          <p:nvPr/>
        </p:nvSpPr>
        <p:spPr>
          <a:xfrm>
            <a:off x="1371600" y="1905506"/>
            <a:ext cx="3329837" cy="3293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weight will balance the scale?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FE0D80-A030-E727-3772-C4463EE1336B}"/>
              </a:ext>
            </a:extLst>
          </p:cNvPr>
          <p:cNvSpPr txBox="1"/>
          <p:nvPr/>
        </p:nvSpPr>
        <p:spPr>
          <a:xfrm>
            <a:off x="6371125" y="96682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10AC4BB-63B9-211D-403B-CD1A1E92A87A}"/>
              </a:ext>
            </a:extLst>
          </p:cNvPr>
          <p:cNvGrpSpPr/>
          <p:nvPr/>
        </p:nvGrpSpPr>
        <p:grpSpPr>
          <a:xfrm>
            <a:off x="4956048" y="2198120"/>
            <a:ext cx="3392424" cy="2461759"/>
            <a:chOff x="4956048" y="2198120"/>
            <a:chExt cx="3392424" cy="2461759"/>
          </a:xfrm>
        </p:grpSpPr>
        <p:pic>
          <p:nvPicPr>
            <p:cNvPr id="6" name="Picture 5" descr="A green and yellow scale&#10;&#10;AI-generated content may be incorrect.">
              <a:extLst>
                <a:ext uri="{FF2B5EF4-FFF2-40B4-BE49-F238E27FC236}">
                  <a16:creationId xmlns:a16="http://schemas.microsoft.com/office/drawing/2014/main" id="{6534429D-8913-222B-DE0F-CE5F27AE2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6048" y="2198120"/>
              <a:ext cx="3392424" cy="2461759"/>
            </a:xfrm>
            <a:prstGeom prst="rect">
              <a:avLst/>
            </a:prstGeom>
          </p:spPr>
        </p:pic>
        <p:pic>
          <p:nvPicPr>
            <p:cNvPr id="8" name="Picture 7" descr="A yellow container with a black background&#10;&#10;AI-generated content may be incorrect.">
              <a:extLst>
                <a:ext uri="{FF2B5EF4-FFF2-40B4-BE49-F238E27FC236}">
                  <a16:creationId xmlns:a16="http://schemas.microsoft.com/office/drawing/2014/main" id="{09C077A3-5AAC-B3DC-06A0-DD56BE235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517" y="3346704"/>
              <a:ext cx="620928" cy="918973"/>
            </a:xfrm>
            <a:prstGeom prst="rect">
              <a:avLst/>
            </a:prstGeom>
          </p:spPr>
        </p:pic>
        <p:pic>
          <p:nvPicPr>
            <p:cNvPr id="10" name="Picture 9" descr="A yellow weight with a number on it&#10;&#10;AI-generated content may be incorrect.">
              <a:extLst>
                <a:ext uri="{FF2B5EF4-FFF2-40B4-BE49-F238E27FC236}">
                  <a16:creationId xmlns:a16="http://schemas.microsoft.com/office/drawing/2014/main" id="{D07562CF-6A85-C30C-CB51-1CB2A4A21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6678" y="3317583"/>
              <a:ext cx="401395" cy="602093"/>
            </a:xfrm>
            <a:prstGeom prst="rect">
              <a:avLst/>
            </a:prstGeom>
          </p:spPr>
        </p:pic>
        <p:pic>
          <p:nvPicPr>
            <p:cNvPr id="12" name="Picture 11" descr="A yellow container with a number on it&#10;&#10;AI-generated content may be incorrect.">
              <a:extLst>
                <a:ext uri="{FF2B5EF4-FFF2-40B4-BE49-F238E27FC236}">
                  <a16:creationId xmlns:a16="http://schemas.microsoft.com/office/drawing/2014/main" id="{8A38563D-EEC8-8AE6-BEFF-5E63373C6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8073" y="3145556"/>
              <a:ext cx="516080" cy="774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845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FDECE2-9E1F-7FE3-060D-6587FCDE2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CF32736-3D81-5E93-09C7-7C7315C7E2E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9AD4507-36D9-B6CD-928F-456162D5E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5F3FBE-4482-E2BB-247F-670FCCF898B4}"/>
              </a:ext>
            </a:extLst>
          </p:cNvPr>
          <p:cNvSpPr txBox="1"/>
          <p:nvPr/>
        </p:nvSpPr>
        <p:spPr>
          <a:xfrm>
            <a:off x="1399032" y="1658879"/>
            <a:ext cx="6693408" cy="307776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years are there in a century?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71C0E8-7B54-70EA-AB74-F8B2FC551EB4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</p:spTree>
    <p:extLst>
      <p:ext uri="{BB962C8B-B14F-4D97-AF65-F5344CB8AC3E}">
        <p14:creationId xmlns:p14="http://schemas.microsoft.com/office/powerpoint/2010/main" val="71857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D9A03B-06D2-F64C-A5FA-3AD9DAD1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07314AF4-A677-CD8D-B584-5C472585B4E0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232B74C-B1F5-1158-B017-B3040B678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A0ECE0-14FB-25BF-9D13-626B1B72EE16}"/>
              </a:ext>
            </a:extLst>
          </p:cNvPr>
          <p:cNvSpPr txBox="1"/>
          <p:nvPr/>
        </p:nvSpPr>
        <p:spPr>
          <a:xfrm>
            <a:off x="1389888" y="1597729"/>
            <a:ext cx="6647688" cy="18158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2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Put these images into the correct order: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524538-819E-EC05-7415-5FA62023D7C3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4EFF24B-A041-60D3-76FA-E443D8CFBE99}"/>
              </a:ext>
            </a:extLst>
          </p:cNvPr>
          <p:cNvGrpSpPr/>
          <p:nvPr/>
        </p:nvGrpSpPr>
        <p:grpSpPr>
          <a:xfrm>
            <a:off x="1608045" y="3998792"/>
            <a:ext cx="6211374" cy="1141992"/>
            <a:chOff x="1606471" y="4366678"/>
            <a:chExt cx="6211374" cy="1141992"/>
          </a:xfrm>
        </p:grpSpPr>
        <p:pic>
          <p:nvPicPr>
            <p:cNvPr id="8" name="Picture 7" descr="A watermelon with seeds&#10;&#10;AI-generated content may be incorrect.">
              <a:extLst>
                <a:ext uri="{FF2B5EF4-FFF2-40B4-BE49-F238E27FC236}">
                  <a16:creationId xmlns:a16="http://schemas.microsoft.com/office/drawing/2014/main" id="{8379F68C-1D0F-E49B-D932-B7373E838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8983" y="4366678"/>
              <a:ext cx="1373838" cy="673499"/>
            </a:xfrm>
            <a:prstGeom prst="rect">
              <a:avLst/>
            </a:prstGeom>
          </p:spPr>
        </p:pic>
        <p:pic>
          <p:nvPicPr>
            <p:cNvPr id="10" name="Picture 9" descr="A watermelon with a bite taken out of it&#10;&#10;AI-generated content may be incorrect.">
              <a:extLst>
                <a:ext uri="{FF2B5EF4-FFF2-40B4-BE49-F238E27FC236}">
                  <a16:creationId xmlns:a16="http://schemas.microsoft.com/office/drawing/2014/main" id="{98D603CB-5F73-769C-E547-F81157896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6471" y="4366678"/>
              <a:ext cx="1373838" cy="672875"/>
            </a:xfrm>
            <a:prstGeom prst="rect">
              <a:avLst/>
            </a:prstGeom>
          </p:spPr>
        </p:pic>
        <p:pic>
          <p:nvPicPr>
            <p:cNvPr id="12" name="Picture 11" descr="A watermelon with a bite taken out of it&#10;&#10;AI-generated content may be incorrect.">
              <a:extLst>
                <a:ext uri="{FF2B5EF4-FFF2-40B4-BE49-F238E27FC236}">
                  <a16:creationId xmlns:a16="http://schemas.microsoft.com/office/drawing/2014/main" id="{A812AF1B-479D-F9A3-78E8-2BEE48606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007" y="4366678"/>
              <a:ext cx="1373838" cy="669130"/>
            </a:xfrm>
            <a:prstGeom prst="rect">
              <a:avLst/>
            </a:prstGeom>
          </p:spPr>
        </p:pic>
        <p:pic>
          <p:nvPicPr>
            <p:cNvPr id="15" name="Picture 14" descr="A green and red line&#10;&#10;AI-generated content may be incorrect.">
              <a:extLst>
                <a:ext uri="{FF2B5EF4-FFF2-40B4-BE49-F238E27FC236}">
                  <a16:creationId xmlns:a16="http://schemas.microsoft.com/office/drawing/2014/main" id="{4A4CE08F-8649-C9FC-F8B7-675A2AD31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495" y="4366678"/>
              <a:ext cx="1373838" cy="66663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AAFD6B7-D7D8-6B17-6FA7-746C7F29C870}"/>
                </a:ext>
              </a:extLst>
            </p:cNvPr>
            <p:cNvSpPr txBox="1"/>
            <p:nvPr/>
          </p:nvSpPr>
          <p:spPr>
            <a:xfrm>
              <a:off x="2058221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44E592-6418-0AE3-765A-06B53577D106}"/>
                </a:ext>
              </a:extLst>
            </p:cNvPr>
            <p:cNvSpPr txBox="1"/>
            <p:nvPr/>
          </p:nvSpPr>
          <p:spPr>
            <a:xfrm>
              <a:off x="5283245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C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BA0A95-D10B-E0D2-9D83-537FD9CB673E}"/>
                </a:ext>
              </a:extLst>
            </p:cNvPr>
            <p:cNvSpPr txBox="1"/>
            <p:nvPr/>
          </p:nvSpPr>
          <p:spPr>
            <a:xfrm>
              <a:off x="3669890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B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F8E4E34-2503-5EF1-0D9D-4F7112C41641}"/>
                </a:ext>
              </a:extLst>
            </p:cNvPr>
            <p:cNvSpPr txBox="1"/>
            <p:nvPr/>
          </p:nvSpPr>
          <p:spPr>
            <a:xfrm>
              <a:off x="6896600" y="5108560"/>
              <a:ext cx="470337" cy="400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latin typeface="HelloTiffany" panose="02000603000000000000" pitchFamily="2" charset="0"/>
                  <a:ea typeface="HelloTiffany" panose="02000603000000000000" pitchFamily="2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821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780702-65E9-218A-84AF-3AF3567CB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4D7E834-F537-636F-98E8-9049C5B1CF0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08979838-53E5-5AA1-0774-6C99717B1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3C7044-7130-4578-228C-673892C6CF8C}"/>
              </a:ext>
            </a:extLst>
          </p:cNvPr>
          <p:cNvSpPr txBox="1"/>
          <p:nvPr/>
        </p:nvSpPr>
        <p:spPr>
          <a:xfrm>
            <a:off x="1380744" y="1658879"/>
            <a:ext cx="3749040" cy="3908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3</a:t>
            </a:r>
          </a:p>
          <a:p>
            <a:r>
              <a:rPr lang="en-IE" sz="5400" dirty="0">
                <a:latin typeface="HelloTiffany" panose="02000603000000000000" pitchFamily="2" charset="0"/>
                <a:ea typeface="HelloTiffany" panose="02000603000000000000" pitchFamily="2" charset="0"/>
              </a:rPr>
              <a:t>Which multiple of 3 is missing?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FC55F0-3884-5F61-3C37-9D1F8F5949BC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1DDA7C-4A67-6A82-47E7-8D378C9965C0}"/>
              </a:ext>
            </a:extLst>
          </p:cNvPr>
          <p:cNvGrpSpPr/>
          <p:nvPr/>
        </p:nvGrpSpPr>
        <p:grpSpPr>
          <a:xfrm>
            <a:off x="5563192" y="1658879"/>
            <a:ext cx="2465194" cy="3626353"/>
            <a:chOff x="5563192" y="1658879"/>
            <a:chExt cx="2465194" cy="3626353"/>
          </a:xfrm>
        </p:grpSpPr>
        <p:pic>
          <p:nvPicPr>
            <p:cNvPr id="7" name="Picture 6" descr="A yellow number with black numbers&#10;&#10;AI-generated content may be incorrect.">
              <a:extLst>
                <a:ext uri="{FF2B5EF4-FFF2-40B4-BE49-F238E27FC236}">
                  <a16:creationId xmlns:a16="http://schemas.microsoft.com/office/drawing/2014/main" id="{DA113879-22CE-ADF2-9A1C-22759BC23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3192" y="1658879"/>
              <a:ext cx="2465194" cy="362635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3C1DCEA-78DA-3162-3D6D-4A9A9D54D5AF}"/>
                </a:ext>
              </a:extLst>
            </p:cNvPr>
            <p:cNvSpPr txBox="1"/>
            <p:nvPr/>
          </p:nvSpPr>
          <p:spPr>
            <a:xfrm>
              <a:off x="6518072" y="3087568"/>
              <a:ext cx="427418" cy="4001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0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96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0573D1-8894-8A3C-42BF-095C774AD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A73011F-1623-0403-B829-7B7673ACA2EE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8E2B01E1-F28B-C8EA-6E6D-248D2A4A7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E1041-FA3A-97F6-8AFD-0222183E88F9}"/>
              </a:ext>
            </a:extLst>
          </p:cNvPr>
          <p:cNvSpPr txBox="1"/>
          <p:nvPr/>
        </p:nvSpPr>
        <p:spPr>
          <a:xfrm>
            <a:off x="1399032" y="1658879"/>
            <a:ext cx="3813048" cy="33547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4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score do you get in darts if you throw double 8, treble 20 and a 14?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2706AF-9687-8E7D-2007-12B39B14F878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D9DF7F-AE15-A908-4242-918AAA083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0" t="4641" r="22200" b="4042"/>
          <a:stretch>
            <a:fillRect/>
          </a:stretch>
        </p:blipFill>
        <p:spPr>
          <a:xfrm>
            <a:off x="5431536" y="2003638"/>
            <a:ext cx="2766605" cy="28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9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B373F0-82E4-3D4A-6052-A90CE9DC5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BD6B2C4-7956-88FF-B70B-725691EC3557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6C891E09-63DC-8238-7B85-3A4881524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B27FC2-FD49-7891-DE03-0414D749ADA9}"/>
              </a:ext>
            </a:extLst>
          </p:cNvPr>
          <p:cNvSpPr txBox="1"/>
          <p:nvPr/>
        </p:nvSpPr>
        <p:spPr>
          <a:xfrm>
            <a:off x="1389888" y="1600890"/>
            <a:ext cx="6693408" cy="20621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5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this maths equation true or false?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496AF1-4A17-255E-01FA-E78B14289994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635065-A455-F76B-03AD-6A1A19137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175083"/>
              </p:ext>
            </p:extLst>
          </p:nvPr>
        </p:nvGraphicFramePr>
        <p:xfrm>
          <a:off x="2496312" y="4058727"/>
          <a:ext cx="448056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0080">
                  <a:extLst>
                    <a:ext uri="{9D8B030D-6E8A-4147-A177-3AD203B41FA5}">
                      <a16:colId xmlns:a16="http://schemas.microsoft.com/office/drawing/2014/main" val="358728302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8516738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17542489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2025285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45158687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31351297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49286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-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&gt;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b="1" dirty="0">
                          <a:latin typeface="HelloTiffany" panose="02000603000000000000" pitchFamily="2" charset="0"/>
                          <a:ea typeface="HelloTiffany" panose="02000603000000000000" pitchFamily="2" charset="0"/>
                        </a:rPr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984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57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01DEFC-75DE-DD7A-3267-2E833D4D3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E52F85B-BAF0-8295-3B91-E75B1386B3BC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7371BB4-B700-E513-2482-2F64D115E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0FF9C7-F4EA-C1F1-B965-60DBC4C9938D}"/>
              </a:ext>
            </a:extLst>
          </p:cNvPr>
          <p:cNvSpPr txBox="1"/>
          <p:nvPr/>
        </p:nvSpPr>
        <p:spPr>
          <a:xfrm>
            <a:off x="6270541" y="1012548"/>
            <a:ext cx="2191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D1E222-D9E9-4CD9-15DF-56526A21CCE2}"/>
              </a:ext>
            </a:extLst>
          </p:cNvPr>
          <p:cNvSpPr txBox="1"/>
          <p:nvPr/>
        </p:nvSpPr>
        <p:spPr>
          <a:xfrm>
            <a:off x="1408176" y="1658879"/>
            <a:ext cx="6711696" cy="30469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6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 bus leaves its depot at 7:45am. It makes five stops with 10 minutes between each stop. At what time does it reach its final destination?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DF710D-D5A3-F334-1833-F7782E3726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04" y="4493341"/>
            <a:ext cx="3817611" cy="12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2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A6E880-561E-1BBE-F2AA-541373039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AF76574-0500-7C1B-0706-A1823144D471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189DC99F-15C4-1DFB-015F-D683B0D6A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D810FFE9-E53C-9A90-8AB1-D92D51EA2F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62" y="-402618"/>
            <a:ext cx="4995676" cy="4306617"/>
          </a:xfrm>
          <a:prstGeom prst="rect">
            <a:avLst/>
          </a:prstGeom>
        </p:spPr>
      </p:pic>
      <p:pic>
        <p:nvPicPr>
          <p:cNvPr id="7" name="Picture 6" descr="A blue and white text&#10;&#10;AI-generated content may be incorrect.">
            <a:extLst>
              <a:ext uri="{FF2B5EF4-FFF2-40B4-BE49-F238E27FC236}">
                <a16:creationId xmlns:a16="http://schemas.microsoft.com/office/drawing/2014/main" id="{F75F9AE7-9A36-3463-142D-07D19E4679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485" y="1418177"/>
            <a:ext cx="3273030" cy="430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2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D3FC7C-0C28-D473-74F1-7C4E71D44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104CFFD-D17C-937E-B7DC-3401FF312434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E4F6F560-A1A7-FCAC-864D-AA7B54D91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3" name="Picture 2" descr="Blu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523C0E84-FED6-EA00-DEA1-29943F462A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5" y="152028"/>
            <a:ext cx="4703070" cy="24242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01AD60-00D7-E25E-41B7-60F440709081}"/>
              </a:ext>
            </a:extLst>
          </p:cNvPr>
          <p:cNvSpPr txBox="1"/>
          <p:nvPr/>
        </p:nvSpPr>
        <p:spPr>
          <a:xfrm>
            <a:off x="1417320" y="2161799"/>
            <a:ext cx="669340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There was once a hen who counted her own eggs.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B8A3B8-E1A9-F3B3-2220-64656725978C}"/>
              </a:ext>
            </a:extLst>
          </p:cNvPr>
          <p:cNvSpPr txBox="1"/>
          <p:nvPr/>
        </p:nvSpPr>
        <p:spPr>
          <a:xfrm>
            <a:off x="1536192" y="3939731"/>
            <a:ext cx="6455664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>
                <a:ln>
                  <a:solidFill>
                    <a:sysClr val="windowText" lastClr="000000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She was a Mathema-chicken!</a:t>
            </a:r>
          </a:p>
        </p:txBody>
      </p:sp>
    </p:spTree>
    <p:extLst>
      <p:ext uri="{BB962C8B-B14F-4D97-AF65-F5344CB8AC3E}">
        <p14:creationId xmlns:p14="http://schemas.microsoft.com/office/powerpoint/2010/main" val="261509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E4E2B-33B0-91CA-FE3D-578AB768B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9D83F90-07E4-FD65-E96B-2BDB771C54C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72799802-462C-1D00-B000-F6D135017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pic>
        <p:nvPicPr>
          <p:cNvPr id="4" name="Picture 3" descr="A blue and white text&#10;&#10;AI-generated content may be incorrect.">
            <a:extLst>
              <a:ext uri="{FF2B5EF4-FFF2-40B4-BE49-F238E27FC236}">
                <a16:creationId xmlns:a16="http://schemas.microsoft.com/office/drawing/2014/main" id="{16682AAA-1E3D-E585-82DE-D029F78BDD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650" y="549801"/>
            <a:ext cx="4372116" cy="3736851"/>
          </a:xfrm>
          <a:prstGeom prst="rect">
            <a:avLst/>
          </a:prstGeom>
        </p:spPr>
      </p:pic>
      <p:pic>
        <p:nvPicPr>
          <p:cNvPr id="2" name="Picture 1" descr="A red number on a blue background&#10;&#10;Description automatically generated">
            <a:extLst>
              <a:ext uri="{FF2B5EF4-FFF2-40B4-BE49-F238E27FC236}">
                <a16:creationId xmlns:a16="http://schemas.microsoft.com/office/drawing/2014/main" id="{21B7280D-BD7D-35D7-A803-74806F7449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296" y="1165861"/>
            <a:ext cx="2213449" cy="3563112"/>
          </a:xfrm>
          <a:prstGeom prst="rect">
            <a:avLst/>
          </a:prstGeom>
        </p:spPr>
      </p:pic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9D4F757-3FBE-8B20-EE09-C5712ED7D6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20" y="2582900"/>
            <a:ext cx="4447034" cy="27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3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r="-2000" b="-2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73ECF1-AB8E-F47F-F205-B4EF468A1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6D0A4B8-D15F-EFAB-85A9-28B267B39A9F}"/>
              </a:ext>
            </a:extLst>
          </p:cNvPr>
          <p:cNvSpPr txBox="1"/>
          <p:nvPr/>
        </p:nvSpPr>
        <p:spPr>
          <a:xfrm>
            <a:off x="5431536" y="6581001"/>
            <a:ext cx="371660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12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17" name="Picture 16" descr="A green and white logo&#10;&#10;AI-generated content may be incorrect.">
            <a:extLst>
              <a:ext uri="{FF2B5EF4-FFF2-40B4-BE49-F238E27FC236}">
                <a16:creationId xmlns:a16="http://schemas.microsoft.com/office/drawing/2014/main" id="{4D63D316-A261-FEC6-C483-24182EDBA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756"/>
            <a:ext cx="1133856" cy="287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35A3EA-EDFC-027E-8880-0B7C1A85C187}"/>
              </a:ext>
            </a:extLst>
          </p:cNvPr>
          <p:cNvSpPr txBox="1"/>
          <p:nvPr/>
        </p:nvSpPr>
        <p:spPr>
          <a:xfrm>
            <a:off x="1389888" y="1756338"/>
            <a:ext cx="6592824" cy="280076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Question 1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My tens number is three. My units number is seven. My hundreds number is two. What number am I?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90D397-EA29-4EDC-F259-417B58B2E829}"/>
              </a:ext>
            </a:extLst>
          </p:cNvPr>
          <p:cNvSpPr txBox="1"/>
          <p:nvPr/>
        </p:nvSpPr>
        <p:spPr>
          <a:xfrm>
            <a:off x="4398264" y="1110007"/>
            <a:ext cx="3889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ln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Round 5 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3E429A-2DC4-5B03-23AD-2FFC5F8AA919}"/>
              </a:ext>
            </a:extLst>
          </p:cNvPr>
          <p:cNvSpPr txBox="1"/>
          <p:nvPr/>
        </p:nvSpPr>
        <p:spPr>
          <a:xfrm>
            <a:off x="3381856" y="4983944"/>
            <a:ext cx="3014673" cy="584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ln>
                  <a:solidFill>
                    <a:schemeClr val="tx1"/>
                  </a:solidFill>
                </a:ln>
                <a:solidFill>
                  <a:srgbClr val="FF3334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237</a:t>
            </a:r>
          </a:p>
        </p:txBody>
      </p:sp>
    </p:spTree>
    <p:extLst>
      <p:ext uri="{BB962C8B-B14F-4D97-AF65-F5344CB8AC3E}">
        <p14:creationId xmlns:p14="http://schemas.microsoft.com/office/powerpoint/2010/main" val="127931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1477</TotalTime>
  <Words>3267</Words>
  <Application>Microsoft Office PowerPoint</Application>
  <PresentationFormat>On-screen Show (4:3)</PresentationFormat>
  <Paragraphs>586</Paragraphs>
  <Slides>137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42" baseType="lpstr">
      <vt:lpstr>HelloTiffany</vt:lpstr>
      <vt:lpstr>Arial</vt:lpstr>
      <vt:lpstr>Aptos Display</vt:lpstr>
      <vt:lpstr>Aptos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104</cp:revision>
  <dcterms:created xsi:type="dcterms:W3CDTF">2025-10-01T09:57:11Z</dcterms:created>
  <dcterms:modified xsi:type="dcterms:W3CDTF">2025-10-09T13:55:38Z</dcterms:modified>
</cp:coreProperties>
</file>