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72"/>
  </p:notesMasterIdLst>
  <p:sldIdLst>
    <p:sldId id="256" r:id="rId2"/>
    <p:sldId id="306" r:id="rId3"/>
    <p:sldId id="310" r:id="rId4"/>
    <p:sldId id="309" r:id="rId5"/>
    <p:sldId id="311" r:id="rId6"/>
    <p:sldId id="312" r:id="rId7"/>
    <p:sldId id="313" r:id="rId8"/>
    <p:sldId id="314" r:id="rId9"/>
    <p:sldId id="315" r:id="rId10"/>
    <p:sldId id="316" r:id="rId11"/>
    <p:sldId id="319" r:id="rId12"/>
    <p:sldId id="320" r:id="rId13"/>
    <p:sldId id="321" r:id="rId14"/>
    <p:sldId id="322" r:id="rId15"/>
    <p:sldId id="324" r:id="rId16"/>
    <p:sldId id="318" r:id="rId17"/>
    <p:sldId id="308" r:id="rId18"/>
    <p:sldId id="257" r:id="rId19"/>
    <p:sldId id="258" r:id="rId20"/>
    <p:sldId id="259" r:id="rId21"/>
    <p:sldId id="260" r:id="rId22"/>
    <p:sldId id="261" r:id="rId23"/>
    <p:sldId id="262" r:id="rId24"/>
    <p:sldId id="263" r:id="rId25"/>
    <p:sldId id="264" r:id="rId26"/>
    <p:sldId id="265" r:id="rId27"/>
    <p:sldId id="266" r:id="rId28"/>
    <p:sldId id="267" r:id="rId29"/>
    <p:sldId id="268" r:id="rId30"/>
    <p:sldId id="269" r:id="rId31"/>
    <p:sldId id="270" r:id="rId32"/>
    <p:sldId id="271" r:id="rId33"/>
    <p:sldId id="272" r:id="rId34"/>
    <p:sldId id="273" r:id="rId35"/>
    <p:sldId id="274" r:id="rId36"/>
    <p:sldId id="275" r:id="rId37"/>
    <p:sldId id="276" r:id="rId38"/>
    <p:sldId id="277" r:id="rId39"/>
    <p:sldId id="278" r:id="rId40"/>
    <p:sldId id="279" r:id="rId41"/>
    <p:sldId id="280" r:id="rId42"/>
    <p:sldId id="281" r:id="rId43"/>
    <p:sldId id="282" r:id="rId44"/>
    <p:sldId id="283" r:id="rId45"/>
    <p:sldId id="284" r:id="rId46"/>
    <p:sldId id="285" r:id="rId47"/>
    <p:sldId id="286" r:id="rId48"/>
    <p:sldId id="287" r:id="rId49"/>
    <p:sldId id="288" r:id="rId50"/>
    <p:sldId id="289" r:id="rId51"/>
    <p:sldId id="290" r:id="rId52"/>
    <p:sldId id="291" r:id="rId53"/>
    <p:sldId id="292" r:id="rId54"/>
    <p:sldId id="293" r:id="rId55"/>
    <p:sldId id="294" r:id="rId56"/>
    <p:sldId id="295" r:id="rId57"/>
    <p:sldId id="296" r:id="rId58"/>
    <p:sldId id="297" r:id="rId59"/>
    <p:sldId id="298" r:id="rId60"/>
    <p:sldId id="299" r:id="rId61"/>
    <p:sldId id="300" r:id="rId62"/>
    <p:sldId id="301" r:id="rId63"/>
    <p:sldId id="302" r:id="rId64"/>
    <p:sldId id="303" r:id="rId65"/>
    <p:sldId id="304" r:id="rId66"/>
    <p:sldId id="305" r:id="rId67"/>
    <p:sldId id="317" r:id="rId68"/>
    <p:sldId id="325" r:id="rId69"/>
    <p:sldId id="326" r:id="rId70"/>
    <p:sldId id="307" r:id="rId7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48312"/>
    <a:srgbClr val="BD582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4995" autoAdjust="0"/>
    <p:restoredTop sz="94660"/>
  </p:normalViewPr>
  <p:slideViewPr>
    <p:cSldViewPr snapToGrid="0">
      <p:cViewPr varScale="1">
        <p:scale>
          <a:sx n="105" d="100"/>
          <a:sy n="105" d="100"/>
        </p:scale>
        <p:origin x="1830" y="96"/>
      </p:cViewPr>
      <p:guideLst/>
    </p:cSldViewPr>
  </p:slideViewPr>
  <p:notesTextViewPr>
    <p:cViewPr>
      <p:scale>
        <a:sx n="3" d="2"/>
        <a:sy n="3" d="2"/>
      </p:scale>
      <p:origin x="-6" y="-18"/>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6AE5F42-A30E-4F7B-BCB7-8428BD6C215E}" type="datetimeFigureOut">
              <a:rPr lang="en-IE" smtClean="0"/>
              <a:t>04/07/2025</a:t>
            </a:fld>
            <a:endParaRPr lang="en-IE"/>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I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6ABED67-5459-4DEB-88E7-B94839C3193F}" type="slidenum">
              <a:rPr lang="en-IE" smtClean="0"/>
              <a:t>‹#›</a:t>
            </a:fld>
            <a:endParaRPr lang="en-IE"/>
          </a:p>
        </p:txBody>
      </p:sp>
    </p:spTree>
    <p:extLst>
      <p:ext uri="{BB962C8B-B14F-4D97-AF65-F5344CB8AC3E}">
        <p14:creationId xmlns:p14="http://schemas.microsoft.com/office/powerpoint/2010/main" val="16313251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5"/>
          </p:nvPr>
        </p:nvSpPr>
        <p:spPr/>
        <p:txBody>
          <a:bodyPr/>
          <a:lstStyle/>
          <a:p>
            <a:fld id="{46ABED67-5459-4DEB-88E7-B94839C3193F}" type="slidenum">
              <a:rPr lang="en-IE" smtClean="0"/>
              <a:t>13</a:t>
            </a:fld>
            <a:endParaRPr lang="en-IE"/>
          </a:p>
        </p:txBody>
      </p:sp>
    </p:spTree>
    <p:extLst>
      <p:ext uri="{BB962C8B-B14F-4D97-AF65-F5344CB8AC3E}">
        <p14:creationId xmlns:p14="http://schemas.microsoft.com/office/powerpoint/2010/main" val="19636268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822960" y="758952"/>
            <a:ext cx="75438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825038" y="4455621"/>
            <a:ext cx="75438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FB5B130-2D2B-42F7-99A4-3764A568CDA0}" type="datetimeFigureOut">
              <a:rPr lang="en-IE" smtClean="0"/>
              <a:t>04/07/2025</a:t>
            </a:fld>
            <a:endParaRPr lang="en-IE"/>
          </a:p>
        </p:txBody>
      </p:sp>
      <p:sp>
        <p:nvSpPr>
          <p:cNvPr id="5" name="Footer Placeholder 4"/>
          <p:cNvSpPr>
            <a:spLocks noGrp="1"/>
          </p:cNvSpPr>
          <p:nvPr>
            <p:ph type="ftr" sz="quarter" idx="11"/>
          </p:nvPr>
        </p:nvSpPr>
        <p:spPr/>
        <p:txBody>
          <a:bodyPr/>
          <a:lstStyle/>
          <a:p>
            <a:endParaRPr lang="en-IE"/>
          </a:p>
        </p:txBody>
      </p:sp>
      <p:sp>
        <p:nvSpPr>
          <p:cNvPr id="6" name="Slide Number Placeholder 5"/>
          <p:cNvSpPr>
            <a:spLocks noGrp="1"/>
          </p:cNvSpPr>
          <p:nvPr>
            <p:ph type="sldNum" sz="quarter" idx="12"/>
          </p:nvPr>
        </p:nvSpPr>
        <p:spPr/>
        <p:txBody>
          <a:bodyPr/>
          <a:lstStyle/>
          <a:p>
            <a:fld id="{65D92F7A-F6B2-4515-A1D7-E734B902D8C2}" type="slidenum">
              <a:rPr lang="en-IE" smtClean="0"/>
              <a:t>‹#›</a:t>
            </a:fld>
            <a:endParaRPr lang="en-IE"/>
          </a:p>
        </p:txBody>
      </p:sp>
      <p:cxnSp>
        <p:nvCxnSpPr>
          <p:cNvPr id="9" name="Straight Connector 8"/>
          <p:cNvCxnSpPr/>
          <p:nvPr/>
        </p:nvCxnSpPr>
        <p:spPr>
          <a:xfrm>
            <a:off x="905744" y="4343400"/>
            <a:ext cx="740664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9662393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FB5B130-2D2B-42F7-99A4-3764A568CDA0}" type="datetimeFigureOut">
              <a:rPr lang="en-IE" smtClean="0"/>
              <a:t>04/07/2025</a:t>
            </a:fld>
            <a:endParaRPr lang="en-IE"/>
          </a:p>
        </p:txBody>
      </p:sp>
      <p:sp>
        <p:nvSpPr>
          <p:cNvPr id="5" name="Footer Placeholder 4"/>
          <p:cNvSpPr>
            <a:spLocks noGrp="1"/>
          </p:cNvSpPr>
          <p:nvPr>
            <p:ph type="ftr" sz="quarter" idx="11"/>
          </p:nvPr>
        </p:nvSpPr>
        <p:spPr/>
        <p:txBody>
          <a:bodyPr/>
          <a:lstStyle/>
          <a:p>
            <a:endParaRPr lang="en-IE"/>
          </a:p>
        </p:txBody>
      </p:sp>
      <p:sp>
        <p:nvSpPr>
          <p:cNvPr id="6" name="Slide Number Placeholder 5"/>
          <p:cNvSpPr>
            <a:spLocks noGrp="1"/>
          </p:cNvSpPr>
          <p:nvPr>
            <p:ph type="sldNum" sz="quarter" idx="12"/>
          </p:nvPr>
        </p:nvSpPr>
        <p:spPr/>
        <p:txBody>
          <a:bodyPr/>
          <a:lstStyle/>
          <a:p>
            <a:fld id="{65D92F7A-F6B2-4515-A1D7-E734B902D8C2}" type="slidenum">
              <a:rPr lang="en-IE" smtClean="0"/>
              <a:t>‹#›</a:t>
            </a:fld>
            <a:endParaRPr lang="en-IE"/>
          </a:p>
        </p:txBody>
      </p:sp>
    </p:spTree>
    <p:extLst>
      <p:ext uri="{BB962C8B-B14F-4D97-AF65-F5344CB8AC3E}">
        <p14:creationId xmlns:p14="http://schemas.microsoft.com/office/powerpoint/2010/main" val="22459449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6543675" y="414779"/>
            <a:ext cx="1971675"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414779"/>
            <a:ext cx="5800725" cy="5757420"/>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FB5B130-2D2B-42F7-99A4-3764A568CDA0}" type="datetimeFigureOut">
              <a:rPr lang="en-IE" smtClean="0"/>
              <a:t>04/07/2025</a:t>
            </a:fld>
            <a:endParaRPr lang="en-IE"/>
          </a:p>
        </p:txBody>
      </p:sp>
      <p:sp>
        <p:nvSpPr>
          <p:cNvPr id="5" name="Footer Placeholder 4"/>
          <p:cNvSpPr>
            <a:spLocks noGrp="1"/>
          </p:cNvSpPr>
          <p:nvPr>
            <p:ph type="ftr" sz="quarter" idx="11"/>
          </p:nvPr>
        </p:nvSpPr>
        <p:spPr/>
        <p:txBody>
          <a:bodyPr/>
          <a:lstStyle/>
          <a:p>
            <a:endParaRPr lang="en-IE"/>
          </a:p>
        </p:txBody>
      </p:sp>
      <p:sp>
        <p:nvSpPr>
          <p:cNvPr id="6" name="Slide Number Placeholder 5"/>
          <p:cNvSpPr>
            <a:spLocks noGrp="1"/>
          </p:cNvSpPr>
          <p:nvPr>
            <p:ph type="sldNum" sz="quarter" idx="12"/>
          </p:nvPr>
        </p:nvSpPr>
        <p:spPr/>
        <p:txBody>
          <a:bodyPr/>
          <a:lstStyle/>
          <a:p>
            <a:fld id="{65D92F7A-F6B2-4515-A1D7-E734B902D8C2}" type="slidenum">
              <a:rPr lang="en-IE" smtClean="0"/>
              <a:t>‹#›</a:t>
            </a:fld>
            <a:endParaRPr lang="en-IE"/>
          </a:p>
        </p:txBody>
      </p:sp>
    </p:spTree>
    <p:extLst>
      <p:ext uri="{BB962C8B-B14F-4D97-AF65-F5344CB8AC3E}">
        <p14:creationId xmlns:p14="http://schemas.microsoft.com/office/powerpoint/2010/main" val="149920503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FB5B130-2D2B-42F7-99A4-3764A568CDA0}" type="datetimeFigureOut">
              <a:rPr lang="en-IE" smtClean="0"/>
              <a:t>04/07/2025</a:t>
            </a:fld>
            <a:endParaRPr lang="en-IE"/>
          </a:p>
        </p:txBody>
      </p:sp>
      <p:sp>
        <p:nvSpPr>
          <p:cNvPr id="5" name="Footer Placeholder 4"/>
          <p:cNvSpPr>
            <a:spLocks noGrp="1"/>
          </p:cNvSpPr>
          <p:nvPr>
            <p:ph type="ftr" sz="quarter" idx="11"/>
          </p:nvPr>
        </p:nvSpPr>
        <p:spPr/>
        <p:txBody>
          <a:bodyPr/>
          <a:lstStyle/>
          <a:p>
            <a:endParaRPr lang="en-IE"/>
          </a:p>
        </p:txBody>
      </p:sp>
      <p:sp>
        <p:nvSpPr>
          <p:cNvPr id="6" name="Slide Number Placeholder 5"/>
          <p:cNvSpPr>
            <a:spLocks noGrp="1"/>
          </p:cNvSpPr>
          <p:nvPr>
            <p:ph type="sldNum" sz="quarter" idx="12"/>
          </p:nvPr>
        </p:nvSpPr>
        <p:spPr/>
        <p:txBody>
          <a:bodyPr/>
          <a:lstStyle/>
          <a:p>
            <a:fld id="{65D92F7A-F6B2-4515-A1D7-E734B902D8C2}" type="slidenum">
              <a:rPr lang="en-IE" smtClean="0"/>
              <a:t>‹#›</a:t>
            </a:fld>
            <a:endParaRPr lang="en-IE"/>
          </a:p>
        </p:txBody>
      </p:sp>
    </p:spTree>
    <p:extLst>
      <p:ext uri="{BB962C8B-B14F-4D97-AF65-F5344CB8AC3E}">
        <p14:creationId xmlns:p14="http://schemas.microsoft.com/office/powerpoint/2010/main" val="268029839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758952"/>
            <a:ext cx="75438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822960" y="4453128"/>
            <a:ext cx="75438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FB5B130-2D2B-42F7-99A4-3764A568CDA0}" type="datetimeFigureOut">
              <a:rPr lang="en-IE" smtClean="0"/>
              <a:t>04/07/2025</a:t>
            </a:fld>
            <a:endParaRPr lang="en-IE"/>
          </a:p>
        </p:txBody>
      </p:sp>
      <p:sp>
        <p:nvSpPr>
          <p:cNvPr id="5" name="Footer Placeholder 4"/>
          <p:cNvSpPr>
            <a:spLocks noGrp="1"/>
          </p:cNvSpPr>
          <p:nvPr>
            <p:ph type="ftr" sz="quarter" idx="11"/>
          </p:nvPr>
        </p:nvSpPr>
        <p:spPr/>
        <p:txBody>
          <a:bodyPr/>
          <a:lstStyle/>
          <a:p>
            <a:endParaRPr lang="en-IE"/>
          </a:p>
        </p:txBody>
      </p:sp>
      <p:sp>
        <p:nvSpPr>
          <p:cNvPr id="6" name="Slide Number Placeholder 5"/>
          <p:cNvSpPr>
            <a:spLocks noGrp="1"/>
          </p:cNvSpPr>
          <p:nvPr>
            <p:ph type="sldNum" sz="quarter" idx="12"/>
          </p:nvPr>
        </p:nvSpPr>
        <p:spPr/>
        <p:txBody>
          <a:bodyPr/>
          <a:lstStyle/>
          <a:p>
            <a:fld id="{65D92F7A-F6B2-4515-A1D7-E734B902D8C2}" type="slidenum">
              <a:rPr lang="en-IE" smtClean="0"/>
              <a:t>‹#›</a:t>
            </a:fld>
            <a:endParaRPr lang="en-IE"/>
          </a:p>
        </p:txBody>
      </p:sp>
      <p:cxnSp>
        <p:nvCxnSpPr>
          <p:cNvPr id="9" name="Straight Connector 8"/>
          <p:cNvCxnSpPr/>
          <p:nvPr/>
        </p:nvCxnSpPr>
        <p:spPr>
          <a:xfrm>
            <a:off x="905744" y="4343400"/>
            <a:ext cx="740664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0316249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822960" y="286604"/>
            <a:ext cx="75438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822960" y="1845734"/>
            <a:ext cx="370332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63440" y="1845736"/>
            <a:ext cx="3703320" cy="402335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FB5B130-2D2B-42F7-99A4-3764A568CDA0}" type="datetimeFigureOut">
              <a:rPr lang="en-IE" smtClean="0"/>
              <a:t>04/07/2025</a:t>
            </a:fld>
            <a:endParaRPr lang="en-IE"/>
          </a:p>
        </p:txBody>
      </p:sp>
      <p:sp>
        <p:nvSpPr>
          <p:cNvPr id="6" name="Footer Placeholder 5"/>
          <p:cNvSpPr>
            <a:spLocks noGrp="1"/>
          </p:cNvSpPr>
          <p:nvPr>
            <p:ph type="ftr" sz="quarter" idx="11"/>
          </p:nvPr>
        </p:nvSpPr>
        <p:spPr/>
        <p:txBody>
          <a:bodyPr/>
          <a:lstStyle/>
          <a:p>
            <a:endParaRPr lang="en-IE"/>
          </a:p>
        </p:txBody>
      </p:sp>
      <p:sp>
        <p:nvSpPr>
          <p:cNvPr id="7" name="Slide Number Placeholder 6"/>
          <p:cNvSpPr>
            <a:spLocks noGrp="1"/>
          </p:cNvSpPr>
          <p:nvPr>
            <p:ph type="sldNum" sz="quarter" idx="12"/>
          </p:nvPr>
        </p:nvSpPr>
        <p:spPr/>
        <p:txBody>
          <a:bodyPr/>
          <a:lstStyle/>
          <a:p>
            <a:fld id="{65D92F7A-F6B2-4515-A1D7-E734B902D8C2}" type="slidenum">
              <a:rPr lang="en-IE" smtClean="0"/>
              <a:t>‹#›</a:t>
            </a:fld>
            <a:endParaRPr lang="en-IE"/>
          </a:p>
        </p:txBody>
      </p:sp>
    </p:spTree>
    <p:extLst>
      <p:ext uri="{BB962C8B-B14F-4D97-AF65-F5344CB8AC3E}">
        <p14:creationId xmlns:p14="http://schemas.microsoft.com/office/powerpoint/2010/main" val="45863282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822960" y="286604"/>
            <a:ext cx="75438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82296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22960" y="2582334"/>
            <a:ext cx="3703320" cy="3286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6344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63440" y="2582334"/>
            <a:ext cx="3703320" cy="3286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FB5B130-2D2B-42F7-99A4-3764A568CDA0}" type="datetimeFigureOut">
              <a:rPr lang="en-IE" smtClean="0"/>
              <a:t>04/07/2025</a:t>
            </a:fld>
            <a:endParaRPr lang="en-IE"/>
          </a:p>
        </p:txBody>
      </p:sp>
      <p:sp>
        <p:nvSpPr>
          <p:cNvPr id="8" name="Footer Placeholder 7"/>
          <p:cNvSpPr>
            <a:spLocks noGrp="1"/>
          </p:cNvSpPr>
          <p:nvPr>
            <p:ph type="ftr" sz="quarter" idx="11"/>
          </p:nvPr>
        </p:nvSpPr>
        <p:spPr/>
        <p:txBody>
          <a:bodyPr/>
          <a:lstStyle/>
          <a:p>
            <a:endParaRPr lang="en-IE"/>
          </a:p>
        </p:txBody>
      </p:sp>
      <p:sp>
        <p:nvSpPr>
          <p:cNvPr id="9" name="Slide Number Placeholder 8"/>
          <p:cNvSpPr>
            <a:spLocks noGrp="1"/>
          </p:cNvSpPr>
          <p:nvPr>
            <p:ph type="sldNum" sz="quarter" idx="12"/>
          </p:nvPr>
        </p:nvSpPr>
        <p:spPr/>
        <p:txBody>
          <a:bodyPr/>
          <a:lstStyle/>
          <a:p>
            <a:fld id="{65D92F7A-F6B2-4515-A1D7-E734B902D8C2}" type="slidenum">
              <a:rPr lang="en-IE" smtClean="0"/>
              <a:t>‹#›</a:t>
            </a:fld>
            <a:endParaRPr lang="en-IE"/>
          </a:p>
        </p:txBody>
      </p:sp>
    </p:spTree>
    <p:extLst>
      <p:ext uri="{BB962C8B-B14F-4D97-AF65-F5344CB8AC3E}">
        <p14:creationId xmlns:p14="http://schemas.microsoft.com/office/powerpoint/2010/main" val="380654216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FB5B130-2D2B-42F7-99A4-3764A568CDA0}" type="datetimeFigureOut">
              <a:rPr lang="en-IE" smtClean="0"/>
              <a:t>04/07/2025</a:t>
            </a:fld>
            <a:endParaRPr lang="en-IE"/>
          </a:p>
        </p:txBody>
      </p:sp>
      <p:sp>
        <p:nvSpPr>
          <p:cNvPr id="4" name="Footer Placeholder 3"/>
          <p:cNvSpPr>
            <a:spLocks noGrp="1"/>
          </p:cNvSpPr>
          <p:nvPr>
            <p:ph type="ftr" sz="quarter" idx="11"/>
          </p:nvPr>
        </p:nvSpPr>
        <p:spPr/>
        <p:txBody>
          <a:bodyPr/>
          <a:lstStyle/>
          <a:p>
            <a:endParaRPr lang="en-IE"/>
          </a:p>
        </p:txBody>
      </p:sp>
      <p:sp>
        <p:nvSpPr>
          <p:cNvPr id="5" name="Slide Number Placeholder 4"/>
          <p:cNvSpPr>
            <a:spLocks noGrp="1"/>
          </p:cNvSpPr>
          <p:nvPr>
            <p:ph type="sldNum" sz="quarter" idx="12"/>
          </p:nvPr>
        </p:nvSpPr>
        <p:spPr/>
        <p:txBody>
          <a:bodyPr/>
          <a:lstStyle/>
          <a:p>
            <a:fld id="{65D92F7A-F6B2-4515-A1D7-E734B902D8C2}" type="slidenum">
              <a:rPr lang="en-IE" smtClean="0"/>
              <a:t>‹#›</a:t>
            </a:fld>
            <a:endParaRPr lang="en-IE"/>
          </a:p>
        </p:txBody>
      </p:sp>
    </p:spTree>
    <p:extLst>
      <p:ext uri="{BB962C8B-B14F-4D97-AF65-F5344CB8AC3E}">
        <p14:creationId xmlns:p14="http://schemas.microsoft.com/office/powerpoint/2010/main" val="61501771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BFB5B130-2D2B-42F7-99A4-3764A568CDA0}" type="datetimeFigureOut">
              <a:rPr lang="en-IE" smtClean="0"/>
              <a:t>04/07/2025</a:t>
            </a:fld>
            <a:endParaRPr lang="en-IE"/>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IE"/>
          </a:p>
        </p:txBody>
      </p:sp>
      <p:sp>
        <p:nvSpPr>
          <p:cNvPr id="9" name="Slide Number Placeholder 8"/>
          <p:cNvSpPr>
            <a:spLocks noGrp="1"/>
          </p:cNvSpPr>
          <p:nvPr>
            <p:ph type="sldNum" sz="quarter" idx="12"/>
          </p:nvPr>
        </p:nvSpPr>
        <p:spPr/>
        <p:txBody>
          <a:bodyPr/>
          <a:lstStyle/>
          <a:p>
            <a:fld id="{65D92F7A-F6B2-4515-A1D7-E734B902D8C2}" type="slidenum">
              <a:rPr lang="en-IE" smtClean="0"/>
              <a:t>‹#›</a:t>
            </a:fld>
            <a:endParaRPr lang="en-IE"/>
          </a:p>
        </p:txBody>
      </p:sp>
    </p:spTree>
    <p:extLst>
      <p:ext uri="{BB962C8B-B14F-4D97-AF65-F5344CB8AC3E}">
        <p14:creationId xmlns:p14="http://schemas.microsoft.com/office/powerpoint/2010/main" val="275824366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3" y="0"/>
            <a:ext cx="303809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3030053" y="0"/>
            <a:ext cx="480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342900" y="594359"/>
            <a:ext cx="24003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3460237" y="731520"/>
            <a:ext cx="5009393"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342900" y="2926080"/>
            <a:ext cx="24003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349134" y="6459786"/>
            <a:ext cx="1963883" cy="365125"/>
          </a:xfrm>
        </p:spPr>
        <p:txBody>
          <a:bodyPr/>
          <a:lstStyle>
            <a:lvl1pPr algn="l">
              <a:defRPr/>
            </a:lvl1pPr>
          </a:lstStyle>
          <a:p>
            <a:fld id="{BFB5B130-2D2B-42F7-99A4-3764A568CDA0}" type="datetimeFigureOut">
              <a:rPr lang="en-IE" smtClean="0"/>
              <a:t>04/07/2025</a:t>
            </a:fld>
            <a:endParaRPr lang="en-IE"/>
          </a:p>
        </p:txBody>
      </p:sp>
      <p:sp>
        <p:nvSpPr>
          <p:cNvPr id="6" name="Footer Placeholder 5"/>
          <p:cNvSpPr>
            <a:spLocks noGrp="1"/>
          </p:cNvSpPr>
          <p:nvPr>
            <p:ph type="ftr" sz="quarter" idx="11"/>
          </p:nvPr>
        </p:nvSpPr>
        <p:spPr>
          <a:xfrm>
            <a:off x="3600450" y="6459786"/>
            <a:ext cx="3486150" cy="365125"/>
          </a:xfrm>
        </p:spPr>
        <p:txBody>
          <a:bodyPr/>
          <a:lstStyle>
            <a:lvl1pPr algn="l">
              <a:defRPr>
                <a:solidFill>
                  <a:schemeClr val="tx2"/>
                </a:solidFill>
              </a:defRPr>
            </a:lvl1pPr>
          </a:lstStyle>
          <a:p>
            <a:endParaRPr lang="en-IE"/>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65D92F7A-F6B2-4515-A1D7-E734B902D8C2}" type="slidenum">
              <a:rPr lang="en-IE" smtClean="0"/>
              <a:t>‹#›</a:t>
            </a:fld>
            <a:endParaRPr lang="en-IE"/>
          </a:p>
        </p:txBody>
      </p:sp>
    </p:spTree>
    <p:extLst>
      <p:ext uri="{BB962C8B-B14F-4D97-AF65-F5344CB8AC3E}">
        <p14:creationId xmlns:p14="http://schemas.microsoft.com/office/powerpoint/2010/main" val="198268928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9141619"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2" y="491507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5074920"/>
            <a:ext cx="7589520" cy="822960"/>
          </a:xfrm>
        </p:spPr>
        <p:txBody>
          <a:bodyPr tIns="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2" y="0"/>
            <a:ext cx="9143989"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22959" y="5907024"/>
            <a:ext cx="7589520"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FB5B130-2D2B-42F7-99A4-3764A568CDA0}" type="datetimeFigureOut">
              <a:rPr lang="en-IE" smtClean="0"/>
              <a:t>04/07/2025</a:t>
            </a:fld>
            <a:endParaRPr lang="en-IE"/>
          </a:p>
        </p:txBody>
      </p:sp>
      <p:sp>
        <p:nvSpPr>
          <p:cNvPr id="6" name="Footer Placeholder 5"/>
          <p:cNvSpPr>
            <a:spLocks noGrp="1"/>
          </p:cNvSpPr>
          <p:nvPr>
            <p:ph type="ftr" sz="quarter" idx="11"/>
          </p:nvPr>
        </p:nvSpPr>
        <p:spPr/>
        <p:txBody>
          <a:bodyPr/>
          <a:lstStyle/>
          <a:p>
            <a:endParaRPr lang="en-IE"/>
          </a:p>
        </p:txBody>
      </p:sp>
      <p:sp>
        <p:nvSpPr>
          <p:cNvPr id="7" name="Slide Number Placeholder 6"/>
          <p:cNvSpPr>
            <a:spLocks noGrp="1"/>
          </p:cNvSpPr>
          <p:nvPr>
            <p:ph type="sldNum" sz="quarter" idx="12"/>
          </p:nvPr>
        </p:nvSpPr>
        <p:spPr/>
        <p:txBody>
          <a:bodyPr/>
          <a:lstStyle/>
          <a:p>
            <a:fld id="{65D92F7A-F6B2-4515-A1D7-E734B902D8C2}" type="slidenum">
              <a:rPr lang="en-IE" smtClean="0"/>
              <a:t>‹#›</a:t>
            </a:fld>
            <a:endParaRPr lang="en-IE"/>
          </a:p>
        </p:txBody>
      </p:sp>
    </p:spTree>
    <p:extLst>
      <p:ext uri="{BB962C8B-B14F-4D97-AF65-F5344CB8AC3E}">
        <p14:creationId xmlns:p14="http://schemas.microsoft.com/office/powerpoint/2010/main" val="143988531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6400800"/>
            <a:ext cx="9144001"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5"/>
            <a:ext cx="9144001" cy="65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822960" y="286604"/>
            <a:ext cx="75438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822959" y="1845734"/>
            <a:ext cx="7543801"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22961" y="6459786"/>
            <a:ext cx="1854203" cy="365125"/>
          </a:xfrm>
          <a:prstGeom prst="rect">
            <a:avLst/>
          </a:prstGeom>
        </p:spPr>
        <p:txBody>
          <a:bodyPr vert="horz" lIns="91440" tIns="45720" rIns="91440" bIns="45720" rtlCol="0" anchor="ctr"/>
          <a:lstStyle>
            <a:lvl1pPr algn="l">
              <a:defRPr sz="900">
                <a:solidFill>
                  <a:srgbClr val="FFFFFF"/>
                </a:solidFill>
              </a:defRPr>
            </a:lvl1pPr>
          </a:lstStyle>
          <a:p>
            <a:fld id="{BFB5B130-2D2B-42F7-99A4-3764A568CDA0}" type="datetimeFigureOut">
              <a:rPr lang="en-IE" smtClean="0"/>
              <a:t>04/07/2025</a:t>
            </a:fld>
            <a:endParaRPr lang="en-IE"/>
          </a:p>
        </p:txBody>
      </p:sp>
      <p:sp>
        <p:nvSpPr>
          <p:cNvPr id="5" name="Footer Placeholder 4"/>
          <p:cNvSpPr>
            <a:spLocks noGrp="1"/>
          </p:cNvSpPr>
          <p:nvPr>
            <p:ph type="ftr" sz="quarter" idx="3"/>
          </p:nvPr>
        </p:nvSpPr>
        <p:spPr>
          <a:xfrm>
            <a:off x="2764639" y="6459786"/>
            <a:ext cx="3617103"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IE"/>
          </a:p>
        </p:txBody>
      </p:sp>
      <p:sp>
        <p:nvSpPr>
          <p:cNvPr id="6" name="Slide Number Placeholder 5"/>
          <p:cNvSpPr>
            <a:spLocks noGrp="1"/>
          </p:cNvSpPr>
          <p:nvPr>
            <p:ph type="sldNum" sz="quarter" idx="4"/>
          </p:nvPr>
        </p:nvSpPr>
        <p:spPr>
          <a:xfrm>
            <a:off x="7425344" y="6459786"/>
            <a:ext cx="984019" cy="365125"/>
          </a:xfrm>
          <a:prstGeom prst="rect">
            <a:avLst/>
          </a:prstGeom>
        </p:spPr>
        <p:txBody>
          <a:bodyPr vert="horz" lIns="91440" tIns="45720" rIns="91440" bIns="45720" rtlCol="0" anchor="ctr"/>
          <a:lstStyle>
            <a:lvl1pPr algn="r">
              <a:defRPr sz="1050">
                <a:solidFill>
                  <a:srgbClr val="FFFFFF"/>
                </a:solidFill>
              </a:defRPr>
            </a:lvl1pPr>
          </a:lstStyle>
          <a:p>
            <a:fld id="{65D92F7A-F6B2-4515-A1D7-E734B902D8C2}" type="slidenum">
              <a:rPr lang="en-IE" smtClean="0"/>
              <a:t>‹#›</a:t>
            </a:fld>
            <a:endParaRPr lang="en-IE"/>
          </a:p>
        </p:txBody>
      </p:sp>
      <p:cxnSp>
        <p:nvCxnSpPr>
          <p:cNvPr id="10" name="Straight Connector 9"/>
          <p:cNvCxnSpPr/>
          <p:nvPr/>
        </p:nvCxnSpPr>
        <p:spPr>
          <a:xfrm>
            <a:off x="895149" y="1737845"/>
            <a:ext cx="74752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42701152"/>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1.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2.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5.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6.jpe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9.pn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0.pn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1.pn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2.jpe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3.pn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4.pn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5.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6.pn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7.jpe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8.pn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9.jpe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0.pn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1.jpe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2.pn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4EC820D-7765-DE1C-45D6-17004A1850EE}"/>
              </a:ext>
            </a:extLst>
          </p:cNvPr>
          <p:cNvSpPr/>
          <p:nvPr/>
        </p:nvSpPr>
        <p:spPr>
          <a:xfrm>
            <a:off x="0" y="0"/>
            <a:ext cx="9144000" cy="512064"/>
          </a:xfrm>
          <a:prstGeom prst="rect">
            <a:avLst/>
          </a:prstGeom>
          <a:solidFill>
            <a:srgbClr val="BD58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sz="4000" b="1" dirty="0">
              <a:ln>
                <a:solidFill>
                  <a:schemeClr val="tx1"/>
                </a:solidFill>
              </a:ln>
            </a:endParaRPr>
          </a:p>
        </p:txBody>
      </p:sp>
      <p:sp>
        <p:nvSpPr>
          <p:cNvPr id="5" name="Rectangle 4">
            <a:extLst>
              <a:ext uri="{FF2B5EF4-FFF2-40B4-BE49-F238E27FC236}">
                <a16:creationId xmlns:a16="http://schemas.microsoft.com/office/drawing/2014/main" id="{8C648C9A-85C5-DFD4-0293-07FB7D76C51A}"/>
              </a:ext>
            </a:extLst>
          </p:cNvPr>
          <p:cNvSpPr/>
          <p:nvPr/>
        </p:nvSpPr>
        <p:spPr>
          <a:xfrm>
            <a:off x="0" y="509016"/>
            <a:ext cx="9144000" cy="103632"/>
          </a:xfrm>
          <a:prstGeom prst="rect">
            <a:avLst/>
          </a:prstGeom>
          <a:solidFill>
            <a:srgbClr val="E4831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6" name="Rectangle 5">
            <a:extLst>
              <a:ext uri="{FF2B5EF4-FFF2-40B4-BE49-F238E27FC236}">
                <a16:creationId xmlns:a16="http://schemas.microsoft.com/office/drawing/2014/main" id="{9C5BC08B-7DF1-A97C-A6D1-E2A50DD32BDC}"/>
              </a:ext>
            </a:extLst>
          </p:cNvPr>
          <p:cNvSpPr/>
          <p:nvPr/>
        </p:nvSpPr>
        <p:spPr>
          <a:xfrm>
            <a:off x="0" y="1408176"/>
            <a:ext cx="9144000" cy="3374136"/>
          </a:xfrm>
          <a:prstGeom prst="rect">
            <a:avLst/>
          </a:prstGeom>
          <a:solidFill>
            <a:srgbClr val="BD582C"/>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9600" b="1" dirty="0">
                <a:ln w="57150">
                  <a:solidFill>
                    <a:schemeClr val="tx1"/>
                  </a:solidFill>
                </a:ln>
              </a:rPr>
              <a:t>NAME</a:t>
            </a:r>
          </a:p>
          <a:p>
            <a:pPr algn="ctr"/>
            <a:r>
              <a:rPr lang="en-IE" sz="9600" b="1" dirty="0">
                <a:ln w="57150">
                  <a:solidFill>
                    <a:schemeClr val="tx1"/>
                  </a:solidFill>
                </a:ln>
              </a:rPr>
              <a:t>THE LOGO</a:t>
            </a:r>
          </a:p>
        </p:txBody>
      </p:sp>
      <p:pic>
        <p:nvPicPr>
          <p:cNvPr id="3" name="Picture 2" descr="A close up of a black background&#10;&#10;AI-generated content may be incorrect.">
            <a:extLst>
              <a:ext uri="{FF2B5EF4-FFF2-40B4-BE49-F238E27FC236}">
                <a16:creationId xmlns:a16="http://schemas.microsoft.com/office/drawing/2014/main" id="{BE9E62F2-1BAD-FDEC-ECB3-3A01DB2171A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152" y="6467003"/>
            <a:ext cx="1399032" cy="354421"/>
          </a:xfrm>
          <a:prstGeom prst="rect">
            <a:avLst/>
          </a:prstGeom>
        </p:spPr>
      </p:pic>
      <p:sp>
        <p:nvSpPr>
          <p:cNvPr id="7" name="TextBox 6">
            <a:extLst>
              <a:ext uri="{FF2B5EF4-FFF2-40B4-BE49-F238E27FC236}">
                <a16:creationId xmlns:a16="http://schemas.microsoft.com/office/drawing/2014/main" id="{562C3D6B-F35A-C774-63BE-A6BC004756DA}"/>
              </a:ext>
            </a:extLst>
          </p:cNvPr>
          <p:cNvSpPr txBox="1"/>
          <p:nvPr/>
        </p:nvSpPr>
        <p:spPr>
          <a:xfrm>
            <a:off x="5897880" y="6503579"/>
            <a:ext cx="3328416" cy="276999"/>
          </a:xfrm>
          <a:prstGeom prst="rect">
            <a:avLst/>
          </a:prstGeom>
          <a:noFill/>
        </p:spPr>
        <p:txBody>
          <a:bodyPr wrap="square" rtlCol="0">
            <a:spAutoFit/>
          </a:bodyPr>
          <a:lstStyle/>
          <a:p>
            <a:pPr algn="ctr"/>
            <a:r>
              <a:rPr lang="en-IE" sz="1200" b="1" dirty="0"/>
              <a:t>© Seomra Ranga 2025 www.seomraranga.com</a:t>
            </a:r>
          </a:p>
        </p:txBody>
      </p:sp>
    </p:spTree>
    <p:extLst>
      <p:ext uri="{BB962C8B-B14F-4D97-AF65-F5344CB8AC3E}">
        <p14:creationId xmlns:p14="http://schemas.microsoft.com/office/powerpoint/2010/main" val="93990432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E845EE-5382-7A5C-E64C-0BED424C9F0B}"/>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860E8C70-EA87-FF73-2697-E0506D42B4CA}"/>
              </a:ext>
            </a:extLst>
          </p:cNvPr>
          <p:cNvSpPr/>
          <p:nvPr/>
        </p:nvSpPr>
        <p:spPr>
          <a:xfrm>
            <a:off x="0" y="0"/>
            <a:ext cx="9144000" cy="512064"/>
          </a:xfrm>
          <a:prstGeom prst="rect">
            <a:avLst/>
          </a:prstGeom>
          <a:solidFill>
            <a:srgbClr val="BD58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4000" b="1" dirty="0">
                <a:ln>
                  <a:solidFill>
                    <a:schemeClr val="tx1"/>
                  </a:solidFill>
                </a:ln>
              </a:rPr>
              <a:t>Types of  Logos</a:t>
            </a:r>
          </a:p>
        </p:txBody>
      </p:sp>
      <p:sp>
        <p:nvSpPr>
          <p:cNvPr id="5" name="Rectangle 4">
            <a:extLst>
              <a:ext uri="{FF2B5EF4-FFF2-40B4-BE49-F238E27FC236}">
                <a16:creationId xmlns:a16="http://schemas.microsoft.com/office/drawing/2014/main" id="{36F7FECC-019C-3C0A-56B5-3D52C32231ED}"/>
              </a:ext>
            </a:extLst>
          </p:cNvPr>
          <p:cNvSpPr/>
          <p:nvPr/>
        </p:nvSpPr>
        <p:spPr>
          <a:xfrm>
            <a:off x="0" y="509016"/>
            <a:ext cx="9144000" cy="103632"/>
          </a:xfrm>
          <a:prstGeom prst="rect">
            <a:avLst/>
          </a:prstGeom>
          <a:solidFill>
            <a:srgbClr val="E4831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2" name="Picture 1" descr="A close up of a black background&#10;&#10;AI-generated content may be incorrect.">
            <a:extLst>
              <a:ext uri="{FF2B5EF4-FFF2-40B4-BE49-F238E27FC236}">
                <a16:creationId xmlns:a16="http://schemas.microsoft.com/office/drawing/2014/main" id="{18D91640-BA66-B5A7-8AB6-FD3A7DA8A6A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152" y="6467003"/>
            <a:ext cx="1399032" cy="354421"/>
          </a:xfrm>
          <a:prstGeom prst="rect">
            <a:avLst/>
          </a:prstGeom>
        </p:spPr>
      </p:pic>
      <p:sp>
        <p:nvSpPr>
          <p:cNvPr id="3" name="TextBox 2">
            <a:extLst>
              <a:ext uri="{FF2B5EF4-FFF2-40B4-BE49-F238E27FC236}">
                <a16:creationId xmlns:a16="http://schemas.microsoft.com/office/drawing/2014/main" id="{831657F8-73A0-DB21-9184-DF700CAE7FC0}"/>
              </a:ext>
            </a:extLst>
          </p:cNvPr>
          <p:cNvSpPr txBox="1"/>
          <p:nvPr/>
        </p:nvSpPr>
        <p:spPr>
          <a:xfrm>
            <a:off x="5897880" y="6503579"/>
            <a:ext cx="3328416" cy="276999"/>
          </a:xfrm>
          <a:prstGeom prst="rect">
            <a:avLst/>
          </a:prstGeom>
          <a:noFill/>
        </p:spPr>
        <p:txBody>
          <a:bodyPr wrap="square" rtlCol="0">
            <a:spAutoFit/>
          </a:bodyPr>
          <a:lstStyle/>
          <a:p>
            <a:pPr algn="ctr"/>
            <a:r>
              <a:rPr lang="en-IE" sz="1200" b="1" dirty="0"/>
              <a:t>© Seomra Ranga 2025 www.seomraranga.com</a:t>
            </a:r>
          </a:p>
        </p:txBody>
      </p:sp>
      <p:sp>
        <p:nvSpPr>
          <p:cNvPr id="8" name="TextBox 7">
            <a:extLst>
              <a:ext uri="{FF2B5EF4-FFF2-40B4-BE49-F238E27FC236}">
                <a16:creationId xmlns:a16="http://schemas.microsoft.com/office/drawing/2014/main" id="{DDA4924D-3F26-EA3A-DC17-046B104B1405}"/>
              </a:ext>
            </a:extLst>
          </p:cNvPr>
          <p:cNvSpPr txBox="1"/>
          <p:nvPr/>
        </p:nvSpPr>
        <p:spPr>
          <a:xfrm>
            <a:off x="0" y="757166"/>
            <a:ext cx="1801368" cy="369332"/>
          </a:xfrm>
          <a:prstGeom prst="rect">
            <a:avLst/>
          </a:prstGeom>
          <a:solidFill>
            <a:srgbClr val="E48312"/>
          </a:solidFill>
        </p:spPr>
        <p:txBody>
          <a:bodyPr wrap="square" rtlCol="0">
            <a:spAutoFit/>
          </a:bodyPr>
          <a:lstStyle/>
          <a:p>
            <a:pPr algn="ctr"/>
            <a:r>
              <a:rPr lang="en-IE" b="1" dirty="0"/>
              <a:t>Media Education</a:t>
            </a:r>
          </a:p>
        </p:txBody>
      </p:sp>
      <p:sp>
        <p:nvSpPr>
          <p:cNvPr id="6" name="Rectangle 5">
            <a:extLst>
              <a:ext uri="{FF2B5EF4-FFF2-40B4-BE49-F238E27FC236}">
                <a16:creationId xmlns:a16="http://schemas.microsoft.com/office/drawing/2014/main" id="{C01586CD-04F4-C6A1-4388-FC18E19EBA71}"/>
              </a:ext>
            </a:extLst>
          </p:cNvPr>
          <p:cNvSpPr/>
          <p:nvPr/>
        </p:nvSpPr>
        <p:spPr>
          <a:xfrm>
            <a:off x="1888236" y="1021080"/>
            <a:ext cx="5358384" cy="905256"/>
          </a:xfrm>
          <a:prstGeom prst="rect">
            <a:avLst/>
          </a:prstGeom>
          <a:solidFill>
            <a:srgbClr val="BD58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4000" b="1" dirty="0">
                <a:ln w="19050">
                  <a:solidFill>
                    <a:schemeClr val="tx1"/>
                  </a:solidFill>
                </a:ln>
              </a:rPr>
              <a:t>Combination Mark Logo</a:t>
            </a:r>
          </a:p>
        </p:txBody>
      </p:sp>
      <p:sp>
        <p:nvSpPr>
          <p:cNvPr id="7" name="TextBox 6">
            <a:extLst>
              <a:ext uri="{FF2B5EF4-FFF2-40B4-BE49-F238E27FC236}">
                <a16:creationId xmlns:a16="http://schemas.microsoft.com/office/drawing/2014/main" id="{4152E9D2-C46E-A184-D2B5-3B139F815F69}"/>
              </a:ext>
            </a:extLst>
          </p:cNvPr>
          <p:cNvSpPr txBox="1"/>
          <p:nvPr/>
        </p:nvSpPr>
        <p:spPr>
          <a:xfrm>
            <a:off x="374904" y="2027035"/>
            <a:ext cx="8385048" cy="1815882"/>
          </a:xfrm>
          <a:prstGeom prst="rect">
            <a:avLst/>
          </a:prstGeom>
          <a:noFill/>
        </p:spPr>
        <p:txBody>
          <a:bodyPr wrap="square" rtlCol="0">
            <a:spAutoFit/>
          </a:bodyPr>
          <a:lstStyle/>
          <a:p>
            <a:pPr algn="just"/>
            <a:r>
              <a:rPr lang="en-IE" sz="2800" dirty="0"/>
              <a:t>A combination mark logo uses both images and words as part of the logo design. The image and the words have to go together well. Colour and font choice and style are elements of this type of logo.</a:t>
            </a:r>
          </a:p>
        </p:txBody>
      </p:sp>
      <p:pic>
        <p:nvPicPr>
          <p:cNvPr id="5128" name="Picture 8" descr="Dunkin' | Logopedia | Fandom">
            <a:extLst>
              <a:ext uri="{FF2B5EF4-FFF2-40B4-BE49-F238E27FC236}">
                <a16:creationId xmlns:a16="http://schemas.microsoft.com/office/drawing/2014/main" id="{44A46E55-03F5-37E6-DFDE-5B702712E13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48052" y="3971753"/>
            <a:ext cx="4247895" cy="1543402"/>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7006283E-B89B-127F-CBCC-8D209C1125D5}"/>
              </a:ext>
            </a:extLst>
          </p:cNvPr>
          <p:cNvSpPr txBox="1"/>
          <p:nvPr/>
        </p:nvSpPr>
        <p:spPr>
          <a:xfrm>
            <a:off x="7246620" y="5733311"/>
            <a:ext cx="1833372" cy="400110"/>
          </a:xfrm>
          <a:prstGeom prst="rect">
            <a:avLst/>
          </a:prstGeom>
          <a:noFill/>
        </p:spPr>
        <p:txBody>
          <a:bodyPr wrap="square" rtlCol="0">
            <a:spAutoFit/>
          </a:bodyPr>
          <a:lstStyle/>
          <a:p>
            <a:pPr algn="ctr"/>
            <a:r>
              <a:rPr lang="en-IE" sz="2000" b="1" dirty="0"/>
              <a:t>Dunkin’ Donuts</a:t>
            </a:r>
          </a:p>
        </p:txBody>
      </p:sp>
    </p:spTree>
    <p:extLst>
      <p:ext uri="{BB962C8B-B14F-4D97-AF65-F5344CB8AC3E}">
        <p14:creationId xmlns:p14="http://schemas.microsoft.com/office/powerpoint/2010/main" val="419311955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96C5A6-8739-22F1-1F33-AD25ACCA11B7}"/>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8DB93CB9-D2D0-6CC1-AFE6-512ACD8A2CCD}"/>
              </a:ext>
            </a:extLst>
          </p:cNvPr>
          <p:cNvSpPr/>
          <p:nvPr/>
        </p:nvSpPr>
        <p:spPr>
          <a:xfrm>
            <a:off x="0" y="0"/>
            <a:ext cx="9144000" cy="512064"/>
          </a:xfrm>
          <a:prstGeom prst="rect">
            <a:avLst/>
          </a:prstGeom>
          <a:solidFill>
            <a:srgbClr val="BD58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4000" b="1" dirty="0">
                <a:ln>
                  <a:solidFill>
                    <a:schemeClr val="tx1"/>
                  </a:solidFill>
                </a:ln>
              </a:rPr>
              <a:t>Types of  Logos</a:t>
            </a:r>
          </a:p>
        </p:txBody>
      </p:sp>
      <p:sp>
        <p:nvSpPr>
          <p:cNvPr id="5" name="Rectangle 4">
            <a:extLst>
              <a:ext uri="{FF2B5EF4-FFF2-40B4-BE49-F238E27FC236}">
                <a16:creationId xmlns:a16="http://schemas.microsoft.com/office/drawing/2014/main" id="{C470F7BD-68CC-74E5-E332-2DD044CDB063}"/>
              </a:ext>
            </a:extLst>
          </p:cNvPr>
          <p:cNvSpPr/>
          <p:nvPr/>
        </p:nvSpPr>
        <p:spPr>
          <a:xfrm>
            <a:off x="0" y="509016"/>
            <a:ext cx="9144000" cy="103632"/>
          </a:xfrm>
          <a:prstGeom prst="rect">
            <a:avLst/>
          </a:prstGeom>
          <a:solidFill>
            <a:srgbClr val="E4831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2" name="Picture 1" descr="A close up of a black background&#10;&#10;AI-generated content may be incorrect.">
            <a:extLst>
              <a:ext uri="{FF2B5EF4-FFF2-40B4-BE49-F238E27FC236}">
                <a16:creationId xmlns:a16="http://schemas.microsoft.com/office/drawing/2014/main" id="{4B2DC14A-ED93-BB29-FC60-7B71AC6BFC6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152" y="6467003"/>
            <a:ext cx="1399032" cy="354421"/>
          </a:xfrm>
          <a:prstGeom prst="rect">
            <a:avLst/>
          </a:prstGeom>
        </p:spPr>
      </p:pic>
      <p:sp>
        <p:nvSpPr>
          <p:cNvPr id="3" name="TextBox 2">
            <a:extLst>
              <a:ext uri="{FF2B5EF4-FFF2-40B4-BE49-F238E27FC236}">
                <a16:creationId xmlns:a16="http://schemas.microsoft.com/office/drawing/2014/main" id="{168EF05A-88EB-C327-FC4F-AC9653E34E2E}"/>
              </a:ext>
            </a:extLst>
          </p:cNvPr>
          <p:cNvSpPr txBox="1"/>
          <p:nvPr/>
        </p:nvSpPr>
        <p:spPr>
          <a:xfrm>
            <a:off x="5897880" y="6503579"/>
            <a:ext cx="3328416" cy="276999"/>
          </a:xfrm>
          <a:prstGeom prst="rect">
            <a:avLst/>
          </a:prstGeom>
          <a:noFill/>
        </p:spPr>
        <p:txBody>
          <a:bodyPr wrap="square" rtlCol="0">
            <a:spAutoFit/>
          </a:bodyPr>
          <a:lstStyle/>
          <a:p>
            <a:pPr algn="ctr"/>
            <a:r>
              <a:rPr lang="en-IE" sz="1200" b="1" dirty="0"/>
              <a:t>© Seomra Ranga 2025 www.seomraranga.com</a:t>
            </a:r>
          </a:p>
        </p:txBody>
      </p:sp>
      <p:sp>
        <p:nvSpPr>
          <p:cNvPr id="8" name="TextBox 7">
            <a:extLst>
              <a:ext uri="{FF2B5EF4-FFF2-40B4-BE49-F238E27FC236}">
                <a16:creationId xmlns:a16="http://schemas.microsoft.com/office/drawing/2014/main" id="{F78F37F0-29F3-9888-CEF2-B69ECAAF6954}"/>
              </a:ext>
            </a:extLst>
          </p:cNvPr>
          <p:cNvSpPr txBox="1"/>
          <p:nvPr/>
        </p:nvSpPr>
        <p:spPr>
          <a:xfrm>
            <a:off x="0" y="757166"/>
            <a:ext cx="1801368" cy="369332"/>
          </a:xfrm>
          <a:prstGeom prst="rect">
            <a:avLst/>
          </a:prstGeom>
          <a:solidFill>
            <a:srgbClr val="E48312"/>
          </a:solidFill>
        </p:spPr>
        <p:txBody>
          <a:bodyPr wrap="square" rtlCol="0">
            <a:spAutoFit/>
          </a:bodyPr>
          <a:lstStyle/>
          <a:p>
            <a:pPr algn="ctr"/>
            <a:r>
              <a:rPr lang="en-IE" b="1" dirty="0"/>
              <a:t>Media Education</a:t>
            </a:r>
          </a:p>
        </p:txBody>
      </p:sp>
      <p:sp>
        <p:nvSpPr>
          <p:cNvPr id="7" name="TextBox 6">
            <a:extLst>
              <a:ext uri="{FF2B5EF4-FFF2-40B4-BE49-F238E27FC236}">
                <a16:creationId xmlns:a16="http://schemas.microsoft.com/office/drawing/2014/main" id="{495EBCFB-4810-07F8-58F9-F4B477F3C039}"/>
              </a:ext>
            </a:extLst>
          </p:cNvPr>
          <p:cNvSpPr txBox="1"/>
          <p:nvPr/>
        </p:nvSpPr>
        <p:spPr>
          <a:xfrm>
            <a:off x="374904" y="2027035"/>
            <a:ext cx="8385048" cy="1384995"/>
          </a:xfrm>
          <a:prstGeom prst="rect">
            <a:avLst/>
          </a:prstGeom>
          <a:noFill/>
        </p:spPr>
        <p:txBody>
          <a:bodyPr wrap="square" rtlCol="0">
            <a:spAutoFit/>
          </a:bodyPr>
          <a:lstStyle/>
          <a:p>
            <a:pPr algn="just"/>
            <a:r>
              <a:rPr lang="en-IE" sz="2800" dirty="0"/>
              <a:t>An emblem logo uses a font within a symbol or icon. The shape of the emblem, font styles and colour are a feature of this type of logo.</a:t>
            </a:r>
          </a:p>
        </p:txBody>
      </p:sp>
      <p:sp>
        <p:nvSpPr>
          <p:cNvPr id="9" name="Rectangle 8">
            <a:extLst>
              <a:ext uri="{FF2B5EF4-FFF2-40B4-BE49-F238E27FC236}">
                <a16:creationId xmlns:a16="http://schemas.microsoft.com/office/drawing/2014/main" id="{6AC643C5-14B6-1A46-A337-C102B377729A}"/>
              </a:ext>
            </a:extLst>
          </p:cNvPr>
          <p:cNvSpPr/>
          <p:nvPr/>
        </p:nvSpPr>
        <p:spPr>
          <a:xfrm>
            <a:off x="2660904" y="1021080"/>
            <a:ext cx="3822192" cy="905256"/>
          </a:xfrm>
          <a:prstGeom prst="rect">
            <a:avLst/>
          </a:prstGeom>
          <a:solidFill>
            <a:srgbClr val="BD58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4000" b="1" dirty="0">
                <a:ln w="19050">
                  <a:solidFill>
                    <a:schemeClr val="tx1"/>
                  </a:solidFill>
                </a:ln>
              </a:rPr>
              <a:t>Emblem Logo</a:t>
            </a:r>
          </a:p>
        </p:txBody>
      </p:sp>
      <p:pic>
        <p:nvPicPr>
          <p:cNvPr id="6146" name="Picture 2" descr="National Football League - Wikipedia">
            <a:extLst>
              <a:ext uri="{FF2B5EF4-FFF2-40B4-BE49-F238E27FC236}">
                <a16:creationId xmlns:a16="http://schemas.microsoft.com/office/drawing/2014/main" id="{8C9A8825-8C3E-D6E7-4ABA-AB86AB3EF44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53619" y="3429000"/>
            <a:ext cx="2027618" cy="2787813"/>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1EBF31FF-E2D1-2172-C714-551BC9178ACC}"/>
              </a:ext>
            </a:extLst>
          </p:cNvPr>
          <p:cNvSpPr txBox="1"/>
          <p:nvPr/>
        </p:nvSpPr>
        <p:spPr>
          <a:xfrm>
            <a:off x="6153912" y="5733311"/>
            <a:ext cx="2926080" cy="400110"/>
          </a:xfrm>
          <a:prstGeom prst="rect">
            <a:avLst/>
          </a:prstGeom>
          <a:noFill/>
        </p:spPr>
        <p:txBody>
          <a:bodyPr wrap="square" rtlCol="0">
            <a:spAutoFit/>
          </a:bodyPr>
          <a:lstStyle/>
          <a:p>
            <a:pPr algn="ctr"/>
            <a:r>
              <a:rPr lang="en-IE" sz="2000" b="1" dirty="0"/>
              <a:t>National Football League</a:t>
            </a:r>
          </a:p>
        </p:txBody>
      </p:sp>
    </p:spTree>
    <p:extLst>
      <p:ext uri="{BB962C8B-B14F-4D97-AF65-F5344CB8AC3E}">
        <p14:creationId xmlns:p14="http://schemas.microsoft.com/office/powerpoint/2010/main" val="280679624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BD69A0-9CEF-1B95-D5FD-B04B4EC7C458}"/>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DC01871F-8896-2D55-B718-7D75727A5EF0}"/>
              </a:ext>
            </a:extLst>
          </p:cNvPr>
          <p:cNvSpPr/>
          <p:nvPr/>
        </p:nvSpPr>
        <p:spPr>
          <a:xfrm>
            <a:off x="0" y="0"/>
            <a:ext cx="9144000" cy="512064"/>
          </a:xfrm>
          <a:prstGeom prst="rect">
            <a:avLst/>
          </a:prstGeom>
          <a:solidFill>
            <a:srgbClr val="BD58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4000" b="1" dirty="0">
                <a:ln>
                  <a:solidFill>
                    <a:schemeClr val="tx1"/>
                  </a:solidFill>
                </a:ln>
              </a:rPr>
              <a:t>Types of  Logos</a:t>
            </a:r>
          </a:p>
        </p:txBody>
      </p:sp>
      <p:sp>
        <p:nvSpPr>
          <p:cNvPr id="5" name="Rectangle 4">
            <a:extLst>
              <a:ext uri="{FF2B5EF4-FFF2-40B4-BE49-F238E27FC236}">
                <a16:creationId xmlns:a16="http://schemas.microsoft.com/office/drawing/2014/main" id="{0E9C998A-D8B4-C4DA-446A-193D3EE5DC33}"/>
              </a:ext>
            </a:extLst>
          </p:cNvPr>
          <p:cNvSpPr/>
          <p:nvPr/>
        </p:nvSpPr>
        <p:spPr>
          <a:xfrm>
            <a:off x="0" y="509016"/>
            <a:ext cx="9144000" cy="103632"/>
          </a:xfrm>
          <a:prstGeom prst="rect">
            <a:avLst/>
          </a:prstGeom>
          <a:solidFill>
            <a:srgbClr val="E4831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2" name="Picture 1" descr="A close up of a black background&#10;&#10;AI-generated content may be incorrect.">
            <a:extLst>
              <a:ext uri="{FF2B5EF4-FFF2-40B4-BE49-F238E27FC236}">
                <a16:creationId xmlns:a16="http://schemas.microsoft.com/office/drawing/2014/main" id="{79D4C9F5-3E79-C3A6-3138-ABFFE77326B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152" y="6467003"/>
            <a:ext cx="1399032" cy="354421"/>
          </a:xfrm>
          <a:prstGeom prst="rect">
            <a:avLst/>
          </a:prstGeom>
        </p:spPr>
      </p:pic>
      <p:sp>
        <p:nvSpPr>
          <p:cNvPr id="3" name="TextBox 2">
            <a:extLst>
              <a:ext uri="{FF2B5EF4-FFF2-40B4-BE49-F238E27FC236}">
                <a16:creationId xmlns:a16="http://schemas.microsoft.com/office/drawing/2014/main" id="{D6CC1648-E484-4A2B-4B3C-60B4C6542652}"/>
              </a:ext>
            </a:extLst>
          </p:cNvPr>
          <p:cNvSpPr txBox="1"/>
          <p:nvPr/>
        </p:nvSpPr>
        <p:spPr>
          <a:xfrm>
            <a:off x="5897880" y="6503579"/>
            <a:ext cx="3328416" cy="276999"/>
          </a:xfrm>
          <a:prstGeom prst="rect">
            <a:avLst/>
          </a:prstGeom>
          <a:noFill/>
        </p:spPr>
        <p:txBody>
          <a:bodyPr wrap="square" rtlCol="0">
            <a:spAutoFit/>
          </a:bodyPr>
          <a:lstStyle/>
          <a:p>
            <a:pPr algn="ctr"/>
            <a:r>
              <a:rPr lang="en-IE" sz="1200" b="1" dirty="0"/>
              <a:t>© Seomra Ranga 2025 www.seomraranga.com</a:t>
            </a:r>
          </a:p>
        </p:txBody>
      </p:sp>
      <p:sp>
        <p:nvSpPr>
          <p:cNvPr id="8" name="TextBox 7">
            <a:extLst>
              <a:ext uri="{FF2B5EF4-FFF2-40B4-BE49-F238E27FC236}">
                <a16:creationId xmlns:a16="http://schemas.microsoft.com/office/drawing/2014/main" id="{841234A5-EBBC-BB12-20A3-23B4CEC3BC92}"/>
              </a:ext>
            </a:extLst>
          </p:cNvPr>
          <p:cNvSpPr txBox="1"/>
          <p:nvPr/>
        </p:nvSpPr>
        <p:spPr>
          <a:xfrm>
            <a:off x="0" y="757166"/>
            <a:ext cx="1801368" cy="369332"/>
          </a:xfrm>
          <a:prstGeom prst="rect">
            <a:avLst/>
          </a:prstGeom>
          <a:solidFill>
            <a:srgbClr val="E48312"/>
          </a:solidFill>
        </p:spPr>
        <p:txBody>
          <a:bodyPr wrap="square" rtlCol="0">
            <a:spAutoFit/>
          </a:bodyPr>
          <a:lstStyle/>
          <a:p>
            <a:pPr algn="ctr"/>
            <a:r>
              <a:rPr lang="en-IE" b="1" dirty="0"/>
              <a:t>Media Education</a:t>
            </a:r>
          </a:p>
        </p:txBody>
      </p:sp>
      <p:sp>
        <p:nvSpPr>
          <p:cNvPr id="7" name="TextBox 6">
            <a:extLst>
              <a:ext uri="{FF2B5EF4-FFF2-40B4-BE49-F238E27FC236}">
                <a16:creationId xmlns:a16="http://schemas.microsoft.com/office/drawing/2014/main" id="{14C68ADC-4065-4A55-E01B-80950B17C4C0}"/>
              </a:ext>
            </a:extLst>
          </p:cNvPr>
          <p:cNvSpPr txBox="1"/>
          <p:nvPr/>
        </p:nvSpPr>
        <p:spPr>
          <a:xfrm>
            <a:off x="374904" y="2027035"/>
            <a:ext cx="8385048" cy="1815882"/>
          </a:xfrm>
          <a:prstGeom prst="rect">
            <a:avLst/>
          </a:prstGeom>
          <a:noFill/>
        </p:spPr>
        <p:txBody>
          <a:bodyPr wrap="square" rtlCol="0">
            <a:spAutoFit/>
          </a:bodyPr>
          <a:lstStyle/>
          <a:p>
            <a:pPr algn="just"/>
            <a:r>
              <a:rPr lang="en-IE" sz="2800" dirty="0"/>
              <a:t>An abstract logo uses a unique symbol to represent the brand. This type of logo often does not use the brand’s name so it relies heavily on the strength of the image in order to establish brand awareness.</a:t>
            </a:r>
          </a:p>
        </p:txBody>
      </p:sp>
      <p:sp>
        <p:nvSpPr>
          <p:cNvPr id="9" name="Rectangle 8">
            <a:extLst>
              <a:ext uri="{FF2B5EF4-FFF2-40B4-BE49-F238E27FC236}">
                <a16:creationId xmlns:a16="http://schemas.microsoft.com/office/drawing/2014/main" id="{077B6C17-F454-7148-0EE8-7568FD52C243}"/>
              </a:ext>
            </a:extLst>
          </p:cNvPr>
          <p:cNvSpPr/>
          <p:nvPr/>
        </p:nvSpPr>
        <p:spPr>
          <a:xfrm>
            <a:off x="2660904" y="1021080"/>
            <a:ext cx="3822192" cy="905256"/>
          </a:xfrm>
          <a:prstGeom prst="rect">
            <a:avLst/>
          </a:prstGeom>
          <a:solidFill>
            <a:srgbClr val="BD58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4000" b="1" dirty="0">
                <a:ln w="19050">
                  <a:solidFill>
                    <a:schemeClr val="tx1"/>
                  </a:solidFill>
                </a:ln>
              </a:rPr>
              <a:t>Abstract Logo</a:t>
            </a:r>
          </a:p>
        </p:txBody>
      </p:sp>
      <p:pic>
        <p:nvPicPr>
          <p:cNvPr id="8196" name="Picture 4" descr="PBS Logo PNG by IsaacHelton on DeviantArt">
            <a:extLst>
              <a:ext uri="{FF2B5EF4-FFF2-40B4-BE49-F238E27FC236}">
                <a16:creationId xmlns:a16="http://schemas.microsoft.com/office/drawing/2014/main" id="{155F5FA8-EA8B-E667-7D95-DE2B2232DF5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08248" y="3943616"/>
            <a:ext cx="2118360" cy="211836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E9442E32-D2E0-BE91-C4F6-F81A7BEFE03D}"/>
              </a:ext>
            </a:extLst>
          </p:cNvPr>
          <p:cNvSpPr txBox="1"/>
          <p:nvPr/>
        </p:nvSpPr>
        <p:spPr>
          <a:xfrm>
            <a:off x="5897880" y="5733311"/>
            <a:ext cx="3182112" cy="400110"/>
          </a:xfrm>
          <a:prstGeom prst="rect">
            <a:avLst/>
          </a:prstGeom>
          <a:noFill/>
        </p:spPr>
        <p:txBody>
          <a:bodyPr wrap="square" rtlCol="0">
            <a:spAutoFit/>
          </a:bodyPr>
          <a:lstStyle/>
          <a:p>
            <a:pPr algn="ctr"/>
            <a:r>
              <a:rPr lang="en-IE" sz="2000" b="1" dirty="0"/>
              <a:t>Public Broadcasting Service</a:t>
            </a:r>
          </a:p>
        </p:txBody>
      </p:sp>
    </p:spTree>
    <p:extLst>
      <p:ext uri="{BB962C8B-B14F-4D97-AF65-F5344CB8AC3E}">
        <p14:creationId xmlns:p14="http://schemas.microsoft.com/office/powerpoint/2010/main" val="72189306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BFFFB1-23B5-6740-2A4B-2CEB8473BFE3}"/>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45AE7355-083E-E70A-3AB3-3461E0A0D47B}"/>
              </a:ext>
            </a:extLst>
          </p:cNvPr>
          <p:cNvSpPr/>
          <p:nvPr/>
        </p:nvSpPr>
        <p:spPr>
          <a:xfrm>
            <a:off x="0" y="0"/>
            <a:ext cx="9144000" cy="512064"/>
          </a:xfrm>
          <a:prstGeom prst="rect">
            <a:avLst/>
          </a:prstGeom>
          <a:solidFill>
            <a:srgbClr val="BD58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4000" b="1" dirty="0">
                <a:ln>
                  <a:solidFill>
                    <a:schemeClr val="tx1"/>
                  </a:solidFill>
                </a:ln>
              </a:rPr>
              <a:t>Analysing a Logo</a:t>
            </a:r>
          </a:p>
        </p:txBody>
      </p:sp>
      <p:sp>
        <p:nvSpPr>
          <p:cNvPr id="5" name="Rectangle 4">
            <a:extLst>
              <a:ext uri="{FF2B5EF4-FFF2-40B4-BE49-F238E27FC236}">
                <a16:creationId xmlns:a16="http://schemas.microsoft.com/office/drawing/2014/main" id="{0D2C318C-8F95-7315-A08F-1AA42D0244FC}"/>
              </a:ext>
            </a:extLst>
          </p:cNvPr>
          <p:cNvSpPr/>
          <p:nvPr/>
        </p:nvSpPr>
        <p:spPr>
          <a:xfrm>
            <a:off x="0" y="509016"/>
            <a:ext cx="9144000" cy="103632"/>
          </a:xfrm>
          <a:prstGeom prst="rect">
            <a:avLst/>
          </a:prstGeom>
          <a:solidFill>
            <a:srgbClr val="E4831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2" name="Picture 1" descr="A close up of a black background&#10;&#10;AI-generated content may be incorrect.">
            <a:extLst>
              <a:ext uri="{FF2B5EF4-FFF2-40B4-BE49-F238E27FC236}">
                <a16:creationId xmlns:a16="http://schemas.microsoft.com/office/drawing/2014/main" id="{41759BFB-EF11-EA01-B0EB-BB9CA323920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152" y="6467003"/>
            <a:ext cx="1399032" cy="354421"/>
          </a:xfrm>
          <a:prstGeom prst="rect">
            <a:avLst/>
          </a:prstGeom>
        </p:spPr>
      </p:pic>
      <p:sp>
        <p:nvSpPr>
          <p:cNvPr id="3" name="TextBox 2">
            <a:extLst>
              <a:ext uri="{FF2B5EF4-FFF2-40B4-BE49-F238E27FC236}">
                <a16:creationId xmlns:a16="http://schemas.microsoft.com/office/drawing/2014/main" id="{4BE4BD3B-9044-3D34-A19E-4CD6C99A50DF}"/>
              </a:ext>
            </a:extLst>
          </p:cNvPr>
          <p:cNvSpPr txBox="1"/>
          <p:nvPr/>
        </p:nvSpPr>
        <p:spPr>
          <a:xfrm>
            <a:off x="5897880" y="6503579"/>
            <a:ext cx="3328416" cy="276999"/>
          </a:xfrm>
          <a:prstGeom prst="rect">
            <a:avLst/>
          </a:prstGeom>
          <a:noFill/>
        </p:spPr>
        <p:txBody>
          <a:bodyPr wrap="square" rtlCol="0">
            <a:spAutoFit/>
          </a:bodyPr>
          <a:lstStyle/>
          <a:p>
            <a:pPr algn="ctr"/>
            <a:r>
              <a:rPr lang="en-IE" sz="1200" b="1" dirty="0"/>
              <a:t>© Seomra Ranga 2025 www.seomraranga.com</a:t>
            </a:r>
          </a:p>
        </p:txBody>
      </p:sp>
      <p:sp>
        <p:nvSpPr>
          <p:cNvPr id="8" name="TextBox 7">
            <a:extLst>
              <a:ext uri="{FF2B5EF4-FFF2-40B4-BE49-F238E27FC236}">
                <a16:creationId xmlns:a16="http://schemas.microsoft.com/office/drawing/2014/main" id="{6BD0AC11-27BA-2D11-84A3-D7DA93043DEF}"/>
              </a:ext>
            </a:extLst>
          </p:cNvPr>
          <p:cNvSpPr txBox="1"/>
          <p:nvPr/>
        </p:nvSpPr>
        <p:spPr>
          <a:xfrm>
            <a:off x="0" y="757166"/>
            <a:ext cx="1801368" cy="369332"/>
          </a:xfrm>
          <a:prstGeom prst="rect">
            <a:avLst/>
          </a:prstGeom>
          <a:solidFill>
            <a:srgbClr val="E48312"/>
          </a:solidFill>
        </p:spPr>
        <p:txBody>
          <a:bodyPr wrap="square" rtlCol="0">
            <a:spAutoFit/>
          </a:bodyPr>
          <a:lstStyle/>
          <a:p>
            <a:pPr algn="ctr"/>
            <a:r>
              <a:rPr lang="en-IE" b="1" dirty="0"/>
              <a:t>Media Education</a:t>
            </a:r>
          </a:p>
        </p:txBody>
      </p:sp>
      <p:pic>
        <p:nvPicPr>
          <p:cNvPr id="9218" name="Picture 2">
            <a:extLst>
              <a:ext uri="{FF2B5EF4-FFF2-40B4-BE49-F238E27FC236}">
                <a16:creationId xmlns:a16="http://schemas.microsoft.com/office/drawing/2014/main" id="{5EAC5CF8-C01E-F214-BE3A-FF76249B497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37260" y="2466429"/>
            <a:ext cx="7269480" cy="2183368"/>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25BF29B5-A336-F973-7B7C-BB13856ECDE8}"/>
              </a:ext>
            </a:extLst>
          </p:cNvPr>
          <p:cNvSpPr txBox="1"/>
          <p:nvPr/>
        </p:nvSpPr>
        <p:spPr>
          <a:xfrm>
            <a:off x="274320" y="1539092"/>
            <a:ext cx="1459992" cy="369332"/>
          </a:xfrm>
          <a:prstGeom prst="rect">
            <a:avLst/>
          </a:prstGeom>
          <a:solidFill>
            <a:srgbClr val="E48312"/>
          </a:solidFill>
        </p:spPr>
        <p:txBody>
          <a:bodyPr wrap="square" rtlCol="0">
            <a:spAutoFit/>
          </a:bodyPr>
          <a:lstStyle/>
          <a:p>
            <a:pPr algn="ctr"/>
            <a:r>
              <a:rPr lang="en-IE" b="1" dirty="0"/>
              <a:t>Single Colour</a:t>
            </a:r>
          </a:p>
        </p:txBody>
      </p:sp>
      <p:sp>
        <p:nvSpPr>
          <p:cNvPr id="9" name="TextBox 8">
            <a:extLst>
              <a:ext uri="{FF2B5EF4-FFF2-40B4-BE49-F238E27FC236}">
                <a16:creationId xmlns:a16="http://schemas.microsoft.com/office/drawing/2014/main" id="{2BDF3BFC-5853-4FA4-4BE5-09878F549184}"/>
              </a:ext>
            </a:extLst>
          </p:cNvPr>
          <p:cNvSpPr txBox="1"/>
          <p:nvPr/>
        </p:nvSpPr>
        <p:spPr>
          <a:xfrm>
            <a:off x="6568440" y="2043686"/>
            <a:ext cx="1767840" cy="369332"/>
          </a:xfrm>
          <a:prstGeom prst="rect">
            <a:avLst/>
          </a:prstGeom>
          <a:solidFill>
            <a:srgbClr val="E48312"/>
          </a:solidFill>
        </p:spPr>
        <p:txBody>
          <a:bodyPr wrap="square" rtlCol="0">
            <a:spAutoFit/>
          </a:bodyPr>
          <a:lstStyle/>
          <a:p>
            <a:pPr algn="ctr"/>
            <a:r>
              <a:rPr lang="en-IE" b="1" dirty="0"/>
              <a:t>Font &amp; Font Size</a:t>
            </a:r>
          </a:p>
        </p:txBody>
      </p:sp>
      <p:sp>
        <p:nvSpPr>
          <p:cNvPr id="10" name="TextBox 9">
            <a:extLst>
              <a:ext uri="{FF2B5EF4-FFF2-40B4-BE49-F238E27FC236}">
                <a16:creationId xmlns:a16="http://schemas.microsoft.com/office/drawing/2014/main" id="{4FF92889-1FBB-7EA9-D86C-2AB83266D02D}"/>
              </a:ext>
            </a:extLst>
          </p:cNvPr>
          <p:cNvSpPr txBox="1"/>
          <p:nvPr/>
        </p:nvSpPr>
        <p:spPr>
          <a:xfrm>
            <a:off x="1691640" y="5264231"/>
            <a:ext cx="697992" cy="369332"/>
          </a:xfrm>
          <a:prstGeom prst="rect">
            <a:avLst/>
          </a:prstGeom>
          <a:solidFill>
            <a:srgbClr val="E48312"/>
          </a:solidFill>
        </p:spPr>
        <p:txBody>
          <a:bodyPr wrap="square" rtlCol="0">
            <a:spAutoFit/>
          </a:bodyPr>
          <a:lstStyle/>
          <a:p>
            <a:pPr algn="ctr"/>
            <a:r>
              <a:rPr lang="en-IE" b="1" dirty="0"/>
              <a:t>Icon</a:t>
            </a:r>
          </a:p>
        </p:txBody>
      </p:sp>
      <p:sp>
        <p:nvSpPr>
          <p:cNvPr id="11" name="TextBox 10">
            <a:extLst>
              <a:ext uri="{FF2B5EF4-FFF2-40B4-BE49-F238E27FC236}">
                <a16:creationId xmlns:a16="http://schemas.microsoft.com/office/drawing/2014/main" id="{D8430CCA-6155-50CD-3581-E197E2643289}"/>
              </a:ext>
            </a:extLst>
          </p:cNvPr>
          <p:cNvSpPr txBox="1"/>
          <p:nvPr/>
        </p:nvSpPr>
        <p:spPr>
          <a:xfrm>
            <a:off x="3642360" y="5481237"/>
            <a:ext cx="2060448" cy="369332"/>
          </a:xfrm>
          <a:prstGeom prst="rect">
            <a:avLst/>
          </a:prstGeom>
          <a:solidFill>
            <a:srgbClr val="E48312"/>
          </a:solidFill>
        </p:spPr>
        <p:txBody>
          <a:bodyPr wrap="square" rtlCol="0">
            <a:spAutoFit/>
          </a:bodyPr>
          <a:lstStyle/>
          <a:p>
            <a:pPr algn="ctr"/>
            <a:r>
              <a:rPr lang="en-IE" b="1" dirty="0"/>
              <a:t>Use of Brand Name</a:t>
            </a:r>
          </a:p>
        </p:txBody>
      </p:sp>
      <p:cxnSp>
        <p:nvCxnSpPr>
          <p:cNvPr id="13" name="Straight Arrow Connector 12">
            <a:extLst>
              <a:ext uri="{FF2B5EF4-FFF2-40B4-BE49-F238E27FC236}">
                <a16:creationId xmlns:a16="http://schemas.microsoft.com/office/drawing/2014/main" id="{FEACC955-8EE2-FFE1-AB93-49DC6FD65578}"/>
              </a:ext>
            </a:extLst>
          </p:cNvPr>
          <p:cNvCxnSpPr>
            <a:cxnSpLocks/>
            <a:stCxn id="7" idx="2"/>
          </p:cNvCxnSpPr>
          <p:nvPr/>
        </p:nvCxnSpPr>
        <p:spPr>
          <a:xfrm>
            <a:off x="1004316" y="1908424"/>
            <a:ext cx="467868" cy="679328"/>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9F61D765-2363-9BE3-6D7A-0F94F0355A28}"/>
              </a:ext>
            </a:extLst>
          </p:cNvPr>
          <p:cNvCxnSpPr>
            <a:cxnSpLocks/>
          </p:cNvCxnSpPr>
          <p:nvPr/>
        </p:nvCxnSpPr>
        <p:spPr>
          <a:xfrm flipH="1">
            <a:off x="6327648" y="2400300"/>
            <a:ext cx="670560" cy="636606"/>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EE37D327-BF31-469C-C020-2CD2F1BD6AA7}"/>
              </a:ext>
            </a:extLst>
          </p:cNvPr>
          <p:cNvCxnSpPr>
            <a:cxnSpLocks/>
          </p:cNvCxnSpPr>
          <p:nvPr/>
        </p:nvCxnSpPr>
        <p:spPr>
          <a:xfrm flipV="1">
            <a:off x="5113020" y="4142232"/>
            <a:ext cx="336804" cy="1327408"/>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8B7525A6-8C44-8DB5-A1D5-A5B595D91D9F}"/>
              </a:ext>
            </a:extLst>
          </p:cNvPr>
          <p:cNvCxnSpPr>
            <a:cxnSpLocks/>
          </p:cNvCxnSpPr>
          <p:nvPr/>
        </p:nvCxnSpPr>
        <p:spPr>
          <a:xfrm flipV="1">
            <a:off x="2135124" y="4649797"/>
            <a:ext cx="254508" cy="614434"/>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577899BE-737F-A39D-CF92-5CBED6CDF9CA}"/>
              </a:ext>
            </a:extLst>
          </p:cNvPr>
          <p:cNvCxnSpPr>
            <a:cxnSpLocks/>
          </p:cNvCxnSpPr>
          <p:nvPr/>
        </p:nvCxnSpPr>
        <p:spPr>
          <a:xfrm flipH="1" flipV="1">
            <a:off x="8075179" y="3558113"/>
            <a:ext cx="261101" cy="1027308"/>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CC8FE7A0-7FA3-94E0-0E0B-7B1E606C0831}"/>
              </a:ext>
            </a:extLst>
          </p:cNvPr>
          <p:cNvSpPr txBox="1"/>
          <p:nvPr/>
        </p:nvSpPr>
        <p:spPr>
          <a:xfrm>
            <a:off x="7154188" y="4588903"/>
            <a:ext cx="1841983" cy="646331"/>
          </a:xfrm>
          <a:prstGeom prst="rect">
            <a:avLst/>
          </a:prstGeom>
          <a:solidFill>
            <a:srgbClr val="E48312"/>
          </a:solidFill>
        </p:spPr>
        <p:txBody>
          <a:bodyPr wrap="square" rtlCol="0">
            <a:spAutoFit/>
          </a:bodyPr>
          <a:lstStyle/>
          <a:p>
            <a:pPr algn="ctr"/>
            <a:r>
              <a:rPr lang="en-IE" b="1" dirty="0"/>
              <a:t>Registered Trade Mark Logo</a:t>
            </a:r>
          </a:p>
        </p:txBody>
      </p:sp>
      <p:sp>
        <p:nvSpPr>
          <p:cNvPr id="33" name="TextBox 32">
            <a:extLst>
              <a:ext uri="{FF2B5EF4-FFF2-40B4-BE49-F238E27FC236}">
                <a16:creationId xmlns:a16="http://schemas.microsoft.com/office/drawing/2014/main" id="{0FC658AC-3C76-91E4-F727-130EDB084061}"/>
              </a:ext>
            </a:extLst>
          </p:cNvPr>
          <p:cNvSpPr txBox="1"/>
          <p:nvPr/>
        </p:nvSpPr>
        <p:spPr>
          <a:xfrm>
            <a:off x="3345180" y="1427132"/>
            <a:ext cx="1767840" cy="369332"/>
          </a:xfrm>
          <a:prstGeom prst="rect">
            <a:avLst/>
          </a:prstGeom>
          <a:solidFill>
            <a:srgbClr val="E48312"/>
          </a:solidFill>
        </p:spPr>
        <p:txBody>
          <a:bodyPr wrap="square" rtlCol="0">
            <a:spAutoFit/>
          </a:bodyPr>
          <a:lstStyle/>
          <a:p>
            <a:pPr algn="ctr"/>
            <a:r>
              <a:rPr lang="en-IE" b="1" dirty="0"/>
              <a:t>Text Beside Icon</a:t>
            </a:r>
          </a:p>
        </p:txBody>
      </p:sp>
      <p:cxnSp>
        <p:nvCxnSpPr>
          <p:cNvPr id="34" name="Straight Arrow Connector 33">
            <a:extLst>
              <a:ext uri="{FF2B5EF4-FFF2-40B4-BE49-F238E27FC236}">
                <a16:creationId xmlns:a16="http://schemas.microsoft.com/office/drawing/2014/main" id="{195F8256-548F-1AF1-9AB1-3C11ADA140CE}"/>
              </a:ext>
            </a:extLst>
          </p:cNvPr>
          <p:cNvCxnSpPr>
            <a:cxnSpLocks/>
          </p:cNvCxnSpPr>
          <p:nvPr/>
        </p:nvCxnSpPr>
        <p:spPr>
          <a:xfrm>
            <a:off x="4532376" y="1790694"/>
            <a:ext cx="39624" cy="1348532"/>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9732527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0B4169-8F0C-6C9D-585E-0F2C8A4CF09C}"/>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47B45512-331F-E11A-4AAC-CDAA863595DE}"/>
              </a:ext>
            </a:extLst>
          </p:cNvPr>
          <p:cNvSpPr/>
          <p:nvPr/>
        </p:nvSpPr>
        <p:spPr>
          <a:xfrm>
            <a:off x="0" y="0"/>
            <a:ext cx="9144000" cy="512064"/>
          </a:xfrm>
          <a:prstGeom prst="rect">
            <a:avLst/>
          </a:prstGeom>
          <a:solidFill>
            <a:srgbClr val="BD58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4000" b="1" dirty="0">
                <a:ln>
                  <a:solidFill>
                    <a:schemeClr val="tx1"/>
                  </a:solidFill>
                </a:ln>
              </a:rPr>
              <a:t>Analysing a Logo</a:t>
            </a:r>
          </a:p>
        </p:txBody>
      </p:sp>
      <p:sp>
        <p:nvSpPr>
          <p:cNvPr id="5" name="Rectangle 4">
            <a:extLst>
              <a:ext uri="{FF2B5EF4-FFF2-40B4-BE49-F238E27FC236}">
                <a16:creationId xmlns:a16="http://schemas.microsoft.com/office/drawing/2014/main" id="{2591D0EF-C4F2-DD5C-EA86-DD7FF27DEE54}"/>
              </a:ext>
            </a:extLst>
          </p:cNvPr>
          <p:cNvSpPr/>
          <p:nvPr/>
        </p:nvSpPr>
        <p:spPr>
          <a:xfrm>
            <a:off x="0" y="509016"/>
            <a:ext cx="9144000" cy="103632"/>
          </a:xfrm>
          <a:prstGeom prst="rect">
            <a:avLst/>
          </a:prstGeom>
          <a:solidFill>
            <a:srgbClr val="E4831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2" name="Picture 1" descr="A close up of a black background&#10;&#10;AI-generated content may be incorrect.">
            <a:extLst>
              <a:ext uri="{FF2B5EF4-FFF2-40B4-BE49-F238E27FC236}">
                <a16:creationId xmlns:a16="http://schemas.microsoft.com/office/drawing/2014/main" id="{43B17B94-0646-F6C2-6EEA-2DE5F515FE6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152" y="6467003"/>
            <a:ext cx="1399032" cy="354421"/>
          </a:xfrm>
          <a:prstGeom prst="rect">
            <a:avLst/>
          </a:prstGeom>
        </p:spPr>
      </p:pic>
      <p:sp>
        <p:nvSpPr>
          <p:cNvPr id="3" name="TextBox 2">
            <a:extLst>
              <a:ext uri="{FF2B5EF4-FFF2-40B4-BE49-F238E27FC236}">
                <a16:creationId xmlns:a16="http://schemas.microsoft.com/office/drawing/2014/main" id="{602E76BF-74E0-2E04-BF13-F1BE32B2B4CF}"/>
              </a:ext>
            </a:extLst>
          </p:cNvPr>
          <p:cNvSpPr txBox="1"/>
          <p:nvPr/>
        </p:nvSpPr>
        <p:spPr>
          <a:xfrm>
            <a:off x="5897880" y="6503579"/>
            <a:ext cx="3328416" cy="276999"/>
          </a:xfrm>
          <a:prstGeom prst="rect">
            <a:avLst/>
          </a:prstGeom>
          <a:noFill/>
        </p:spPr>
        <p:txBody>
          <a:bodyPr wrap="square" rtlCol="0">
            <a:spAutoFit/>
          </a:bodyPr>
          <a:lstStyle/>
          <a:p>
            <a:pPr algn="ctr"/>
            <a:r>
              <a:rPr lang="en-IE" sz="1200" b="1" dirty="0"/>
              <a:t>© Seomra Ranga 2025 www.seomraranga.com</a:t>
            </a:r>
          </a:p>
        </p:txBody>
      </p:sp>
      <p:sp>
        <p:nvSpPr>
          <p:cNvPr id="8" name="TextBox 7">
            <a:extLst>
              <a:ext uri="{FF2B5EF4-FFF2-40B4-BE49-F238E27FC236}">
                <a16:creationId xmlns:a16="http://schemas.microsoft.com/office/drawing/2014/main" id="{BE39FEAE-90F8-57A4-8E1A-D53754BD6A2B}"/>
              </a:ext>
            </a:extLst>
          </p:cNvPr>
          <p:cNvSpPr txBox="1"/>
          <p:nvPr/>
        </p:nvSpPr>
        <p:spPr>
          <a:xfrm>
            <a:off x="0" y="757166"/>
            <a:ext cx="1801368" cy="369332"/>
          </a:xfrm>
          <a:prstGeom prst="rect">
            <a:avLst/>
          </a:prstGeom>
          <a:solidFill>
            <a:srgbClr val="E48312"/>
          </a:solidFill>
        </p:spPr>
        <p:txBody>
          <a:bodyPr wrap="square" rtlCol="0">
            <a:spAutoFit/>
          </a:bodyPr>
          <a:lstStyle/>
          <a:p>
            <a:pPr algn="ctr"/>
            <a:r>
              <a:rPr lang="en-IE" b="1" dirty="0"/>
              <a:t>Media Education</a:t>
            </a:r>
          </a:p>
        </p:txBody>
      </p:sp>
      <p:sp>
        <p:nvSpPr>
          <p:cNvPr id="10" name="TextBox 9">
            <a:extLst>
              <a:ext uri="{FF2B5EF4-FFF2-40B4-BE49-F238E27FC236}">
                <a16:creationId xmlns:a16="http://schemas.microsoft.com/office/drawing/2014/main" id="{34C18F91-19B0-6D1F-EFFF-28C5C5612C5F}"/>
              </a:ext>
            </a:extLst>
          </p:cNvPr>
          <p:cNvSpPr txBox="1"/>
          <p:nvPr/>
        </p:nvSpPr>
        <p:spPr>
          <a:xfrm>
            <a:off x="7120128" y="3514772"/>
            <a:ext cx="1709928" cy="923330"/>
          </a:xfrm>
          <a:prstGeom prst="rect">
            <a:avLst/>
          </a:prstGeom>
          <a:solidFill>
            <a:srgbClr val="E48312"/>
          </a:solidFill>
        </p:spPr>
        <p:txBody>
          <a:bodyPr wrap="square" rtlCol="0">
            <a:spAutoFit/>
          </a:bodyPr>
          <a:lstStyle/>
          <a:p>
            <a:pPr algn="ctr"/>
            <a:r>
              <a:rPr lang="en-IE" b="1" dirty="0"/>
              <a:t>Fun Addition of the Exclamation Mark</a:t>
            </a:r>
          </a:p>
        </p:txBody>
      </p:sp>
      <p:pic>
        <p:nvPicPr>
          <p:cNvPr id="10242" name="Picture 2" descr="Yahoo logo and symbol, meaning, history, PNG, brand">
            <a:extLst>
              <a:ext uri="{FF2B5EF4-FFF2-40B4-BE49-F238E27FC236}">
                <a16:creationId xmlns:a16="http://schemas.microsoft.com/office/drawing/2014/main" id="{375EE59F-C745-9AB4-5550-75C2CCF03FE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23872" y="1826605"/>
            <a:ext cx="5029200" cy="3716893"/>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F358FE66-56C4-01A4-797C-A171392ED949}"/>
              </a:ext>
            </a:extLst>
          </p:cNvPr>
          <p:cNvSpPr txBox="1"/>
          <p:nvPr/>
        </p:nvSpPr>
        <p:spPr>
          <a:xfrm>
            <a:off x="1360932" y="1811321"/>
            <a:ext cx="1459992" cy="369332"/>
          </a:xfrm>
          <a:prstGeom prst="rect">
            <a:avLst/>
          </a:prstGeom>
          <a:solidFill>
            <a:srgbClr val="E48312"/>
          </a:solidFill>
        </p:spPr>
        <p:txBody>
          <a:bodyPr wrap="square" rtlCol="0">
            <a:spAutoFit/>
          </a:bodyPr>
          <a:lstStyle/>
          <a:p>
            <a:pPr algn="ctr"/>
            <a:r>
              <a:rPr lang="en-IE" b="1" dirty="0"/>
              <a:t>Single Colour</a:t>
            </a:r>
          </a:p>
        </p:txBody>
      </p:sp>
      <p:cxnSp>
        <p:nvCxnSpPr>
          <p:cNvPr id="13" name="Straight Arrow Connector 12">
            <a:extLst>
              <a:ext uri="{FF2B5EF4-FFF2-40B4-BE49-F238E27FC236}">
                <a16:creationId xmlns:a16="http://schemas.microsoft.com/office/drawing/2014/main" id="{76DD9AAD-1635-9FF2-8E2E-10309668C328}"/>
              </a:ext>
            </a:extLst>
          </p:cNvPr>
          <p:cNvCxnSpPr>
            <a:cxnSpLocks/>
          </p:cNvCxnSpPr>
          <p:nvPr/>
        </p:nvCxnSpPr>
        <p:spPr>
          <a:xfrm>
            <a:off x="1815084" y="2188641"/>
            <a:ext cx="557784" cy="929063"/>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A57E132A-ABEA-0BBE-70FF-15E5AB71BE60}"/>
              </a:ext>
            </a:extLst>
          </p:cNvPr>
          <p:cNvSpPr txBox="1"/>
          <p:nvPr/>
        </p:nvSpPr>
        <p:spPr>
          <a:xfrm>
            <a:off x="4639056" y="1289169"/>
            <a:ext cx="1767840" cy="369332"/>
          </a:xfrm>
          <a:prstGeom prst="rect">
            <a:avLst/>
          </a:prstGeom>
          <a:solidFill>
            <a:srgbClr val="E48312"/>
          </a:solidFill>
        </p:spPr>
        <p:txBody>
          <a:bodyPr wrap="square" rtlCol="0">
            <a:spAutoFit/>
          </a:bodyPr>
          <a:lstStyle/>
          <a:p>
            <a:pPr algn="ctr"/>
            <a:r>
              <a:rPr lang="en-IE" b="1" dirty="0"/>
              <a:t>Font &amp; Font Size</a:t>
            </a:r>
          </a:p>
        </p:txBody>
      </p:sp>
      <p:cxnSp>
        <p:nvCxnSpPr>
          <p:cNvPr id="14" name="Straight Arrow Connector 13">
            <a:extLst>
              <a:ext uri="{FF2B5EF4-FFF2-40B4-BE49-F238E27FC236}">
                <a16:creationId xmlns:a16="http://schemas.microsoft.com/office/drawing/2014/main" id="{BC2C7F5F-3F2C-35DA-08E1-4D43280E0082}"/>
              </a:ext>
            </a:extLst>
          </p:cNvPr>
          <p:cNvCxnSpPr>
            <a:cxnSpLocks/>
          </p:cNvCxnSpPr>
          <p:nvPr/>
        </p:nvCxnSpPr>
        <p:spPr>
          <a:xfrm flipH="1">
            <a:off x="4709160" y="1670098"/>
            <a:ext cx="359664" cy="1379248"/>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EE14CE37-B773-AC6A-79AF-BA35EAA9BD7B}"/>
              </a:ext>
            </a:extLst>
          </p:cNvPr>
          <p:cNvSpPr txBox="1"/>
          <p:nvPr/>
        </p:nvSpPr>
        <p:spPr>
          <a:xfrm>
            <a:off x="246888" y="4929239"/>
            <a:ext cx="2060448" cy="923330"/>
          </a:xfrm>
          <a:prstGeom prst="rect">
            <a:avLst/>
          </a:prstGeom>
          <a:solidFill>
            <a:srgbClr val="E48312"/>
          </a:solidFill>
        </p:spPr>
        <p:txBody>
          <a:bodyPr wrap="square" rtlCol="0">
            <a:spAutoFit/>
          </a:bodyPr>
          <a:lstStyle/>
          <a:p>
            <a:pPr algn="ctr"/>
            <a:r>
              <a:rPr lang="en-IE" b="1" dirty="0"/>
              <a:t>Single Letter Represents the Brand Name</a:t>
            </a:r>
          </a:p>
        </p:txBody>
      </p:sp>
      <p:cxnSp>
        <p:nvCxnSpPr>
          <p:cNvPr id="16" name="Straight Arrow Connector 15">
            <a:extLst>
              <a:ext uri="{FF2B5EF4-FFF2-40B4-BE49-F238E27FC236}">
                <a16:creationId xmlns:a16="http://schemas.microsoft.com/office/drawing/2014/main" id="{F81281B0-CBC8-FC53-2364-90E80FEDC872}"/>
              </a:ext>
            </a:extLst>
          </p:cNvPr>
          <p:cNvCxnSpPr>
            <a:cxnSpLocks/>
          </p:cNvCxnSpPr>
          <p:nvPr/>
        </p:nvCxnSpPr>
        <p:spPr>
          <a:xfrm flipV="1">
            <a:off x="2307336" y="4407087"/>
            <a:ext cx="801624" cy="983817"/>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9A18279B-1013-BDB0-44B5-61EA0700E154}"/>
              </a:ext>
            </a:extLst>
          </p:cNvPr>
          <p:cNvCxnSpPr>
            <a:cxnSpLocks/>
          </p:cNvCxnSpPr>
          <p:nvPr/>
        </p:nvCxnSpPr>
        <p:spPr>
          <a:xfrm flipH="1" flipV="1">
            <a:off x="6336792" y="3976437"/>
            <a:ext cx="783336" cy="129219"/>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7BF76A9B-7EDD-9A5B-1555-1F80A10AFE6C}"/>
              </a:ext>
            </a:extLst>
          </p:cNvPr>
          <p:cNvSpPr txBox="1"/>
          <p:nvPr/>
        </p:nvSpPr>
        <p:spPr>
          <a:xfrm>
            <a:off x="309372" y="3315719"/>
            <a:ext cx="998982" cy="369332"/>
          </a:xfrm>
          <a:prstGeom prst="rect">
            <a:avLst/>
          </a:prstGeom>
          <a:solidFill>
            <a:srgbClr val="E48312"/>
          </a:solidFill>
        </p:spPr>
        <p:txBody>
          <a:bodyPr wrap="square" rtlCol="0">
            <a:spAutoFit/>
          </a:bodyPr>
          <a:lstStyle/>
          <a:p>
            <a:pPr algn="ctr"/>
            <a:r>
              <a:rPr lang="en-IE" b="1" dirty="0"/>
              <a:t>Shape</a:t>
            </a:r>
          </a:p>
        </p:txBody>
      </p:sp>
      <p:cxnSp>
        <p:nvCxnSpPr>
          <p:cNvPr id="23" name="Straight Arrow Connector 22">
            <a:extLst>
              <a:ext uri="{FF2B5EF4-FFF2-40B4-BE49-F238E27FC236}">
                <a16:creationId xmlns:a16="http://schemas.microsoft.com/office/drawing/2014/main" id="{268D1D50-FC08-6EA3-04F5-C4104CDF5738}"/>
              </a:ext>
            </a:extLst>
          </p:cNvPr>
          <p:cNvCxnSpPr>
            <a:cxnSpLocks/>
          </p:cNvCxnSpPr>
          <p:nvPr/>
        </p:nvCxnSpPr>
        <p:spPr>
          <a:xfrm>
            <a:off x="1308354" y="3455437"/>
            <a:ext cx="998982" cy="245933"/>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8548697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49259B-8653-7963-F18B-187AB7624630}"/>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9FBAD372-9720-8A8C-2F28-44AC33123BC5}"/>
              </a:ext>
            </a:extLst>
          </p:cNvPr>
          <p:cNvSpPr/>
          <p:nvPr/>
        </p:nvSpPr>
        <p:spPr>
          <a:xfrm>
            <a:off x="0" y="0"/>
            <a:ext cx="9144000" cy="512064"/>
          </a:xfrm>
          <a:prstGeom prst="rect">
            <a:avLst/>
          </a:prstGeom>
          <a:solidFill>
            <a:srgbClr val="BD58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4000" b="1" dirty="0">
                <a:ln>
                  <a:solidFill>
                    <a:schemeClr val="tx1"/>
                  </a:solidFill>
                </a:ln>
              </a:rPr>
              <a:t>Analysing a Logo</a:t>
            </a:r>
          </a:p>
        </p:txBody>
      </p:sp>
      <p:sp>
        <p:nvSpPr>
          <p:cNvPr id="5" name="Rectangle 4">
            <a:extLst>
              <a:ext uri="{FF2B5EF4-FFF2-40B4-BE49-F238E27FC236}">
                <a16:creationId xmlns:a16="http://schemas.microsoft.com/office/drawing/2014/main" id="{B61808C1-4639-0ADF-ECD3-86BB3CB2A6BE}"/>
              </a:ext>
            </a:extLst>
          </p:cNvPr>
          <p:cNvSpPr/>
          <p:nvPr/>
        </p:nvSpPr>
        <p:spPr>
          <a:xfrm>
            <a:off x="0" y="509016"/>
            <a:ext cx="9144000" cy="103632"/>
          </a:xfrm>
          <a:prstGeom prst="rect">
            <a:avLst/>
          </a:prstGeom>
          <a:solidFill>
            <a:srgbClr val="E4831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2" name="Picture 1" descr="A close up of a black background&#10;&#10;AI-generated content may be incorrect.">
            <a:extLst>
              <a:ext uri="{FF2B5EF4-FFF2-40B4-BE49-F238E27FC236}">
                <a16:creationId xmlns:a16="http://schemas.microsoft.com/office/drawing/2014/main" id="{30A7915E-8ACB-5C94-93B4-0CE46EF144A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152" y="6467003"/>
            <a:ext cx="1399032" cy="354421"/>
          </a:xfrm>
          <a:prstGeom prst="rect">
            <a:avLst/>
          </a:prstGeom>
        </p:spPr>
      </p:pic>
      <p:sp>
        <p:nvSpPr>
          <p:cNvPr id="3" name="TextBox 2">
            <a:extLst>
              <a:ext uri="{FF2B5EF4-FFF2-40B4-BE49-F238E27FC236}">
                <a16:creationId xmlns:a16="http://schemas.microsoft.com/office/drawing/2014/main" id="{ACAD2512-E3EA-AB93-5163-FD9DC5E505F5}"/>
              </a:ext>
            </a:extLst>
          </p:cNvPr>
          <p:cNvSpPr txBox="1"/>
          <p:nvPr/>
        </p:nvSpPr>
        <p:spPr>
          <a:xfrm>
            <a:off x="5897880" y="6503579"/>
            <a:ext cx="3328416" cy="276999"/>
          </a:xfrm>
          <a:prstGeom prst="rect">
            <a:avLst/>
          </a:prstGeom>
          <a:noFill/>
        </p:spPr>
        <p:txBody>
          <a:bodyPr wrap="square" rtlCol="0">
            <a:spAutoFit/>
          </a:bodyPr>
          <a:lstStyle/>
          <a:p>
            <a:pPr algn="ctr"/>
            <a:r>
              <a:rPr lang="en-IE" sz="1200" b="1" dirty="0"/>
              <a:t>© Seomra Ranga 2025 www.seomraranga.com</a:t>
            </a:r>
          </a:p>
        </p:txBody>
      </p:sp>
      <p:sp>
        <p:nvSpPr>
          <p:cNvPr id="8" name="TextBox 7">
            <a:extLst>
              <a:ext uri="{FF2B5EF4-FFF2-40B4-BE49-F238E27FC236}">
                <a16:creationId xmlns:a16="http://schemas.microsoft.com/office/drawing/2014/main" id="{F985FD42-60CC-866B-C07C-D25AD894E248}"/>
              </a:ext>
            </a:extLst>
          </p:cNvPr>
          <p:cNvSpPr txBox="1"/>
          <p:nvPr/>
        </p:nvSpPr>
        <p:spPr>
          <a:xfrm>
            <a:off x="0" y="757166"/>
            <a:ext cx="1801368" cy="369332"/>
          </a:xfrm>
          <a:prstGeom prst="rect">
            <a:avLst/>
          </a:prstGeom>
          <a:solidFill>
            <a:srgbClr val="E48312"/>
          </a:solidFill>
        </p:spPr>
        <p:txBody>
          <a:bodyPr wrap="square" rtlCol="0">
            <a:spAutoFit/>
          </a:bodyPr>
          <a:lstStyle/>
          <a:p>
            <a:pPr algn="ctr"/>
            <a:r>
              <a:rPr lang="en-IE" b="1" dirty="0"/>
              <a:t>Media Education</a:t>
            </a:r>
          </a:p>
        </p:txBody>
      </p:sp>
      <p:sp>
        <p:nvSpPr>
          <p:cNvPr id="10" name="TextBox 9">
            <a:extLst>
              <a:ext uri="{FF2B5EF4-FFF2-40B4-BE49-F238E27FC236}">
                <a16:creationId xmlns:a16="http://schemas.microsoft.com/office/drawing/2014/main" id="{6D5A3D19-D18B-94C7-C60B-C29B3E2CF4E3}"/>
              </a:ext>
            </a:extLst>
          </p:cNvPr>
          <p:cNvSpPr txBox="1"/>
          <p:nvPr/>
        </p:nvSpPr>
        <p:spPr>
          <a:xfrm>
            <a:off x="7220712" y="5287492"/>
            <a:ext cx="1709928" cy="369332"/>
          </a:xfrm>
          <a:prstGeom prst="rect">
            <a:avLst/>
          </a:prstGeom>
          <a:solidFill>
            <a:srgbClr val="E48312"/>
          </a:solidFill>
        </p:spPr>
        <p:txBody>
          <a:bodyPr wrap="square" rtlCol="0">
            <a:spAutoFit/>
          </a:bodyPr>
          <a:lstStyle/>
          <a:p>
            <a:pPr algn="ctr"/>
            <a:r>
              <a:rPr lang="en-IE" b="1" dirty="0"/>
              <a:t>Use of a Tagline</a:t>
            </a:r>
          </a:p>
        </p:txBody>
      </p:sp>
      <p:sp>
        <p:nvSpPr>
          <p:cNvPr id="7" name="TextBox 6">
            <a:extLst>
              <a:ext uri="{FF2B5EF4-FFF2-40B4-BE49-F238E27FC236}">
                <a16:creationId xmlns:a16="http://schemas.microsoft.com/office/drawing/2014/main" id="{84C09410-5466-D6D2-E855-A8413AAF9BB7}"/>
              </a:ext>
            </a:extLst>
          </p:cNvPr>
          <p:cNvSpPr txBox="1"/>
          <p:nvPr/>
        </p:nvSpPr>
        <p:spPr>
          <a:xfrm>
            <a:off x="1360932" y="1811321"/>
            <a:ext cx="1459992" cy="369332"/>
          </a:xfrm>
          <a:prstGeom prst="rect">
            <a:avLst/>
          </a:prstGeom>
          <a:solidFill>
            <a:srgbClr val="E48312"/>
          </a:solidFill>
        </p:spPr>
        <p:txBody>
          <a:bodyPr wrap="square" rtlCol="0">
            <a:spAutoFit/>
          </a:bodyPr>
          <a:lstStyle/>
          <a:p>
            <a:pPr algn="ctr"/>
            <a:r>
              <a:rPr lang="en-IE" b="1" dirty="0"/>
              <a:t>Two Colours</a:t>
            </a:r>
          </a:p>
        </p:txBody>
      </p:sp>
      <p:cxnSp>
        <p:nvCxnSpPr>
          <p:cNvPr id="13" name="Straight Arrow Connector 12">
            <a:extLst>
              <a:ext uri="{FF2B5EF4-FFF2-40B4-BE49-F238E27FC236}">
                <a16:creationId xmlns:a16="http://schemas.microsoft.com/office/drawing/2014/main" id="{D09F7785-EF34-E986-95A5-2B78EFCC3143}"/>
              </a:ext>
            </a:extLst>
          </p:cNvPr>
          <p:cNvCxnSpPr>
            <a:cxnSpLocks/>
          </p:cNvCxnSpPr>
          <p:nvPr/>
        </p:nvCxnSpPr>
        <p:spPr>
          <a:xfrm>
            <a:off x="2708148" y="2199661"/>
            <a:ext cx="951967" cy="1110467"/>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FCF0C4EB-BB68-5C06-DAB0-2BDD1EBECFDA}"/>
              </a:ext>
            </a:extLst>
          </p:cNvPr>
          <p:cNvSpPr txBox="1"/>
          <p:nvPr/>
        </p:nvSpPr>
        <p:spPr>
          <a:xfrm>
            <a:off x="5452872" y="1174634"/>
            <a:ext cx="1767840" cy="646331"/>
          </a:xfrm>
          <a:prstGeom prst="rect">
            <a:avLst/>
          </a:prstGeom>
          <a:solidFill>
            <a:srgbClr val="E48312"/>
          </a:solidFill>
        </p:spPr>
        <p:txBody>
          <a:bodyPr wrap="square" rtlCol="0">
            <a:spAutoFit/>
          </a:bodyPr>
          <a:lstStyle/>
          <a:p>
            <a:pPr algn="ctr"/>
            <a:r>
              <a:rPr lang="en-IE" b="1" dirty="0"/>
              <a:t>Use of a Character</a:t>
            </a:r>
          </a:p>
        </p:txBody>
      </p:sp>
      <p:cxnSp>
        <p:nvCxnSpPr>
          <p:cNvPr id="14" name="Straight Arrow Connector 13">
            <a:extLst>
              <a:ext uri="{FF2B5EF4-FFF2-40B4-BE49-F238E27FC236}">
                <a16:creationId xmlns:a16="http://schemas.microsoft.com/office/drawing/2014/main" id="{12D267C8-DA01-43D5-2F73-692A23AABC30}"/>
              </a:ext>
            </a:extLst>
          </p:cNvPr>
          <p:cNvCxnSpPr>
            <a:cxnSpLocks/>
          </p:cNvCxnSpPr>
          <p:nvPr/>
        </p:nvCxnSpPr>
        <p:spPr>
          <a:xfrm flipH="1">
            <a:off x="4846320" y="1811321"/>
            <a:ext cx="606552" cy="694456"/>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ABBEADC7-B067-F6AE-CC40-4043CC3C0F9D}"/>
              </a:ext>
            </a:extLst>
          </p:cNvPr>
          <p:cNvSpPr txBox="1"/>
          <p:nvPr/>
        </p:nvSpPr>
        <p:spPr>
          <a:xfrm>
            <a:off x="624840" y="3680830"/>
            <a:ext cx="1694688" cy="369332"/>
          </a:xfrm>
          <a:prstGeom prst="rect">
            <a:avLst/>
          </a:prstGeom>
          <a:solidFill>
            <a:srgbClr val="E48312"/>
          </a:solidFill>
        </p:spPr>
        <p:txBody>
          <a:bodyPr wrap="square" rtlCol="0">
            <a:spAutoFit/>
          </a:bodyPr>
          <a:lstStyle/>
          <a:p>
            <a:pPr algn="ctr"/>
            <a:r>
              <a:rPr lang="en-IE" b="1" dirty="0"/>
              <a:t>Name of Brand</a:t>
            </a:r>
          </a:p>
        </p:txBody>
      </p:sp>
      <p:cxnSp>
        <p:nvCxnSpPr>
          <p:cNvPr id="16" name="Straight Arrow Connector 15">
            <a:extLst>
              <a:ext uri="{FF2B5EF4-FFF2-40B4-BE49-F238E27FC236}">
                <a16:creationId xmlns:a16="http://schemas.microsoft.com/office/drawing/2014/main" id="{009A5EAD-9FC1-F318-F747-0F90FB735450}"/>
              </a:ext>
            </a:extLst>
          </p:cNvPr>
          <p:cNvCxnSpPr>
            <a:cxnSpLocks/>
          </p:cNvCxnSpPr>
          <p:nvPr/>
        </p:nvCxnSpPr>
        <p:spPr>
          <a:xfrm>
            <a:off x="2126971" y="4073782"/>
            <a:ext cx="904722" cy="448909"/>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AD7FD713-02A1-0C0A-030B-A8C1EDBBFB59}"/>
              </a:ext>
            </a:extLst>
          </p:cNvPr>
          <p:cNvCxnSpPr>
            <a:cxnSpLocks/>
          </p:cNvCxnSpPr>
          <p:nvPr/>
        </p:nvCxnSpPr>
        <p:spPr>
          <a:xfrm flipH="1" flipV="1">
            <a:off x="5149596" y="5225216"/>
            <a:ext cx="1970532" cy="311551"/>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11266" name="Picture 2" descr="Quaker Oats Company - Wikipedia">
            <a:extLst>
              <a:ext uri="{FF2B5EF4-FFF2-40B4-BE49-F238E27FC236}">
                <a16:creationId xmlns:a16="http://schemas.microsoft.com/office/drawing/2014/main" id="{9A3F5F53-C939-20CE-AEA6-ECF8705831E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31693" y="2505777"/>
            <a:ext cx="3080614" cy="2719439"/>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19">
            <a:extLst>
              <a:ext uri="{FF2B5EF4-FFF2-40B4-BE49-F238E27FC236}">
                <a16:creationId xmlns:a16="http://schemas.microsoft.com/office/drawing/2014/main" id="{82062FD7-885F-D020-7339-087413C7D490}"/>
              </a:ext>
            </a:extLst>
          </p:cNvPr>
          <p:cNvSpPr txBox="1"/>
          <p:nvPr/>
        </p:nvSpPr>
        <p:spPr>
          <a:xfrm>
            <a:off x="624840" y="5286345"/>
            <a:ext cx="1694688" cy="646331"/>
          </a:xfrm>
          <a:prstGeom prst="rect">
            <a:avLst/>
          </a:prstGeom>
          <a:solidFill>
            <a:srgbClr val="E48312"/>
          </a:solidFill>
        </p:spPr>
        <p:txBody>
          <a:bodyPr wrap="square" rtlCol="0">
            <a:spAutoFit/>
          </a:bodyPr>
          <a:lstStyle/>
          <a:p>
            <a:pPr algn="ctr"/>
            <a:r>
              <a:rPr lang="en-IE" b="1" dirty="0"/>
              <a:t>Shape and Font of Brand</a:t>
            </a:r>
          </a:p>
        </p:txBody>
      </p:sp>
      <p:cxnSp>
        <p:nvCxnSpPr>
          <p:cNvPr id="21" name="Straight Arrow Connector 20">
            <a:extLst>
              <a:ext uri="{FF2B5EF4-FFF2-40B4-BE49-F238E27FC236}">
                <a16:creationId xmlns:a16="http://schemas.microsoft.com/office/drawing/2014/main" id="{3BCA98A9-16DA-1D4C-359D-F01DD3583664}"/>
              </a:ext>
            </a:extLst>
          </p:cNvPr>
          <p:cNvCxnSpPr>
            <a:cxnSpLocks/>
            <a:stCxn id="20" idx="3"/>
          </p:cNvCxnSpPr>
          <p:nvPr/>
        </p:nvCxnSpPr>
        <p:spPr>
          <a:xfrm flipV="1">
            <a:off x="2319528" y="5025170"/>
            <a:ext cx="904722" cy="584341"/>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D9E8A667-775A-C6A4-0A59-E094B7D97ABD}"/>
              </a:ext>
            </a:extLst>
          </p:cNvPr>
          <p:cNvCxnSpPr>
            <a:cxnSpLocks/>
          </p:cNvCxnSpPr>
          <p:nvPr/>
        </p:nvCxnSpPr>
        <p:spPr>
          <a:xfrm flipH="1">
            <a:off x="6134862" y="4298236"/>
            <a:ext cx="814578" cy="768096"/>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a16="http://schemas.microsoft.com/office/drawing/2014/main" id="{F0C34378-F57C-0649-7953-07DB706BCA9A}"/>
              </a:ext>
            </a:extLst>
          </p:cNvPr>
          <p:cNvSpPr txBox="1"/>
          <p:nvPr/>
        </p:nvSpPr>
        <p:spPr>
          <a:xfrm>
            <a:off x="7017028" y="4113570"/>
            <a:ext cx="1841983" cy="369332"/>
          </a:xfrm>
          <a:prstGeom prst="rect">
            <a:avLst/>
          </a:prstGeom>
          <a:solidFill>
            <a:srgbClr val="E48312"/>
          </a:solidFill>
        </p:spPr>
        <p:txBody>
          <a:bodyPr wrap="square" rtlCol="0">
            <a:spAutoFit/>
          </a:bodyPr>
          <a:lstStyle/>
          <a:p>
            <a:pPr algn="ctr"/>
            <a:r>
              <a:rPr lang="en-IE" b="1" dirty="0"/>
              <a:t>Trade Mark Logo</a:t>
            </a:r>
          </a:p>
        </p:txBody>
      </p:sp>
      <p:sp>
        <p:nvSpPr>
          <p:cNvPr id="30" name="TextBox 29">
            <a:extLst>
              <a:ext uri="{FF2B5EF4-FFF2-40B4-BE49-F238E27FC236}">
                <a16:creationId xmlns:a16="http://schemas.microsoft.com/office/drawing/2014/main" id="{1E2CABB6-8B42-1AF6-B572-36C936895583}"/>
              </a:ext>
            </a:extLst>
          </p:cNvPr>
          <p:cNvSpPr txBox="1"/>
          <p:nvPr/>
        </p:nvSpPr>
        <p:spPr>
          <a:xfrm>
            <a:off x="6639077" y="2111220"/>
            <a:ext cx="1880083" cy="369332"/>
          </a:xfrm>
          <a:prstGeom prst="rect">
            <a:avLst/>
          </a:prstGeom>
          <a:solidFill>
            <a:srgbClr val="E48312"/>
          </a:solidFill>
        </p:spPr>
        <p:txBody>
          <a:bodyPr wrap="square" rtlCol="0">
            <a:spAutoFit/>
          </a:bodyPr>
          <a:lstStyle/>
          <a:p>
            <a:pPr algn="ctr"/>
            <a:r>
              <a:rPr lang="en-IE" b="1" dirty="0"/>
              <a:t>Text Under Image</a:t>
            </a:r>
          </a:p>
        </p:txBody>
      </p:sp>
      <p:cxnSp>
        <p:nvCxnSpPr>
          <p:cNvPr id="31" name="Straight Arrow Connector 30">
            <a:extLst>
              <a:ext uri="{FF2B5EF4-FFF2-40B4-BE49-F238E27FC236}">
                <a16:creationId xmlns:a16="http://schemas.microsoft.com/office/drawing/2014/main" id="{A45AB70F-85F2-A206-385B-870D40D9D165}"/>
              </a:ext>
            </a:extLst>
          </p:cNvPr>
          <p:cNvCxnSpPr>
            <a:cxnSpLocks/>
          </p:cNvCxnSpPr>
          <p:nvPr/>
        </p:nvCxnSpPr>
        <p:spPr>
          <a:xfrm flipH="1">
            <a:off x="5751576" y="2480552"/>
            <a:ext cx="1368552" cy="1817684"/>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8848302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4B1983-7654-B86D-0D34-3149337C9871}"/>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48A32808-CFA3-1221-219F-EBEF7050B3BD}"/>
              </a:ext>
            </a:extLst>
          </p:cNvPr>
          <p:cNvSpPr/>
          <p:nvPr/>
        </p:nvSpPr>
        <p:spPr>
          <a:xfrm>
            <a:off x="0" y="0"/>
            <a:ext cx="9144000" cy="512064"/>
          </a:xfrm>
          <a:prstGeom prst="rect">
            <a:avLst/>
          </a:prstGeom>
          <a:solidFill>
            <a:srgbClr val="BD58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4000" b="1" dirty="0">
                <a:ln>
                  <a:solidFill>
                    <a:schemeClr val="tx1"/>
                  </a:solidFill>
                </a:ln>
              </a:rPr>
              <a:t>NAME THE LOGO</a:t>
            </a:r>
          </a:p>
        </p:txBody>
      </p:sp>
      <p:sp>
        <p:nvSpPr>
          <p:cNvPr id="5" name="Rectangle 4">
            <a:extLst>
              <a:ext uri="{FF2B5EF4-FFF2-40B4-BE49-F238E27FC236}">
                <a16:creationId xmlns:a16="http://schemas.microsoft.com/office/drawing/2014/main" id="{1C892AA2-905D-BA00-B672-53E14623573D}"/>
              </a:ext>
            </a:extLst>
          </p:cNvPr>
          <p:cNvSpPr/>
          <p:nvPr/>
        </p:nvSpPr>
        <p:spPr>
          <a:xfrm>
            <a:off x="0" y="509016"/>
            <a:ext cx="9144000" cy="103632"/>
          </a:xfrm>
          <a:prstGeom prst="rect">
            <a:avLst/>
          </a:prstGeom>
          <a:solidFill>
            <a:srgbClr val="E4831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2" name="Picture 1" descr="A close up of a black background&#10;&#10;AI-generated content may be incorrect.">
            <a:extLst>
              <a:ext uri="{FF2B5EF4-FFF2-40B4-BE49-F238E27FC236}">
                <a16:creationId xmlns:a16="http://schemas.microsoft.com/office/drawing/2014/main" id="{13EB9A78-5809-EE8D-F5DE-CD80D0BCFA9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152" y="6467003"/>
            <a:ext cx="1399032" cy="354421"/>
          </a:xfrm>
          <a:prstGeom prst="rect">
            <a:avLst/>
          </a:prstGeom>
        </p:spPr>
      </p:pic>
      <p:sp>
        <p:nvSpPr>
          <p:cNvPr id="3" name="TextBox 2">
            <a:extLst>
              <a:ext uri="{FF2B5EF4-FFF2-40B4-BE49-F238E27FC236}">
                <a16:creationId xmlns:a16="http://schemas.microsoft.com/office/drawing/2014/main" id="{8CF0DD38-CD53-0C5F-3A09-DFB16E84CAE8}"/>
              </a:ext>
            </a:extLst>
          </p:cNvPr>
          <p:cNvSpPr txBox="1"/>
          <p:nvPr/>
        </p:nvSpPr>
        <p:spPr>
          <a:xfrm>
            <a:off x="5897880" y="6503579"/>
            <a:ext cx="3328416" cy="276999"/>
          </a:xfrm>
          <a:prstGeom prst="rect">
            <a:avLst/>
          </a:prstGeom>
          <a:noFill/>
        </p:spPr>
        <p:txBody>
          <a:bodyPr wrap="square" rtlCol="0">
            <a:spAutoFit/>
          </a:bodyPr>
          <a:lstStyle/>
          <a:p>
            <a:pPr algn="ctr"/>
            <a:r>
              <a:rPr lang="en-IE" sz="1200" b="1" dirty="0"/>
              <a:t>© Seomra Ranga 2025 www.seomraranga.com</a:t>
            </a:r>
          </a:p>
        </p:txBody>
      </p:sp>
      <p:sp>
        <p:nvSpPr>
          <p:cNvPr id="8" name="TextBox 7">
            <a:extLst>
              <a:ext uri="{FF2B5EF4-FFF2-40B4-BE49-F238E27FC236}">
                <a16:creationId xmlns:a16="http://schemas.microsoft.com/office/drawing/2014/main" id="{66446192-8D69-5BC8-72FF-2CA689A4C547}"/>
              </a:ext>
            </a:extLst>
          </p:cNvPr>
          <p:cNvSpPr txBox="1"/>
          <p:nvPr/>
        </p:nvSpPr>
        <p:spPr>
          <a:xfrm>
            <a:off x="0" y="757166"/>
            <a:ext cx="1801368" cy="369332"/>
          </a:xfrm>
          <a:prstGeom prst="rect">
            <a:avLst/>
          </a:prstGeom>
          <a:solidFill>
            <a:srgbClr val="E48312"/>
          </a:solidFill>
        </p:spPr>
        <p:txBody>
          <a:bodyPr wrap="square" rtlCol="0">
            <a:spAutoFit/>
          </a:bodyPr>
          <a:lstStyle/>
          <a:p>
            <a:pPr algn="ctr"/>
            <a:r>
              <a:rPr lang="en-IE" b="1" dirty="0"/>
              <a:t>Media Education</a:t>
            </a:r>
          </a:p>
        </p:txBody>
      </p:sp>
      <p:sp>
        <p:nvSpPr>
          <p:cNvPr id="6" name="TextBox 5">
            <a:extLst>
              <a:ext uri="{FF2B5EF4-FFF2-40B4-BE49-F238E27FC236}">
                <a16:creationId xmlns:a16="http://schemas.microsoft.com/office/drawing/2014/main" id="{D4FD922F-F245-C38E-79AE-1C091D75A911}"/>
              </a:ext>
            </a:extLst>
          </p:cNvPr>
          <p:cNvSpPr txBox="1"/>
          <p:nvPr/>
        </p:nvSpPr>
        <p:spPr>
          <a:xfrm>
            <a:off x="379476" y="1380037"/>
            <a:ext cx="8385048" cy="4524315"/>
          </a:xfrm>
          <a:prstGeom prst="rect">
            <a:avLst/>
          </a:prstGeom>
          <a:noFill/>
        </p:spPr>
        <p:txBody>
          <a:bodyPr wrap="square" rtlCol="0">
            <a:spAutoFit/>
          </a:bodyPr>
          <a:lstStyle/>
          <a:p>
            <a:pPr algn="just"/>
            <a:r>
              <a:rPr lang="en-IE" sz="3200" dirty="0"/>
              <a:t>The following slides contain examples of logos for well known brands and companies.</a:t>
            </a:r>
          </a:p>
          <a:p>
            <a:pPr marL="457200" indent="-457200" algn="just">
              <a:buFont typeface="Arial" panose="020B0604020202020204" pitchFamily="34" charset="0"/>
              <a:buChar char="•"/>
            </a:pPr>
            <a:r>
              <a:rPr lang="en-IE" sz="3200" dirty="0"/>
              <a:t>Can you name the brand associated with each logo?</a:t>
            </a:r>
          </a:p>
          <a:p>
            <a:pPr marL="457200" indent="-457200" algn="just">
              <a:buFont typeface="Arial" panose="020B0604020202020204" pitchFamily="34" charset="0"/>
              <a:buChar char="•"/>
            </a:pPr>
            <a:r>
              <a:rPr lang="en-IE" sz="3200" dirty="0"/>
              <a:t>Can you identify why or how you recognise the brand?</a:t>
            </a:r>
          </a:p>
          <a:p>
            <a:pPr marL="457200" indent="-457200" algn="just">
              <a:buFont typeface="Arial" panose="020B0604020202020204" pitchFamily="34" charset="0"/>
              <a:buChar char="•"/>
            </a:pPr>
            <a:r>
              <a:rPr lang="en-IE" sz="3200" dirty="0"/>
              <a:t>Can you identify what type of logo it is?</a:t>
            </a:r>
          </a:p>
          <a:p>
            <a:pPr marL="457200" indent="-457200" algn="just">
              <a:buFont typeface="Arial" panose="020B0604020202020204" pitchFamily="34" charset="0"/>
              <a:buChar char="•"/>
            </a:pPr>
            <a:r>
              <a:rPr lang="en-IE" sz="3200" dirty="0"/>
              <a:t>Can you identify the different elements that make up the logo?</a:t>
            </a:r>
          </a:p>
        </p:txBody>
      </p:sp>
    </p:spTree>
    <p:extLst>
      <p:ext uri="{BB962C8B-B14F-4D97-AF65-F5344CB8AC3E}">
        <p14:creationId xmlns:p14="http://schemas.microsoft.com/office/powerpoint/2010/main" val="250586474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821128-2B22-33EB-37B4-DBBD98846B7B}"/>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7FDC79D4-100B-4393-39F3-3224F1244CC8}"/>
              </a:ext>
            </a:extLst>
          </p:cNvPr>
          <p:cNvSpPr/>
          <p:nvPr/>
        </p:nvSpPr>
        <p:spPr>
          <a:xfrm>
            <a:off x="0" y="0"/>
            <a:ext cx="9144000" cy="512064"/>
          </a:xfrm>
          <a:prstGeom prst="rect">
            <a:avLst/>
          </a:prstGeom>
          <a:solidFill>
            <a:srgbClr val="BD58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4000" b="1" dirty="0">
                <a:ln>
                  <a:solidFill>
                    <a:schemeClr val="tx1"/>
                  </a:solidFill>
                </a:ln>
              </a:rPr>
              <a:t>NAME THE LOGO</a:t>
            </a:r>
          </a:p>
        </p:txBody>
      </p:sp>
      <p:sp>
        <p:nvSpPr>
          <p:cNvPr id="5" name="Rectangle 4">
            <a:extLst>
              <a:ext uri="{FF2B5EF4-FFF2-40B4-BE49-F238E27FC236}">
                <a16:creationId xmlns:a16="http://schemas.microsoft.com/office/drawing/2014/main" id="{CBBC4D25-8779-45C4-39CA-B149B16DA123}"/>
              </a:ext>
            </a:extLst>
          </p:cNvPr>
          <p:cNvSpPr/>
          <p:nvPr/>
        </p:nvSpPr>
        <p:spPr>
          <a:xfrm>
            <a:off x="0" y="509016"/>
            <a:ext cx="9144000" cy="103632"/>
          </a:xfrm>
          <a:prstGeom prst="rect">
            <a:avLst/>
          </a:prstGeom>
          <a:solidFill>
            <a:srgbClr val="E4831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1026" name="Picture 2" descr="Snapchat - YouTube">
            <a:extLst>
              <a:ext uri="{FF2B5EF4-FFF2-40B4-BE49-F238E27FC236}">
                <a16:creationId xmlns:a16="http://schemas.microsoft.com/office/drawing/2014/main" id="{C061BABB-67AA-3ADA-8C18-DAB7C4C1AEF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21508" y="1389888"/>
            <a:ext cx="3300984" cy="3300984"/>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15BFF006-7EB5-9024-EDCB-C4803D76B49F}"/>
              </a:ext>
            </a:extLst>
          </p:cNvPr>
          <p:cNvSpPr/>
          <p:nvPr/>
        </p:nvSpPr>
        <p:spPr>
          <a:xfrm>
            <a:off x="0" y="5120640"/>
            <a:ext cx="9144000" cy="905256"/>
          </a:xfrm>
          <a:prstGeom prst="rect">
            <a:avLst/>
          </a:prstGeom>
          <a:solidFill>
            <a:srgbClr val="BD58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6000" b="1" dirty="0">
                <a:ln w="19050">
                  <a:solidFill>
                    <a:schemeClr val="tx1"/>
                  </a:solidFill>
                </a:ln>
              </a:rPr>
              <a:t>Snapchat</a:t>
            </a:r>
          </a:p>
        </p:txBody>
      </p:sp>
      <p:pic>
        <p:nvPicPr>
          <p:cNvPr id="2" name="Picture 1" descr="A close up of a black background&#10;&#10;AI-generated content may be incorrect.">
            <a:extLst>
              <a:ext uri="{FF2B5EF4-FFF2-40B4-BE49-F238E27FC236}">
                <a16:creationId xmlns:a16="http://schemas.microsoft.com/office/drawing/2014/main" id="{3650FA1C-511B-CD1B-3A4D-F45DFCEA003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152" y="6467003"/>
            <a:ext cx="1399032" cy="354421"/>
          </a:xfrm>
          <a:prstGeom prst="rect">
            <a:avLst/>
          </a:prstGeom>
        </p:spPr>
      </p:pic>
      <p:sp>
        <p:nvSpPr>
          <p:cNvPr id="3" name="TextBox 2">
            <a:extLst>
              <a:ext uri="{FF2B5EF4-FFF2-40B4-BE49-F238E27FC236}">
                <a16:creationId xmlns:a16="http://schemas.microsoft.com/office/drawing/2014/main" id="{6D35C02E-4153-CA82-6B1A-9C394406C366}"/>
              </a:ext>
            </a:extLst>
          </p:cNvPr>
          <p:cNvSpPr txBox="1"/>
          <p:nvPr/>
        </p:nvSpPr>
        <p:spPr>
          <a:xfrm>
            <a:off x="5897880" y="6503579"/>
            <a:ext cx="3328416" cy="276999"/>
          </a:xfrm>
          <a:prstGeom prst="rect">
            <a:avLst/>
          </a:prstGeom>
          <a:noFill/>
        </p:spPr>
        <p:txBody>
          <a:bodyPr wrap="square" rtlCol="0">
            <a:spAutoFit/>
          </a:bodyPr>
          <a:lstStyle/>
          <a:p>
            <a:pPr algn="ctr"/>
            <a:r>
              <a:rPr lang="en-IE" sz="1200" b="1" dirty="0"/>
              <a:t>© Seomra Ranga 2025 www.seomraranga.com</a:t>
            </a:r>
          </a:p>
        </p:txBody>
      </p:sp>
      <p:sp>
        <p:nvSpPr>
          <p:cNvPr id="7" name="Rectangle 6">
            <a:extLst>
              <a:ext uri="{FF2B5EF4-FFF2-40B4-BE49-F238E27FC236}">
                <a16:creationId xmlns:a16="http://schemas.microsoft.com/office/drawing/2014/main" id="{AA514740-75D5-EDBB-769E-F18F9F5BA242}"/>
              </a:ext>
            </a:extLst>
          </p:cNvPr>
          <p:cNvSpPr/>
          <p:nvPr/>
        </p:nvSpPr>
        <p:spPr>
          <a:xfrm>
            <a:off x="8314204" y="760049"/>
            <a:ext cx="625580" cy="564733"/>
          </a:xfrm>
          <a:prstGeom prst="rect">
            <a:avLst/>
          </a:prstGeom>
          <a:solidFill>
            <a:srgbClr val="BD582C"/>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3200" b="1" dirty="0">
                <a:ln w="19050">
                  <a:solidFill>
                    <a:schemeClr val="tx1"/>
                  </a:solidFill>
                </a:ln>
              </a:rPr>
              <a:t>1</a:t>
            </a:r>
          </a:p>
        </p:txBody>
      </p:sp>
      <p:sp>
        <p:nvSpPr>
          <p:cNvPr id="8" name="TextBox 7">
            <a:extLst>
              <a:ext uri="{FF2B5EF4-FFF2-40B4-BE49-F238E27FC236}">
                <a16:creationId xmlns:a16="http://schemas.microsoft.com/office/drawing/2014/main" id="{A25063DA-06CB-04F2-B774-A4DF6DACA0DA}"/>
              </a:ext>
            </a:extLst>
          </p:cNvPr>
          <p:cNvSpPr txBox="1"/>
          <p:nvPr/>
        </p:nvSpPr>
        <p:spPr>
          <a:xfrm>
            <a:off x="0" y="757166"/>
            <a:ext cx="1801368" cy="369332"/>
          </a:xfrm>
          <a:prstGeom prst="rect">
            <a:avLst/>
          </a:prstGeom>
          <a:solidFill>
            <a:srgbClr val="E48312"/>
          </a:solidFill>
        </p:spPr>
        <p:txBody>
          <a:bodyPr wrap="square" rtlCol="0">
            <a:spAutoFit/>
          </a:bodyPr>
          <a:lstStyle/>
          <a:p>
            <a:pPr algn="ctr"/>
            <a:r>
              <a:rPr lang="en-IE" b="1" dirty="0"/>
              <a:t>Media Education</a:t>
            </a:r>
          </a:p>
        </p:txBody>
      </p:sp>
    </p:spTree>
    <p:extLst>
      <p:ext uri="{BB962C8B-B14F-4D97-AF65-F5344CB8AC3E}">
        <p14:creationId xmlns:p14="http://schemas.microsoft.com/office/powerpoint/2010/main" val="26544536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1000"/>
                                        <p:tgtEl>
                                          <p:spTgt spid="1026"/>
                                        </p:tgtEl>
                                      </p:cBhvr>
                                    </p:animEffect>
                                    <p:anim calcmode="lin" valueType="num">
                                      <p:cBhvr>
                                        <p:cTn id="8" dur="1000" fill="hold"/>
                                        <p:tgtEl>
                                          <p:spTgt spid="1026"/>
                                        </p:tgtEl>
                                        <p:attrNameLst>
                                          <p:attrName>ppt_x</p:attrName>
                                        </p:attrNameLst>
                                      </p:cBhvr>
                                      <p:tavLst>
                                        <p:tav tm="0">
                                          <p:val>
                                            <p:strVal val="#ppt_x"/>
                                          </p:val>
                                        </p:tav>
                                        <p:tav tm="100000">
                                          <p:val>
                                            <p:strVal val="#ppt_x"/>
                                          </p:val>
                                        </p:tav>
                                      </p:tavLst>
                                    </p:anim>
                                    <p:anim calcmode="lin" valueType="num">
                                      <p:cBhvr>
                                        <p:cTn id="9"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0A234C-5A88-8B2F-7DE7-DDE67549EDAB}"/>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8B7B6692-BEA0-5145-B3A8-5271A610EBF9}"/>
              </a:ext>
            </a:extLst>
          </p:cNvPr>
          <p:cNvSpPr/>
          <p:nvPr/>
        </p:nvSpPr>
        <p:spPr>
          <a:xfrm>
            <a:off x="0" y="0"/>
            <a:ext cx="9144000" cy="512064"/>
          </a:xfrm>
          <a:prstGeom prst="rect">
            <a:avLst/>
          </a:prstGeom>
          <a:solidFill>
            <a:srgbClr val="BD58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4000" b="1" dirty="0">
                <a:ln>
                  <a:solidFill>
                    <a:schemeClr val="tx1"/>
                  </a:solidFill>
                </a:ln>
              </a:rPr>
              <a:t>NAME THE LOGO</a:t>
            </a:r>
          </a:p>
        </p:txBody>
      </p:sp>
      <p:sp>
        <p:nvSpPr>
          <p:cNvPr id="5" name="Rectangle 4">
            <a:extLst>
              <a:ext uri="{FF2B5EF4-FFF2-40B4-BE49-F238E27FC236}">
                <a16:creationId xmlns:a16="http://schemas.microsoft.com/office/drawing/2014/main" id="{81761385-A2DA-4C35-40F9-15CB2795FD28}"/>
              </a:ext>
            </a:extLst>
          </p:cNvPr>
          <p:cNvSpPr/>
          <p:nvPr/>
        </p:nvSpPr>
        <p:spPr>
          <a:xfrm>
            <a:off x="0" y="509016"/>
            <a:ext cx="9144000" cy="103632"/>
          </a:xfrm>
          <a:prstGeom prst="rect">
            <a:avLst/>
          </a:prstGeom>
          <a:solidFill>
            <a:srgbClr val="E4831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6" name="Rectangle 5">
            <a:extLst>
              <a:ext uri="{FF2B5EF4-FFF2-40B4-BE49-F238E27FC236}">
                <a16:creationId xmlns:a16="http://schemas.microsoft.com/office/drawing/2014/main" id="{2872E841-9BC3-558B-38C5-0EBCEF5E1CC0}"/>
              </a:ext>
            </a:extLst>
          </p:cNvPr>
          <p:cNvSpPr/>
          <p:nvPr/>
        </p:nvSpPr>
        <p:spPr>
          <a:xfrm>
            <a:off x="0" y="5120640"/>
            <a:ext cx="9144000" cy="905256"/>
          </a:xfrm>
          <a:prstGeom prst="rect">
            <a:avLst/>
          </a:prstGeom>
          <a:solidFill>
            <a:srgbClr val="BD58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6000" b="1" dirty="0">
                <a:ln w="19050">
                  <a:solidFill>
                    <a:schemeClr val="tx1"/>
                  </a:solidFill>
                </a:ln>
              </a:rPr>
              <a:t>Mercedes Benz</a:t>
            </a:r>
          </a:p>
        </p:txBody>
      </p:sp>
      <p:pic>
        <p:nvPicPr>
          <p:cNvPr id="2054" name="Picture 6">
            <a:extLst>
              <a:ext uri="{FF2B5EF4-FFF2-40B4-BE49-F238E27FC236}">
                <a16:creationId xmlns:a16="http://schemas.microsoft.com/office/drawing/2014/main" id="{819B8530-530B-9331-D80B-4C6E93D63B7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39212" y="1121664"/>
            <a:ext cx="3465576" cy="3465576"/>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descr="A close up of a black background&#10;&#10;AI-generated content may be incorrect.">
            <a:extLst>
              <a:ext uri="{FF2B5EF4-FFF2-40B4-BE49-F238E27FC236}">
                <a16:creationId xmlns:a16="http://schemas.microsoft.com/office/drawing/2014/main" id="{C9CEE2E7-5063-B2BD-4AC7-1EBEBA86EAB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152" y="6467003"/>
            <a:ext cx="1399032" cy="354421"/>
          </a:xfrm>
          <a:prstGeom prst="rect">
            <a:avLst/>
          </a:prstGeom>
        </p:spPr>
      </p:pic>
      <p:sp>
        <p:nvSpPr>
          <p:cNvPr id="3" name="TextBox 2">
            <a:extLst>
              <a:ext uri="{FF2B5EF4-FFF2-40B4-BE49-F238E27FC236}">
                <a16:creationId xmlns:a16="http://schemas.microsoft.com/office/drawing/2014/main" id="{0BEF16BB-CF22-E317-7606-DA5FDF9A85C3}"/>
              </a:ext>
            </a:extLst>
          </p:cNvPr>
          <p:cNvSpPr txBox="1"/>
          <p:nvPr/>
        </p:nvSpPr>
        <p:spPr>
          <a:xfrm>
            <a:off x="5897880" y="6503579"/>
            <a:ext cx="3328416" cy="276999"/>
          </a:xfrm>
          <a:prstGeom prst="rect">
            <a:avLst/>
          </a:prstGeom>
          <a:noFill/>
        </p:spPr>
        <p:txBody>
          <a:bodyPr wrap="square" rtlCol="0">
            <a:spAutoFit/>
          </a:bodyPr>
          <a:lstStyle/>
          <a:p>
            <a:pPr algn="ctr"/>
            <a:r>
              <a:rPr lang="en-IE" sz="1200" b="1" dirty="0"/>
              <a:t>© Seomra Ranga 2025 www.seomraranga.com</a:t>
            </a:r>
          </a:p>
        </p:txBody>
      </p:sp>
      <p:sp>
        <p:nvSpPr>
          <p:cNvPr id="7" name="Rectangle 6">
            <a:extLst>
              <a:ext uri="{FF2B5EF4-FFF2-40B4-BE49-F238E27FC236}">
                <a16:creationId xmlns:a16="http://schemas.microsoft.com/office/drawing/2014/main" id="{5725B2E2-4F2A-8049-93CA-D81E674406D5}"/>
              </a:ext>
            </a:extLst>
          </p:cNvPr>
          <p:cNvSpPr/>
          <p:nvPr/>
        </p:nvSpPr>
        <p:spPr>
          <a:xfrm>
            <a:off x="8314204" y="760049"/>
            <a:ext cx="625580" cy="564733"/>
          </a:xfrm>
          <a:prstGeom prst="rect">
            <a:avLst/>
          </a:prstGeom>
          <a:solidFill>
            <a:srgbClr val="BD582C"/>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3200" b="1" dirty="0">
                <a:ln w="19050">
                  <a:solidFill>
                    <a:schemeClr val="tx1"/>
                  </a:solidFill>
                </a:ln>
              </a:rPr>
              <a:t>2</a:t>
            </a:r>
          </a:p>
        </p:txBody>
      </p:sp>
      <p:sp>
        <p:nvSpPr>
          <p:cNvPr id="8" name="TextBox 7">
            <a:extLst>
              <a:ext uri="{FF2B5EF4-FFF2-40B4-BE49-F238E27FC236}">
                <a16:creationId xmlns:a16="http://schemas.microsoft.com/office/drawing/2014/main" id="{FF5CF08E-D5F1-ABBD-66DB-08BBEE374822}"/>
              </a:ext>
            </a:extLst>
          </p:cNvPr>
          <p:cNvSpPr txBox="1"/>
          <p:nvPr/>
        </p:nvSpPr>
        <p:spPr>
          <a:xfrm>
            <a:off x="0" y="757166"/>
            <a:ext cx="1801368" cy="369332"/>
          </a:xfrm>
          <a:prstGeom prst="rect">
            <a:avLst/>
          </a:prstGeom>
          <a:solidFill>
            <a:srgbClr val="E48312"/>
          </a:solidFill>
        </p:spPr>
        <p:txBody>
          <a:bodyPr wrap="square" rtlCol="0">
            <a:spAutoFit/>
          </a:bodyPr>
          <a:lstStyle/>
          <a:p>
            <a:pPr algn="ctr"/>
            <a:r>
              <a:rPr lang="en-IE" b="1" dirty="0"/>
              <a:t>Media Education</a:t>
            </a:r>
          </a:p>
        </p:txBody>
      </p:sp>
    </p:spTree>
    <p:extLst>
      <p:ext uri="{BB962C8B-B14F-4D97-AF65-F5344CB8AC3E}">
        <p14:creationId xmlns:p14="http://schemas.microsoft.com/office/powerpoint/2010/main" val="231193785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054"/>
                                        </p:tgtEl>
                                        <p:attrNameLst>
                                          <p:attrName>style.visibility</p:attrName>
                                        </p:attrNameLst>
                                      </p:cBhvr>
                                      <p:to>
                                        <p:strVal val="visible"/>
                                      </p:to>
                                    </p:set>
                                    <p:animEffect transition="in" filter="fade">
                                      <p:cBhvr>
                                        <p:cTn id="7" dur="1000"/>
                                        <p:tgtEl>
                                          <p:spTgt spid="2054"/>
                                        </p:tgtEl>
                                      </p:cBhvr>
                                    </p:animEffect>
                                    <p:anim calcmode="lin" valueType="num">
                                      <p:cBhvr>
                                        <p:cTn id="8" dur="1000" fill="hold"/>
                                        <p:tgtEl>
                                          <p:spTgt spid="2054"/>
                                        </p:tgtEl>
                                        <p:attrNameLst>
                                          <p:attrName>ppt_x</p:attrName>
                                        </p:attrNameLst>
                                      </p:cBhvr>
                                      <p:tavLst>
                                        <p:tav tm="0">
                                          <p:val>
                                            <p:strVal val="#ppt_x"/>
                                          </p:val>
                                        </p:tav>
                                        <p:tav tm="100000">
                                          <p:val>
                                            <p:strVal val="#ppt_x"/>
                                          </p:val>
                                        </p:tav>
                                      </p:tavLst>
                                    </p:anim>
                                    <p:anim calcmode="lin" valueType="num">
                                      <p:cBhvr>
                                        <p:cTn id="9" dur="1000" fill="hold"/>
                                        <p:tgtEl>
                                          <p:spTgt spid="205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9539BD-DF8A-F0C2-EBD7-5F07DA1FDFF4}"/>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D81BF200-4FB1-1052-4A28-6543CAFCBCE7}"/>
              </a:ext>
            </a:extLst>
          </p:cNvPr>
          <p:cNvSpPr/>
          <p:nvPr/>
        </p:nvSpPr>
        <p:spPr>
          <a:xfrm>
            <a:off x="0" y="0"/>
            <a:ext cx="9144000" cy="512064"/>
          </a:xfrm>
          <a:prstGeom prst="rect">
            <a:avLst/>
          </a:prstGeom>
          <a:solidFill>
            <a:srgbClr val="BD58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4000" b="1" dirty="0">
                <a:ln>
                  <a:solidFill>
                    <a:schemeClr val="tx1"/>
                  </a:solidFill>
                </a:ln>
              </a:rPr>
              <a:t>NAME THE LOGO</a:t>
            </a:r>
          </a:p>
        </p:txBody>
      </p:sp>
      <p:sp>
        <p:nvSpPr>
          <p:cNvPr id="5" name="Rectangle 4">
            <a:extLst>
              <a:ext uri="{FF2B5EF4-FFF2-40B4-BE49-F238E27FC236}">
                <a16:creationId xmlns:a16="http://schemas.microsoft.com/office/drawing/2014/main" id="{D28B0C5C-8146-0A3F-5759-26457971B6B5}"/>
              </a:ext>
            </a:extLst>
          </p:cNvPr>
          <p:cNvSpPr/>
          <p:nvPr/>
        </p:nvSpPr>
        <p:spPr>
          <a:xfrm>
            <a:off x="0" y="509016"/>
            <a:ext cx="9144000" cy="103632"/>
          </a:xfrm>
          <a:prstGeom prst="rect">
            <a:avLst/>
          </a:prstGeom>
          <a:solidFill>
            <a:srgbClr val="E4831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6" name="Rectangle 5">
            <a:extLst>
              <a:ext uri="{FF2B5EF4-FFF2-40B4-BE49-F238E27FC236}">
                <a16:creationId xmlns:a16="http://schemas.microsoft.com/office/drawing/2014/main" id="{6181F23D-1D23-5215-D552-EF10CCEEE65A}"/>
              </a:ext>
            </a:extLst>
          </p:cNvPr>
          <p:cNvSpPr/>
          <p:nvPr/>
        </p:nvSpPr>
        <p:spPr>
          <a:xfrm>
            <a:off x="0" y="5120640"/>
            <a:ext cx="9144000" cy="905256"/>
          </a:xfrm>
          <a:prstGeom prst="rect">
            <a:avLst/>
          </a:prstGeom>
          <a:solidFill>
            <a:srgbClr val="BD58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6000" b="1" dirty="0">
                <a:ln w="19050">
                  <a:solidFill>
                    <a:schemeClr val="tx1"/>
                  </a:solidFill>
                </a:ln>
              </a:rPr>
              <a:t>Nike</a:t>
            </a:r>
          </a:p>
        </p:txBody>
      </p:sp>
      <p:pic>
        <p:nvPicPr>
          <p:cNvPr id="3074" name="Picture 2" descr="Swoosh - Wikipedia">
            <a:extLst>
              <a:ext uri="{FF2B5EF4-FFF2-40B4-BE49-F238E27FC236}">
                <a16:creationId xmlns:a16="http://schemas.microsoft.com/office/drawing/2014/main" id="{D243002B-8AF9-ECCD-E2A6-100AB72021C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9536" y="1588326"/>
            <a:ext cx="7424928" cy="2647709"/>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descr="A close up of a black background&#10;&#10;AI-generated content may be incorrect.">
            <a:extLst>
              <a:ext uri="{FF2B5EF4-FFF2-40B4-BE49-F238E27FC236}">
                <a16:creationId xmlns:a16="http://schemas.microsoft.com/office/drawing/2014/main" id="{BB4F1E1E-BE8B-81AE-CC05-35C5F170297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152" y="6467003"/>
            <a:ext cx="1399032" cy="354421"/>
          </a:xfrm>
          <a:prstGeom prst="rect">
            <a:avLst/>
          </a:prstGeom>
        </p:spPr>
      </p:pic>
      <p:sp>
        <p:nvSpPr>
          <p:cNvPr id="3" name="TextBox 2">
            <a:extLst>
              <a:ext uri="{FF2B5EF4-FFF2-40B4-BE49-F238E27FC236}">
                <a16:creationId xmlns:a16="http://schemas.microsoft.com/office/drawing/2014/main" id="{4EC39F02-04A5-2908-5921-E56CBC76C1B7}"/>
              </a:ext>
            </a:extLst>
          </p:cNvPr>
          <p:cNvSpPr txBox="1"/>
          <p:nvPr/>
        </p:nvSpPr>
        <p:spPr>
          <a:xfrm>
            <a:off x="5897880" y="6503579"/>
            <a:ext cx="3328416" cy="276999"/>
          </a:xfrm>
          <a:prstGeom prst="rect">
            <a:avLst/>
          </a:prstGeom>
          <a:noFill/>
        </p:spPr>
        <p:txBody>
          <a:bodyPr wrap="square" rtlCol="0">
            <a:spAutoFit/>
          </a:bodyPr>
          <a:lstStyle/>
          <a:p>
            <a:pPr algn="ctr"/>
            <a:r>
              <a:rPr lang="en-IE" sz="1200" b="1" dirty="0"/>
              <a:t>© Seomra Ranga 2025 www.seomraranga.com</a:t>
            </a:r>
          </a:p>
        </p:txBody>
      </p:sp>
      <p:sp>
        <p:nvSpPr>
          <p:cNvPr id="7" name="Rectangle 6">
            <a:extLst>
              <a:ext uri="{FF2B5EF4-FFF2-40B4-BE49-F238E27FC236}">
                <a16:creationId xmlns:a16="http://schemas.microsoft.com/office/drawing/2014/main" id="{D93714D7-D2EA-5408-76C0-E5BC5B217451}"/>
              </a:ext>
            </a:extLst>
          </p:cNvPr>
          <p:cNvSpPr/>
          <p:nvPr/>
        </p:nvSpPr>
        <p:spPr>
          <a:xfrm>
            <a:off x="8314204" y="760049"/>
            <a:ext cx="625580" cy="564733"/>
          </a:xfrm>
          <a:prstGeom prst="rect">
            <a:avLst/>
          </a:prstGeom>
          <a:solidFill>
            <a:srgbClr val="BD582C"/>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3200" b="1" dirty="0">
                <a:ln w="19050">
                  <a:solidFill>
                    <a:schemeClr val="tx1"/>
                  </a:solidFill>
                </a:ln>
              </a:rPr>
              <a:t>3</a:t>
            </a:r>
          </a:p>
        </p:txBody>
      </p:sp>
      <p:sp>
        <p:nvSpPr>
          <p:cNvPr id="8" name="TextBox 7">
            <a:extLst>
              <a:ext uri="{FF2B5EF4-FFF2-40B4-BE49-F238E27FC236}">
                <a16:creationId xmlns:a16="http://schemas.microsoft.com/office/drawing/2014/main" id="{5C787FB2-3115-82F3-BB79-A36749DA2923}"/>
              </a:ext>
            </a:extLst>
          </p:cNvPr>
          <p:cNvSpPr txBox="1"/>
          <p:nvPr/>
        </p:nvSpPr>
        <p:spPr>
          <a:xfrm>
            <a:off x="0" y="757166"/>
            <a:ext cx="1801368" cy="369332"/>
          </a:xfrm>
          <a:prstGeom prst="rect">
            <a:avLst/>
          </a:prstGeom>
          <a:solidFill>
            <a:srgbClr val="E48312"/>
          </a:solidFill>
        </p:spPr>
        <p:txBody>
          <a:bodyPr wrap="square" rtlCol="0">
            <a:spAutoFit/>
          </a:bodyPr>
          <a:lstStyle/>
          <a:p>
            <a:pPr algn="ctr"/>
            <a:r>
              <a:rPr lang="en-IE" b="1" dirty="0"/>
              <a:t>Media Education</a:t>
            </a:r>
          </a:p>
        </p:txBody>
      </p:sp>
    </p:spTree>
    <p:extLst>
      <p:ext uri="{BB962C8B-B14F-4D97-AF65-F5344CB8AC3E}">
        <p14:creationId xmlns:p14="http://schemas.microsoft.com/office/powerpoint/2010/main" val="183649028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1000"/>
                                        <p:tgtEl>
                                          <p:spTgt spid="3074"/>
                                        </p:tgtEl>
                                      </p:cBhvr>
                                    </p:animEffect>
                                    <p:anim calcmode="lin" valueType="num">
                                      <p:cBhvr>
                                        <p:cTn id="8" dur="1000" fill="hold"/>
                                        <p:tgtEl>
                                          <p:spTgt spid="3074"/>
                                        </p:tgtEl>
                                        <p:attrNameLst>
                                          <p:attrName>ppt_x</p:attrName>
                                        </p:attrNameLst>
                                      </p:cBhvr>
                                      <p:tavLst>
                                        <p:tav tm="0">
                                          <p:val>
                                            <p:strVal val="#ppt_x"/>
                                          </p:val>
                                        </p:tav>
                                        <p:tav tm="100000">
                                          <p:val>
                                            <p:strVal val="#ppt_x"/>
                                          </p:val>
                                        </p:tav>
                                      </p:tavLst>
                                    </p:anim>
                                    <p:anim calcmode="lin" valueType="num">
                                      <p:cBhvr>
                                        <p:cTn id="9" dur="1000" fill="hold"/>
                                        <p:tgtEl>
                                          <p:spTgt spid="307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D6753B-DF2A-76D8-B73B-87BA21A8CEA4}"/>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017BCBC6-CD31-01B1-115B-18543CFA54B8}"/>
              </a:ext>
            </a:extLst>
          </p:cNvPr>
          <p:cNvSpPr/>
          <p:nvPr/>
        </p:nvSpPr>
        <p:spPr>
          <a:xfrm>
            <a:off x="0" y="0"/>
            <a:ext cx="9144000" cy="512064"/>
          </a:xfrm>
          <a:prstGeom prst="rect">
            <a:avLst/>
          </a:prstGeom>
          <a:solidFill>
            <a:srgbClr val="BD58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4000" b="1" dirty="0">
                <a:ln>
                  <a:solidFill>
                    <a:schemeClr val="tx1"/>
                  </a:solidFill>
                </a:ln>
              </a:rPr>
              <a:t>Role of a Logo</a:t>
            </a:r>
          </a:p>
        </p:txBody>
      </p:sp>
      <p:sp>
        <p:nvSpPr>
          <p:cNvPr id="5" name="Rectangle 4">
            <a:extLst>
              <a:ext uri="{FF2B5EF4-FFF2-40B4-BE49-F238E27FC236}">
                <a16:creationId xmlns:a16="http://schemas.microsoft.com/office/drawing/2014/main" id="{298E6463-3DEE-D90A-0F29-77E0732E9462}"/>
              </a:ext>
            </a:extLst>
          </p:cNvPr>
          <p:cNvSpPr/>
          <p:nvPr/>
        </p:nvSpPr>
        <p:spPr>
          <a:xfrm>
            <a:off x="0" y="509016"/>
            <a:ext cx="9144000" cy="103632"/>
          </a:xfrm>
          <a:prstGeom prst="rect">
            <a:avLst/>
          </a:prstGeom>
          <a:solidFill>
            <a:srgbClr val="E4831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2" name="Picture 1" descr="A close up of a black background&#10;&#10;AI-generated content may be incorrect.">
            <a:extLst>
              <a:ext uri="{FF2B5EF4-FFF2-40B4-BE49-F238E27FC236}">
                <a16:creationId xmlns:a16="http://schemas.microsoft.com/office/drawing/2014/main" id="{F1365636-BC1E-260C-34C5-AC080714D23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152" y="6467003"/>
            <a:ext cx="1399032" cy="354421"/>
          </a:xfrm>
          <a:prstGeom prst="rect">
            <a:avLst/>
          </a:prstGeom>
        </p:spPr>
      </p:pic>
      <p:sp>
        <p:nvSpPr>
          <p:cNvPr id="3" name="TextBox 2">
            <a:extLst>
              <a:ext uri="{FF2B5EF4-FFF2-40B4-BE49-F238E27FC236}">
                <a16:creationId xmlns:a16="http://schemas.microsoft.com/office/drawing/2014/main" id="{68EE912F-2228-9151-14FB-3A9A5AF71E75}"/>
              </a:ext>
            </a:extLst>
          </p:cNvPr>
          <p:cNvSpPr txBox="1"/>
          <p:nvPr/>
        </p:nvSpPr>
        <p:spPr>
          <a:xfrm>
            <a:off x="5897880" y="6503579"/>
            <a:ext cx="3328416" cy="276999"/>
          </a:xfrm>
          <a:prstGeom prst="rect">
            <a:avLst/>
          </a:prstGeom>
          <a:noFill/>
        </p:spPr>
        <p:txBody>
          <a:bodyPr wrap="square" rtlCol="0">
            <a:spAutoFit/>
          </a:bodyPr>
          <a:lstStyle/>
          <a:p>
            <a:pPr algn="ctr"/>
            <a:r>
              <a:rPr lang="en-IE" sz="1200" b="1" dirty="0"/>
              <a:t>© Seomra Ranga 2025 www.seomraranga.com</a:t>
            </a:r>
          </a:p>
        </p:txBody>
      </p:sp>
      <p:sp>
        <p:nvSpPr>
          <p:cNvPr id="8" name="TextBox 7">
            <a:extLst>
              <a:ext uri="{FF2B5EF4-FFF2-40B4-BE49-F238E27FC236}">
                <a16:creationId xmlns:a16="http://schemas.microsoft.com/office/drawing/2014/main" id="{6DE78CA5-4F62-5C54-4C4B-40ABB9F4EE94}"/>
              </a:ext>
            </a:extLst>
          </p:cNvPr>
          <p:cNvSpPr txBox="1"/>
          <p:nvPr/>
        </p:nvSpPr>
        <p:spPr>
          <a:xfrm>
            <a:off x="0" y="757166"/>
            <a:ext cx="1801368" cy="369332"/>
          </a:xfrm>
          <a:prstGeom prst="rect">
            <a:avLst/>
          </a:prstGeom>
          <a:solidFill>
            <a:srgbClr val="E48312"/>
          </a:solidFill>
        </p:spPr>
        <p:txBody>
          <a:bodyPr wrap="square" rtlCol="0">
            <a:spAutoFit/>
          </a:bodyPr>
          <a:lstStyle/>
          <a:p>
            <a:pPr algn="ctr"/>
            <a:r>
              <a:rPr lang="en-IE" b="1" dirty="0"/>
              <a:t>Media Education</a:t>
            </a:r>
          </a:p>
        </p:txBody>
      </p:sp>
      <p:sp>
        <p:nvSpPr>
          <p:cNvPr id="9" name="TextBox 8">
            <a:extLst>
              <a:ext uri="{FF2B5EF4-FFF2-40B4-BE49-F238E27FC236}">
                <a16:creationId xmlns:a16="http://schemas.microsoft.com/office/drawing/2014/main" id="{D3FA4E7E-BF37-7E92-BCE2-2A982003D193}"/>
              </a:ext>
            </a:extLst>
          </p:cNvPr>
          <p:cNvSpPr txBox="1"/>
          <p:nvPr/>
        </p:nvSpPr>
        <p:spPr>
          <a:xfrm>
            <a:off x="740664" y="1499616"/>
            <a:ext cx="7754112" cy="4031873"/>
          </a:xfrm>
          <a:prstGeom prst="rect">
            <a:avLst/>
          </a:prstGeom>
          <a:noFill/>
        </p:spPr>
        <p:txBody>
          <a:bodyPr wrap="square" rtlCol="0">
            <a:spAutoFit/>
          </a:bodyPr>
          <a:lstStyle/>
          <a:p>
            <a:r>
              <a:rPr lang="en-IE" sz="3200" dirty="0"/>
              <a:t>A recognisable logo is very important for a brand:</a:t>
            </a:r>
          </a:p>
          <a:p>
            <a:pPr marL="285750" indent="-285750">
              <a:buFont typeface="Arial" panose="020B0604020202020204" pitchFamily="34" charset="0"/>
              <a:buChar char="•"/>
            </a:pPr>
            <a:r>
              <a:rPr lang="en-IE" sz="3200" dirty="0"/>
              <a:t>It establishes the brand’s identity</a:t>
            </a:r>
          </a:p>
          <a:p>
            <a:pPr marL="285750" indent="-285750">
              <a:buFont typeface="Arial" panose="020B0604020202020204" pitchFamily="34" charset="0"/>
              <a:buChar char="•"/>
            </a:pPr>
            <a:r>
              <a:rPr lang="en-IE" sz="3200" dirty="0"/>
              <a:t>It helps to shape the values of the brand</a:t>
            </a:r>
          </a:p>
          <a:p>
            <a:pPr marL="285750" indent="-285750">
              <a:buFont typeface="Arial" panose="020B0604020202020204" pitchFamily="34" charset="0"/>
              <a:buChar char="•"/>
            </a:pPr>
            <a:r>
              <a:rPr lang="en-IE" sz="3200" dirty="0"/>
              <a:t>It creates a public recognition of the brand – being able to recognise a brand helps it to stand out against its competitors</a:t>
            </a:r>
          </a:p>
          <a:p>
            <a:pPr marL="285750" indent="-285750">
              <a:buFont typeface="Arial" panose="020B0604020202020204" pitchFamily="34" charset="0"/>
              <a:buChar char="•"/>
            </a:pPr>
            <a:r>
              <a:rPr lang="en-IE" sz="3200" dirty="0"/>
              <a:t>It promotes brand loyalty</a:t>
            </a:r>
          </a:p>
        </p:txBody>
      </p:sp>
    </p:spTree>
    <p:extLst>
      <p:ext uri="{BB962C8B-B14F-4D97-AF65-F5344CB8AC3E}">
        <p14:creationId xmlns:p14="http://schemas.microsoft.com/office/powerpoint/2010/main" val="248670340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6EE79B-CA6C-EA22-D2AF-739B12EB8DEF}"/>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44631C89-16BA-3F91-E056-E1A9DBD2197C}"/>
              </a:ext>
            </a:extLst>
          </p:cNvPr>
          <p:cNvSpPr/>
          <p:nvPr/>
        </p:nvSpPr>
        <p:spPr>
          <a:xfrm>
            <a:off x="0" y="0"/>
            <a:ext cx="9144000" cy="512064"/>
          </a:xfrm>
          <a:prstGeom prst="rect">
            <a:avLst/>
          </a:prstGeom>
          <a:solidFill>
            <a:srgbClr val="BD58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4000" b="1" dirty="0">
                <a:ln>
                  <a:solidFill>
                    <a:schemeClr val="tx1"/>
                  </a:solidFill>
                </a:ln>
              </a:rPr>
              <a:t>NAME THE LOGO</a:t>
            </a:r>
          </a:p>
        </p:txBody>
      </p:sp>
      <p:sp>
        <p:nvSpPr>
          <p:cNvPr id="5" name="Rectangle 4">
            <a:extLst>
              <a:ext uri="{FF2B5EF4-FFF2-40B4-BE49-F238E27FC236}">
                <a16:creationId xmlns:a16="http://schemas.microsoft.com/office/drawing/2014/main" id="{4F6D83D0-BBF4-4D3E-2D24-8A7AAA886EE0}"/>
              </a:ext>
            </a:extLst>
          </p:cNvPr>
          <p:cNvSpPr/>
          <p:nvPr/>
        </p:nvSpPr>
        <p:spPr>
          <a:xfrm>
            <a:off x="0" y="509016"/>
            <a:ext cx="9144000" cy="103632"/>
          </a:xfrm>
          <a:prstGeom prst="rect">
            <a:avLst/>
          </a:prstGeom>
          <a:solidFill>
            <a:srgbClr val="E4831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6" name="Rectangle 5">
            <a:extLst>
              <a:ext uri="{FF2B5EF4-FFF2-40B4-BE49-F238E27FC236}">
                <a16:creationId xmlns:a16="http://schemas.microsoft.com/office/drawing/2014/main" id="{D01BFD14-9FEC-7219-AC76-6D124D476C82}"/>
              </a:ext>
            </a:extLst>
          </p:cNvPr>
          <p:cNvSpPr/>
          <p:nvPr/>
        </p:nvSpPr>
        <p:spPr>
          <a:xfrm>
            <a:off x="0" y="5120640"/>
            <a:ext cx="9144000" cy="905256"/>
          </a:xfrm>
          <a:prstGeom prst="rect">
            <a:avLst/>
          </a:prstGeom>
          <a:solidFill>
            <a:srgbClr val="BD58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6000" b="1" dirty="0">
                <a:ln w="19050">
                  <a:solidFill>
                    <a:schemeClr val="tx1"/>
                  </a:solidFill>
                </a:ln>
              </a:rPr>
              <a:t>YouTube</a:t>
            </a:r>
          </a:p>
        </p:txBody>
      </p:sp>
      <p:pic>
        <p:nvPicPr>
          <p:cNvPr id="4098" name="Picture 2">
            <a:extLst>
              <a:ext uri="{FF2B5EF4-FFF2-40B4-BE49-F238E27FC236}">
                <a16:creationId xmlns:a16="http://schemas.microsoft.com/office/drawing/2014/main" id="{355F7193-9EAF-1AB1-C778-E29FF640AA9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76856" y="1021080"/>
            <a:ext cx="4590288" cy="3214795"/>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descr="A close up of a black background&#10;&#10;AI-generated content may be incorrect.">
            <a:extLst>
              <a:ext uri="{FF2B5EF4-FFF2-40B4-BE49-F238E27FC236}">
                <a16:creationId xmlns:a16="http://schemas.microsoft.com/office/drawing/2014/main" id="{2B654C53-4B71-06DA-6E22-4BB5F21FBBD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152" y="6467003"/>
            <a:ext cx="1399032" cy="354421"/>
          </a:xfrm>
          <a:prstGeom prst="rect">
            <a:avLst/>
          </a:prstGeom>
        </p:spPr>
      </p:pic>
      <p:sp>
        <p:nvSpPr>
          <p:cNvPr id="3" name="TextBox 2">
            <a:extLst>
              <a:ext uri="{FF2B5EF4-FFF2-40B4-BE49-F238E27FC236}">
                <a16:creationId xmlns:a16="http://schemas.microsoft.com/office/drawing/2014/main" id="{16D712E5-2912-C21E-DBCB-2C0303D9FCD2}"/>
              </a:ext>
            </a:extLst>
          </p:cNvPr>
          <p:cNvSpPr txBox="1"/>
          <p:nvPr/>
        </p:nvSpPr>
        <p:spPr>
          <a:xfrm>
            <a:off x="5897880" y="6503579"/>
            <a:ext cx="3328416" cy="276999"/>
          </a:xfrm>
          <a:prstGeom prst="rect">
            <a:avLst/>
          </a:prstGeom>
          <a:noFill/>
        </p:spPr>
        <p:txBody>
          <a:bodyPr wrap="square" rtlCol="0">
            <a:spAutoFit/>
          </a:bodyPr>
          <a:lstStyle/>
          <a:p>
            <a:pPr algn="ctr"/>
            <a:r>
              <a:rPr lang="en-IE" sz="1200" b="1" dirty="0"/>
              <a:t>© Seomra Ranga 2025 www.seomraranga.com</a:t>
            </a:r>
          </a:p>
        </p:txBody>
      </p:sp>
      <p:sp>
        <p:nvSpPr>
          <p:cNvPr id="7" name="Rectangle 6">
            <a:extLst>
              <a:ext uri="{FF2B5EF4-FFF2-40B4-BE49-F238E27FC236}">
                <a16:creationId xmlns:a16="http://schemas.microsoft.com/office/drawing/2014/main" id="{BC936D68-0C52-FF0C-4ED0-4B7B62279ED2}"/>
              </a:ext>
            </a:extLst>
          </p:cNvPr>
          <p:cNvSpPr/>
          <p:nvPr/>
        </p:nvSpPr>
        <p:spPr>
          <a:xfrm>
            <a:off x="8314204" y="760049"/>
            <a:ext cx="625580" cy="564733"/>
          </a:xfrm>
          <a:prstGeom prst="rect">
            <a:avLst/>
          </a:prstGeom>
          <a:solidFill>
            <a:srgbClr val="BD582C"/>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3200" b="1" dirty="0">
                <a:ln w="19050">
                  <a:solidFill>
                    <a:schemeClr val="tx1"/>
                  </a:solidFill>
                </a:ln>
              </a:rPr>
              <a:t>4</a:t>
            </a:r>
          </a:p>
        </p:txBody>
      </p:sp>
      <p:sp>
        <p:nvSpPr>
          <p:cNvPr id="8" name="TextBox 7">
            <a:extLst>
              <a:ext uri="{FF2B5EF4-FFF2-40B4-BE49-F238E27FC236}">
                <a16:creationId xmlns:a16="http://schemas.microsoft.com/office/drawing/2014/main" id="{5E6AC495-AD74-8B64-003F-326FCB8B8D11}"/>
              </a:ext>
            </a:extLst>
          </p:cNvPr>
          <p:cNvSpPr txBox="1"/>
          <p:nvPr/>
        </p:nvSpPr>
        <p:spPr>
          <a:xfrm>
            <a:off x="0" y="757166"/>
            <a:ext cx="1801368" cy="369332"/>
          </a:xfrm>
          <a:prstGeom prst="rect">
            <a:avLst/>
          </a:prstGeom>
          <a:solidFill>
            <a:srgbClr val="E48312"/>
          </a:solidFill>
        </p:spPr>
        <p:txBody>
          <a:bodyPr wrap="square" rtlCol="0">
            <a:spAutoFit/>
          </a:bodyPr>
          <a:lstStyle/>
          <a:p>
            <a:pPr algn="ctr"/>
            <a:r>
              <a:rPr lang="en-IE" b="1" dirty="0"/>
              <a:t>Media Education</a:t>
            </a:r>
          </a:p>
        </p:txBody>
      </p:sp>
    </p:spTree>
    <p:extLst>
      <p:ext uri="{BB962C8B-B14F-4D97-AF65-F5344CB8AC3E}">
        <p14:creationId xmlns:p14="http://schemas.microsoft.com/office/powerpoint/2010/main" val="192371533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fade">
                                      <p:cBhvr>
                                        <p:cTn id="7" dur="1000"/>
                                        <p:tgtEl>
                                          <p:spTgt spid="4098"/>
                                        </p:tgtEl>
                                      </p:cBhvr>
                                    </p:animEffect>
                                    <p:anim calcmode="lin" valueType="num">
                                      <p:cBhvr>
                                        <p:cTn id="8" dur="1000" fill="hold"/>
                                        <p:tgtEl>
                                          <p:spTgt spid="4098"/>
                                        </p:tgtEl>
                                        <p:attrNameLst>
                                          <p:attrName>ppt_x</p:attrName>
                                        </p:attrNameLst>
                                      </p:cBhvr>
                                      <p:tavLst>
                                        <p:tav tm="0">
                                          <p:val>
                                            <p:strVal val="#ppt_x"/>
                                          </p:val>
                                        </p:tav>
                                        <p:tav tm="100000">
                                          <p:val>
                                            <p:strVal val="#ppt_x"/>
                                          </p:val>
                                        </p:tav>
                                      </p:tavLst>
                                    </p:anim>
                                    <p:anim calcmode="lin" valueType="num">
                                      <p:cBhvr>
                                        <p:cTn id="9" dur="1000" fill="hold"/>
                                        <p:tgtEl>
                                          <p:spTgt spid="409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4A1ABE-3842-505F-8C6F-697977BAE3B1}"/>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AF347A5A-D866-3C9E-0A69-A3EB3353FAB8}"/>
              </a:ext>
            </a:extLst>
          </p:cNvPr>
          <p:cNvSpPr/>
          <p:nvPr/>
        </p:nvSpPr>
        <p:spPr>
          <a:xfrm>
            <a:off x="0" y="0"/>
            <a:ext cx="9144000" cy="512064"/>
          </a:xfrm>
          <a:prstGeom prst="rect">
            <a:avLst/>
          </a:prstGeom>
          <a:solidFill>
            <a:srgbClr val="BD58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4000" b="1" dirty="0">
                <a:ln>
                  <a:solidFill>
                    <a:schemeClr val="tx1"/>
                  </a:solidFill>
                </a:ln>
              </a:rPr>
              <a:t>NAME THE LOGO</a:t>
            </a:r>
          </a:p>
        </p:txBody>
      </p:sp>
      <p:sp>
        <p:nvSpPr>
          <p:cNvPr id="5" name="Rectangle 4">
            <a:extLst>
              <a:ext uri="{FF2B5EF4-FFF2-40B4-BE49-F238E27FC236}">
                <a16:creationId xmlns:a16="http://schemas.microsoft.com/office/drawing/2014/main" id="{318E3E76-0619-57FA-07FE-A0A59A8405F4}"/>
              </a:ext>
            </a:extLst>
          </p:cNvPr>
          <p:cNvSpPr/>
          <p:nvPr/>
        </p:nvSpPr>
        <p:spPr>
          <a:xfrm>
            <a:off x="0" y="509016"/>
            <a:ext cx="9144000" cy="103632"/>
          </a:xfrm>
          <a:prstGeom prst="rect">
            <a:avLst/>
          </a:prstGeom>
          <a:solidFill>
            <a:srgbClr val="E4831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6" name="Rectangle 5">
            <a:extLst>
              <a:ext uri="{FF2B5EF4-FFF2-40B4-BE49-F238E27FC236}">
                <a16:creationId xmlns:a16="http://schemas.microsoft.com/office/drawing/2014/main" id="{575FC87E-EFC3-2CD3-BFDA-B8669F5CEAF8}"/>
              </a:ext>
            </a:extLst>
          </p:cNvPr>
          <p:cNvSpPr/>
          <p:nvPr/>
        </p:nvSpPr>
        <p:spPr>
          <a:xfrm>
            <a:off x="0" y="5120640"/>
            <a:ext cx="9144000" cy="905256"/>
          </a:xfrm>
          <a:prstGeom prst="rect">
            <a:avLst/>
          </a:prstGeom>
          <a:solidFill>
            <a:srgbClr val="BD58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6000" b="1" dirty="0">
                <a:ln w="19050">
                  <a:solidFill>
                    <a:schemeClr val="tx1"/>
                  </a:solidFill>
                </a:ln>
              </a:rPr>
              <a:t>McDonalds</a:t>
            </a:r>
          </a:p>
        </p:txBody>
      </p:sp>
      <p:pic>
        <p:nvPicPr>
          <p:cNvPr id="5122" name="Picture 2" descr="Golden Arches - Wikipedia">
            <a:extLst>
              <a:ext uri="{FF2B5EF4-FFF2-40B4-BE49-F238E27FC236}">
                <a16:creationId xmlns:a16="http://schemas.microsoft.com/office/drawing/2014/main" id="{FB0522F6-7235-0A78-2A90-F9E566B5A3C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82189" y="1121664"/>
            <a:ext cx="3579622" cy="3132260"/>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descr="A close up of a black background&#10;&#10;AI-generated content may be incorrect.">
            <a:extLst>
              <a:ext uri="{FF2B5EF4-FFF2-40B4-BE49-F238E27FC236}">
                <a16:creationId xmlns:a16="http://schemas.microsoft.com/office/drawing/2014/main" id="{C7BCB809-9DFB-30EA-4F3A-06CDD72D863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152" y="6467003"/>
            <a:ext cx="1399032" cy="354421"/>
          </a:xfrm>
          <a:prstGeom prst="rect">
            <a:avLst/>
          </a:prstGeom>
        </p:spPr>
      </p:pic>
      <p:sp>
        <p:nvSpPr>
          <p:cNvPr id="3" name="TextBox 2">
            <a:extLst>
              <a:ext uri="{FF2B5EF4-FFF2-40B4-BE49-F238E27FC236}">
                <a16:creationId xmlns:a16="http://schemas.microsoft.com/office/drawing/2014/main" id="{61368075-49EC-9459-0611-E20EC221DF38}"/>
              </a:ext>
            </a:extLst>
          </p:cNvPr>
          <p:cNvSpPr txBox="1"/>
          <p:nvPr/>
        </p:nvSpPr>
        <p:spPr>
          <a:xfrm>
            <a:off x="5897880" y="6503579"/>
            <a:ext cx="3328416" cy="276999"/>
          </a:xfrm>
          <a:prstGeom prst="rect">
            <a:avLst/>
          </a:prstGeom>
          <a:noFill/>
        </p:spPr>
        <p:txBody>
          <a:bodyPr wrap="square" rtlCol="0">
            <a:spAutoFit/>
          </a:bodyPr>
          <a:lstStyle/>
          <a:p>
            <a:pPr algn="ctr"/>
            <a:r>
              <a:rPr lang="en-IE" sz="1200" b="1" dirty="0"/>
              <a:t>© Seomra Ranga 2025 www.seomraranga.com</a:t>
            </a:r>
          </a:p>
        </p:txBody>
      </p:sp>
      <p:sp>
        <p:nvSpPr>
          <p:cNvPr id="7" name="Rectangle 6">
            <a:extLst>
              <a:ext uri="{FF2B5EF4-FFF2-40B4-BE49-F238E27FC236}">
                <a16:creationId xmlns:a16="http://schemas.microsoft.com/office/drawing/2014/main" id="{8867335D-7E05-FC33-8362-17C319B1BE7E}"/>
              </a:ext>
            </a:extLst>
          </p:cNvPr>
          <p:cNvSpPr/>
          <p:nvPr/>
        </p:nvSpPr>
        <p:spPr>
          <a:xfrm>
            <a:off x="8314204" y="760049"/>
            <a:ext cx="625580" cy="564733"/>
          </a:xfrm>
          <a:prstGeom prst="rect">
            <a:avLst/>
          </a:prstGeom>
          <a:solidFill>
            <a:srgbClr val="BD582C"/>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3200" b="1" dirty="0">
                <a:ln w="19050">
                  <a:solidFill>
                    <a:schemeClr val="tx1"/>
                  </a:solidFill>
                </a:ln>
              </a:rPr>
              <a:t>5</a:t>
            </a:r>
          </a:p>
        </p:txBody>
      </p:sp>
      <p:sp>
        <p:nvSpPr>
          <p:cNvPr id="8" name="TextBox 7">
            <a:extLst>
              <a:ext uri="{FF2B5EF4-FFF2-40B4-BE49-F238E27FC236}">
                <a16:creationId xmlns:a16="http://schemas.microsoft.com/office/drawing/2014/main" id="{80ED8A72-D53B-934C-743E-36C892BC8F24}"/>
              </a:ext>
            </a:extLst>
          </p:cNvPr>
          <p:cNvSpPr txBox="1"/>
          <p:nvPr/>
        </p:nvSpPr>
        <p:spPr>
          <a:xfrm>
            <a:off x="0" y="757166"/>
            <a:ext cx="1801368" cy="369332"/>
          </a:xfrm>
          <a:prstGeom prst="rect">
            <a:avLst/>
          </a:prstGeom>
          <a:solidFill>
            <a:srgbClr val="E48312"/>
          </a:solidFill>
        </p:spPr>
        <p:txBody>
          <a:bodyPr wrap="square" rtlCol="0">
            <a:spAutoFit/>
          </a:bodyPr>
          <a:lstStyle/>
          <a:p>
            <a:pPr algn="ctr"/>
            <a:r>
              <a:rPr lang="en-IE" b="1" dirty="0"/>
              <a:t>Media Education</a:t>
            </a:r>
          </a:p>
        </p:txBody>
      </p:sp>
    </p:spTree>
    <p:extLst>
      <p:ext uri="{BB962C8B-B14F-4D97-AF65-F5344CB8AC3E}">
        <p14:creationId xmlns:p14="http://schemas.microsoft.com/office/powerpoint/2010/main" val="11383008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fade">
                                      <p:cBhvr>
                                        <p:cTn id="7" dur="1000"/>
                                        <p:tgtEl>
                                          <p:spTgt spid="5122"/>
                                        </p:tgtEl>
                                      </p:cBhvr>
                                    </p:animEffect>
                                    <p:anim calcmode="lin" valueType="num">
                                      <p:cBhvr>
                                        <p:cTn id="8" dur="1000" fill="hold"/>
                                        <p:tgtEl>
                                          <p:spTgt spid="5122"/>
                                        </p:tgtEl>
                                        <p:attrNameLst>
                                          <p:attrName>ppt_x</p:attrName>
                                        </p:attrNameLst>
                                      </p:cBhvr>
                                      <p:tavLst>
                                        <p:tav tm="0">
                                          <p:val>
                                            <p:strVal val="#ppt_x"/>
                                          </p:val>
                                        </p:tav>
                                        <p:tav tm="100000">
                                          <p:val>
                                            <p:strVal val="#ppt_x"/>
                                          </p:val>
                                        </p:tav>
                                      </p:tavLst>
                                    </p:anim>
                                    <p:anim calcmode="lin" valueType="num">
                                      <p:cBhvr>
                                        <p:cTn id="9" dur="1000" fill="hold"/>
                                        <p:tgtEl>
                                          <p:spTgt spid="512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225DC5-1F4E-5D56-DA3C-1FFECA082BA6}"/>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0EF60183-13B5-A1C7-AE60-D4F58A1DA7F6}"/>
              </a:ext>
            </a:extLst>
          </p:cNvPr>
          <p:cNvSpPr/>
          <p:nvPr/>
        </p:nvSpPr>
        <p:spPr>
          <a:xfrm>
            <a:off x="0" y="0"/>
            <a:ext cx="9144000" cy="512064"/>
          </a:xfrm>
          <a:prstGeom prst="rect">
            <a:avLst/>
          </a:prstGeom>
          <a:solidFill>
            <a:srgbClr val="BD58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4000" b="1" dirty="0">
                <a:ln>
                  <a:solidFill>
                    <a:schemeClr val="tx1"/>
                  </a:solidFill>
                </a:ln>
              </a:rPr>
              <a:t>NAME THE LOGO</a:t>
            </a:r>
          </a:p>
        </p:txBody>
      </p:sp>
      <p:sp>
        <p:nvSpPr>
          <p:cNvPr id="5" name="Rectangle 4">
            <a:extLst>
              <a:ext uri="{FF2B5EF4-FFF2-40B4-BE49-F238E27FC236}">
                <a16:creationId xmlns:a16="http://schemas.microsoft.com/office/drawing/2014/main" id="{6096D0E3-4539-3C74-6ED3-42AB2666355F}"/>
              </a:ext>
            </a:extLst>
          </p:cNvPr>
          <p:cNvSpPr/>
          <p:nvPr/>
        </p:nvSpPr>
        <p:spPr>
          <a:xfrm>
            <a:off x="0" y="509016"/>
            <a:ext cx="9144000" cy="103632"/>
          </a:xfrm>
          <a:prstGeom prst="rect">
            <a:avLst/>
          </a:prstGeom>
          <a:solidFill>
            <a:srgbClr val="E4831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6" name="Rectangle 5">
            <a:extLst>
              <a:ext uri="{FF2B5EF4-FFF2-40B4-BE49-F238E27FC236}">
                <a16:creationId xmlns:a16="http://schemas.microsoft.com/office/drawing/2014/main" id="{B71941B9-2F5B-0C71-549F-37BD0A0795EE}"/>
              </a:ext>
            </a:extLst>
          </p:cNvPr>
          <p:cNvSpPr/>
          <p:nvPr/>
        </p:nvSpPr>
        <p:spPr>
          <a:xfrm>
            <a:off x="0" y="5120640"/>
            <a:ext cx="9144000" cy="905256"/>
          </a:xfrm>
          <a:prstGeom prst="rect">
            <a:avLst/>
          </a:prstGeom>
          <a:solidFill>
            <a:srgbClr val="BD58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6000" b="1" dirty="0">
                <a:ln w="19050">
                  <a:solidFill>
                    <a:schemeClr val="tx1"/>
                  </a:solidFill>
                </a:ln>
              </a:rPr>
              <a:t>Apple</a:t>
            </a:r>
          </a:p>
        </p:txBody>
      </p:sp>
      <p:pic>
        <p:nvPicPr>
          <p:cNvPr id="6148" name="Picture 4" descr="Apple Logo and symbol, meaning, history, PNG, brand">
            <a:extLst>
              <a:ext uri="{FF2B5EF4-FFF2-40B4-BE49-F238E27FC236}">
                <a16:creationId xmlns:a16="http://schemas.microsoft.com/office/drawing/2014/main" id="{A344FB44-9F8D-9723-4F73-6AD24467B03B}"/>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4600" r="27500"/>
          <a:stretch>
            <a:fillRect/>
          </a:stretch>
        </p:blipFill>
        <p:spPr bwMode="auto">
          <a:xfrm>
            <a:off x="3145536" y="960882"/>
            <a:ext cx="2852928" cy="3350255"/>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descr="A close up of a black background&#10;&#10;AI-generated content may be incorrect.">
            <a:extLst>
              <a:ext uri="{FF2B5EF4-FFF2-40B4-BE49-F238E27FC236}">
                <a16:creationId xmlns:a16="http://schemas.microsoft.com/office/drawing/2014/main" id="{83CC36BB-0677-BAC1-1BA9-4300B92E25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152" y="6467003"/>
            <a:ext cx="1399032" cy="354421"/>
          </a:xfrm>
          <a:prstGeom prst="rect">
            <a:avLst/>
          </a:prstGeom>
        </p:spPr>
      </p:pic>
      <p:sp>
        <p:nvSpPr>
          <p:cNvPr id="3" name="TextBox 2">
            <a:extLst>
              <a:ext uri="{FF2B5EF4-FFF2-40B4-BE49-F238E27FC236}">
                <a16:creationId xmlns:a16="http://schemas.microsoft.com/office/drawing/2014/main" id="{55ACD8B4-A057-F86B-277F-71D2004491A7}"/>
              </a:ext>
            </a:extLst>
          </p:cNvPr>
          <p:cNvSpPr txBox="1"/>
          <p:nvPr/>
        </p:nvSpPr>
        <p:spPr>
          <a:xfrm>
            <a:off x="5897880" y="6503579"/>
            <a:ext cx="3328416" cy="276999"/>
          </a:xfrm>
          <a:prstGeom prst="rect">
            <a:avLst/>
          </a:prstGeom>
          <a:noFill/>
        </p:spPr>
        <p:txBody>
          <a:bodyPr wrap="square" rtlCol="0">
            <a:spAutoFit/>
          </a:bodyPr>
          <a:lstStyle/>
          <a:p>
            <a:pPr algn="ctr"/>
            <a:r>
              <a:rPr lang="en-IE" sz="1200" b="1" dirty="0"/>
              <a:t>© Seomra Ranga 2025 www.seomraranga.com</a:t>
            </a:r>
          </a:p>
        </p:txBody>
      </p:sp>
      <p:sp>
        <p:nvSpPr>
          <p:cNvPr id="7" name="Rectangle 6">
            <a:extLst>
              <a:ext uri="{FF2B5EF4-FFF2-40B4-BE49-F238E27FC236}">
                <a16:creationId xmlns:a16="http://schemas.microsoft.com/office/drawing/2014/main" id="{0F4CB1DD-1C3F-1792-CB39-D0E8BBA13CEA}"/>
              </a:ext>
            </a:extLst>
          </p:cNvPr>
          <p:cNvSpPr/>
          <p:nvPr/>
        </p:nvSpPr>
        <p:spPr>
          <a:xfrm>
            <a:off x="8314204" y="760049"/>
            <a:ext cx="625580" cy="564733"/>
          </a:xfrm>
          <a:prstGeom prst="rect">
            <a:avLst/>
          </a:prstGeom>
          <a:solidFill>
            <a:srgbClr val="BD582C"/>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3200" b="1" dirty="0">
                <a:ln w="19050">
                  <a:solidFill>
                    <a:schemeClr val="tx1"/>
                  </a:solidFill>
                </a:ln>
              </a:rPr>
              <a:t>6</a:t>
            </a:r>
          </a:p>
        </p:txBody>
      </p:sp>
      <p:sp>
        <p:nvSpPr>
          <p:cNvPr id="8" name="TextBox 7">
            <a:extLst>
              <a:ext uri="{FF2B5EF4-FFF2-40B4-BE49-F238E27FC236}">
                <a16:creationId xmlns:a16="http://schemas.microsoft.com/office/drawing/2014/main" id="{EA2A9B85-4439-98B2-2F71-FA4E0F4D4288}"/>
              </a:ext>
            </a:extLst>
          </p:cNvPr>
          <p:cNvSpPr txBox="1"/>
          <p:nvPr/>
        </p:nvSpPr>
        <p:spPr>
          <a:xfrm>
            <a:off x="0" y="757166"/>
            <a:ext cx="1801368" cy="369332"/>
          </a:xfrm>
          <a:prstGeom prst="rect">
            <a:avLst/>
          </a:prstGeom>
          <a:solidFill>
            <a:srgbClr val="E48312"/>
          </a:solidFill>
        </p:spPr>
        <p:txBody>
          <a:bodyPr wrap="square" rtlCol="0">
            <a:spAutoFit/>
          </a:bodyPr>
          <a:lstStyle/>
          <a:p>
            <a:pPr algn="ctr"/>
            <a:r>
              <a:rPr lang="en-IE" b="1" dirty="0"/>
              <a:t>Media Education</a:t>
            </a:r>
          </a:p>
        </p:txBody>
      </p:sp>
    </p:spTree>
    <p:extLst>
      <p:ext uri="{BB962C8B-B14F-4D97-AF65-F5344CB8AC3E}">
        <p14:creationId xmlns:p14="http://schemas.microsoft.com/office/powerpoint/2010/main" val="76554122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148"/>
                                        </p:tgtEl>
                                        <p:attrNameLst>
                                          <p:attrName>style.visibility</p:attrName>
                                        </p:attrNameLst>
                                      </p:cBhvr>
                                      <p:to>
                                        <p:strVal val="visible"/>
                                      </p:to>
                                    </p:set>
                                    <p:animEffect transition="in" filter="fade">
                                      <p:cBhvr>
                                        <p:cTn id="7" dur="1000"/>
                                        <p:tgtEl>
                                          <p:spTgt spid="6148"/>
                                        </p:tgtEl>
                                      </p:cBhvr>
                                    </p:animEffect>
                                    <p:anim calcmode="lin" valueType="num">
                                      <p:cBhvr>
                                        <p:cTn id="8" dur="1000" fill="hold"/>
                                        <p:tgtEl>
                                          <p:spTgt spid="6148"/>
                                        </p:tgtEl>
                                        <p:attrNameLst>
                                          <p:attrName>ppt_x</p:attrName>
                                        </p:attrNameLst>
                                      </p:cBhvr>
                                      <p:tavLst>
                                        <p:tav tm="0">
                                          <p:val>
                                            <p:strVal val="#ppt_x"/>
                                          </p:val>
                                        </p:tav>
                                        <p:tav tm="100000">
                                          <p:val>
                                            <p:strVal val="#ppt_x"/>
                                          </p:val>
                                        </p:tav>
                                      </p:tavLst>
                                    </p:anim>
                                    <p:anim calcmode="lin" valueType="num">
                                      <p:cBhvr>
                                        <p:cTn id="9" dur="1000" fill="hold"/>
                                        <p:tgtEl>
                                          <p:spTgt spid="614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D633C6-E590-F09A-E4EB-F7E9E98AAE89}"/>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28832346-7C65-A2AC-CB76-4C1D1A236FBA}"/>
              </a:ext>
            </a:extLst>
          </p:cNvPr>
          <p:cNvSpPr/>
          <p:nvPr/>
        </p:nvSpPr>
        <p:spPr>
          <a:xfrm>
            <a:off x="0" y="0"/>
            <a:ext cx="9144000" cy="512064"/>
          </a:xfrm>
          <a:prstGeom prst="rect">
            <a:avLst/>
          </a:prstGeom>
          <a:solidFill>
            <a:srgbClr val="BD58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4000" b="1" dirty="0">
                <a:ln>
                  <a:solidFill>
                    <a:schemeClr val="tx1"/>
                  </a:solidFill>
                </a:ln>
              </a:rPr>
              <a:t>NAME THE LOGO</a:t>
            </a:r>
          </a:p>
        </p:txBody>
      </p:sp>
      <p:sp>
        <p:nvSpPr>
          <p:cNvPr id="5" name="Rectangle 4">
            <a:extLst>
              <a:ext uri="{FF2B5EF4-FFF2-40B4-BE49-F238E27FC236}">
                <a16:creationId xmlns:a16="http://schemas.microsoft.com/office/drawing/2014/main" id="{F61E8518-F80B-F715-1D05-E86F6BF99A96}"/>
              </a:ext>
            </a:extLst>
          </p:cNvPr>
          <p:cNvSpPr/>
          <p:nvPr/>
        </p:nvSpPr>
        <p:spPr>
          <a:xfrm>
            <a:off x="0" y="509016"/>
            <a:ext cx="9144000" cy="103632"/>
          </a:xfrm>
          <a:prstGeom prst="rect">
            <a:avLst/>
          </a:prstGeom>
          <a:solidFill>
            <a:srgbClr val="E4831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6" name="Rectangle 5">
            <a:extLst>
              <a:ext uri="{FF2B5EF4-FFF2-40B4-BE49-F238E27FC236}">
                <a16:creationId xmlns:a16="http://schemas.microsoft.com/office/drawing/2014/main" id="{B9BB43E4-8C0D-6D47-E6DF-CA66FC05FC57}"/>
              </a:ext>
            </a:extLst>
          </p:cNvPr>
          <p:cNvSpPr/>
          <p:nvPr/>
        </p:nvSpPr>
        <p:spPr>
          <a:xfrm>
            <a:off x="0" y="5120640"/>
            <a:ext cx="9144000" cy="905256"/>
          </a:xfrm>
          <a:prstGeom prst="rect">
            <a:avLst/>
          </a:prstGeom>
          <a:solidFill>
            <a:srgbClr val="BD58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6000" b="1" dirty="0">
                <a:ln w="19050">
                  <a:solidFill>
                    <a:schemeClr val="tx1"/>
                  </a:solidFill>
                </a:ln>
              </a:rPr>
              <a:t>Audi</a:t>
            </a:r>
          </a:p>
        </p:txBody>
      </p:sp>
      <p:pic>
        <p:nvPicPr>
          <p:cNvPr id="7172" name="Picture 4" descr="Audi Black Front Logo – Carholics">
            <a:extLst>
              <a:ext uri="{FF2B5EF4-FFF2-40B4-BE49-F238E27FC236}">
                <a16:creationId xmlns:a16="http://schemas.microsoft.com/office/drawing/2014/main" id="{20F62A09-3348-D7DD-973E-573F8D6D61E1}"/>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7067" t="32800" r="6800" b="34000"/>
          <a:stretch>
            <a:fillRect/>
          </a:stretch>
        </p:blipFill>
        <p:spPr bwMode="auto">
          <a:xfrm>
            <a:off x="1618488" y="1737360"/>
            <a:ext cx="5907024" cy="2276856"/>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descr="A close up of a black background&#10;&#10;AI-generated content may be incorrect.">
            <a:extLst>
              <a:ext uri="{FF2B5EF4-FFF2-40B4-BE49-F238E27FC236}">
                <a16:creationId xmlns:a16="http://schemas.microsoft.com/office/drawing/2014/main" id="{DBF554B3-3A0A-EC59-969B-D0B4AB077EA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152" y="6467003"/>
            <a:ext cx="1399032" cy="354421"/>
          </a:xfrm>
          <a:prstGeom prst="rect">
            <a:avLst/>
          </a:prstGeom>
        </p:spPr>
      </p:pic>
      <p:sp>
        <p:nvSpPr>
          <p:cNvPr id="3" name="TextBox 2">
            <a:extLst>
              <a:ext uri="{FF2B5EF4-FFF2-40B4-BE49-F238E27FC236}">
                <a16:creationId xmlns:a16="http://schemas.microsoft.com/office/drawing/2014/main" id="{C4A67E17-CA5F-5D2D-C6AB-BCCFBC1418BA}"/>
              </a:ext>
            </a:extLst>
          </p:cNvPr>
          <p:cNvSpPr txBox="1"/>
          <p:nvPr/>
        </p:nvSpPr>
        <p:spPr>
          <a:xfrm>
            <a:off x="5897880" y="6503579"/>
            <a:ext cx="3328416" cy="276999"/>
          </a:xfrm>
          <a:prstGeom prst="rect">
            <a:avLst/>
          </a:prstGeom>
          <a:noFill/>
        </p:spPr>
        <p:txBody>
          <a:bodyPr wrap="square" rtlCol="0">
            <a:spAutoFit/>
          </a:bodyPr>
          <a:lstStyle/>
          <a:p>
            <a:pPr algn="ctr"/>
            <a:r>
              <a:rPr lang="en-IE" sz="1200" b="1" dirty="0"/>
              <a:t>© Seomra Ranga 2025 www.seomraranga.com</a:t>
            </a:r>
          </a:p>
        </p:txBody>
      </p:sp>
      <p:sp>
        <p:nvSpPr>
          <p:cNvPr id="7" name="Rectangle 6">
            <a:extLst>
              <a:ext uri="{FF2B5EF4-FFF2-40B4-BE49-F238E27FC236}">
                <a16:creationId xmlns:a16="http://schemas.microsoft.com/office/drawing/2014/main" id="{0C8A77F1-8448-ACAE-FDD2-0B8BDCECE427}"/>
              </a:ext>
            </a:extLst>
          </p:cNvPr>
          <p:cNvSpPr/>
          <p:nvPr/>
        </p:nvSpPr>
        <p:spPr>
          <a:xfrm>
            <a:off x="8314204" y="760049"/>
            <a:ext cx="625580" cy="564733"/>
          </a:xfrm>
          <a:prstGeom prst="rect">
            <a:avLst/>
          </a:prstGeom>
          <a:solidFill>
            <a:srgbClr val="BD582C"/>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3200" b="1" dirty="0">
                <a:ln w="19050">
                  <a:solidFill>
                    <a:schemeClr val="tx1"/>
                  </a:solidFill>
                </a:ln>
              </a:rPr>
              <a:t>7</a:t>
            </a:r>
          </a:p>
        </p:txBody>
      </p:sp>
      <p:sp>
        <p:nvSpPr>
          <p:cNvPr id="8" name="TextBox 7">
            <a:extLst>
              <a:ext uri="{FF2B5EF4-FFF2-40B4-BE49-F238E27FC236}">
                <a16:creationId xmlns:a16="http://schemas.microsoft.com/office/drawing/2014/main" id="{B9F6CBC2-1A50-535E-2269-8BC6499EB0D3}"/>
              </a:ext>
            </a:extLst>
          </p:cNvPr>
          <p:cNvSpPr txBox="1"/>
          <p:nvPr/>
        </p:nvSpPr>
        <p:spPr>
          <a:xfrm>
            <a:off x="0" y="757166"/>
            <a:ext cx="1801368" cy="369332"/>
          </a:xfrm>
          <a:prstGeom prst="rect">
            <a:avLst/>
          </a:prstGeom>
          <a:solidFill>
            <a:srgbClr val="E48312"/>
          </a:solidFill>
        </p:spPr>
        <p:txBody>
          <a:bodyPr wrap="square" rtlCol="0">
            <a:spAutoFit/>
          </a:bodyPr>
          <a:lstStyle/>
          <a:p>
            <a:pPr algn="ctr"/>
            <a:r>
              <a:rPr lang="en-IE" b="1" dirty="0"/>
              <a:t>Media Education</a:t>
            </a:r>
          </a:p>
        </p:txBody>
      </p:sp>
    </p:spTree>
    <p:extLst>
      <p:ext uri="{BB962C8B-B14F-4D97-AF65-F5344CB8AC3E}">
        <p14:creationId xmlns:p14="http://schemas.microsoft.com/office/powerpoint/2010/main" val="158936212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2"/>
                                        </p:tgtEl>
                                        <p:attrNameLst>
                                          <p:attrName>style.visibility</p:attrName>
                                        </p:attrNameLst>
                                      </p:cBhvr>
                                      <p:to>
                                        <p:strVal val="visible"/>
                                      </p:to>
                                    </p:set>
                                    <p:animEffect transition="in" filter="fade">
                                      <p:cBhvr>
                                        <p:cTn id="7" dur="1000"/>
                                        <p:tgtEl>
                                          <p:spTgt spid="7172"/>
                                        </p:tgtEl>
                                      </p:cBhvr>
                                    </p:animEffect>
                                    <p:anim calcmode="lin" valueType="num">
                                      <p:cBhvr>
                                        <p:cTn id="8" dur="1000" fill="hold"/>
                                        <p:tgtEl>
                                          <p:spTgt spid="7172"/>
                                        </p:tgtEl>
                                        <p:attrNameLst>
                                          <p:attrName>ppt_x</p:attrName>
                                        </p:attrNameLst>
                                      </p:cBhvr>
                                      <p:tavLst>
                                        <p:tav tm="0">
                                          <p:val>
                                            <p:strVal val="#ppt_x"/>
                                          </p:val>
                                        </p:tav>
                                        <p:tav tm="100000">
                                          <p:val>
                                            <p:strVal val="#ppt_x"/>
                                          </p:val>
                                        </p:tav>
                                      </p:tavLst>
                                    </p:anim>
                                    <p:anim calcmode="lin" valueType="num">
                                      <p:cBhvr>
                                        <p:cTn id="9" dur="1000" fill="hold"/>
                                        <p:tgtEl>
                                          <p:spTgt spid="717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D8762D-CF18-00F8-06BA-C429F9DD0695}"/>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1695E7B7-D1D2-4C64-A9A7-543D90F61002}"/>
              </a:ext>
            </a:extLst>
          </p:cNvPr>
          <p:cNvSpPr/>
          <p:nvPr/>
        </p:nvSpPr>
        <p:spPr>
          <a:xfrm>
            <a:off x="0" y="0"/>
            <a:ext cx="9144000" cy="512064"/>
          </a:xfrm>
          <a:prstGeom prst="rect">
            <a:avLst/>
          </a:prstGeom>
          <a:solidFill>
            <a:srgbClr val="BD58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4000" b="1" dirty="0">
                <a:ln>
                  <a:solidFill>
                    <a:schemeClr val="tx1"/>
                  </a:solidFill>
                </a:ln>
              </a:rPr>
              <a:t>NAME THE LOGO</a:t>
            </a:r>
          </a:p>
        </p:txBody>
      </p:sp>
      <p:sp>
        <p:nvSpPr>
          <p:cNvPr id="5" name="Rectangle 4">
            <a:extLst>
              <a:ext uri="{FF2B5EF4-FFF2-40B4-BE49-F238E27FC236}">
                <a16:creationId xmlns:a16="http://schemas.microsoft.com/office/drawing/2014/main" id="{838B323E-CF78-8C50-8C39-0E9E95F24214}"/>
              </a:ext>
            </a:extLst>
          </p:cNvPr>
          <p:cNvSpPr/>
          <p:nvPr/>
        </p:nvSpPr>
        <p:spPr>
          <a:xfrm>
            <a:off x="0" y="509016"/>
            <a:ext cx="9144000" cy="103632"/>
          </a:xfrm>
          <a:prstGeom prst="rect">
            <a:avLst/>
          </a:prstGeom>
          <a:solidFill>
            <a:srgbClr val="E4831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6" name="Rectangle 5">
            <a:extLst>
              <a:ext uri="{FF2B5EF4-FFF2-40B4-BE49-F238E27FC236}">
                <a16:creationId xmlns:a16="http://schemas.microsoft.com/office/drawing/2014/main" id="{9A62D829-CBD4-F042-858F-4A7E3E6E2364}"/>
              </a:ext>
            </a:extLst>
          </p:cNvPr>
          <p:cNvSpPr/>
          <p:nvPr/>
        </p:nvSpPr>
        <p:spPr>
          <a:xfrm>
            <a:off x="0" y="5120640"/>
            <a:ext cx="9144000" cy="905256"/>
          </a:xfrm>
          <a:prstGeom prst="rect">
            <a:avLst/>
          </a:prstGeom>
          <a:solidFill>
            <a:srgbClr val="BD58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6000" b="1" dirty="0">
                <a:ln w="19050">
                  <a:solidFill>
                    <a:schemeClr val="tx1"/>
                  </a:solidFill>
                </a:ln>
              </a:rPr>
              <a:t>Adidas</a:t>
            </a:r>
          </a:p>
        </p:txBody>
      </p:sp>
      <p:pic>
        <p:nvPicPr>
          <p:cNvPr id="8194" name="Picture 2" descr="Adidas Logo Black Symbol Clothes Design Icon Abstract football Vector  Illustration With White Background 10994239 Vector Art at Vecteezy">
            <a:extLst>
              <a:ext uri="{FF2B5EF4-FFF2-40B4-BE49-F238E27FC236}">
                <a16:creationId xmlns:a16="http://schemas.microsoft.com/office/drawing/2014/main" id="{6CB265AE-97DD-B41A-D516-1D1104A8EEDD}"/>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9981" t="12133" r="7126" b="25333"/>
          <a:stretch>
            <a:fillRect/>
          </a:stretch>
        </p:blipFill>
        <p:spPr bwMode="auto">
          <a:xfrm>
            <a:off x="1700784" y="832104"/>
            <a:ext cx="5742432" cy="3543685"/>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descr="A close up of a black background&#10;&#10;AI-generated content may be incorrect.">
            <a:extLst>
              <a:ext uri="{FF2B5EF4-FFF2-40B4-BE49-F238E27FC236}">
                <a16:creationId xmlns:a16="http://schemas.microsoft.com/office/drawing/2014/main" id="{5D1374EF-0A1A-D8AA-4308-4BDEB78FE3F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152" y="6467003"/>
            <a:ext cx="1399032" cy="354421"/>
          </a:xfrm>
          <a:prstGeom prst="rect">
            <a:avLst/>
          </a:prstGeom>
        </p:spPr>
      </p:pic>
      <p:sp>
        <p:nvSpPr>
          <p:cNvPr id="3" name="TextBox 2">
            <a:extLst>
              <a:ext uri="{FF2B5EF4-FFF2-40B4-BE49-F238E27FC236}">
                <a16:creationId xmlns:a16="http://schemas.microsoft.com/office/drawing/2014/main" id="{3B511875-5A39-048C-6257-D86AC878C362}"/>
              </a:ext>
            </a:extLst>
          </p:cNvPr>
          <p:cNvSpPr txBox="1"/>
          <p:nvPr/>
        </p:nvSpPr>
        <p:spPr>
          <a:xfrm>
            <a:off x="5897880" y="6503579"/>
            <a:ext cx="3328416" cy="276999"/>
          </a:xfrm>
          <a:prstGeom prst="rect">
            <a:avLst/>
          </a:prstGeom>
          <a:noFill/>
        </p:spPr>
        <p:txBody>
          <a:bodyPr wrap="square" rtlCol="0">
            <a:spAutoFit/>
          </a:bodyPr>
          <a:lstStyle/>
          <a:p>
            <a:pPr algn="ctr"/>
            <a:r>
              <a:rPr lang="en-IE" sz="1200" b="1" dirty="0"/>
              <a:t>© Seomra Ranga 2025 www.seomraranga.com</a:t>
            </a:r>
          </a:p>
        </p:txBody>
      </p:sp>
      <p:sp>
        <p:nvSpPr>
          <p:cNvPr id="7" name="Rectangle 6">
            <a:extLst>
              <a:ext uri="{FF2B5EF4-FFF2-40B4-BE49-F238E27FC236}">
                <a16:creationId xmlns:a16="http://schemas.microsoft.com/office/drawing/2014/main" id="{3E54DF86-EB14-1502-F193-185A5CF81F68}"/>
              </a:ext>
            </a:extLst>
          </p:cNvPr>
          <p:cNvSpPr/>
          <p:nvPr/>
        </p:nvSpPr>
        <p:spPr>
          <a:xfrm>
            <a:off x="8314204" y="760049"/>
            <a:ext cx="625580" cy="564733"/>
          </a:xfrm>
          <a:prstGeom prst="rect">
            <a:avLst/>
          </a:prstGeom>
          <a:solidFill>
            <a:srgbClr val="BD582C"/>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3200" b="1" dirty="0">
                <a:ln w="19050">
                  <a:solidFill>
                    <a:schemeClr val="tx1"/>
                  </a:solidFill>
                </a:ln>
              </a:rPr>
              <a:t>8</a:t>
            </a:r>
          </a:p>
        </p:txBody>
      </p:sp>
      <p:sp>
        <p:nvSpPr>
          <p:cNvPr id="8" name="TextBox 7">
            <a:extLst>
              <a:ext uri="{FF2B5EF4-FFF2-40B4-BE49-F238E27FC236}">
                <a16:creationId xmlns:a16="http://schemas.microsoft.com/office/drawing/2014/main" id="{9379D486-5AA6-4247-F726-453B15BD2CB7}"/>
              </a:ext>
            </a:extLst>
          </p:cNvPr>
          <p:cNvSpPr txBox="1"/>
          <p:nvPr/>
        </p:nvSpPr>
        <p:spPr>
          <a:xfrm>
            <a:off x="0" y="757166"/>
            <a:ext cx="1801368" cy="369332"/>
          </a:xfrm>
          <a:prstGeom prst="rect">
            <a:avLst/>
          </a:prstGeom>
          <a:solidFill>
            <a:srgbClr val="E48312"/>
          </a:solidFill>
        </p:spPr>
        <p:txBody>
          <a:bodyPr wrap="square" rtlCol="0">
            <a:spAutoFit/>
          </a:bodyPr>
          <a:lstStyle/>
          <a:p>
            <a:pPr algn="ctr"/>
            <a:r>
              <a:rPr lang="en-IE" b="1" dirty="0"/>
              <a:t>Media Education</a:t>
            </a:r>
          </a:p>
        </p:txBody>
      </p:sp>
    </p:spTree>
    <p:extLst>
      <p:ext uri="{BB962C8B-B14F-4D97-AF65-F5344CB8AC3E}">
        <p14:creationId xmlns:p14="http://schemas.microsoft.com/office/powerpoint/2010/main" val="244217090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fade">
                                      <p:cBhvr>
                                        <p:cTn id="7" dur="1000"/>
                                        <p:tgtEl>
                                          <p:spTgt spid="8194"/>
                                        </p:tgtEl>
                                      </p:cBhvr>
                                    </p:animEffect>
                                    <p:anim calcmode="lin" valueType="num">
                                      <p:cBhvr>
                                        <p:cTn id="8" dur="1000" fill="hold"/>
                                        <p:tgtEl>
                                          <p:spTgt spid="8194"/>
                                        </p:tgtEl>
                                        <p:attrNameLst>
                                          <p:attrName>ppt_x</p:attrName>
                                        </p:attrNameLst>
                                      </p:cBhvr>
                                      <p:tavLst>
                                        <p:tav tm="0">
                                          <p:val>
                                            <p:strVal val="#ppt_x"/>
                                          </p:val>
                                        </p:tav>
                                        <p:tav tm="100000">
                                          <p:val>
                                            <p:strVal val="#ppt_x"/>
                                          </p:val>
                                        </p:tav>
                                      </p:tavLst>
                                    </p:anim>
                                    <p:anim calcmode="lin" valueType="num">
                                      <p:cBhvr>
                                        <p:cTn id="9" dur="1000" fill="hold"/>
                                        <p:tgtEl>
                                          <p:spTgt spid="819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047FDE-2BB6-3B49-990D-2A45C7423136}"/>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E098B864-4632-4CF2-EAC3-3ECEDE52B104}"/>
              </a:ext>
            </a:extLst>
          </p:cNvPr>
          <p:cNvSpPr/>
          <p:nvPr/>
        </p:nvSpPr>
        <p:spPr>
          <a:xfrm>
            <a:off x="0" y="0"/>
            <a:ext cx="9144000" cy="512064"/>
          </a:xfrm>
          <a:prstGeom prst="rect">
            <a:avLst/>
          </a:prstGeom>
          <a:solidFill>
            <a:srgbClr val="BD58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4000" b="1" dirty="0">
                <a:ln>
                  <a:solidFill>
                    <a:schemeClr val="tx1"/>
                  </a:solidFill>
                </a:ln>
              </a:rPr>
              <a:t>NAME THE LOGO</a:t>
            </a:r>
          </a:p>
        </p:txBody>
      </p:sp>
      <p:sp>
        <p:nvSpPr>
          <p:cNvPr id="5" name="Rectangle 4">
            <a:extLst>
              <a:ext uri="{FF2B5EF4-FFF2-40B4-BE49-F238E27FC236}">
                <a16:creationId xmlns:a16="http://schemas.microsoft.com/office/drawing/2014/main" id="{EFD05E7C-964A-422B-D5FC-2A7CCDF9CC22}"/>
              </a:ext>
            </a:extLst>
          </p:cNvPr>
          <p:cNvSpPr/>
          <p:nvPr/>
        </p:nvSpPr>
        <p:spPr>
          <a:xfrm>
            <a:off x="0" y="509016"/>
            <a:ext cx="9144000" cy="103632"/>
          </a:xfrm>
          <a:prstGeom prst="rect">
            <a:avLst/>
          </a:prstGeom>
          <a:solidFill>
            <a:srgbClr val="E4831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6" name="Rectangle 5">
            <a:extLst>
              <a:ext uri="{FF2B5EF4-FFF2-40B4-BE49-F238E27FC236}">
                <a16:creationId xmlns:a16="http://schemas.microsoft.com/office/drawing/2014/main" id="{D8AA4B2D-2786-86CC-DD0F-F1F5519CAC5D}"/>
              </a:ext>
            </a:extLst>
          </p:cNvPr>
          <p:cNvSpPr/>
          <p:nvPr/>
        </p:nvSpPr>
        <p:spPr>
          <a:xfrm>
            <a:off x="0" y="5120640"/>
            <a:ext cx="9144000" cy="905256"/>
          </a:xfrm>
          <a:prstGeom prst="rect">
            <a:avLst/>
          </a:prstGeom>
          <a:solidFill>
            <a:srgbClr val="BD58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6000" b="1" dirty="0">
                <a:ln w="19050">
                  <a:solidFill>
                    <a:schemeClr val="tx1"/>
                  </a:solidFill>
                </a:ln>
              </a:rPr>
              <a:t>Under Armour</a:t>
            </a:r>
          </a:p>
        </p:txBody>
      </p:sp>
      <p:pic>
        <p:nvPicPr>
          <p:cNvPr id="9220" name="Picture 4" descr="Under Armour Logo History | FREE PNG Logos">
            <a:extLst>
              <a:ext uri="{FF2B5EF4-FFF2-40B4-BE49-F238E27FC236}">
                <a16:creationId xmlns:a16="http://schemas.microsoft.com/office/drawing/2014/main" id="{727419FA-3DF2-920C-DEBA-9EE6D83A11B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63977" y="1231392"/>
            <a:ext cx="3416046" cy="3416046"/>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descr="A close up of a black background&#10;&#10;AI-generated content may be incorrect.">
            <a:extLst>
              <a:ext uri="{FF2B5EF4-FFF2-40B4-BE49-F238E27FC236}">
                <a16:creationId xmlns:a16="http://schemas.microsoft.com/office/drawing/2014/main" id="{3AFA13B2-6C84-EAC0-4953-B8790E294C2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152" y="6467003"/>
            <a:ext cx="1399032" cy="354421"/>
          </a:xfrm>
          <a:prstGeom prst="rect">
            <a:avLst/>
          </a:prstGeom>
        </p:spPr>
      </p:pic>
      <p:sp>
        <p:nvSpPr>
          <p:cNvPr id="3" name="TextBox 2">
            <a:extLst>
              <a:ext uri="{FF2B5EF4-FFF2-40B4-BE49-F238E27FC236}">
                <a16:creationId xmlns:a16="http://schemas.microsoft.com/office/drawing/2014/main" id="{830F5289-3CE8-3CB1-F628-E7C9592D0D5A}"/>
              </a:ext>
            </a:extLst>
          </p:cNvPr>
          <p:cNvSpPr txBox="1"/>
          <p:nvPr/>
        </p:nvSpPr>
        <p:spPr>
          <a:xfrm>
            <a:off x="5897880" y="6503579"/>
            <a:ext cx="3328416" cy="276999"/>
          </a:xfrm>
          <a:prstGeom prst="rect">
            <a:avLst/>
          </a:prstGeom>
          <a:noFill/>
        </p:spPr>
        <p:txBody>
          <a:bodyPr wrap="square" rtlCol="0">
            <a:spAutoFit/>
          </a:bodyPr>
          <a:lstStyle/>
          <a:p>
            <a:pPr algn="ctr"/>
            <a:r>
              <a:rPr lang="en-IE" sz="1200" b="1" dirty="0"/>
              <a:t>© Seomra Ranga 2025 www.seomraranga.com</a:t>
            </a:r>
          </a:p>
        </p:txBody>
      </p:sp>
      <p:sp>
        <p:nvSpPr>
          <p:cNvPr id="7" name="Rectangle 6">
            <a:extLst>
              <a:ext uri="{FF2B5EF4-FFF2-40B4-BE49-F238E27FC236}">
                <a16:creationId xmlns:a16="http://schemas.microsoft.com/office/drawing/2014/main" id="{9927A907-C412-DC4E-24A4-FE79ADEE29A8}"/>
              </a:ext>
            </a:extLst>
          </p:cNvPr>
          <p:cNvSpPr/>
          <p:nvPr/>
        </p:nvSpPr>
        <p:spPr>
          <a:xfrm>
            <a:off x="8314204" y="760049"/>
            <a:ext cx="625580" cy="564733"/>
          </a:xfrm>
          <a:prstGeom prst="rect">
            <a:avLst/>
          </a:prstGeom>
          <a:solidFill>
            <a:srgbClr val="BD582C"/>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3200" b="1" dirty="0">
                <a:ln w="19050">
                  <a:solidFill>
                    <a:schemeClr val="tx1"/>
                  </a:solidFill>
                </a:ln>
              </a:rPr>
              <a:t>9</a:t>
            </a:r>
          </a:p>
        </p:txBody>
      </p:sp>
      <p:sp>
        <p:nvSpPr>
          <p:cNvPr id="8" name="TextBox 7">
            <a:extLst>
              <a:ext uri="{FF2B5EF4-FFF2-40B4-BE49-F238E27FC236}">
                <a16:creationId xmlns:a16="http://schemas.microsoft.com/office/drawing/2014/main" id="{C5B80381-5BA4-64AD-E1CF-4DF8C965C2BA}"/>
              </a:ext>
            </a:extLst>
          </p:cNvPr>
          <p:cNvSpPr txBox="1"/>
          <p:nvPr/>
        </p:nvSpPr>
        <p:spPr>
          <a:xfrm>
            <a:off x="0" y="757166"/>
            <a:ext cx="1801368" cy="369332"/>
          </a:xfrm>
          <a:prstGeom prst="rect">
            <a:avLst/>
          </a:prstGeom>
          <a:solidFill>
            <a:srgbClr val="E48312"/>
          </a:solidFill>
        </p:spPr>
        <p:txBody>
          <a:bodyPr wrap="square" rtlCol="0">
            <a:spAutoFit/>
          </a:bodyPr>
          <a:lstStyle/>
          <a:p>
            <a:pPr algn="ctr"/>
            <a:r>
              <a:rPr lang="en-IE" b="1" dirty="0"/>
              <a:t>Media Education</a:t>
            </a:r>
          </a:p>
        </p:txBody>
      </p:sp>
    </p:spTree>
    <p:extLst>
      <p:ext uri="{BB962C8B-B14F-4D97-AF65-F5344CB8AC3E}">
        <p14:creationId xmlns:p14="http://schemas.microsoft.com/office/powerpoint/2010/main" val="372023410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220"/>
                                        </p:tgtEl>
                                        <p:attrNameLst>
                                          <p:attrName>style.visibility</p:attrName>
                                        </p:attrNameLst>
                                      </p:cBhvr>
                                      <p:to>
                                        <p:strVal val="visible"/>
                                      </p:to>
                                    </p:set>
                                    <p:animEffect transition="in" filter="fade">
                                      <p:cBhvr>
                                        <p:cTn id="7" dur="1000"/>
                                        <p:tgtEl>
                                          <p:spTgt spid="9220"/>
                                        </p:tgtEl>
                                      </p:cBhvr>
                                    </p:animEffect>
                                    <p:anim calcmode="lin" valueType="num">
                                      <p:cBhvr>
                                        <p:cTn id="8" dur="1000" fill="hold"/>
                                        <p:tgtEl>
                                          <p:spTgt spid="9220"/>
                                        </p:tgtEl>
                                        <p:attrNameLst>
                                          <p:attrName>ppt_x</p:attrName>
                                        </p:attrNameLst>
                                      </p:cBhvr>
                                      <p:tavLst>
                                        <p:tav tm="0">
                                          <p:val>
                                            <p:strVal val="#ppt_x"/>
                                          </p:val>
                                        </p:tav>
                                        <p:tav tm="100000">
                                          <p:val>
                                            <p:strVal val="#ppt_x"/>
                                          </p:val>
                                        </p:tav>
                                      </p:tavLst>
                                    </p:anim>
                                    <p:anim calcmode="lin" valueType="num">
                                      <p:cBhvr>
                                        <p:cTn id="9" dur="1000" fill="hold"/>
                                        <p:tgtEl>
                                          <p:spTgt spid="922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2D8519-B8BB-0DE4-CABB-687B951F1CAD}"/>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08DD4971-C80B-96D7-14CB-A84DF0F45BCD}"/>
              </a:ext>
            </a:extLst>
          </p:cNvPr>
          <p:cNvSpPr/>
          <p:nvPr/>
        </p:nvSpPr>
        <p:spPr>
          <a:xfrm>
            <a:off x="0" y="0"/>
            <a:ext cx="9144000" cy="512064"/>
          </a:xfrm>
          <a:prstGeom prst="rect">
            <a:avLst/>
          </a:prstGeom>
          <a:solidFill>
            <a:srgbClr val="BD58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4000" b="1" dirty="0">
                <a:ln>
                  <a:solidFill>
                    <a:schemeClr val="tx1"/>
                  </a:solidFill>
                </a:ln>
              </a:rPr>
              <a:t>NAME THE LOGO</a:t>
            </a:r>
          </a:p>
        </p:txBody>
      </p:sp>
      <p:sp>
        <p:nvSpPr>
          <p:cNvPr id="5" name="Rectangle 4">
            <a:extLst>
              <a:ext uri="{FF2B5EF4-FFF2-40B4-BE49-F238E27FC236}">
                <a16:creationId xmlns:a16="http://schemas.microsoft.com/office/drawing/2014/main" id="{50F549A5-3398-B43D-8D52-B29CA9BD1503}"/>
              </a:ext>
            </a:extLst>
          </p:cNvPr>
          <p:cNvSpPr/>
          <p:nvPr/>
        </p:nvSpPr>
        <p:spPr>
          <a:xfrm>
            <a:off x="0" y="509016"/>
            <a:ext cx="9144000" cy="103632"/>
          </a:xfrm>
          <a:prstGeom prst="rect">
            <a:avLst/>
          </a:prstGeom>
          <a:solidFill>
            <a:srgbClr val="E4831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6" name="Rectangle 5">
            <a:extLst>
              <a:ext uri="{FF2B5EF4-FFF2-40B4-BE49-F238E27FC236}">
                <a16:creationId xmlns:a16="http://schemas.microsoft.com/office/drawing/2014/main" id="{6772A958-FD54-A285-2D25-C4A655FEE88F}"/>
              </a:ext>
            </a:extLst>
          </p:cNvPr>
          <p:cNvSpPr/>
          <p:nvPr/>
        </p:nvSpPr>
        <p:spPr>
          <a:xfrm>
            <a:off x="0" y="5120640"/>
            <a:ext cx="9144000" cy="905256"/>
          </a:xfrm>
          <a:prstGeom prst="rect">
            <a:avLst/>
          </a:prstGeom>
          <a:solidFill>
            <a:srgbClr val="BD58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6000" b="1" dirty="0">
                <a:ln w="19050">
                  <a:solidFill>
                    <a:schemeClr val="tx1"/>
                  </a:solidFill>
                </a:ln>
              </a:rPr>
              <a:t>Tik Tok</a:t>
            </a:r>
          </a:p>
        </p:txBody>
      </p:sp>
      <p:pic>
        <p:nvPicPr>
          <p:cNvPr id="10242" name="Picture 2">
            <a:extLst>
              <a:ext uri="{FF2B5EF4-FFF2-40B4-BE49-F238E27FC236}">
                <a16:creationId xmlns:a16="http://schemas.microsoft.com/office/drawing/2014/main" id="{F45C14D9-DF95-564B-8783-5B196D106D4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29484" y="923544"/>
            <a:ext cx="3685032" cy="3685032"/>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descr="A close up of a black background&#10;&#10;AI-generated content may be incorrect.">
            <a:extLst>
              <a:ext uri="{FF2B5EF4-FFF2-40B4-BE49-F238E27FC236}">
                <a16:creationId xmlns:a16="http://schemas.microsoft.com/office/drawing/2014/main" id="{D7E4686B-2B70-B2C2-E57F-F7F9A1C694E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152" y="6467003"/>
            <a:ext cx="1399032" cy="354421"/>
          </a:xfrm>
          <a:prstGeom prst="rect">
            <a:avLst/>
          </a:prstGeom>
        </p:spPr>
      </p:pic>
      <p:sp>
        <p:nvSpPr>
          <p:cNvPr id="3" name="TextBox 2">
            <a:extLst>
              <a:ext uri="{FF2B5EF4-FFF2-40B4-BE49-F238E27FC236}">
                <a16:creationId xmlns:a16="http://schemas.microsoft.com/office/drawing/2014/main" id="{85B05095-E161-745F-EE1C-EC7BB2645413}"/>
              </a:ext>
            </a:extLst>
          </p:cNvPr>
          <p:cNvSpPr txBox="1"/>
          <p:nvPr/>
        </p:nvSpPr>
        <p:spPr>
          <a:xfrm>
            <a:off x="5897880" y="6503579"/>
            <a:ext cx="3328416" cy="276999"/>
          </a:xfrm>
          <a:prstGeom prst="rect">
            <a:avLst/>
          </a:prstGeom>
          <a:noFill/>
        </p:spPr>
        <p:txBody>
          <a:bodyPr wrap="square" rtlCol="0">
            <a:spAutoFit/>
          </a:bodyPr>
          <a:lstStyle/>
          <a:p>
            <a:pPr algn="ctr"/>
            <a:r>
              <a:rPr lang="en-IE" sz="1200" b="1" dirty="0"/>
              <a:t>© Seomra Ranga 2025 www.seomraranga.com</a:t>
            </a:r>
          </a:p>
        </p:txBody>
      </p:sp>
      <p:sp>
        <p:nvSpPr>
          <p:cNvPr id="7" name="Rectangle 6">
            <a:extLst>
              <a:ext uri="{FF2B5EF4-FFF2-40B4-BE49-F238E27FC236}">
                <a16:creationId xmlns:a16="http://schemas.microsoft.com/office/drawing/2014/main" id="{A6E559CF-093C-0554-A32A-EDCBD6B76E98}"/>
              </a:ext>
            </a:extLst>
          </p:cNvPr>
          <p:cNvSpPr/>
          <p:nvPr/>
        </p:nvSpPr>
        <p:spPr>
          <a:xfrm>
            <a:off x="8314204" y="760049"/>
            <a:ext cx="625580" cy="564733"/>
          </a:xfrm>
          <a:prstGeom prst="rect">
            <a:avLst/>
          </a:prstGeom>
          <a:solidFill>
            <a:srgbClr val="BD582C"/>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3200" b="1" dirty="0">
                <a:ln w="19050">
                  <a:solidFill>
                    <a:schemeClr val="tx1"/>
                  </a:solidFill>
                </a:ln>
              </a:rPr>
              <a:t>10</a:t>
            </a:r>
          </a:p>
        </p:txBody>
      </p:sp>
      <p:sp>
        <p:nvSpPr>
          <p:cNvPr id="8" name="TextBox 7">
            <a:extLst>
              <a:ext uri="{FF2B5EF4-FFF2-40B4-BE49-F238E27FC236}">
                <a16:creationId xmlns:a16="http://schemas.microsoft.com/office/drawing/2014/main" id="{01831F04-88A2-08CC-2368-BE5F7F58B350}"/>
              </a:ext>
            </a:extLst>
          </p:cNvPr>
          <p:cNvSpPr txBox="1"/>
          <p:nvPr/>
        </p:nvSpPr>
        <p:spPr>
          <a:xfrm>
            <a:off x="0" y="757166"/>
            <a:ext cx="1801368" cy="369332"/>
          </a:xfrm>
          <a:prstGeom prst="rect">
            <a:avLst/>
          </a:prstGeom>
          <a:solidFill>
            <a:srgbClr val="E48312"/>
          </a:solidFill>
        </p:spPr>
        <p:txBody>
          <a:bodyPr wrap="square" rtlCol="0">
            <a:spAutoFit/>
          </a:bodyPr>
          <a:lstStyle/>
          <a:p>
            <a:pPr algn="ctr"/>
            <a:r>
              <a:rPr lang="en-IE" b="1" dirty="0"/>
              <a:t>Media Education</a:t>
            </a:r>
          </a:p>
        </p:txBody>
      </p:sp>
    </p:spTree>
    <p:extLst>
      <p:ext uri="{BB962C8B-B14F-4D97-AF65-F5344CB8AC3E}">
        <p14:creationId xmlns:p14="http://schemas.microsoft.com/office/powerpoint/2010/main" val="44143116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fade">
                                      <p:cBhvr>
                                        <p:cTn id="7" dur="1000"/>
                                        <p:tgtEl>
                                          <p:spTgt spid="10242"/>
                                        </p:tgtEl>
                                      </p:cBhvr>
                                    </p:animEffect>
                                    <p:anim calcmode="lin" valueType="num">
                                      <p:cBhvr>
                                        <p:cTn id="8" dur="1000" fill="hold"/>
                                        <p:tgtEl>
                                          <p:spTgt spid="10242"/>
                                        </p:tgtEl>
                                        <p:attrNameLst>
                                          <p:attrName>ppt_x</p:attrName>
                                        </p:attrNameLst>
                                      </p:cBhvr>
                                      <p:tavLst>
                                        <p:tav tm="0">
                                          <p:val>
                                            <p:strVal val="#ppt_x"/>
                                          </p:val>
                                        </p:tav>
                                        <p:tav tm="100000">
                                          <p:val>
                                            <p:strVal val="#ppt_x"/>
                                          </p:val>
                                        </p:tav>
                                      </p:tavLst>
                                    </p:anim>
                                    <p:anim calcmode="lin" valueType="num">
                                      <p:cBhvr>
                                        <p:cTn id="9" dur="1000" fill="hold"/>
                                        <p:tgtEl>
                                          <p:spTgt spid="1024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20CA57-90E6-E179-5628-C1FC7769411B}"/>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BE79D301-5992-E4CC-3293-02775C64C0E9}"/>
              </a:ext>
            </a:extLst>
          </p:cNvPr>
          <p:cNvSpPr/>
          <p:nvPr/>
        </p:nvSpPr>
        <p:spPr>
          <a:xfrm>
            <a:off x="0" y="0"/>
            <a:ext cx="9144000" cy="512064"/>
          </a:xfrm>
          <a:prstGeom prst="rect">
            <a:avLst/>
          </a:prstGeom>
          <a:solidFill>
            <a:srgbClr val="BD58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4000" b="1" dirty="0">
                <a:ln>
                  <a:solidFill>
                    <a:schemeClr val="tx1"/>
                  </a:solidFill>
                </a:ln>
              </a:rPr>
              <a:t>NAME THE LOGO</a:t>
            </a:r>
          </a:p>
        </p:txBody>
      </p:sp>
      <p:sp>
        <p:nvSpPr>
          <p:cNvPr id="5" name="Rectangle 4">
            <a:extLst>
              <a:ext uri="{FF2B5EF4-FFF2-40B4-BE49-F238E27FC236}">
                <a16:creationId xmlns:a16="http://schemas.microsoft.com/office/drawing/2014/main" id="{1D0E172E-2279-7EA1-D80B-4FAAC5C648D1}"/>
              </a:ext>
            </a:extLst>
          </p:cNvPr>
          <p:cNvSpPr/>
          <p:nvPr/>
        </p:nvSpPr>
        <p:spPr>
          <a:xfrm>
            <a:off x="0" y="509016"/>
            <a:ext cx="9144000" cy="103632"/>
          </a:xfrm>
          <a:prstGeom prst="rect">
            <a:avLst/>
          </a:prstGeom>
          <a:solidFill>
            <a:srgbClr val="E4831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6" name="Rectangle 5">
            <a:extLst>
              <a:ext uri="{FF2B5EF4-FFF2-40B4-BE49-F238E27FC236}">
                <a16:creationId xmlns:a16="http://schemas.microsoft.com/office/drawing/2014/main" id="{33C1A069-1938-48FE-9C4D-4816CFE2EBED}"/>
              </a:ext>
            </a:extLst>
          </p:cNvPr>
          <p:cNvSpPr/>
          <p:nvPr/>
        </p:nvSpPr>
        <p:spPr>
          <a:xfrm>
            <a:off x="0" y="5120640"/>
            <a:ext cx="9144000" cy="905256"/>
          </a:xfrm>
          <a:prstGeom prst="rect">
            <a:avLst/>
          </a:prstGeom>
          <a:solidFill>
            <a:srgbClr val="BD58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6000" b="1" dirty="0">
                <a:ln w="19050">
                  <a:solidFill>
                    <a:schemeClr val="tx1"/>
                  </a:solidFill>
                </a:ln>
              </a:rPr>
              <a:t>Dominos Pizza</a:t>
            </a:r>
          </a:p>
        </p:txBody>
      </p:sp>
      <p:pic>
        <p:nvPicPr>
          <p:cNvPr id="11266" name="Picture 2">
            <a:extLst>
              <a:ext uri="{FF2B5EF4-FFF2-40B4-BE49-F238E27FC236}">
                <a16:creationId xmlns:a16="http://schemas.microsoft.com/office/drawing/2014/main" id="{A33DB6D9-8FBF-945F-E318-BD7E9616929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47359" y="932506"/>
            <a:ext cx="3649282" cy="366710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descr="A close up of a black background&#10;&#10;AI-generated content may be incorrect.">
            <a:extLst>
              <a:ext uri="{FF2B5EF4-FFF2-40B4-BE49-F238E27FC236}">
                <a16:creationId xmlns:a16="http://schemas.microsoft.com/office/drawing/2014/main" id="{733886FB-ED7A-C314-05DA-ABBBCB70FE4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152" y="6467003"/>
            <a:ext cx="1399032" cy="354421"/>
          </a:xfrm>
          <a:prstGeom prst="rect">
            <a:avLst/>
          </a:prstGeom>
        </p:spPr>
      </p:pic>
      <p:sp>
        <p:nvSpPr>
          <p:cNvPr id="3" name="TextBox 2">
            <a:extLst>
              <a:ext uri="{FF2B5EF4-FFF2-40B4-BE49-F238E27FC236}">
                <a16:creationId xmlns:a16="http://schemas.microsoft.com/office/drawing/2014/main" id="{DC736729-3D27-2FEA-9884-FF15230FA979}"/>
              </a:ext>
            </a:extLst>
          </p:cNvPr>
          <p:cNvSpPr txBox="1"/>
          <p:nvPr/>
        </p:nvSpPr>
        <p:spPr>
          <a:xfrm>
            <a:off x="5897880" y="6503579"/>
            <a:ext cx="3328416" cy="276999"/>
          </a:xfrm>
          <a:prstGeom prst="rect">
            <a:avLst/>
          </a:prstGeom>
          <a:noFill/>
        </p:spPr>
        <p:txBody>
          <a:bodyPr wrap="square" rtlCol="0">
            <a:spAutoFit/>
          </a:bodyPr>
          <a:lstStyle/>
          <a:p>
            <a:pPr algn="ctr"/>
            <a:r>
              <a:rPr lang="en-IE" sz="1200" b="1" dirty="0"/>
              <a:t>© Seomra Ranga 2025 www.seomraranga.com</a:t>
            </a:r>
          </a:p>
        </p:txBody>
      </p:sp>
      <p:sp>
        <p:nvSpPr>
          <p:cNvPr id="7" name="Rectangle 6">
            <a:extLst>
              <a:ext uri="{FF2B5EF4-FFF2-40B4-BE49-F238E27FC236}">
                <a16:creationId xmlns:a16="http://schemas.microsoft.com/office/drawing/2014/main" id="{6E25A4F3-80B6-1FB7-3479-03446899A7B3}"/>
              </a:ext>
            </a:extLst>
          </p:cNvPr>
          <p:cNvSpPr/>
          <p:nvPr/>
        </p:nvSpPr>
        <p:spPr>
          <a:xfrm>
            <a:off x="8314204" y="760049"/>
            <a:ext cx="625580" cy="564733"/>
          </a:xfrm>
          <a:prstGeom prst="rect">
            <a:avLst/>
          </a:prstGeom>
          <a:solidFill>
            <a:srgbClr val="BD582C"/>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3200" b="1" dirty="0">
                <a:ln w="19050">
                  <a:solidFill>
                    <a:schemeClr val="tx1"/>
                  </a:solidFill>
                </a:ln>
              </a:rPr>
              <a:t>11</a:t>
            </a:r>
          </a:p>
        </p:txBody>
      </p:sp>
      <p:sp>
        <p:nvSpPr>
          <p:cNvPr id="8" name="TextBox 7">
            <a:extLst>
              <a:ext uri="{FF2B5EF4-FFF2-40B4-BE49-F238E27FC236}">
                <a16:creationId xmlns:a16="http://schemas.microsoft.com/office/drawing/2014/main" id="{2DB6EAD4-1C92-13D8-D97E-479E9188A826}"/>
              </a:ext>
            </a:extLst>
          </p:cNvPr>
          <p:cNvSpPr txBox="1"/>
          <p:nvPr/>
        </p:nvSpPr>
        <p:spPr>
          <a:xfrm>
            <a:off x="0" y="757166"/>
            <a:ext cx="1801368" cy="369332"/>
          </a:xfrm>
          <a:prstGeom prst="rect">
            <a:avLst/>
          </a:prstGeom>
          <a:solidFill>
            <a:srgbClr val="E48312"/>
          </a:solidFill>
        </p:spPr>
        <p:txBody>
          <a:bodyPr wrap="square" rtlCol="0">
            <a:spAutoFit/>
          </a:bodyPr>
          <a:lstStyle/>
          <a:p>
            <a:pPr algn="ctr"/>
            <a:r>
              <a:rPr lang="en-IE" b="1" dirty="0"/>
              <a:t>Media Education</a:t>
            </a:r>
          </a:p>
        </p:txBody>
      </p:sp>
    </p:spTree>
    <p:extLst>
      <p:ext uri="{BB962C8B-B14F-4D97-AF65-F5344CB8AC3E}">
        <p14:creationId xmlns:p14="http://schemas.microsoft.com/office/powerpoint/2010/main" val="134026914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fade">
                                      <p:cBhvr>
                                        <p:cTn id="7" dur="1000"/>
                                        <p:tgtEl>
                                          <p:spTgt spid="11266"/>
                                        </p:tgtEl>
                                      </p:cBhvr>
                                    </p:animEffect>
                                    <p:anim calcmode="lin" valueType="num">
                                      <p:cBhvr>
                                        <p:cTn id="8" dur="1000" fill="hold"/>
                                        <p:tgtEl>
                                          <p:spTgt spid="11266"/>
                                        </p:tgtEl>
                                        <p:attrNameLst>
                                          <p:attrName>ppt_x</p:attrName>
                                        </p:attrNameLst>
                                      </p:cBhvr>
                                      <p:tavLst>
                                        <p:tav tm="0">
                                          <p:val>
                                            <p:strVal val="#ppt_x"/>
                                          </p:val>
                                        </p:tav>
                                        <p:tav tm="100000">
                                          <p:val>
                                            <p:strVal val="#ppt_x"/>
                                          </p:val>
                                        </p:tav>
                                      </p:tavLst>
                                    </p:anim>
                                    <p:anim calcmode="lin" valueType="num">
                                      <p:cBhvr>
                                        <p:cTn id="9" dur="1000" fill="hold"/>
                                        <p:tgtEl>
                                          <p:spTgt spid="1126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C842BD-2F4C-4AD2-210D-509D27EEC07B}"/>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554EB673-A4A2-9BF3-BF09-22680218775B}"/>
              </a:ext>
            </a:extLst>
          </p:cNvPr>
          <p:cNvSpPr/>
          <p:nvPr/>
        </p:nvSpPr>
        <p:spPr>
          <a:xfrm>
            <a:off x="0" y="0"/>
            <a:ext cx="9144000" cy="512064"/>
          </a:xfrm>
          <a:prstGeom prst="rect">
            <a:avLst/>
          </a:prstGeom>
          <a:solidFill>
            <a:srgbClr val="BD58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4000" b="1" dirty="0">
                <a:ln>
                  <a:solidFill>
                    <a:schemeClr val="tx1"/>
                  </a:solidFill>
                </a:ln>
              </a:rPr>
              <a:t>NAME THE LOGO</a:t>
            </a:r>
          </a:p>
        </p:txBody>
      </p:sp>
      <p:sp>
        <p:nvSpPr>
          <p:cNvPr id="5" name="Rectangle 4">
            <a:extLst>
              <a:ext uri="{FF2B5EF4-FFF2-40B4-BE49-F238E27FC236}">
                <a16:creationId xmlns:a16="http://schemas.microsoft.com/office/drawing/2014/main" id="{F19E1098-16B8-4272-C2D7-7E8FA4F467B7}"/>
              </a:ext>
            </a:extLst>
          </p:cNvPr>
          <p:cNvSpPr/>
          <p:nvPr/>
        </p:nvSpPr>
        <p:spPr>
          <a:xfrm>
            <a:off x="0" y="509016"/>
            <a:ext cx="9144000" cy="103632"/>
          </a:xfrm>
          <a:prstGeom prst="rect">
            <a:avLst/>
          </a:prstGeom>
          <a:solidFill>
            <a:srgbClr val="E4831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6" name="Rectangle 5">
            <a:extLst>
              <a:ext uri="{FF2B5EF4-FFF2-40B4-BE49-F238E27FC236}">
                <a16:creationId xmlns:a16="http://schemas.microsoft.com/office/drawing/2014/main" id="{70406AA3-76BA-BAF5-DB4E-4999E801EAD8}"/>
              </a:ext>
            </a:extLst>
          </p:cNvPr>
          <p:cNvSpPr/>
          <p:nvPr/>
        </p:nvSpPr>
        <p:spPr>
          <a:xfrm>
            <a:off x="0" y="5120640"/>
            <a:ext cx="9144000" cy="905256"/>
          </a:xfrm>
          <a:prstGeom prst="rect">
            <a:avLst/>
          </a:prstGeom>
          <a:solidFill>
            <a:srgbClr val="BD58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6000" b="1" dirty="0">
                <a:ln w="19050">
                  <a:solidFill>
                    <a:schemeClr val="tx1"/>
                  </a:solidFill>
                </a:ln>
              </a:rPr>
              <a:t>Vodafone</a:t>
            </a:r>
          </a:p>
        </p:txBody>
      </p:sp>
      <p:pic>
        <p:nvPicPr>
          <p:cNvPr id="12290" name="Picture 2" descr="Vodafone Logo | SVG | Real Company | Alphabet, Letter O Logo">
            <a:extLst>
              <a:ext uri="{FF2B5EF4-FFF2-40B4-BE49-F238E27FC236}">
                <a16:creationId xmlns:a16="http://schemas.microsoft.com/office/drawing/2014/main" id="{BAD0E8E6-A516-6577-00FE-4CBBC3E8017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57810" y="1368552"/>
            <a:ext cx="3028379" cy="3028379"/>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descr="A close up of a black background&#10;&#10;AI-generated content may be incorrect.">
            <a:extLst>
              <a:ext uri="{FF2B5EF4-FFF2-40B4-BE49-F238E27FC236}">
                <a16:creationId xmlns:a16="http://schemas.microsoft.com/office/drawing/2014/main" id="{34207B28-4261-B8A1-B213-2762ACA950C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152" y="6467003"/>
            <a:ext cx="1399032" cy="354421"/>
          </a:xfrm>
          <a:prstGeom prst="rect">
            <a:avLst/>
          </a:prstGeom>
        </p:spPr>
      </p:pic>
      <p:sp>
        <p:nvSpPr>
          <p:cNvPr id="3" name="TextBox 2">
            <a:extLst>
              <a:ext uri="{FF2B5EF4-FFF2-40B4-BE49-F238E27FC236}">
                <a16:creationId xmlns:a16="http://schemas.microsoft.com/office/drawing/2014/main" id="{DFF30219-4258-EF09-3593-B2BF68BB9256}"/>
              </a:ext>
            </a:extLst>
          </p:cNvPr>
          <p:cNvSpPr txBox="1"/>
          <p:nvPr/>
        </p:nvSpPr>
        <p:spPr>
          <a:xfrm>
            <a:off x="5897880" y="6503579"/>
            <a:ext cx="3328416" cy="276999"/>
          </a:xfrm>
          <a:prstGeom prst="rect">
            <a:avLst/>
          </a:prstGeom>
          <a:noFill/>
        </p:spPr>
        <p:txBody>
          <a:bodyPr wrap="square" rtlCol="0">
            <a:spAutoFit/>
          </a:bodyPr>
          <a:lstStyle/>
          <a:p>
            <a:pPr algn="ctr"/>
            <a:r>
              <a:rPr lang="en-IE" sz="1200" b="1" dirty="0"/>
              <a:t>© Seomra Ranga 2025 www.seomraranga.com</a:t>
            </a:r>
          </a:p>
        </p:txBody>
      </p:sp>
      <p:sp>
        <p:nvSpPr>
          <p:cNvPr id="7" name="Rectangle 6">
            <a:extLst>
              <a:ext uri="{FF2B5EF4-FFF2-40B4-BE49-F238E27FC236}">
                <a16:creationId xmlns:a16="http://schemas.microsoft.com/office/drawing/2014/main" id="{D55BF664-C136-748C-99D9-146B2F7E3EB0}"/>
              </a:ext>
            </a:extLst>
          </p:cNvPr>
          <p:cNvSpPr/>
          <p:nvPr/>
        </p:nvSpPr>
        <p:spPr>
          <a:xfrm>
            <a:off x="8314204" y="760049"/>
            <a:ext cx="625580" cy="564733"/>
          </a:xfrm>
          <a:prstGeom prst="rect">
            <a:avLst/>
          </a:prstGeom>
          <a:solidFill>
            <a:srgbClr val="BD582C"/>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3200" b="1" dirty="0">
                <a:ln w="19050">
                  <a:solidFill>
                    <a:schemeClr val="tx1"/>
                  </a:solidFill>
                </a:ln>
              </a:rPr>
              <a:t>12</a:t>
            </a:r>
          </a:p>
        </p:txBody>
      </p:sp>
      <p:sp>
        <p:nvSpPr>
          <p:cNvPr id="8" name="TextBox 7">
            <a:extLst>
              <a:ext uri="{FF2B5EF4-FFF2-40B4-BE49-F238E27FC236}">
                <a16:creationId xmlns:a16="http://schemas.microsoft.com/office/drawing/2014/main" id="{41ED5FEA-359B-A2D6-60F0-F637A9A82DE6}"/>
              </a:ext>
            </a:extLst>
          </p:cNvPr>
          <p:cNvSpPr txBox="1"/>
          <p:nvPr/>
        </p:nvSpPr>
        <p:spPr>
          <a:xfrm>
            <a:off x="0" y="757166"/>
            <a:ext cx="1801368" cy="369332"/>
          </a:xfrm>
          <a:prstGeom prst="rect">
            <a:avLst/>
          </a:prstGeom>
          <a:solidFill>
            <a:srgbClr val="E48312"/>
          </a:solidFill>
        </p:spPr>
        <p:txBody>
          <a:bodyPr wrap="square" rtlCol="0">
            <a:spAutoFit/>
          </a:bodyPr>
          <a:lstStyle/>
          <a:p>
            <a:pPr algn="ctr"/>
            <a:r>
              <a:rPr lang="en-IE" b="1" dirty="0"/>
              <a:t>Media Education</a:t>
            </a:r>
          </a:p>
        </p:txBody>
      </p:sp>
    </p:spTree>
    <p:extLst>
      <p:ext uri="{BB962C8B-B14F-4D97-AF65-F5344CB8AC3E}">
        <p14:creationId xmlns:p14="http://schemas.microsoft.com/office/powerpoint/2010/main" val="169512317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2290"/>
                                        </p:tgtEl>
                                        <p:attrNameLst>
                                          <p:attrName>style.visibility</p:attrName>
                                        </p:attrNameLst>
                                      </p:cBhvr>
                                      <p:to>
                                        <p:strVal val="visible"/>
                                      </p:to>
                                    </p:set>
                                    <p:animEffect transition="in" filter="fade">
                                      <p:cBhvr>
                                        <p:cTn id="7" dur="1000"/>
                                        <p:tgtEl>
                                          <p:spTgt spid="12290"/>
                                        </p:tgtEl>
                                      </p:cBhvr>
                                    </p:animEffect>
                                    <p:anim calcmode="lin" valueType="num">
                                      <p:cBhvr>
                                        <p:cTn id="8" dur="1000" fill="hold"/>
                                        <p:tgtEl>
                                          <p:spTgt spid="12290"/>
                                        </p:tgtEl>
                                        <p:attrNameLst>
                                          <p:attrName>ppt_x</p:attrName>
                                        </p:attrNameLst>
                                      </p:cBhvr>
                                      <p:tavLst>
                                        <p:tav tm="0">
                                          <p:val>
                                            <p:strVal val="#ppt_x"/>
                                          </p:val>
                                        </p:tav>
                                        <p:tav tm="100000">
                                          <p:val>
                                            <p:strVal val="#ppt_x"/>
                                          </p:val>
                                        </p:tav>
                                      </p:tavLst>
                                    </p:anim>
                                    <p:anim calcmode="lin" valueType="num">
                                      <p:cBhvr>
                                        <p:cTn id="9" dur="1000" fill="hold"/>
                                        <p:tgtEl>
                                          <p:spTgt spid="1229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AA5545-B5FC-04B6-4AD1-6C3EC8C53B45}"/>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952DDD64-D324-113C-2351-887F8FD9AB62}"/>
              </a:ext>
            </a:extLst>
          </p:cNvPr>
          <p:cNvSpPr/>
          <p:nvPr/>
        </p:nvSpPr>
        <p:spPr>
          <a:xfrm>
            <a:off x="0" y="0"/>
            <a:ext cx="9144000" cy="512064"/>
          </a:xfrm>
          <a:prstGeom prst="rect">
            <a:avLst/>
          </a:prstGeom>
          <a:solidFill>
            <a:srgbClr val="BD58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4000" b="1" dirty="0">
                <a:ln>
                  <a:solidFill>
                    <a:schemeClr val="tx1"/>
                  </a:solidFill>
                </a:ln>
              </a:rPr>
              <a:t>NAME THE LOGO</a:t>
            </a:r>
          </a:p>
        </p:txBody>
      </p:sp>
      <p:sp>
        <p:nvSpPr>
          <p:cNvPr id="5" name="Rectangle 4">
            <a:extLst>
              <a:ext uri="{FF2B5EF4-FFF2-40B4-BE49-F238E27FC236}">
                <a16:creationId xmlns:a16="http://schemas.microsoft.com/office/drawing/2014/main" id="{850DAFFC-CD58-95A6-DF8A-9B61527BBFDC}"/>
              </a:ext>
            </a:extLst>
          </p:cNvPr>
          <p:cNvSpPr/>
          <p:nvPr/>
        </p:nvSpPr>
        <p:spPr>
          <a:xfrm>
            <a:off x="0" y="509016"/>
            <a:ext cx="9144000" cy="103632"/>
          </a:xfrm>
          <a:prstGeom prst="rect">
            <a:avLst/>
          </a:prstGeom>
          <a:solidFill>
            <a:srgbClr val="E4831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6" name="Rectangle 5">
            <a:extLst>
              <a:ext uri="{FF2B5EF4-FFF2-40B4-BE49-F238E27FC236}">
                <a16:creationId xmlns:a16="http://schemas.microsoft.com/office/drawing/2014/main" id="{4C704F1F-E0CB-A927-1E9C-351032EA9BC3}"/>
              </a:ext>
            </a:extLst>
          </p:cNvPr>
          <p:cNvSpPr/>
          <p:nvPr/>
        </p:nvSpPr>
        <p:spPr>
          <a:xfrm>
            <a:off x="0" y="5120640"/>
            <a:ext cx="9144000" cy="905256"/>
          </a:xfrm>
          <a:prstGeom prst="rect">
            <a:avLst/>
          </a:prstGeom>
          <a:solidFill>
            <a:srgbClr val="BD58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6000" b="1" dirty="0">
                <a:ln w="19050">
                  <a:solidFill>
                    <a:schemeClr val="tx1"/>
                  </a:solidFill>
                </a:ln>
              </a:rPr>
              <a:t>Volkswagen</a:t>
            </a:r>
          </a:p>
        </p:txBody>
      </p:sp>
      <p:pic>
        <p:nvPicPr>
          <p:cNvPr id="13314" name="Picture 2" descr="Volkswagen Logo, HD Png, Meaning, Information">
            <a:extLst>
              <a:ext uri="{FF2B5EF4-FFF2-40B4-BE49-F238E27FC236}">
                <a16:creationId xmlns:a16="http://schemas.microsoft.com/office/drawing/2014/main" id="{9836188F-6F88-FE37-5D21-BBD8A1CA9030}"/>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3600" r="23600"/>
          <a:stretch>
            <a:fillRect/>
          </a:stretch>
        </p:blipFill>
        <p:spPr bwMode="auto">
          <a:xfrm>
            <a:off x="2857500" y="832104"/>
            <a:ext cx="3429000" cy="3653054"/>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descr="A close up of a black background&#10;&#10;AI-generated content may be incorrect.">
            <a:extLst>
              <a:ext uri="{FF2B5EF4-FFF2-40B4-BE49-F238E27FC236}">
                <a16:creationId xmlns:a16="http://schemas.microsoft.com/office/drawing/2014/main" id="{00EE77C3-009D-FC69-0C3E-C6D21D58BC9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152" y="6467003"/>
            <a:ext cx="1399032" cy="354421"/>
          </a:xfrm>
          <a:prstGeom prst="rect">
            <a:avLst/>
          </a:prstGeom>
        </p:spPr>
      </p:pic>
      <p:sp>
        <p:nvSpPr>
          <p:cNvPr id="3" name="TextBox 2">
            <a:extLst>
              <a:ext uri="{FF2B5EF4-FFF2-40B4-BE49-F238E27FC236}">
                <a16:creationId xmlns:a16="http://schemas.microsoft.com/office/drawing/2014/main" id="{577AA98C-CAC6-FDD8-D312-810EC85DF378}"/>
              </a:ext>
            </a:extLst>
          </p:cNvPr>
          <p:cNvSpPr txBox="1"/>
          <p:nvPr/>
        </p:nvSpPr>
        <p:spPr>
          <a:xfrm>
            <a:off x="5897880" y="6503579"/>
            <a:ext cx="3328416" cy="276999"/>
          </a:xfrm>
          <a:prstGeom prst="rect">
            <a:avLst/>
          </a:prstGeom>
          <a:noFill/>
        </p:spPr>
        <p:txBody>
          <a:bodyPr wrap="square" rtlCol="0">
            <a:spAutoFit/>
          </a:bodyPr>
          <a:lstStyle/>
          <a:p>
            <a:pPr algn="ctr"/>
            <a:r>
              <a:rPr lang="en-IE" sz="1200" b="1" dirty="0"/>
              <a:t>© Seomra Ranga 2025 www.seomraranga.com</a:t>
            </a:r>
          </a:p>
        </p:txBody>
      </p:sp>
      <p:sp>
        <p:nvSpPr>
          <p:cNvPr id="7" name="Rectangle 6">
            <a:extLst>
              <a:ext uri="{FF2B5EF4-FFF2-40B4-BE49-F238E27FC236}">
                <a16:creationId xmlns:a16="http://schemas.microsoft.com/office/drawing/2014/main" id="{54F7ED3B-BC84-B631-04CC-0CC67937FD5F}"/>
              </a:ext>
            </a:extLst>
          </p:cNvPr>
          <p:cNvSpPr/>
          <p:nvPr/>
        </p:nvSpPr>
        <p:spPr>
          <a:xfrm>
            <a:off x="8314204" y="760049"/>
            <a:ext cx="625580" cy="564733"/>
          </a:xfrm>
          <a:prstGeom prst="rect">
            <a:avLst/>
          </a:prstGeom>
          <a:solidFill>
            <a:srgbClr val="BD582C"/>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3200" b="1" dirty="0">
                <a:ln w="19050">
                  <a:solidFill>
                    <a:schemeClr val="tx1"/>
                  </a:solidFill>
                </a:ln>
              </a:rPr>
              <a:t>13</a:t>
            </a:r>
          </a:p>
        </p:txBody>
      </p:sp>
      <p:sp>
        <p:nvSpPr>
          <p:cNvPr id="8" name="TextBox 7">
            <a:extLst>
              <a:ext uri="{FF2B5EF4-FFF2-40B4-BE49-F238E27FC236}">
                <a16:creationId xmlns:a16="http://schemas.microsoft.com/office/drawing/2014/main" id="{CA4FB351-AD1D-F412-52FE-1031E0E0D5A2}"/>
              </a:ext>
            </a:extLst>
          </p:cNvPr>
          <p:cNvSpPr txBox="1"/>
          <p:nvPr/>
        </p:nvSpPr>
        <p:spPr>
          <a:xfrm>
            <a:off x="0" y="757166"/>
            <a:ext cx="1801368" cy="369332"/>
          </a:xfrm>
          <a:prstGeom prst="rect">
            <a:avLst/>
          </a:prstGeom>
          <a:solidFill>
            <a:srgbClr val="E48312"/>
          </a:solidFill>
        </p:spPr>
        <p:txBody>
          <a:bodyPr wrap="square" rtlCol="0">
            <a:spAutoFit/>
          </a:bodyPr>
          <a:lstStyle/>
          <a:p>
            <a:pPr algn="ctr"/>
            <a:r>
              <a:rPr lang="en-IE" b="1" dirty="0"/>
              <a:t>Media Education</a:t>
            </a:r>
          </a:p>
        </p:txBody>
      </p:sp>
    </p:spTree>
    <p:extLst>
      <p:ext uri="{BB962C8B-B14F-4D97-AF65-F5344CB8AC3E}">
        <p14:creationId xmlns:p14="http://schemas.microsoft.com/office/powerpoint/2010/main" val="397623200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3314"/>
                                        </p:tgtEl>
                                        <p:attrNameLst>
                                          <p:attrName>style.visibility</p:attrName>
                                        </p:attrNameLst>
                                      </p:cBhvr>
                                      <p:to>
                                        <p:strVal val="visible"/>
                                      </p:to>
                                    </p:set>
                                    <p:animEffect transition="in" filter="fade">
                                      <p:cBhvr>
                                        <p:cTn id="7" dur="1000"/>
                                        <p:tgtEl>
                                          <p:spTgt spid="13314"/>
                                        </p:tgtEl>
                                      </p:cBhvr>
                                    </p:animEffect>
                                    <p:anim calcmode="lin" valueType="num">
                                      <p:cBhvr>
                                        <p:cTn id="8" dur="1000" fill="hold"/>
                                        <p:tgtEl>
                                          <p:spTgt spid="13314"/>
                                        </p:tgtEl>
                                        <p:attrNameLst>
                                          <p:attrName>ppt_x</p:attrName>
                                        </p:attrNameLst>
                                      </p:cBhvr>
                                      <p:tavLst>
                                        <p:tav tm="0">
                                          <p:val>
                                            <p:strVal val="#ppt_x"/>
                                          </p:val>
                                        </p:tav>
                                        <p:tav tm="100000">
                                          <p:val>
                                            <p:strVal val="#ppt_x"/>
                                          </p:val>
                                        </p:tav>
                                      </p:tavLst>
                                    </p:anim>
                                    <p:anim calcmode="lin" valueType="num">
                                      <p:cBhvr>
                                        <p:cTn id="9" dur="1000" fill="hold"/>
                                        <p:tgtEl>
                                          <p:spTgt spid="133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D64F39-A2EA-DE22-A1F6-249A832A2F41}"/>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9A2C96AD-6B22-B5B8-5E3E-1FC8120D02AA}"/>
              </a:ext>
            </a:extLst>
          </p:cNvPr>
          <p:cNvSpPr/>
          <p:nvPr/>
        </p:nvSpPr>
        <p:spPr>
          <a:xfrm>
            <a:off x="0" y="0"/>
            <a:ext cx="9144000" cy="512064"/>
          </a:xfrm>
          <a:prstGeom prst="rect">
            <a:avLst/>
          </a:prstGeom>
          <a:solidFill>
            <a:srgbClr val="BD58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4000" b="1" dirty="0">
                <a:ln>
                  <a:solidFill>
                    <a:schemeClr val="tx1"/>
                  </a:solidFill>
                </a:ln>
              </a:rPr>
              <a:t>Role of a Logo</a:t>
            </a:r>
          </a:p>
        </p:txBody>
      </p:sp>
      <p:sp>
        <p:nvSpPr>
          <p:cNvPr id="5" name="Rectangle 4">
            <a:extLst>
              <a:ext uri="{FF2B5EF4-FFF2-40B4-BE49-F238E27FC236}">
                <a16:creationId xmlns:a16="http://schemas.microsoft.com/office/drawing/2014/main" id="{85688855-C5F1-BA84-864F-B7CD579C5C8A}"/>
              </a:ext>
            </a:extLst>
          </p:cNvPr>
          <p:cNvSpPr/>
          <p:nvPr/>
        </p:nvSpPr>
        <p:spPr>
          <a:xfrm>
            <a:off x="0" y="509016"/>
            <a:ext cx="9144000" cy="103632"/>
          </a:xfrm>
          <a:prstGeom prst="rect">
            <a:avLst/>
          </a:prstGeom>
          <a:solidFill>
            <a:srgbClr val="E4831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2" name="Picture 1" descr="A close up of a black background&#10;&#10;AI-generated content may be incorrect.">
            <a:extLst>
              <a:ext uri="{FF2B5EF4-FFF2-40B4-BE49-F238E27FC236}">
                <a16:creationId xmlns:a16="http://schemas.microsoft.com/office/drawing/2014/main" id="{BF52BA2F-27F7-CE89-1B73-7D80D0F787C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152" y="6467003"/>
            <a:ext cx="1399032" cy="354421"/>
          </a:xfrm>
          <a:prstGeom prst="rect">
            <a:avLst/>
          </a:prstGeom>
        </p:spPr>
      </p:pic>
      <p:sp>
        <p:nvSpPr>
          <p:cNvPr id="3" name="TextBox 2">
            <a:extLst>
              <a:ext uri="{FF2B5EF4-FFF2-40B4-BE49-F238E27FC236}">
                <a16:creationId xmlns:a16="http://schemas.microsoft.com/office/drawing/2014/main" id="{E4F040B1-0CC8-01A5-6CB4-CBE06B6CB401}"/>
              </a:ext>
            </a:extLst>
          </p:cNvPr>
          <p:cNvSpPr txBox="1"/>
          <p:nvPr/>
        </p:nvSpPr>
        <p:spPr>
          <a:xfrm>
            <a:off x="5897880" y="6503579"/>
            <a:ext cx="3328416" cy="276999"/>
          </a:xfrm>
          <a:prstGeom prst="rect">
            <a:avLst/>
          </a:prstGeom>
          <a:noFill/>
        </p:spPr>
        <p:txBody>
          <a:bodyPr wrap="square" rtlCol="0">
            <a:spAutoFit/>
          </a:bodyPr>
          <a:lstStyle/>
          <a:p>
            <a:pPr algn="ctr"/>
            <a:r>
              <a:rPr lang="en-IE" sz="1200" b="1" dirty="0"/>
              <a:t>© Seomra Ranga 2025 www.seomraranga.com</a:t>
            </a:r>
          </a:p>
        </p:txBody>
      </p:sp>
      <p:sp>
        <p:nvSpPr>
          <p:cNvPr id="8" name="TextBox 7">
            <a:extLst>
              <a:ext uri="{FF2B5EF4-FFF2-40B4-BE49-F238E27FC236}">
                <a16:creationId xmlns:a16="http://schemas.microsoft.com/office/drawing/2014/main" id="{5C8B44AD-0E4F-AD99-3EAC-E09A63F20DEA}"/>
              </a:ext>
            </a:extLst>
          </p:cNvPr>
          <p:cNvSpPr txBox="1"/>
          <p:nvPr/>
        </p:nvSpPr>
        <p:spPr>
          <a:xfrm>
            <a:off x="0" y="757166"/>
            <a:ext cx="1801368" cy="369332"/>
          </a:xfrm>
          <a:prstGeom prst="rect">
            <a:avLst/>
          </a:prstGeom>
          <a:solidFill>
            <a:srgbClr val="E48312"/>
          </a:solidFill>
        </p:spPr>
        <p:txBody>
          <a:bodyPr wrap="square" rtlCol="0">
            <a:spAutoFit/>
          </a:bodyPr>
          <a:lstStyle/>
          <a:p>
            <a:pPr algn="ctr"/>
            <a:r>
              <a:rPr lang="en-IE" b="1" dirty="0"/>
              <a:t>Media Education</a:t>
            </a:r>
          </a:p>
        </p:txBody>
      </p:sp>
      <p:sp>
        <p:nvSpPr>
          <p:cNvPr id="9" name="TextBox 8">
            <a:extLst>
              <a:ext uri="{FF2B5EF4-FFF2-40B4-BE49-F238E27FC236}">
                <a16:creationId xmlns:a16="http://schemas.microsoft.com/office/drawing/2014/main" id="{D8E565D5-61D8-CDD9-A627-D8F0C9A0D456}"/>
              </a:ext>
            </a:extLst>
          </p:cNvPr>
          <p:cNvSpPr txBox="1"/>
          <p:nvPr/>
        </p:nvSpPr>
        <p:spPr>
          <a:xfrm>
            <a:off x="1042416" y="1499616"/>
            <a:ext cx="7059168" cy="3539430"/>
          </a:xfrm>
          <a:prstGeom prst="rect">
            <a:avLst/>
          </a:prstGeom>
          <a:noFill/>
        </p:spPr>
        <p:txBody>
          <a:bodyPr wrap="square" rtlCol="0">
            <a:spAutoFit/>
          </a:bodyPr>
          <a:lstStyle/>
          <a:p>
            <a:pPr algn="just"/>
            <a:r>
              <a:rPr lang="en-IE" sz="3200" dirty="0"/>
              <a:t>A brand is also a business and needs to make a profit to stay in business. Therefore, a logo is used to promote the business and encourage people to make a purchase or to take out a subscription. In this way, a logo is used to influence the behaviour of the public.</a:t>
            </a:r>
          </a:p>
        </p:txBody>
      </p:sp>
    </p:spTree>
    <p:extLst>
      <p:ext uri="{BB962C8B-B14F-4D97-AF65-F5344CB8AC3E}">
        <p14:creationId xmlns:p14="http://schemas.microsoft.com/office/powerpoint/2010/main" val="332533322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92D292-E942-F30E-594C-0B5AA4E2DB03}"/>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3001C239-590E-6319-41AC-5ED671D03950}"/>
              </a:ext>
            </a:extLst>
          </p:cNvPr>
          <p:cNvSpPr/>
          <p:nvPr/>
        </p:nvSpPr>
        <p:spPr>
          <a:xfrm>
            <a:off x="0" y="0"/>
            <a:ext cx="9144000" cy="512064"/>
          </a:xfrm>
          <a:prstGeom prst="rect">
            <a:avLst/>
          </a:prstGeom>
          <a:solidFill>
            <a:srgbClr val="BD58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4000" b="1" dirty="0">
                <a:ln>
                  <a:solidFill>
                    <a:schemeClr val="tx1"/>
                  </a:solidFill>
                </a:ln>
              </a:rPr>
              <a:t>NAME THE LOGO</a:t>
            </a:r>
          </a:p>
        </p:txBody>
      </p:sp>
      <p:sp>
        <p:nvSpPr>
          <p:cNvPr id="5" name="Rectangle 4">
            <a:extLst>
              <a:ext uri="{FF2B5EF4-FFF2-40B4-BE49-F238E27FC236}">
                <a16:creationId xmlns:a16="http://schemas.microsoft.com/office/drawing/2014/main" id="{AC0259A6-0F1C-1A8F-F23A-665C60FD773F}"/>
              </a:ext>
            </a:extLst>
          </p:cNvPr>
          <p:cNvSpPr/>
          <p:nvPr/>
        </p:nvSpPr>
        <p:spPr>
          <a:xfrm>
            <a:off x="0" y="509016"/>
            <a:ext cx="9144000" cy="103632"/>
          </a:xfrm>
          <a:prstGeom prst="rect">
            <a:avLst/>
          </a:prstGeom>
          <a:solidFill>
            <a:srgbClr val="E4831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6" name="Rectangle 5">
            <a:extLst>
              <a:ext uri="{FF2B5EF4-FFF2-40B4-BE49-F238E27FC236}">
                <a16:creationId xmlns:a16="http://schemas.microsoft.com/office/drawing/2014/main" id="{30663362-E138-488A-4A1A-8564BCDD7BD1}"/>
              </a:ext>
            </a:extLst>
          </p:cNvPr>
          <p:cNvSpPr/>
          <p:nvPr/>
        </p:nvSpPr>
        <p:spPr>
          <a:xfrm>
            <a:off x="0" y="5120640"/>
            <a:ext cx="9144000" cy="905256"/>
          </a:xfrm>
          <a:prstGeom prst="rect">
            <a:avLst/>
          </a:prstGeom>
          <a:solidFill>
            <a:srgbClr val="BD58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6000" b="1" dirty="0">
                <a:ln w="19050">
                  <a:solidFill>
                    <a:schemeClr val="tx1"/>
                  </a:solidFill>
                </a:ln>
              </a:rPr>
              <a:t>Starbucks</a:t>
            </a:r>
          </a:p>
        </p:txBody>
      </p:sp>
      <p:pic>
        <p:nvPicPr>
          <p:cNvPr id="14338" name="Picture 2" descr="Starbucks - Wikipedia">
            <a:extLst>
              <a:ext uri="{FF2B5EF4-FFF2-40B4-BE49-F238E27FC236}">
                <a16:creationId xmlns:a16="http://schemas.microsoft.com/office/drawing/2014/main" id="{A32655F5-211C-D40C-9086-4E6AC5A4873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31870" y="1104900"/>
            <a:ext cx="3480260" cy="352348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descr="A close up of a black background&#10;&#10;AI-generated content may be incorrect.">
            <a:extLst>
              <a:ext uri="{FF2B5EF4-FFF2-40B4-BE49-F238E27FC236}">
                <a16:creationId xmlns:a16="http://schemas.microsoft.com/office/drawing/2014/main" id="{13E41BC8-A931-65A2-38BA-C157504D324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152" y="6467003"/>
            <a:ext cx="1399032" cy="354421"/>
          </a:xfrm>
          <a:prstGeom prst="rect">
            <a:avLst/>
          </a:prstGeom>
        </p:spPr>
      </p:pic>
      <p:sp>
        <p:nvSpPr>
          <p:cNvPr id="3" name="TextBox 2">
            <a:extLst>
              <a:ext uri="{FF2B5EF4-FFF2-40B4-BE49-F238E27FC236}">
                <a16:creationId xmlns:a16="http://schemas.microsoft.com/office/drawing/2014/main" id="{653BB38B-EFA1-71E7-CA5C-3AF307310218}"/>
              </a:ext>
            </a:extLst>
          </p:cNvPr>
          <p:cNvSpPr txBox="1"/>
          <p:nvPr/>
        </p:nvSpPr>
        <p:spPr>
          <a:xfrm>
            <a:off x="5897880" y="6503579"/>
            <a:ext cx="3328416" cy="276999"/>
          </a:xfrm>
          <a:prstGeom prst="rect">
            <a:avLst/>
          </a:prstGeom>
          <a:noFill/>
        </p:spPr>
        <p:txBody>
          <a:bodyPr wrap="square" rtlCol="0">
            <a:spAutoFit/>
          </a:bodyPr>
          <a:lstStyle/>
          <a:p>
            <a:pPr algn="ctr"/>
            <a:r>
              <a:rPr lang="en-IE" sz="1200" b="1" dirty="0"/>
              <a:t>© Seomra Ranga 2025 www.seomraranga.com</a:t>
            </a:r>
          </a:p>
        </p:txBody>
      </p:sp>
      <p:sp>
        <p:nvSpPr>
          <p:cNvPr id="7" name="Rectangle 6">
            <a:extLst>
              <a:ext uri="{FF2B5EF4-FFF2-40B4-BE49-F238E27FC236}">
                <a16:creationId xmlns:a16="http://schemas.microsoft.com/office/drawing/2014/main" id="{15381BC3-4C8E-6CC0-F026-2932FFD8064C}"/>
              </a:ext>
            </a:extLst>
          </p:cNvPr>
          <p:cNvSpPr/>
          <p:nvPr/>
        </p:nvSpPr>
        <p:spPr>
          <a:xfrm>
            <a:off x="8314204" y="760049"/>
            <a:ext cx="625580" cy="564733"/>
          </a:xfrm>
          <a:prstGeom prst="rect">
            <a:avLst/>
          </a:prstGeom>
          <a:solidFill>
            <a:srgbClr val="BD582C"/>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3200" b="1" dirty="0">
                <a:ln w="19050">
                  <a:solidFill>
                    <a:schemeClr val="tx1"/>
                  </a:solidFill>
                </a:ln>
              </a:rPr>
              <a:t>14</a:t>
            </a:r>
          </a:p>
        </p:txBody>
      </p:sp>
      <p:sp>
        <p:nvSpPr>
          <p:cNvPr id="8" name="TextBox 7">
            <a:extLst>
              <a:ext uri="{FF2B5EF4-FFF2-40B4-BE49-F238E27FC236}">
                <a16:creationId xmlns:a16="http://schemas.microsoft.com/office/drawing/2014/main" id="{48D2A3AC-3DC4-476E-9CB0-AF8720FC49DA}"/>
              </a:ext>
            </a:extLst>
          </p:cNvPr>
          <p:cNvSpPr txBox="1"/>
          <p:nvPr/>
        </p:nvSpPr>
        <p:spPr>
          <a:xfrm>
            <a:off x="0" y="757166"/>
            <a:ext cx="1801368" cy="369332"/>
          </a:xfrm>
          <a:prstGeom prst="rect">
            <a:avLst/>
          </a:prstGeom>
          <a:solidFill>
            <a:srgbClr val="E48312"/>
          </a:solidFill>
        </p:spPr>
        <p:txBody>
          <a:bodyPr wrap="square" rtlCol="0">
            <a:spAutoFit/>
          </a:bodyPr>
          <a:lstStyle/>
          <a:p>
            <a:pPr algn="ctr"/>
            <a:r>
              <a:rPr lang="en-IE" b="1" dirty="0"/>
              <a:t>Media Education</a:t>
            </a:r>
          </a:p>
        </p:txBody>
      </p:sp>
    </p:spTree>
    <p:extLst>
      <p:ext uri="{BB962C8B-B14F-4D97-AF65-F5344CB8AC3E}">
        <p14:creationId xmlns:p14="http://schemas.microsoft.com/office/powerpoint/2010/main" val="40000018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4338"/>
                                        </p:tgtEl>
                                        <p:attrNameLst>
                                          <p:attrName>style.visibility</p:attrName>
                                        </p:attrNameLst>
                                      </p:cBhvr>
                                      <p:to>
                                        <p:strVal val="visible"/>
                                      </p:to>
                                    </p:set>
                                    <p:animEffect transition="in" filter="fade">
                                      <p:cBhvr>
                                        <p:cTn id="7" dur="1000"/>
                                        <p:tgtEl>
                                          <p:spTgt spid="14338"/>
                                        </p:tgtEl>
                                      </p:cBhvr>
                                    </p:animEffect>
                                    <p:anim calcmode="lin" valueType="num">
                                      <p:cBhvr>
                                        <p:cTn id="8" dur="1000" fill="hold"/>
                                        <p:tgtEl>
                                          <p:spTgt spid="14338"/>
                                        </p:tgtEl>
                                        <p:attrNameLst>
                                          <p:attrName>ppt_x</p:attrName>
                                        </p:attrNameLst>
                                      </p:cBhvr>
                                      <p:tavLst>
                                        <p:tav tm="0">
                                          <p:val>
                                            <p:strVal val="#ppt_x"/>
                                          </p:val>
                                        </p:tav>
                                        <p:tav tm="100000">
                                          <p:val>
                                            <p:strVal val="#ppt_x"/>
                                          </p:val>
                                        </p:tav>
                                      </p:tavLst>
                                    </p:anim>
                                    <p:anim calcmode="lin" valueType="num">
                                      <p:cBhvr>
                                        <p:cTn id="9" dur="1000" fill="hold"/>
                                        <p:tgtEl>
                                          <p:spTgt spid="1433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56A94C-378C-7E5B-105F-AA0899A97A78}"/>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89EAD6AC-E396-8D64-538A-1D450236A18E}"/>
              </a:ext>
            </a:extLst>
          </p:cNvPr>
          <p:cNvSpPr/>
          <p:nvPr/>
        </p:nvSpPr>
        <p:spPr>
          <a:xfrm>
            <a:off x="0" y="0"/>
            <a:ext cx="9144000" cy="512064"/>
          </a:xfrm>
          <a:prstGeom prst="rect">
            <a:avLst/>
          </a:prstGeom>
          <a:solidFill>
            <a:srgbClr val="BD58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4000" b="1" dirty="0">
                <a:ln>
                  <a:solidFill>
                    <a:schemeClr val="tx1"/>
                  </a:solidFill>
                </a:ln>
              </a:rPr>
              <a:t>NAME THE LOGO</a:t>
            </a:r>
          </a:p>
        </p:txBody>
      </p:sp>
      <p:sp>
        <p:nvSpPr>
          <p:cNvPr id="5" name="Rectangle 4">
            <a:extLst>
              <a:ext uri="{FF2B5EF4-FFF2-40B4-BE49-F238E27FC236}">
                <a16:creationId xmlns:a16="http://schemas.microsoft.com/office/drawing/2014/main" id="{C30A6316-933E-BDE4-B5A0-F17509474F11}"/>
              </a:ext>
            </a:extLst>
          </p:cNvPr>
          <p:cNvSpPr/>
          <p:nvPr/>
        </p:nvSpPr>
        <p:spPr>
          <a:xfrm>
            <a:off x="0" y="509016"/>
            <a:ext cx="9144000" cy="103632"/>
          </a:xfrm>
          <a:prstGeom prst="rect">
            <a:avLst/>
          </a:prstGeom>
          <a:solidFill>
            <a:srgbClr val="E4831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6" name="Rectangle 5">
            <a:extLst>
              <a:ext uri="{FF2B5EF4-FFF2-40B4-BE49-F238E27FC236}">
                <a16:creationId xmlns:a16="http://schemas.microsoft.com/office/drawing/2014/main" id="{B811EE3F-7DB9-66B1-01E6-47C8548B6B94}"/>
              </a:ext>
            </a:extLst>
          </p:cNvPr>
          <p:cNvSpPr/>
          <p:nvPr/>
        </p:nvSpPr>
        <p:spPr>
          <a:xfrm>
            <a:off x="0" y="5120640"/>
            <a:ext cx="9144000" cy="905256"/>
          </a:xfrm>
          <a:prstGeom prst="rect">
            <a:avLst/>
          </a:prstGeom>
          <a:solidFill>
            <a:srgbClr val="BD58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6000" b="1" dirty="0">
                <a:ln w="19050">
                  <a:solidFill>
                    <a:schemeClr val="tx1"/>
                  </a:solidFill>
                </a:ln>
              </a:rPr>
              <a:t>Spar</a:t>
            </a:r>
          </a:p>
        </p:txBody>
      </p:sp>
      <p:pic>
        <p:nvPicPr>
          <p:cNvPr id="15364" name="Picture 4" descr="Logos - SPAR Group website">
            <a:extLst>
              <a:ext uri="{FF2B5EF4-FFF2-40B4-BE49-F238E27FC236}">
                <a16:creationId xmlns:a16="http://schemas.microsoft.com/office/drawing/2014/main" id="{1705985F-EBB9-45FF-A38D-473E23D431EC}"/>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24571"/>
          <a:stretch>
            <a:fillRect/>
          </a:stretch>
        </p:blipFill>
        <p:spPr bwMode="auto">
          <a:xfrm>
            <a:off x="2662237" y="1121664"/>
            <a:ext cx="3819525" cy="3498913"/>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descr="A close up of a black background&#10;&#10;AI-generated content may be incorrect.">
            <a:extLst>
              <a:ext uri="{FF2B5EF4-FFF2-40B4-BE49-F238E27FC236}">
                <a16:creationId xmlns:a16="http://schemas.microsoft.com/office/drawing/2014/main" id="{B5FAC992-ACD3-80CC-9728-C2FD438A68A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152" y="6467003"/>
            <a:ext cx="1399032" cy="354421"/>
          </a:xfrm>
          <a:prstGeom prst="rect">
            <a:avLst/>
          </a:prstGeom>
        </p:spPr>
      </p:pic>
      <p:sp>
        <p:nvSpPr>
          <p:cNvPr id="3" name="TextBox 2">
            <a:extLst>
              <a:ext uri="{FF2B5EF4-FFF2-40B4-BE49-F238E27FC236}">
                <a16:creationId xmlns:a16="http://schemas.microsoft.com/office/drawing/2014/main" id="{85CC2555-530B-5CF6-4174-3C18D0CFAA2F}"/>
              </a:ext>
            </a:extLst>
          </p:cNvPr>
          <p:cNvSpPr txBox="1"/>
          <p:nvPr/>
        </p:nvSpPr>
        <p:spPr>
          <a:xfrm>
            <a:off x="5897880" y="6503579"/>
            <a:ext cx="3328416" cy="276999"/>
          </a:xfrm>
          <a:prstGeom prst="rect">
            <a:avLst/>
          </a:prstGeom>
          <a:noFill/>
        </p:spPr>
        <p:txBody>
          <a:bodyPr wrap="square" rtlCol="0">
            <a:spAutoFit/>
          </a:bodyPr>
          <a:lstStyle/>
          <a:p>
            <a:pPr algn="ctr"/>
            <a:r>
              <a:rPr lang="en-IE" sz="1200" b="1" dirty="0"/>
              <a:t>© Seomra Ranga 2025 www.seomraranga.com</a:t>
            </a:r>
          </a:p>
        </p:txBody>
      </p:sp>
      <p:sp>
        <p:nvSpPr>
          <p:cNvPr id="7" name="Rectangle 6">
            <a:extLst>
              <a:ext uri="{FF2B5EF4-FFF2-40B4-BE49-F238E27FC236}">
                <a16:creationId xmlns:a16="http://schemas.microsoft.com/office/drawing/2014/main" id="{9E69CCB9-3311-F517-5DB3-CF39BC0B722B}"/>
              </a:ext>
            </a:extLst>
          </p:cNvPr>
          <p:cNvSpPr/>
          <p:nvPr/>
        </p:nvSpPr>
        <p:spPr>
          <a:xfrm>
            <a:off x="8314204" y="760049"/>
            <a:ext cx="625580" cy="564733"/>
          </a:xfrm>
          <a:prstGeom prst="rect">
            <a:avLst/>
          </a:prstGeom>
          <a:solidFill>
            <a:srgbClr val="BD582C"/>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3200" b="1" dirty="0">
                <a:ln w="19050">
                  <a:solidFill>
                    <a:schemeClr val="tx1"/>
                  </a:solidFill>
                </a:ln>
              </a:rPr>
              <a:t>15</a:t>
            </a:r>
          </a:p>
        </p:txBody>
      </p:sp>
      <p:sp>
        <p:nvSpPr>
          <p:cNvPr id="8" name="TextBox 7">
            <a:extLst>
              <a:ext uri="{FF2B5EF4-FFF2-40B4-BE49-F238E27FC236}">
                <a16:creationId xmlns:a16="http://schemas.microsoft.com/office/drawing/2014/main" id="{6B733AAD-6340-1631-AA29-81150B64E7FA}"/>
              </a:ext>
            </a:extLst>
          </p:cNvPr>
          <p:cNvSpPr txBox="1"/>
          <p:nvPr/>
        </p:nvSpPr>
        <p:spPr>
          <a:xfrm>
            <a:off x="0" y="757166"/>
            <a:ext cx="1801368" cy="369332"/>
          </a:xfrm>
          <a:prstGeom prst="rect">
            <a:avLst/>
          </a:prstGeom>
          <a:solidFill>
            <a:srgbClr val="E48312"/>
          </a:solidFill>
        </p:spPr>
        <p:txBody>
          <a:bodyPr wrap="square" rtlCol="0">
            <a:spAutoFit/>
          </a:bodyPr>
          <a:lstStyle/>
          <a:p>
            <a:pPr algn="ctr"/>
            <a:r>
              <a:rPr lang="en-IE" b="1" dirty="0"/>
              <a:t>Media Education</a:t>
            </a:r>
          </a:p>
        </p:txBody>
      </p:sp>
    </p:spTree>
    <p:extLst>
      <p:ext uri="{BB962C8B-B14F-4D97-AF65-F5344CB8AC3E}">
        <p14:creationId xmlns:p14="http://schemas.microsoft.com/office/powerpoint/2010/main" val="128567432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5364"/>
                                        </p:tgtEl>
                                        <p:attrNameLst>
                                          <p:attrName>style.visibility</p:attrName>
                                        </p:attrNameLst>
                                      </p:cBhvr>
                                      <p:to>
                                        <p:strVal val="visible"/>
                                      </p:to>
                                    </p:set>
                                    <p:animEffect transition="in" filter="fade">
                                      <p:cBhvr>
                                        <p:cTn id="7" dur="1000"/>
                                        <p:tgtEl>
                                          <p:spTgt spid="15364"/>
                                        </p:tgtEl>
                                      </p:cBhvr>
                                    </p:animEffect>
                                    <p:anim calcmode="lin" valueType="num">
                                      <p:cBhvr>
                                        <p:cTn id="8" dur="1000" fill="hold"/>
                                        <p:tgtEl>
                                          <p:spTgt spid="15364"/>
                                        </p:tgtEl>
                                        <p:attrNameLst>
                                          <p:attrName>ppt_x</p:attrName>
                                        </p:attrNameLst>
                                      </p:cBhvr>
                                      <p:tavLst>
                                        <p:tav tm="0">
                                          <p:val>
                                            <p:strVal val="#ppt_x"/>
                                          </p:val>
                                        </p:tav>
                                        <p:tav tm="100000">
                                          <p:val>
                                            <p:strVal val="#ppt_x"/>
                                          </p:val>
                                        </p:tav>
                                      </p:tavLst>
                                    </p:anim>
                                    <p:anim calcmode="lin" valueType="num">
                                      <p:cBhvr>
                                        <p:cTn id="9" dur="1000" fill="hold"/>
                                        <p:tgtEl>
                                          <p:spTgt spid="1536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808699-D0CD-81BB-A5A3-EBB8035A3FE7}"/>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37A40828-12A9-70BB-5F68-CBBA773678FC}"/>
              </a:ext>
            </a:extLst>
          </p:cNvPr>
          <p:cNvSpPr/>
          <p:nvPr/>
        </p:nvSpPr>
        <p:spPr>
          <a:xfrm>
            <a:off x="0" y="0"/>
            <a:ext cx="9144000" cy="512064"/>
          </a:xfrm>
          <a:prstGeom prst="rect">
            <a:avLst/>
          </a:prstGeom>
          <a:solidFill>
            <a:srgbClr val="BD58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4000" b="1" dirty="0">
                <a:ln>
                  <a:solidFill>
                    <a:schemeClr val="tx1"/>
                  </a:solidFill>
                </a:ln>
              </a:rPr>
              <a:t>NAME THE LOGO</a:t>
            </a:r>
          </a:p>
        </p:txBody>
      </p:sp>
      <p:sp>
        <p:nvSpPr>
          <p:cNvPr id="5" name="Rectangle 4">
            <a:extLst>
              <a:ext uri="{FF2B5EF4-FFF2-40B4-BE49-F238E27FC236}">
                <a16:creationId xmlns:a16="http://schemas.microsoft.com/office/drawing/2014/main" id="{8DFE5480-27BD-CAC7-CA0D-581A359616F1}"/>
              </a:ext>
            </a:extLst>
          </p:cNvPr>
          <p:cNvSpPr/>
          <p:nvPr/>
        </p:nvSpPr>
        <p:spPr>
          <a:xfrm>
            <a:off x="0" y="509016"/>
            <a:ext cx="9144000" cy="103632"/>
          </a:xfrm>
          <a:prstGeom prst="rect">
            <a:avLst/>
          </a:prstGeom>
          <a:solidFill>
            <a:srgbClr val="E4831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6" name="Rectangle 5">
            <a:extLst>
              <a:ext uri="{FF2B5EF4-FFF2-40B4-BE49-F238E27FC236}">
                <a16:creationId xmlns:a16="http://schemas.microsoft.com/office/drawing/2014/main" id="{5419CFC1-384B-1FA9-24B3-021DB5D6716A}"/>
              </a:ext>
            </a:extLst>
          </p:cNvPr>
          <p:cNvSpPr/>
          <p:nvPr/>
        </p:nvSpPr>
        <p:spPr>
          <a:xfrm>
            <a:off x="0" y="5120640"/>
            <a:ext cx="9144000" cy="905256"/>
          </a:xfrm>
          <a:prstGeom prst="rect">
            <a:avLst/>
          </a:prstGeom>
          <a:solidFill>
            <a:srgbClr val="BD58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6000" b="1" dirty="0">
                <a:ln w="19050">
                  <a:solidFill>
                    <a:schemeClr val="tx1"/>
                  </a:solidFill>
                </a:ln>
              </a:rPr>
              <a:t>Instagram</a:t>
            </a:r>
          </a:p>
        </p:txBody>
      </p:sp>
      <p:pic>
        <p:nvPicPr>
          <p:cNvPr id="16386" name="Picture 2">
            <a:extLst>
              <a:ext uri="{FF2B5EF4-FFF2-40B4-BE49-F238E27FC236}">
                <a16:creationId xmlns:a16="http://schemas.microsoft.com/office/drawing/2014/main" id="{09427C28-61A0-4600-6199-CBE5182F282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97480" y="891540"/>
            <a:ext cx="3749040" cy="3749040"/>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descr="A close up of a black background&#10;&#10;AI-generated content may be incorrect.">
            <a:extLst>
              <a:ext uri="{FF2B5EF4-FFF2-40B4-BE49-F238E27FC236}">
                <a16:creationId xmlns:a16="http://schemas.microsoft.com/office/drawing/2014/main" id="{3DDAADD8-3362-9910-05E8-5056C69957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152" y="6467003"/>
            <a:ext cx="1399032" cy="354421"/>
          </a:xfrm>
          <a:prstGeom prst="rect">
            <a:avLst/>
          </a:prstGeom>
        </p:spPr>
      </p:pic>
      <p:sp>
        <p:nvSpPr>
          <p:cNvPr id="3" name="TextBox 2">
            <a:extLst>
              <a:ext uri="{FF2B5EF4-FFF2-40B4-BE49-F238E27FC236}">
                <a16:creationId xmlns:a16="http://schemas.microsoft.com/office/drawing/2014/main" id="{15FDE4AC-5F36-686D-CF26-15060376BF6B}"/>
              </a:ext>
            </a:extLst>
          </p:cNvPr>
          <p:cNvSpPr txBox="1"/>
          <p:nvPr/>
        </p:nvSpPr>
        <p:spPr>
          <a:xfrm>
            <a:off x="5897880" y="6503579"/>
            <a:ext cx="3328416" cy="276999"/>
          </a:xfrm>
          <a:prstGeom prst="rect">
            <a:avLst/>
          </a:prstGeom>
          <a:noFill/>
        </p:spPr>
        <p:txBody>
          <a:bodyPr wrap="square" rtlCol="0">
            <a:spAutoFit/>
          </a:bodyPr>
          <a:lstStyle/>
          <a:p>
            <a:pPr algn="ctr"/>
            <a:r>
              <a:rPr lang="en-IE" sz="1200" b="1" dirty="0"/>
              <a:t>© Seomra Ranga 2025 www.seomraranga.com</a:t>
            </a:r>
          </a:p>
        </p:txBody>
      </p:sp>
      <p:sp>
        <p:nvSpPr>
          <p:cNvPr id="7" name="Rectangle 6">
            <a:extLst>
              <a:ext uri="{FF2B5EF4-FFF2-40B4-BE49-F238E27FC236}">
                <a16:creationId xmlns:a16="http://schemas.microsoft.com/office/drawing/2014/main" id="{59256B93-6399-6280-3886-C93E9FBC1241}"/>
              </a:ext>
            </a:extLst>
          </p:cNvPr>
          <p:cNvSpPr/>
          <p:nvPr/>
        </p:nvSpPr>
        <p:spPr>
          <a:xfrm>
            <a:off x="8314204" y="760049"/>
            <a:ext cx="625580" cy="564733"/>
          </a:xfrm>
          <a:prstGeom prst="rect">
            <a:avLst/>
          </a:prstGeom>
          <a:solidFill>
            <a:srgbClr val="BD582C"/>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3200" b="1" dirty="0">
                <a:ln w="19050">
                  <a:solidFill>
                    <a:schemeClr val="tx1"/>
                  </a:solidFill>
                </a:ln>
              </a:rPr>
              <a:t>16</a:t>
            </a:r>
          </a:p>
        </p:txBody>
      </p:sp>
      <p:sp>
        <p:nvSpPr>
          <p:cNvPr id="8" name="TextBox 7">
            <a:extLst>
              <a:ext uri="{FF2B5EF4-FFF2-40B4-BE49-F238E27FC236}">
                <a16:creationId xmlns:a16="http://schemas.microsoft.com/office/drawing/2014/main" id="{8213C15F-DFC1-0EEF-1F11-85E6260A1D5A}"/>
              </a:ext>
            </a:extLst>
          </p:cNvPr>
          <p:cNvSpPr txBox="1"/>
          <p:nvPr/>
        </p:nvSpPr>
        <p:spPr>
          <a:xfrm>
            <a:off x="0" y="757166"/>
            <a:ext cx="1801368" cy="369332"/>
          </a:xfrm>
          <a:prstGeom prst="rect">
            <a:avLst/>
          </a:prstGeom>
          <a:solidFill>
            <a:srgbClr val="E48312"/>
          </a:solidFill>
        </p:spPr>
        <p:txBody>
          <a:bodyPr wrap="square" rtlCol="0">
            <a:spAutoFit/>
          </a:bodyPr>
          <a:lstStyle/>
          <a:p>
            <a:pPr algn="ctr"/>
            <a:r>
              <a:rPr lang="en-IE" b="1" dirty="0"/>
              <a:t>Media Education</a:t>
            </a:r>
          </a:p>
        </p:txBody>
      </p:sp>
    </p:spTree>
    <p:extLst>
      <p:ext uri="{BB962C8B-B14F-4D97-AF65-F5344CB8AC3E}">
        <p14:creationId xmlns:p14="http://schemas.microsoft.com/office/powerpoint/2010/main" val="82646600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6386"/>
                                        </p:tgtEl>
                                        <p:attrNameLst>
                                          <p:attrName>style.visibility</p:attrName>
                                        </p:attrNameLst>
                                      </p:cBhvr>
                                      <p:to>
                                        <p:strVal val="visible"/>
                                      </p:to>
                                    </p:set>
                                    <p:animEffect transition="in" filter="fade">
                                      <p:cBhvr>
                                        <p:cTn id="7" dur="1000"/>
                                        <p:tgtEl>
                                          <p:spTgt spid="16386"/>
                                        </p:tgtEl>
                                      </p:cBhvr>
                                    </p:animEffect>
                                    <p:anim calcmode="lin" valueType="num">
                                      <p:cBhvr>
                                        <p:cTn id="8" dur="1000" fill="hold"/>
                                        <p:tgtEl>
                                          <p:spTgt spid="16386"/>
                                        </p:tgtEl>
                                        <p:attrNameLst>
                                          <p:attrName>ppt_x</p:attrName>
                                        </p:attrNameLst>
                                      </p:cBhvr>
                                      <p:tavLst>
                                        <p:tav tm="0">
                                          <p:val>
                                            <p:strVal val="#ppt_x"/>
                                          </p:val>
                                        </p:tav>
                                        <p:tav tm="100000">
                                          <p:val>
                                            <p:strVal val="#ppt_x"/>
                                          </p:val>
                                        </p:tav>
                                      </p:tavLst>
                                    </p:anim>
                                    <p:anim calcmode="lin" valueType="num">
                                      <p:cBhvr>
                                        <p:cTn id="9" dur="1000" fill="hold"/>
                                        <p:tgtEl>
                                          <p:spTgt spid="1638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A96BE1-25AB-62F5-2557-B8CDBDA6FB1E}"/>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4CA95D42-894B-18E3-3CFA-88D3635C2A35}"/>
              </a:ext>
            </a:extLst>
          </p:cNvPr>
          <p:cNvSpPr/>
          <p:nvPr/>
        </p:nvSpPr>
        <p:spPr>
          <a:xfrm>
            <a:off x="0" y="0"/>
            <a:ext cx="9144000" cy="512064"/>
          </a:xfrm>
          <a:prstGeom prst="rect">
            <a:avLst/>
          </a:prstGeom>
          <a:solidFill>
            <a:srgbClr val="BD58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4000" b="1" dirty="0">
                <a:ln>
                  <a:solidFill>
                    <a:schemeClr val="tx1"/>
                  </a:solidFill>
                </a:ln>
              </a:rPr>
              <a:t>NAME THE LOGO</a:t>
            </a:r>
          </a:p>
        </p:txBody>
      </p:sp>
      <p:sp>
        <p:nvSpPr>
          <p:cNvPr id="5" name="Rectangle 4">
            <a:extLst>
              <a:ext uri="{FF2B5EF4-FFF2-40B4-BE49-F238E27FC236}">
                <a16:creationId xmlns:a16="http://schemas.microsoft.com/office/drawing/2014/main" id="{63646E2F-AA4B-48BA-CA98-F83AB8DF23DC}"/>
              </a:ext>
            </a:extLst>
          </p:cNvPr>
          <p:cNvSpPr/>
          <p:nvPr/>
        </p:nvSpPr>
        <p:spPr>
          <a:xfrm>
            <a:off x="0" y="509016"/>
            <a:ext cx="9144000" cy="103632"/>
          </a:xfrm>
          <a:prstGeom prst="rect">
            <a:avLst/>
          </a:prstGeom>
          <a:solidFill>
            <a:srgbClr val="E4831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6" name="Rectangle 5">
            <a:extLst>
              <a:ext uri="{FF2B5EF4-FFF2-40B4-BE49-F238E27FC236}">
                <a16:creationId xmlns:a16="http://schemas.microsoft.com/office/drawing/2014/main" id="{2E819E77-C6D3-CBF6-6BC9-0F7903BE8C81}"/>
              </a:ext>
            </a:extLst>
          </p:cNvPr>
          <p:cNvSpPr/>
          <p:nvPr/>
        </p:nvSpPr>
        <p:spPr>
          <a:xfrm>
            <a:off x="0" y="5120640"/>
            <a:ext cx="9144000" cy="905256"/>
          </a:xfrm>
          <a:prstGeom prst="rect">
            <a:avLst/>
          </a:prstGeom>
          <a:solidFill>
            <a:srgbClr val="BD58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6000" b="1" dirty="0">
                <a:ln w="19050">
                  <a:solidFill>
                    <a:schemeClr val="tx1"/>
                  </a:solidFill>
                </a:ln>
              </a:rPr>
              <a:t>Ferrari</a:t>
            </a:r>
          </a:p>
        </p:txBody>
      </p:sp>
      <p:pic>
        <p:nvPicPr>
          <p:cNvPr id="17412" name="Picture 4" descr="Ferrari Emblem logo vector in (.EPS, .AI, .CDR) free download">
            <a:extLst>
              <a:ext uri="{FF2B5EF4-FFF2-40B4-BE49-F238E27FC236}">
                <a16:creationId xmlns:a16="http://schemas.microsoft.com/office/drawing/2014/main" id="{BABE16A4-8BD3-07D0-EA2A-005936A5943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67000" y="961644"/>
            <a:ext cx="3810000" cy="3810000"/>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descr="A close up of a black background&#10;&#10;AI-generated content may be incorrect.">
            <a:extLst>
              <a:ext uri="{FF2B5EF4-FFF2-40B4-BE49-F238E27FC236}">
                <a16:creationId xmlns:a16="http://schemas.microsoft.com/office/drawing/2014/main" id="{8280AD86-9B2F-BB6F-CF8C-9CA778FA1E1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152" y="6467003"/>
            <a:ext cx="1399032" cy="354421"/>
          </a:xfrm>
          <a:prstGeom prst="rect">
            <a:avLst/>
          </a:prstGeom>
        </p:spPr>
      </p:pic>
      <p:sp>
        <p:nvSpPr>
          <p:cNvPr id="3" name="TextBox 2">
            <a:extLst>
              <a:ext uri="{FF2B5EF4-FFF2-40B4-BE49-F238E27FC236}">
                <a16:creationId xmlns:a16="http://schemas.microsoft.com/office/drawing/2014/main" id="{B623387B-23E7-90AA-13D5-C68FFC6F27ED}"/>
              </a:ext>
            </a:extLst>
          </p:cNvPr>
          <p:cNvSpPr txBox="1"/>
          <p:nvPr/>
        </p:nvSpPr>
        <p:spPr>
          <a:xfrm>
            <a:off x="5897880" y="6503579"/>
            <a:ext cx="3328416" cy="276999"/>
          </a:xfrm>
          <a:prstGeom prst="rect">
            <a:avLst/>
          </a:prstGeom>
          <a:noFill/>
        </p:spPr>
        <p:txBody>
          <a:bodyPr wrap="square" rtlCol="0">
            <a:spAutoFit/>
          </a:bodyPr>
          <a:lstStyle/>
          <a:p>
            <a:pPr algn="ctr"/>
            <a:r>
              <a:rPr lang="en-IE" sz="1200" b="1" dirty="0"/>
              <a:t>© Seomra Ranga 2025 www.seomraranga.com</a:t>
            </a:r>
          </a:p>
        </p:txBody>
      </p:sp>
      <p:sp>
        <p:nvSpPr>
          <p:cNvPr id="7" name="Rectangle 6">
            <a:extLst>
              <a:ext uri="{FF2B5EF4-FFF2-40B4-BE49-F238E27FC236}">
                <a16:creationId xmlns:a16="http://schemas.microsoft.com/office/drawing/2014/main" id="{B3A88572-2659-3479-A112-4BD9E213DC85}"/>
              </a:ext>
            </a:extLst>
          </p:cNvPr>
          <p:cNvSpPr/>
          <p:nvPr/>
        </p:nvSpPr>
        <p:spPr>
          <a:xfrm>
            <a:off x="8314204" y="760049"/>
            <a:ext cx="625580" cy="564733"/>
          </a:xfrm>
          <a:prstGeom prst="rect">
            <a:avLst/>
          </a:prstGeom>
          <a:solidFill>
            <a:srgbClr val="BD582C"/>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3200" b="1" dirty="0">
                <a:ln w="19050">
                  <a:solidFill>
                    <a:schemeClr val="tx1"/>
                  </a:solidFill>
                </a:ln>
              </a:rPr>
              <a:t>17</a:t>
            </a:r>
          </a:p>
        </p:txBody>
      </p:sp>
      <p:sp>
        <p:nvSpPr>
          <p:cNvPr id="8" name="TextBox 7">
            <a:extLst>
              <a:ext uri="{FF2B5EF4-FFF2-40B4-BE49-F238E27FC236}">
                <a16:creationId xmlns:a16="http://schemas.microsoft.com/office/drawing/2014/main" id="{DC3A34F6-CBDB-0D2C-7593-47D9D44DCC18}"/>
              </a:ext>
            </a:extLst>
          </p:cNvPr>
          <p:cNvSpPr txBox="1"/>
          <p:nvPr/>
        </p:nvSpPr>
        <p:spPr>
          <a:xfrm>
            <a:off x="0" y="757166"/>
            <a:ext cx="1801368" cy="369332"/>
          </a:xfrm>
          <a:prstGeom prst="rect">
            <a:avLst/>
          </a:prstGeom>
          <a:solidFill>
            <a:srgbClr val="E48312"/>
          </a:solidFill>
        </p:spPr>
        <p:txBody>
          <a:bodyPr wrap="square" rtlCol="0">
            <a:spAutoFit/>
          </a:bodyPr>
          <a:lstStyle/>
          <a:p>
            <a:pPr algn="ctr"/>
            <a:r>
              <a:rPr lang="en-IE" b="1" dirty="0"/>
              <a:t>Media Education</a:t>
            </a:r>
          </a:p>
        </p:txBody>
      </p:sp>
    </p:spTree>
    <p:extLst>
      <p:ext uri="{BB962C8B-B14F-4D97-AF65-F5344CB8AC3E}">
        <p14:creationId xmlns:p14="http://schemas.microsoft.com/office/powerpoint/2010/main" val="177584599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7412"/>
                                        </p:tgtEl>
                                        <p:attrNameLst>
                                          <p:attrName>style.visibility</p:attrName>
                                        </p:attrNameLst>
                                      </p:cBhvr>
                                      <p:to>
                                        <p:strVal val="visible"/>
                                      </p:to>
                                    </p:set>
                                    <p:animEffect transition="in" filter="fade">
                                      <p:cBhvr>
                                        <p:cTn id="7" dur="1000"/>
                                        <p:tgtEl>
                                          <p:spTgt spid="17412"/>
                                        </p:tgtEl>
                                      </p:cBhvr>
                                    </p:animEffect>
                                    <p:anim calcmode="lin" valueType="num">
                                      <p:cBhvr>
                                        <p:cTn id="8" dur="1000" fill="hold"/>
                                        <p:tgtEl>
                                          <p:spTgt spid="17412"/>
                                        </p:tgtEl>
                                        <p:attrNameLst>
                                          <p:attrName>ppt_x</p:attrName>
                                        </p:attrNameLst>
                                      </p:cBhvr>
                                      <p:tavLst>
                                        <p:tav tm="0">
                                          <p:val>
                                            <p:strVal val="#ppt_x"/>
                                          </p:val>
                                        </p:tav>
                                        <p:tav tm="100000">
                                          <p:val>
                                            <p:strVal val="#ppt_x"/>
                                          </p:val>
                                        </p:tav>
                                      </p:tavLst>
                                    </p:anim>
                                    <p:anim calcmode="lin" valueType="num">
                                      <p:cBhvr>
                                        <p:cTn id="9" dur="1000" fill="hold"/>
                                        <p:tgtEl>
                                          <p:spTgt spid="174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939F76-2051-ADB4-992F-6C277E83194C}"/>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8646566E-DEF5-2DEE-E3C1-9D0C2063BFEC}"/>
              </a:ext>
            </a:extLst>
          </p:cNvPr>
          <p:cNvSpPr/>
          <p:nvPr/>
        </p:nvSpPr>
        <p:spPr>
          <a:xfrm>
            <a:off x="0" y="0"/>
            <a:ext cx="9144000" cy="512064"/>
          </a:xfrm>
          <a:prstGeom prst="rect">
            <a:avLst/>
          </a:prstGeom>
          <a:solidFill>
            <a:srgbClr val="BD58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4000" b="1" dirty="0">
                <a:ln>
                  <a:solidFill>
                    <a:schemeClr val="tx1"/>
                  </a:solidFill>
                </a:ln>
              </a:rPr>
              <a:t>NAME THE LOGO</a:t>
            </a:r>
          </a:p>
        </p:txBody>
      </p:sp>
      <p:sp>
        <p:nvSpPr>
          <p:cNvPr id="5" name="Rectangle 4">
            <a:extLst>
              <a:ext uri="{FF2B5EF4-FFF2-40B4-BE49-F238E27FC236}">
                <a16:creationId xmlns:a16="http://schemas.microsoft.com/office/drawing/2014/main" id="{AE7A4040-9137-7A12-CF3A-74FBEF23BD29}"/>
              </a:ext>
            </a:extLst>
          </p:cNvPr>
          <p:cNvSpPr/>
          <p:nvPr/>
        </p:nvSpPr>
        <p:spPr>
          <a:xfrm>
            <a:off x="0" y="509016"/>
            <a:ext cx="9144000" cy="103632"/>
          </a:xfrm>
          <a:prstGeom prst="rect">
            <a:avLst/>
          </a:prstGeom>
          <a:solidFill>
            <a:srgbClr val="E4831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6" name="Rectangle 5">
            <a:extLst>
              <a:ext uri="{FF2B5EF4-FFF2-40B4-BE49-F238E27FC236}">
                <a16:creationId xmlns:a16="http://schemas.microsoft.com/office/drawing/2014/main" id="{EE0D399F-CCAE-EBAF-C69F-6BF218B94B89}"/>
              </a:ext>
            </a:extLst>
          </p:cNvPr>
          <p:cNvSpPr/>
          <p:nvPr/>
        </p:nvSpPr>
        <p:spPr>
          <a:xfrm>
            <a:off x="0" y="5120640"/>
            <a:ext cx="9144000" cy="905256"/>
          </a:xfrm>
          <a:prstGeom prst="rect">
            <a:avLst/>
          </a:prstGeom>
          <a:solidFill>
            <a:srgbClr val="BD58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6000" b="1" dirty="0">
                <a:ln w="19050">
                  <a:solidFill>
                    <a:schemeClr val="tx1"/>
                  </a:solidFill>
                </a:ln>
              </a:rPr>
              <a:t>Mastercard</a:t>
            </a:r>
          </a:p>
        </p:txBody>
      </p:sp>
      <p:pic>
        <p:nvPicPr>
          <p:cNvPr id="18436" name="Picture 4">
            <a:extLst>
              <a:ext uri="{FF2B5EF4-FFF2-40B4-BE49-F238E27FC236}">
                <a16:creationId xmlns:a16="http://schemas.microsoft.com/office/drawing/2014/main" id="{047C796A-7F56-AB18-2C28-F652A95E857A}"/>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18000"/>
          <a:stretch>
            <a:fillRect/>
          </a:stretch>
        </p:blipFill>
        <p:spPr bwMode="auto">
          <a:xfrm>
            <a:off x="2094381" y="1258824"/>
            <a:ext cx="4955238" cy="3157093"/>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descr="A close up of a black background&#10;&#10;AI-generated content may be incorrect.">
            <a:extLst>
              <a:ext uri="{FF2B5EF4-FFF2-40B4-BE49-F238E27FC236}">
                <a16:creationId xmlns:a16="http://schemas.microsoft.com/office/drawing/2014/main" id="{E1516FBE-F5E2-AF41-DB56-3D2D7AE1DD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152" y="6467003"/>
            <a:ext cx="1399032" cy="354421"/>
          </a:xfrm>
          <a:prstGeom prst="rect">
            <a:avLst/>
          </a:prstGeom>
        </p:spPr>
      </p:pic>
      <p:sp>
        <p:nvSpPr>
          <p:cNvPr id="3" name="TextBox 2">
            <a:extLst>
              <a:ext uri="{FF2B5EF4-FFF2-40B4-BE49-F238E27FC236}">
                <a16:creationId xmlns:a16="http://schemas.microsoft.com/office/drawing/2014/main" id="{A13622CB-1AD3-109D-0531-44281FF94851}"/>
              </a:ext>
            </a:extLst>
          </p:cNvPr>
          <p:cNvSpPr txBox="1"/>
          <p:nvPr/>
        </p:nvSpPr>
        <p:spPr>
          <a:xfrm>
            <a:off x="5897880" y="6503579"/>
            <a:ext cx="3328416" cy="276999"/>
          </a:xfrm>
          <a:prstGeom prst="rect">
            <a:avLst/>
          </a:prstGeom>
          <a:noFill/>
        </p:spPr>
        <p:txBody>
          <a:bodyPr wrap="square" rtlCol="0">
            <a:spAutoFit/>
          </a:bodyPr>
          <a:lstStyle/>
          <a:p>
            <a:pPr algn="ctr"/>
            <a:r>
              <a:rPr lang="en-IE" sz="1200" b="1" dirty="0"/>
              <a:t>© Seomra Ranga 2025 www.seomraranga.com</a:t>
            </a:r>
          </a:p>
        </p:txBody>
      </p:sp>
      <p:sp>
        <p:nvSpPr>
          <p:cNvPr id="7" name="Rectangle 6">
            <a:extLst>
              <a:ext uri="{FF2B5EF4-FFF2-40B4-BE49-F238E27FC236}">
                <a16:creationId xmlns:a16="http://schemas.microsoft.com/office/drawing/2014/main" id="{A5D80C5D-C6DF-E297-3373-FE6F969946CF}"/>
              </a:ext>
            </a:extLst>
          </p:cNvPr>
          <p:cNvSpPr/>
          <p:nvPr/>
        </p:nvSpPr>
        <p:spPr>
          <a:xfrm>
            <a:off x="8314204" y="760049"/>
            <a:ext cx="625580" cy="564733"/>
          </a:xfrm>
          <a:prstGeom prst="rect">
            <a:avLst/>
          </a:prstGeom>
          <a:solidFill>
            <a:srgbClr val="BD582C"/>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3200" b="1" dirty="0">
                <a:ln w="19050">
                  <a:solidFill>
                    <a:schemeClr val="tx1"/>
                  </a:solidFill>
                </a:ln>
              </a:rPr>
              <a:t>18</a:t>
            </a:r>
          </a:p>
        </p:txBody>
      </p:sp>
      <p:sp>
        <p:nvSpPr>
          <p:cNvPr id="8" name="TextBox 7">
            <a:extLst>
              <a:ext uri="{FF2B5EF4-FFF2-40B4-BE49-F238E27FC236}">
                <a16:creationId xmlns:a16="http://schemas.microsoft.com/office/drawing/2014/main" id="{CA54B19B-521E-5ECA-8B37-AA796F07E817}"/>
              </a:ext>
            </a:extLst>
          </p:cNvPr>
          <p:cNvSpPr txBox="1"/>
          <p:nvPr/>
        </p:nvSpPr>
        <p:spPr>
          <a:xfrm>
            <a:off x="0" y="757166"/>
            <a:ext cx="1801368" cy="369332"/>
          </a:xfrm>
          <a:prstGeom prst="rect">
            <a:avLst/>
          </a:prstGeom>
          <a:solidFill>
            <a:srgbClr val="E48312"/>
          </a:solidFill>
        </p:spPr>
        <p:txBody>
          <a:bodyPr wrap="square" rtlCol="0">
            <a:spAutoFit/>
          </a:bodyPr>
          <a:lstStyle/>
          <a:p>
            <a:pPr algn="ctr"/>
            <a:r>
              <a:rPr lang="en-IE" b="1" dirty="0"/>
              <a:t>Media Education</a:t>
            </a:r>
          </a:p>
        </p:txBody>
      </p:sp>
    </p:spTree>
    <p:extLst>
      <p:ext uri="{BB962C8B-B14F-4D97-AF65-F5344CB8AC3E}">
        <p14:creationId xmlns:p14="http://schemas.microsoft.com/office/powerpoint/2010/main" val="186463609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8436"/>
                                        </p:tgtEl>
                                        <p:attrNameLst>
                                          <p:attrName>style.visibility</p:attrName>
                                        </p:attrNameLst>
                                      </p:cBhvr>
                                      <p:to>
                                        <p:strVal val="visible"/>
                                      </p:to>
                                    </p:set>
                                    <p:animEffect transition="in" filter="fade">
                                      <p:cBhvr>
                                        <p:cTn id="7" dur="1000"/>
                                        <p:tgtEl>
                                          <p:spTgt spid="18436"/>
                                        </p:tgtEl>
                                      </p:cBhvr>
                                    </p:animEffect>
                                    <p:anim calcmode="lin" valueType="num">
                                      <p:cBhvr>
                                        <p:cTn id="8" dur="1000" fill="hold"/>
                                        <p:tgtEl>
                                          <p:spTgt spid="18436"/>
                                        </p:tgtEl>
                                        <p:attrNameLst>
                                          <p:attrName>ppt_x</p:attrName>
                                        </p:attrNameLst>
                                      </p:cBhvr>
                                      <p:tavLst>
                                        <p:tav tm="0">
                                          <p:val>
                                            <p:strVal val="#ppt_x"/>
                                          </p:val>
                                        </p:tav>
                                        <p:tav tm="100000">
                                          <p:val>
                                            <p:strVal val="#ppt_x"/>
                                          </p:val>
                                        </p:tav>
                                      </p:tavLst>
                                    </p:anim>
                                    <p:anim calcmode="lin" valueType="num">
                                      <p:cBhvr>
                                        <p:cTn id="9" dur="1000" fill="hold"/>
                                        <p:tgtEl>
                                          <p:spTgt spid="1843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2BACE4-3948-1EC6-E5C8-68912C83C598}"/>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120C3AE1-48D1-6323-D7AC-6B9AB796D2F5}"/>
              </a:ext>
            </a:extLst>
          </p:cNvPr>
          <p:cNvSpPr/>
          <p:nvPr/>
        </p:nvSpPr>
        <p:spPr>
          <a:xfrm>
            <a:off x="0" y="0"/>
            <a:ext cx="9144000" cy="512064"/>
          </a:xfrm>
          <a:prstGeom prst="rect">
            <a:avLst/>
          </a:prstGeom>
          <a:solidFill>
            <a:srgbClr val="BD58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4000" b="1" dirty="0">
                <a:ln>
                  <a:solidFill>
                    <a:schemeClr val="tx1"/>
                  </a:solidFill>
                </a:ln>
              </a:rPr>
              <a:t>NAME THE LOGO</a:t>
            </a:r>
          </a:p>
        </p:txBody>
      </p:sp>
      <p:sp>
        <p:nvSpPr>
          <p:cNvPr id="5" name="Rectangle 4">
            <a:extLst>
              <a:ext uri="{FF2B5EF4-FFF2-40B4-BE49-F238E27FC236}">
                <a16:creationId xmlns:a16="http://schemas.microsoft.com/office/drawing/2014/main" id="{26462870-EBA8-42C9-AD41-47E29BE3EA96}"/>
              </a:ext>
            </a:extLst>
          </p:cNvPr>
          <p:cNvSpPr/>
          <p:nvPr/>
        </p:nvSpPr>
        <p:spPr>
          <a:xfrm>
            <a:off x="0" y="509016"/>
            <a:ext cx="9144000" cy="103632"/>
          </a:xfrm>
          <a:prstGeom prst="rect">
            <a:avLst/>
          </a:prstGeom>
          <a:solidFill>
            <a:srgbClr val="E4831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6" name="Rectangle 5">
            <a:extLst>
              <a:ext uri="{FF2B5EF4-FFF2-40B4-BE49-F238E27FC236}">
                <a16:creationId xmlns:a16="http://schemas.microsoft.com/office/drawing/2014/main" id="{FCD82A8C-8B54-941D-40D7-8BEC8F2E906B}"/>
              </a:ext>
            </a:extLst>
          </p:cNvPr>
          <p:cNvSpPr/>
          <p:nvPr/>
        </p:nvSpPr>
        <p:spPr>
          <a:xfrm>
            <a:off x="0" y="5120640"/>
            <a:ext cx="9144000" cy="905256"/>
          </a:xfrm>
          <a:prstGeom prst="rect">
            <a:avLst/>
          </a:prstGeom>
          <a:solidFill>
            <a:srgbClr val="BD58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6000" b="1" dirty="0">
                <a:ln w="19050">
                  <a:solidFill>
                    <a:schemeClr val="tx1"/>
                  </a:solidFill>
                </a:ln>
              </a:rPr>
              <a:t>Microsoft</a:t>
            </a:r>
          </a:p>
        </p:txBody>
      </p:sp>
      <p:pic>
        <p:nvPicPr>
          <p:cNvPr id="19458" name="Picture 2" descr="Microsoft logo png, Microsoft icon transparent png 27127473 PNG">
            <a:extLst>
              <a:ext uri="{FF2B5EF4-FFF2-40B4-BE49-F238E27FC236}">
                <a16:creationId xmlns:a16="http://schemas.microsoft.com/office/drawing/2014/main" id="{DB20C9CE-6634-5139-2A10-7138C10E535B}"/>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0267" t="20400" r="21200" b="20045"/>
          <a:stretch>
            <a:fillRect/>
          </a:stretch>
        </p:blipFill>
        <p:spPr bwMode="auto">
          <a:xfrm>
            <a:off x="2823210" y="1021080"/>
            <a:ext cx="3497580" cy="3558662"/>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descr="A close up of a black background&#10;&#10;AI-generated content may be incorrect.">
            <a:extLst>
              <a:ext uri="{FF2B5EF4-FFF2-40B4-BE49-F238E27FC236}">
                <a16:creationId xmlns:a16="http://schemas.microsoft.com/office/drawing/2014/main" id="{9D7F4094-8F86-5F7E-7F38-5D8496F1EF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152" y="6467003"/>
            <a:ext cx="1399032" cy="354421"/>
          </a:xfrm>
          <a:prstGeom prst="rect">
            <a:avLst/>
          </a:prstGeom>
        </p:spPr>
      </p:pic>
      <p:sp>
        <p:nvSpPr>
          <p:cNvPr id="3" name="TextBox 2">
            <a:extLst>
              <a:ext uri="{FF2B5EF4-FFF2-40B4-BE49-F238E27FC236}">
                <a16:creationId xmlns:a16="http://schemas.microsoft.com/office/drawing/2014/main" id="{E66D92FD-9008-57FF-4ED2-FBB70E0FBD14}"/>
              </a:ext>
            </a:extLst>
          </p:cNvPr>
          <p:cNvSpPr txBox="1"/>
          <p:nvPr/>
        </p:nvSpPr>
        <p:spPr>
          <a:xfrm>
            <a:off x="5897880" y="6503579"/>
            <a:ext cx="3328416" cy="276999"/>
          </a:xfrm>
          <a:prstGeom prst="rect">
            <a:avLst/>
          </a:prstGeom>
          <a:noFill/>
        </p:spPr>
        <p:txBody>
          <a:bodyPr wrap="square" rtlCol="0">
            <a:spAutoFit/>
          </a:bodyPr>
          <a:lstStyle/>
          <a:p>
            <a:pPr algn="ctr"/>
            <a:r>
              <a:rPr lang="en-IE" sz="1200" b="1" dirty="0"/>
              <a:t>© Seomra Ranga 2025 www.seomraranga.com</a:t>
            </a:r>
          </a:p>
        </p:txBody>
      </p:sp>
      <p:sp>
        <p:nvSpPr>
          <p:cNvPr id="7" name="Rectangle 6">
            <a:extLst>
              <a:ext uri="{FF2B5EF4-FFF2-40B4-BE49-F238E27FC236}">
                <a16:creationId xmlns:a16="http://schemas.microsoft.com/office/drawing/2014/main" id="{B001880E-8ABF-17AE-CE50-D9A06883D1B7}"/>
              </a:ext>
            </a:extLst>
          </p:cNvPr>
          <p:cNvSpPr/>
          <p:nvPr/>
        </p:nvSpPr>
        <p:spPr>
          <a:xfrm>
            <a:off x="8314204" y="760049"/>
            <a:ext cx="625580" cy="564733"/>
          </a:xfrm>
          <a:prstGeom prst="rect">
            <a:avLst/>
          </a:prstGeom>
          <a:solidFill>
            <a:srgbClr val="BD582C"/>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3200" b="1" dirty="0">
                <a:ln w="19050">
                  <a:solidFill>
                    <a:schemeClr val="tx1"/>
                  </a:solidFill>
                </a:ln>
              </a:rPr>
              <a:t>19</a:t>
            </a:r>
          </a:p>
        </p:txBody>
      </p:sp>
      <p:sp>
        <p:nvSpPr>
          <p:cNvPr id="8" name="TextBox 7">
            <a:extLst>
              <a:ext uri="{FF2B5EF4-FFF2-40B4-BE49-F238E27FC236}">
                <a16:creationId xmlns:a16="http://schemas.microsoft.com/office/drawing/2014/main" id="{35089F8F-7254-9CE0-117A-7562DAABF74E}"/>
              </a:ext>
            </a:extLst>
          </p:cNvPr>
          <p:cNvSpPr txBox="1"/>
          <p:nvPr/>
        </p:nvSpPr>
        <p:spPr>
          <a:xfrm>
            <a:off x="0" y="757166"/>
            <a:ext cx="1801368" cy="369332"/>
          </a:xfrm>
          <a:prstGeom prst="rect">
            <a:avLst/>
          </a:prstGeom>
          <a:solidFill>
            <a:srgbClr val="E48312"/>
          </a:solidFill>
        </p:spPr>
        <p:txBody>
          <a:bodyPr wrap="square" rtlCol="0">
            <a:spAutoFit/>
          </a:bodyPr>
          <a:lstStyle/>
          <a:p>
            <a:pPr algn="ctr"/>
            <a:r>
              <a:rPr lang="en-IE" b="1" dirty="0"/>
              <a:t>Media Education</a:t>
            </a:r>
          </a:p>
        </p:txBody>
      </p:sp>
    </p:spTree>
    <p:extLst>
      <p:ext uri="{BB962C8B-B14F-4D97-AF65-F5344CB8AC3E}">
        <p14:creationId xmlns:p14="http://schemas.microsoft.com/office/powerpoint/2010/main" val="248836031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9458"/>
                                        </p:tgtEl>
                                        <p:attrNameLst>
                                          <p:attrName>style.visibility</p:attrName>
                                        </p:attrNameLst>
                                      </p:cBhvr>
                                      <p:to>
                                        <p:strVal val="visible"/>
                                      </p:to>
                                    </p:set>
                                    <p:animEffect transition="in" filter="fade">
                                      <p:cBhvr>
                                        <p:cTn id="7" dur="1000"/>
                                        <p:tgtEl>
                                          <p:spTgt spid="19458"/>
                                        </p:tgtEl>
                                      </p:cBhvr>
                                    </p:animEffect>
                                    <p:anim calcmode="lin" valueType="num">
                                      <p:cBhvr>
                                        <p:cTn id="8" dur="1000" fill="hold"/>
                                        <p:tgtEl>
                                          <p:spTgt spid="19458"/>
                                        </p:tgtEl>
                                        <p:attrNameLst>
                                          <p:attrName>ppt_x</p:attrName>
                                        </p:attrNameLst>
                                      </p:cBhvr>
                                      <p:tavLst>
                                        <p:tav tm="0">
                                          <p:val>
                                            <p:strVal val="#ppt_x"/>
                                          </p:val>
                                        </p:tav>
                                        <p:tav tm="100000">
                                          <p:val>
                                            <p:strVal val="#ppt_x"/>
                                          </p:val>
                                        </p:tav>
                                      </p:tavLst>
                                    </p:anim>
                                    <p:anim calcmode="lin" valueType="num">
                                      <p:cBhvr>
                                        <p:cTn id="9" dur="1000" fill="hold"/>
                                        <p:tgtEl>
                                          <p:spTgt spid="1945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25DC5F-B6F8-7E83-F34B-E9FA644B78DF}"/>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14F7EE98-0348-660A-8523-3EF4BEA5A2EA}"/>
              </a:ext>
            </a:extLst>
          </p:cNvPr>
          <p:cNvSpPr/>
          <p:nvPr/>
        </p:nvSpPr>
        <p:spPr>
          <a:xfrm>
            <a:off x="0" y="0"/>
            <a:ext cx="9144000" cy="512064"/>
          </a:xfrm>
          <a:prstGeom prst="rect">
            <a:avLst/>
          </a:prstGeom>
          <a:solidFill>
            <a:srgbClr val="BD58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4000" b="1" dirty="0">
                <a:ln>
                  <a:solidFill>
                    <a:schemeClr val="tx1"/>
                  </a:solidFill>
                </a:ln>
              </a:rPr>
              <a:t>NAME THE LOGO</a:t>
            </a:r>
          </a:p>
        </p:txBody>
      </p:sp>
      <p:sp>
        <p:nvSpPr>
          <p:cNvPr id="5" name="Rectangle 4">
            <a:extLst>
              <a:ext uri="{FF2B5EF4-FFF2-40B4-BE49-F238E27FC236}">
                <a16:creationId xmlns:a16="http://schemas.microsoft.com/office/drawing/2014/main" id="{873C1FCE-1149-AF50-AFE2-558CADA0F5FE}"/>
              </a:ext>
            </a:extLst>
          </p:cNvPr>
          <p:cNvSpPr/>
          <p:nvPr/>
        </p:nvSpPr>
        <p:spPr>
          <a:xfrm>
            <a:off x="0" y="509016"/>
            <a:ext cx="9144000" cy="103632"/>
          </a:xfrm>
          <a:prstGeom prst="rect">
            <a:avLst/>
          </a:prstGeom>
          <a:solidFill>
            <a:srgbClr val="E4831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6" name="Rectangle 5">
            <a:extLst>
              <a:ext uri="{FF2B5EF4-FFF2-40B4-BE49-F238E27FC236}">
                <a16:creationId xmlns:a16="http://schemas.microsoft.com/office/drawing/2014/main" id="{92B5572A-49FD-5846-7535-0BF2E10FE68D}"/>
              </a:ext>
            </a:extLst>
          </p:cNvPr>
          <p:cNvSpPr/>
          <p:nvPr/>
        </p:nvSpPr>
        <p:spPr>
          <a:xfrm>
            <a:off x="0" y="5120640"/>
            <a:ext cx="9144000" cy="905256"/>
          </a:xfrm>
          <a:prstGeom prst="rect">
            <a:avLst/>
          </a:prstGeom>
          <a:solidFill>
            <a:srgbClr val="BD58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6000" b="1" dirty="0">
                <a:ln w="19050">
                  <a:solidFill>
                    <a:schemeClr val="tx1"/>
                  </a:solidFill>
                </a:ln>
              </a:rPr>
              <a:t>Safari</a:t>
            </a:r>
          </a:p>
        </p:txBody>
      </p:sp>
      <p:pic>
        <p:nvPicPr>
          <p:cNvPr id="20484" name="Picture 4">
            <a:extLst>
              <a:ext uri="{FF2B5EF4-FFF2-40B4-BE49-F238E27FC236}">
                <a16:creationId xmlns:a16="http://schemas.microsoft.com/office/drawing/2014/main" id="{8983C50B-60CD-F0F5-7D9C-F3717ED8928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1296" y="832104"/>
            <a:ext cx="4141407" cy="4119474"/>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descr="A close up of a black background&#10;&#10;AI-generated content may be incorrect.">
            <a:extLst>
              <a:ext uri="{FF2B5EF4-FFF2-40B4-BE49-F238E27FC236}">
                <a16:creationId xmlns:a16="http://schemas.microsoft.com/office/drawing/2014/main" id="{0694CAFE-9C4F-D610-7D7B-5B855C3727C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152" y="6467003"/>
            <a:ext cx="1399032" cy="354421"/>
          </a:xfrm>
          <a:prstGeom prst="rect">
            <a:avLst/>
          </a:prstGeom>
        </p:spPr>
      </p:pic>
      <p:sp>
        <p:nvSpPr>
          <p:cNvPr id="3" name="TextBox 2">
            <a:extLst>
              <a:ext uri="{FF2B5EF4-FFF2-40B4-BE49-F238E27FC236}">
                <a16:creationId xmlns:a16="http://schemas.microsoft.com/office/drawing/2014/main" id="{04ACDFF0-B41F-46A4-CDF5-B23479C20ADE}"/>
              </a:ext>
            </a:extLst>
          </p:cNvPr>
          <p:cNvSpPr txBox="1"/>
          <p:nvPr/>
        </p:nvSpPr>
        <p:spPr>
          <a:xfrm>
            <a:off x="5897880" y="6503579"/>
            <a:ext cx="3328416" cy="276999"/>
          </a:xfrm>
          <a:prstGeom prst="rect">
            <a:avLst/>
          </a:prstGeom>
          <a:noFill/>
        </p:spPr>
        <p:txBody>
          <a:bodyPr wrap="square" rtlCol="0">
            <a:spAutoFit/>
          </a:bodyPr>
          <a:lstStyle/>
          <a:p>
            <a:pPr algn="ctr"/>
            <a:r>
              <a:rPr lang="en-IE" sz="1200" b="1" dirty="0"/>
              <a:t>© Seomra Ranga 2025 www.seomraranga.com</a:t>
            </a:r>
          </a:p>
        </p:txBody>
      </p:sp>
      <p:sp>
        <p:nvSpPr>
          <p:cNvPr id="7" name="Rectangle 6">
            <a:extLst>
              <a:ext uri="{FF2B5EF4-FFF2-40B4-BE49-F238E27FC236}">
                <a16:creationId xmlns:a16="http://schemas.microsoft.com/office/drawing/2014/main" id="{5066BDC7-485F-6F17-8366-6B0664144AD5}"/>
              </a:ext>
            </a:extLst>
          </p:cNvPr>
          <p:cNvSpPr/>
          <p:nvPr/>
        </p:nvSpPr>
        <p:spPr>
          <a:xfrm>
            <a:off x="8314204" y="760049"/>
            <a:ext cx="625580" cy="564733"/>
          </a:xfrm>
          <a:prstGeom prst="rect">
            <a:avLst/>
          </a:prstGeom>
          <a:solidFill>
            <a:srgbClr val="BD582C"/>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3200" b="1" dirty="0">
                <a:ln w="19050">
                  <a:solidFill>
                    <a:schemeClr val="tx1"/>
                  </a:solidFill>
                </a:ln>
              </a:rPr>
              <a:t>20</a:t>
            </a:r>
          </a:p>
        </p:txBody>
      </p:sp>
      <p:sp>
        <p:nvSpPr>
          <p:cNvPr id="8" name="TextBox 7">
            <a:extLst>
              <a:ext uri="{FF2B5EF4-FFF2-40B4-BE49-F238E27FC236}">
                <a16:creationId xmlns:a16="http://schemas.microsoft.com/office/drawing/2014/main" id="{D23D7C7B-3F84-9A18-41AD-5CD6459C9EFC}"/>
              </a:ext>
            </a:extLst>
          </p:cNvPr>
          <p:cNvSpPr txBox="1"/>
          <p:nvPr/>
        </p:nvSpPr>
        <p:spPr>
          <a:xfrm>
            <a:off x="0" y="757166"/>
            <a:ext cx="1801368" cy="369332"/>
          </a:xfrm>
          <a:prstGeom prst="rect">
            <a:avLst/>
          </a:prstGeom>
          <a:solidFill>
            <a:srgbClr val="E48312"/>
          </a:solidFill>
        </p:spPr>
        <p:txBody>
          <a:bodyPr wrap="square" rtlCol="0">
            <a:spAutoFit/>
          </a:bodyPr>
          <a:lstStyle/>
          <a:p>
            <a:pPr algn="ctr"/>
            <a:r>
              <a:rPr lang="en-IE" b="1" dirty="0"/>
              <a:t>Media Education</a:t>
            </a:r>
          </a:p>
        </p:txBody>
      </p:sp>
    </p:spTree>
    <p:extLst>
      <p:ext uri="{BB962C8B-B14F-4D97-AF65-F5344CB8AC3E}">
        <p14:creationId xmlns:p14="http://schemas.microsoft.com/office/powerpoint/2010/main" val="408314560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0484"/>
                                        </p:tgtEl>
                                        <p:attrNameLst>
                                          <p:attrName>style.visibility</p:attrName>
                                        </p:attrNameLst>
                                      </p:cBhvr>
                                      <p:to>
                                        <p:strVal val="visible"/>
                                      </p:to>
                                    </p:set>
                                    <p:animEffect transition="in" filter="fade">
                                      <p:cBhvr>
                                        <p:cTn id="7" dur="1000"/>
                                        <p:tgtEl>
                                          <p:spTgt spid="20484"/>
                                        </p:tgtEl>
                                      </p:cBhvr>
                                    </p:animEffect>
                                    <p:anim calcmode="lin" valueType="num">
                                      <p:cBhvr>
                                        <p:cTn id="8" dur="1000" fill="hold"/>
                                        <p:tgtEl>
                                          <p:spTgt spid="20484"/>
                                        </p:tgtEl>
                                        <p:attrNameLst>
                                          <p:attrName>ppt_x</p:attrName>
                                        </p:attrNameLst>
                                      </p:cBhvr>
                                      <p:tavLst>
                                        <p:tav tm="0">
                                          <p:val>
                                            <p:strVal val="#ppt_x"/>
                                          </p:val>
                                        </p:tav>
                                        <p:tav tm="100000">
                                          <p:val>
                                            <p:strVal val="#ppt_x"/>
                                          </p:val>
                                        </p:tav>
                                      </p:tavLst>
                                    </p:anim>
                                    <p:anim calcmode="lin" valueType="num">
                                      <p:cBhvr>
                                        <p:cTn id="9" dur="1000" fill="hold"/>
                                        <p:tgtEl>
                                          <p:spTgt spid="2048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C92CBF-D412-29BB-DB87-144F27D46868}"/>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06A36C53-571E-6C1B-8D43-617E1093DA78}"/>
              </a:ext>
            </a:extLst>
          </p:cNvPr>
          <p:cNvSpPr/>
          <p:nvPr/>
        </p:nvSpPr>
        <p:spPr>
          <a:xfrm>
            <a:off x="0" y="0"/>
            <a:ext cx="9144000" cy="512064"/>
          </a:xfrm>
          <a:prstGeom prst="rect">
            <a:avLst/>
          </a:prstGeom>
          <a:solidFill>
            <a:srgbClr val="BD58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4000" b="1" dirty="0">
                <a:ln>
                  <a:solidFill>
                    <a:schemeClr val="tx1"/>
                  </a:solidFill>
                </a:ln>
              </a:rPr>
              <a:t>NAME THE LOGO</a:t>
            </a:r>
          </a:p>
        </p:txBody>
      </p:sp>
      <p:sp>
        <p:nvSpPr>
          <p:cNvPr id="5" name="Rectangle 4">
            <a:extLst>
              <a:ext uri="{FF2B5EF4-FFF2-40B4-BE49-F238E27FC236}">
                <a16:creationId xmlns:a16="http://schemas.microsoft.com/office/drawing/2014/main" id="{4C7B93CB-A089-1BEC-8A43-9C09872A004F}"/>
              </a:ext>
            </a:extLst>
          </p:cNvPr>
          <p:cNvSpPr/>
          <p:nvPr/>
        </p:nvSpPr>
        <p:spPr>
          <a:xfrm>
            <a:off x="0" y="509016"/>
            <a:ext cx="9144000" cy="103632"/>
          </a:xfrm>
          <a:prstGeom prst="rect">
            <a:avLst/>
          </a:prstGeom>
          <a:solidFill>
            <a:srgbClr val="E4831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6" name="Rectangle 5">
            <a:extLst>
              <a:ext uri="{FF2B5EF4-FFF2-40B4-BE49-F238E27FC236}">
                <a16:creationId xmlns:a16="http://schemas.microsoft.com/office/drawing/2014/main" id="{997F52E8-411D-04E4-5787-9642B7A66953}"/>
              </a:ext>
            </a:extLst>
          </p:cNvPr>
          <p:cNvSpPr/>
          <p:nvPr/>
        </p:nvSpPr>
        <p:spPr>
          <a:xfrm>
            <a:off x="0" y="5120640"/>
            <a:ext cx="9144000" cy="905256"/>
          </a:xfrm>
          <a:prstGeom prst="rect">
            <a:avLst/>
          </a:prstGeom>
          <a:solidFill>
            <a:srgbClr val="BD58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6000" b="1" dirty="0">
                <a:ln w="19050">
                  <a:solidFill>
                    <a:schemeClr val="tx1"/>
                  </a:solidFill>
                </a:ln>
              </a:rPr>
              <a:t>LG</a:t>
            </a:r>
          </a:p>
        </p:txBody>
      </p:sp>
      <p:pic>
        <p:nvPicPr>
          <p:cNvPr id="21506" name="Picture 2">
            <a:extLst>
              <a:ext uri="{FF2B5EF4-FFF2-40B4-BE49-F238E27FC236}">
                <a16:creationId xmlns:a16="http://schemas.microsoft.com/office/drawing/2014/main" id="{10FFA873-04DF-E828-D58D-AFCBFB43D3B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19330" y="910495"/>
            <a:ext cx="3705340" cy="3711130"/>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descr="A close up of a black background&#10;&#10;AI-generated content may be incorrect.">
            <a:extLst>
              <a:ext uri="{FF2B5EF4-FFF2-40B4-BE49-F238E27FC236}">
                <a16:creationId xmlns:a16="http://schemas.microsoft.com/office/drawing/2014/main" id="{B5538F99-16C7-5980-9A93-AC99549A9C0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152" y="6467003"/>
            <a:ext cx="1399032" cy="354421"/>
          </a:xfrm>
          <a:prstGeom prst="rect">
            <a:avLst/>
          </a:prstGeom>
        </p:spPr>
      </p:pic>
      <p:sp>
        <p:nvSpPr>
          <p:cNvPr id="3" name="TextBox 2">
            <a:extLst>
              <a:ext uri="{FF2B5EF4-FFF2-40B4-BE49-F238E27FC236}">
                <a16:creationId xmlns:a16="http://schemas.microsoft.com/office/drawing/2014/main" id="{A3806971-D372-FDA2-FEEE-61C3569F825F}"/>
              </a:ext>
            </a:extLst>
          </p:cNvPr>
          <p:cNvSpPr txBox="1"/>
          <p:nvPr/>
        </p:nvSpPr>
        <p:spPr>
          <a:xfrm>
            <a:off x="5897880" y="6503579"/>
            <a:ext cx="3328416" cy="276999"/>
          </a:xfrm>
          <a:prstGeom prst="rect">
            <a:avLst/>
          </a:prstGeom>
          <a:noFill/>
        </p:spPr>
        <p:txBody>
          <a:bodyPr wrap="square" rtlCol="0">
            <a:spAutoFit/>
          </a:bodyPr>
          <a:lstStyle/>
          <a:p>
            <a:pPr algn="ctr"/>
            <a:r>
              <a:rPr lang="en-IE" sz="1200" b="1" dirty="0"/>
              <a:t>© Seomra Ranga 2025 www.seomraranga.com</a:t>
            </a:r>
          </a:p>
        </p:txBody>
      </p:sp>
      <p:sp>
        <p:nvSpPr>
          <p:cNvPr id="7" name="Rectangle 6">
            <a:extLst>
              <a:ext uri="{FF2B5EF4-FFF2-40B4-BE49-F238E27FC236}">
                <a16:creationId xmlns:a16="http://schemas.microsoft.com/office/drawing/2014/main" id="{26CC441E-9700-FD70-5780-58C24B13D2B3}"/>
              </a:ext>
            </a:extLst>
          </p:cNvPr>
          <p:cNvSpPr/>
          <p:nvPr/>
        </p:nvSpPr>
        <p:spPr>
          <a:xfrm>
            <a:off x="8314204" y="760049"/>
            <a:ext cx="625580" cy="564733"/>
          </a:xfrm>
          <a:prstGeom prst="rect">
            <a:avLst/>
          </a:prstGeom>
          <a:solidFill>
            <a:srgbClr val="BD582C"/>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3200" b="1" dirty="0">
                <a:ln w="19050">
                  <a:solidFill>
                    <a:schemeClr val="tx1"/>
                  </a:solidFill>
                </a:ln>
              </a:rPr>
              <a:t>21</a:t>
            </a:r>
          </a:p>
        </p:txBody>
      </p:sp>
      <p:sp>
        <p:nvSpPr>
          <p:cNvPr id="8" name="TextBox 7">
            <a:extLst>
              <a:ext uri="{FF2B5EF4-FFF2-40B4-BE49-F238E27FC236}">
                <a16:creationId xmlns:a16="http://schemas.microsoft.com/office/drawing/2014/main" id="{6E9BD2AD-5F00-83A6-66ED-CFB9B6611F21}"/>
              </a:ext>
            </a:extLst>
          </p:cNvPr>
          <p:cNvSpPr txBox="1"/>
          <p:nvPr/>
        </p:nvSpPr>
        <p:spPr>
          <a:xfrm>
            <a:off x="0" y="757166"/>
            <a:ext cx="1801368" cy="369332"/>
          </a:xfrm>
          <a:prstGeom prst="rect">
            <a:avLst/>
          </a:prstGeom>
          <a:solidFill>
            <a:srgbClr val="E48312"/>
          </a:solidFill>
        </p:spPr>
        <p:txBody>
          <a:bodyPr wrap="square" rtlCol="0">
            <a:spAutoFit/>
          </a:bodyPr>
          <a:lstStyle/>
          <a:p>
            <a:pPr algn="ctr"/>
            <a:r>
              <a:rPr lang="en-IE" b="1" dirty="0"/>
              <a:t>Media Education</a:t>
            </a:r>
          </a:p>
        </p:txBody>
      </p:sp>
    </p:spTree>
    <p:extLst>
      <p:ext uri="{BB962C8B-B14F-4D97-AF65-F5344CB8AC3E}">
        <p14:creationId xmlns:p14="http://schemas.microsoft.com/office/powerpoint/2010/main" val="389875770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1506"/>
                                        </p:tgtEl>
                                        <p:attrNameLst>
                                          <p:attrName>style.visibility</p:attrName>
                                        </p:attrNameLst>
                                      </p:cBhvr>
                                      <p:to>
                                        <p:strVal val="visible"/>
                                      </p:to>
                                    </p:set>
                                    <p:animEffect transition="in" filter="fade">
                                      <p:cBhvr>
                                        <p:cTn id="7" dur="1000"/>
                                        <p:tgtEl>
                                          <p:spTgt spid="21506"/>
                                        </p:tgtEl>
                                      </p:cBhvr>
                                    </p:animEffect>
                                    <p:anim calcmode="lin" valueType="num">
                                      <p:cBhvr>
                                        <p:cTn id="8" dur="1000" fill="hold"/>
                                        <p:tgtEl>
                                          <p:spTgt spid="21506"/>
                                        </p:tgtEl>
                                        <p:attrNameLst>
                                          <p:attrName>ppt_x</p:attrName>
                                        </p:attrNameLst>
                                      </p:cBhvr>
                                      <p:tavLst>
                                        <p:tav tm="0">
                                          <p:val>
                                            <p:strVal val="#ppt_x"/>
                                          </p:val>
                                        </p:tav>
                                        <p:tav tm="100000">
                                          <p:val>
                                            <p:strVal val="#ppt_x"/>
                                          </p:val>
                                        </p:tav>
                                      </p:tavLst>
                                    </p:anim>
                                    <p:anim calcmode="lin" valueType="num">
                                      <p:cBhvr>
                                        <p:cTn id="9" dur="1000" fill="hold"/>
                                        <p:tgtEl>
                                          <p:spTgt spid="2150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50CB60-D36C-FCC0-62DE-9BA791E6786A}"/>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32FA2B4B-AF4D-0C89-8CA9-0BCB5BD89D1F}"/>
              </a:ext>
            </a:extLst>
          </p:cNvPr>
          <p:cNvSpPr/>
          <p:nvPr/>
        </p:nvSpPr>
        <p:spPr>
          <a:xfrm>
            <a:off x="0" y="0"/>
            <a:ext cx="9144000" cy="512064"/>
          </a:xfrm>
          <a:prstGeom prst="rect">
            <a:avLst/>
          </a:prstGeom>
          <a:solidFill>
            <a:srgbClr val="BD58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4000" b="1" dirty="0">
                <a:ln>
                  <a:solidFill>
                    <a:schemeClr val="tx1"/>
                  </a:solidFill>
                </a:ln>
              </a:rPr>
              <a:t>NAME THE LOGO</a:t>
            </a:r>
          </a:p>
        </p:txBody>
      </p:sp>
      <p:sp>
        <p:nvSpPr>
          <p:cNvPr id="5" name="Rectangle 4">
            <a:extLst>
              <a:ext uri="{FF2B5EF4-FFF2-40B4-BE49-F238E27FC236}">
                <a16:creationId xmlns:a16="http://schemas.microsoft.com/office/drawing/2014/main" id="{6A0E50C2-858B-B768-D31A-22A6117FDBFA}"/>
              </a:ext>
            </a:extLst>
          </p:cNvPr>
          <p:cNvSpPr/>
          <p:nvPr/>
        </p:nvSpPr>
        <p:spPr>
          <a:xfrm>
            <a:off x="0" y="509016"/>
            <a:ext cx="9144000" cy="103632"/>
          </a:xfrm>
          <a:prstGeom prst="rect">
            <a:avLst/>
          </a:prstGeom>
          <a:solidFill>
            <a:srgbClr val="E4831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6" name="Rectangle 5">
            <a:extLst>
              <a:ext uri="{FF2B5EF4-FFF2-40B4-BE49-F238E27FC236}">
                <a16:creationId xmlns:a16="http://schemas.microsoft.com/office/drawing/2014/main" id="{FC7A3643-59C3-2591-C118-29C062B7C470}"/>
              </a:ext>
            </a:extLst>
          </p:cNvPr>
          <p:cNvSpPr/>
          <p:nvPr/>
        </p:nvSpPr>
        <p:spPr>
          <a:xfrm>
            <a:off x="0" y="5120640"/>
            <a:ext cx="9144000" cy="905256"/>
          </a:xfrm>
          <a:prstGeom prst="rect">
            <a:avLst/>
          </a:prstGeom>
          <a:solidFill>
            <a:srgbClr val="BD58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6000" b="1" dirty="0">
                <a:ln w="19050">
                  <a:solidFill>
                    <a:schemeClr val="tx1"/>
                  </a:solidFill>
                </a:ln>
              </a:rPr>
              <a:t>Ryanair</a:t>
            </a:r>
          </a:p>
        </p:txBody>
      </p:sp>
      <p:pic>
        <p:nvPicPr>
          <p:cNvPr id="22530" name="Picture 2" descr="Ryanair Logo &amp; Brand Assets (SVG, PNG and vector) - Brandfetch">
            <a:extLst>
              <a:ext uri="{FF2B5EF4-FFF2-40B4-BE49-F238E27FC236}">
                <a16:creationId xmlns:a16="http://schemas.microsoft.com/office/drawing/2014/main" id="{62C54495-BF67-0B44-DC82-0D4806C7B03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81838" y="1535334"/>
            <a:ext cx="2580323" cy="2580323"/>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descr="A close up of a black background&#10;&#10;AI-generated content may be incorrect.">
            <a:extLst>
              <a:ext uri="{FF2B5EF4-FFF2-40B4-BE49-F238E27FC236}">
                <a16:creationId xmlns:a16="http://schemas.microsoft.com/office/drawing/2014/main" id="{C1B63846-D703-54BE-9542-4364C379BA7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152" y="6467003"/>
            <a:ext cx="1399032" cy="354421"/>
          </a:xfrm>
          <a:prstGeom prst="rect">
            <a:avLst/>
          </a:prstGeom>
        </p:spPr>
      </p:pic>
      <p:sp>
        <p:nvSpPr>
          <p:cNvPr id="3" name="TextBox 2">
            <a:extLst>
              <a:ext uri="{FF2B5EF4-FFF2-40B4-BE49-F238E27FC236}">
                <a16:creationId xmlns:a16="http://schemas.microsoft.com/office/drawing/2014/main" id="{A9B2E2C5-8AF3-CE74-509F-17D760AE9EF8}"/>
              </a:ext>
            </a:extLst>
          </p:cNvPr>
          <p:cNvSpPr txBox="1"/>
          <p:nvPr/>
        </p:nvSpPr>
        <p:spPr>
          <a:xfrm>
            <a:off x="5897880" y="6503579"/>
            <a:ext cx="3328416" cy="276999"/>
          </a:xfrm>
          <a:prstGeom prst="rect">
            <a:avLst/>
          </a:prstGeom>
          <a:noFill/>
        </p:spPr>
        <p:txBody>
          <a:bodyPr wrap="square" rtlCol="0">
            <a:spAutoFit/>
          </a:bodyPr>
          <a:lstStyle/>
          <a:p>
            <a:pPr algn="ctr"/>
            <a:r>
              <a:rPr lang="en-IE" sz="1200" b="1" dirty="0"/>
              <a:t>© Seomra Ranga 2025 www.seomraranga.com</a:t>
            </a:r>
          </a:p>
        </p:txBody>
      </p:sp>
      <p:sp>
        <p:nvSpPr>
          <p:cNvPr id="7" name="Rectangle 6">
            <a:extLst>
              <a:ext uri="{FF2B5EF4-FFF2-40B4-BE49-F238E27FC236}">
                <a16:creationId xmlns:a16="http://schemas.microsoft.com/office/drawing/2014/main" id="{EA47EAF8-0AAC-53C1-804D-A0B4C074B35D}"/>
              </a:ext>
            </a:extLst>
          </p:cNvPr>
          <p:cNvSpPr/>
          <p:nvPr/>
        </p:nvSpPr>
        <p:spPr>
          <a:xfrm>
            <a:off x="8314204" y="760049"/>
            <a:ext cx="625580" cy="564733"/>
          </a:xfrm>
          <a:prstGeom prst="rect">
            <a:avLst/>
          </a:prstGeom>
          <a:solidFill>
            <a:srgbClr val="BD582C"/>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3200" b="1" dirty="0">
                <a:ln w="19050">
                  <a:solidFill>
                    <a:schemeClr val="tx1"/>
                  </a:solidFill>
                </a:ln>
              </a:rPr>
              <a:t>22</a:t>
            </a:r>
          </a:p>
        </p:txBody>
      </p:sp>
      <p:sp>
        <p:nvSpPr>
          <p:cNvPr id="8" name="TextBox 7">
            <a:extLst>
              <a:ext uri="{FF2B5EF4-FFF2-40B4-BE49-F238E27FC236}">
                <a16:creationId xmlns:a16="http://schemas.microsoft.com/office/drawing/2014/main" id="{4EDA0417-B516-FCAF-D09A-A70A998BFACA}"/>
              </a:ext>
            </a:extLst>
          </p:cNvPr>
          <p:cNvSpPr txBox="1"/>
          <p:nvPr/>
        </p:nvSpPr>
        <p:spPr>
          <a:xfrm>
            <a:off x="0" y="757166"/>
            <a:ext cx="1801368" cy="369332"/>
          </a:xfrm>
          <a:prstGeom prst="rect">
            <a:avLst/>
          </a:prstGeom>
          <a:solidFill>
            <a:srgbClr val="E48312"/>
          </a:solidFill>
        </p:spPr>
        <p:txBody>
          <a:bodyPr wrap="square" rtlCol="0">
            <a:spAutoFit/>
          </a:bodyPr>
          <a:lstStyle/>
          <a:p>
            <a:pPr algn="ctr"/>
            <a:r>
              <a:rPr lang="en-IE" b="1" dirty="0"/>
              <a:t>Media Education</a:t>
            </a:r>
          </a:p>
        </p:txBody>
      </p:sp>
    </p:spTree>
    <p:extLst>
      <p:ext uri="{BB962C8B-B14F-4D97-AF65-F5344CB8AC3E}">
        <p14:creationId xmlns:p14="http://schemas.microsoft.com/office/powerpoint/2010/main" val="401391507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2530"/>
                                        </p:tgtEl>
                                        <p:attrNameLst>
                                          <p:attrName>style.visibility</p:attrName>
                                        </p:attrNameLst>
                                      </p:cBhvr>
                                      <p:to>
                                        <p:strVal val="visible"/>
                                      </p:to>
                                    </p:set>
                                    <p:animEffect transition="in" filter="fade">
                                      <p:cBhvr>
                                        <p:cTn id="7" dur="1000"/>
                                        <p:tgtEl>
                                          <p:spTgt spid="22530"/>
                                        </p:tgtEl>
                                      </p:cBhvr>
                                    </p:animEffect>
                                    <p:anim calcmode="lin" valueType="num">
                                      <p:cBhvr>
                                        <p:cTn id="8" dur="1000" fill="hold"/>
                                        <p:tgtEl>
                                          <p:spTgt spid="22530"/>
                                        </p:tgtEl>
                                        <p:attrNameLst>
                                          <p:attrName>ppt_x</p:attrName>
                                        </p:attrNameLst>
                                      </p:cBhvr>
                                      <p:tavLst>
                                        <p:tav tm="0">
                                          <p:val>
                                            <p:strVal val="#ppt_x"/>
                                          </p:val>
                                        </p:tav>
                                        <p:tav tm="100000">
                                          <p:val>
                                            <p:strVal val="#ppt_x"/>
                                          </p:val>
                                        </p:tav>
                                      </p:tavLst>
                                    </p:anim>
                                    <p:anim calcmode="lin" valueType="num">
                                      <p:cBhvr>
                                        <p:cTn id="9" dur="1000" fill="hold"/>
                                        <p:tgtEl>
                                          <p:spTgt spid="2253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3B7A68-9B8D-3FB6-A7E6-8CBBDCDE6720}"/>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FF668F53-C0A4-5E01-9066-342A472949E9}"/>
              </a:ext>
            </a:extLst>
          </p:cNvPr>
          <p:cNvSpPr/>
          <p:nvPr/>
        </p:nvSpPr>
        <p:spPr>
          <a:xfrm>
            <a:off x="0" y="0"/>
            <a:ext cx="9144000" cy="512064"/>
          </a:xfrm>
          <a:prstGeom prst="rect">
            <a:avLst/>
          </a:prstGeom>
          <a:solidFill>
            <a:srgbClr val="BD58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4000" b="1" dirty="0">
                <a:ln>
                  <a:solidFill>
                    <a:schemeClr val="tx1"/>
                  </a:solidFill>
                </a:ln>
              </a:rPr>
              <a:t>NAME THE LOGO</a:t>
            </a:r>
          </a:p>
        </p:txBody>
      </p:sp>
      <p:sp>
        <p:nvSpPr>
          <p:cNvPr id="5" name="Rectangle 4">
            <a:extLst>
              <a:ext uri="{FF2B5EF4-FFF2-40B4-BE49-F238E27FC236}">
                <a16:creationId xmlns:a16="http://schemas.microsoft.com/office/drawing/2014/main" id="{14406264-3371-A1D3-916D-C79E9B460989}"/>
              </a:ext>
            </a:extLst>
          </p:cNvPr>
          <p:cNvSpPr/>
          <p:nvPr/>
        </p:nvSpPr>
        <p:spPr>
          <a:xfrm>
            <a:off x="0" y="509016"/>
            <a:ext cx="9144000" cy="103632"/>
          </a:xfrm>
          <a:prstGeom prst="rect">
            <a:avLst/>
          </a:prstGeom>
          <a:solidFill>
            <a:srgbClr val="E4831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6" name="Rectangle 5">
            <a:extLst>
              <a:ext uri="{FF2B5EF4-FFF2-40B4-BE49-F238E27FC236}">
                <a16:creationId xmlns:a16="http://schemas.microsoft.com/office/drawing/2014/main" id="{C1F02379-5641-8CB5-52E3-411E89E66247}"/>
              </a:ext>
            </a:extLst>
          </p:cNvPr>
          <p:cNvSpPr/>
          <p:nvPr/>
        </p:nvSpPr>
        <p:spPr>
          <a:xfrm>
            <a:off x="0" y="5120640"/>
            <a:ext cx="9144000" cy="905256"/>
          </a:xfrm>
          <a:prstGeom prst="rect">
            <a:avLst/>
          </a:prstGeom>
          <a:solidFill>
            <a:srgbClr val="BD58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6000" b="1" dirty="0">
                <a:ln w="19050">
                  <a:solidFill>
                    <a:schemeClr val="tx1"/>
                  </a:solidFill>
                </a:ln>
              </a:rPr>
              <a:t>Texaco</a:t>
            </a:r>
          </a:p>
        </p:txBody>
      </p:sp>
      <p:pic>
        <p:nvPicPr>
          <p:cNvPr id="23556" name="Picture 4" descr="Texaco logo transparent PNG - StickPNG">
            <a:extLst>
              <a:ext uri="{FF2B5EF4-FFF2-40B4-BE49-F238E27FC236}">
                <a16:creationId xmlns:a16="http://schemas.microsoft.com/office/drawing/2014/main" id="{2BF69EA1-221E-C5D7-B1CF-2E71AEB93C4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06544" y="1536192"/>
            <a:ext cx="4330912" cy="2699195"/>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descr="A close up of a black background&#10;&#10;AI-generated content may be incorrect.">
            <a:extLst>
              <a:ext uri="{FF2B5EF4-FFF2-40B4-BE49-F238E27FC236}">
                <a16:creationId xmlns:a16="http://schemas.microsoft.com/office/drawing/2014/main" id="{EDC1C260-3720-2217-1751-DAA6115E066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152" y="6467003"/>
            <a:ext cx="1399032" cy="354421"/>
          </a:xfrm>
          <a:prstGeom prst="rect">
            <a:avLst/>
          </a:prstGeom>
        </p:spPr>
      </p:pic>
      <p:sp>
        <p:nvSpPr>
          <p:cNvPr id="3" name="TextBox 2">
            <a:extLst>
              <a:ext uri="{FF2B5EF4-FFF2-40B4-BE49-F238E27FC236}">
                <a16:creationId xmlns:a16="http://schemas.microsoft.com/office/drawing/2014/main" id="{C8343F10-299D-D433-7DD7-1489C3A501B5}"/>
              </a:ext>
            </a:extLst>
          </p:cNvPr>
          <p:cNvSpPr txBox="1"/>
          <p:nvPr/>
        </p:nvSpPr>
        <p:spPr>
          <a:xfrm>
            <a:off x="5897880" y="6503579"/>
            <a:ext cx="3328416" cy="276999"/>
          </a:xfrm>
          <a:prstGeom prst="rect">
            <a:avLst/>
          </a:prstGeom>
          <a:noFill/>
        </p:spPr>
        <p:txBody>
          <a:bodyPr wrap="square" rtlCol="0">
            <a:spAutoFit/>
          </a:bodyPr>
          <a:lstStyle/>
          <a:p>
            <a:pPr algn="ctr"/>
            <a:r>
              <a:rPr lang="en-IE" sz="1200" b="1" dirty="0"/>
              <a:t>© Seomra Ranga 2025 www.seomraranga.com</a:t>
            </a:r>
          </a:p>
        </p:txBody>
      </p:sp>
      <p:sp>
        <p:nvSpPr>
          <p:cNvPr id="7" name="Rectangle 6">
            <a:extLst>
              <a:ext uri="{FF2B5EF4-FFF2-40B4-BE49-F238E27FC236}">
                <a16:creationId xmlns:a16="http://schemas.microsoft.com/office/drawing/2014/main" id="{948C2DF4-5B8A-E890-BCA4-7038E0E4923F}"/>
              </a:ext>
            </a:extLst>
          </p:cNvPr>
          <p:cNvSpPr/>
          <p:nvPr/>
        </p:nvSpPr>
        <p:spPr>
          <a:xfrm>
            <a:off x="8314204" y="760049"/>
            <a:ext cx="625580" cy="564733"/>
          </a:xfrm>
          <a:prstGeom prst="rect">
            <a:avLst/>
          </a:prstGeom>
          <a:solidFill>
            <a:srgbClr val="BD582C"/>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3200" b="1" dirty="0">
                <a:ln w="19050">
                  <a:solidFill>
                    <a:schemeClr val="tx1"/>
                  </a:solidFill>
                </a:ln>
              </a:rPr>
              <a:t>23</a:t>
            </a:r>
          </a:p>
        </p:txBody>
      </p:sp>
      <p:sp>
        <p:nvSpPr>
          <p:cNvPr id="8" name="TextBox 7">
            <a:extLst>
              <a:ext uri="{FF2B5EF4-FFF2-40B4-BE49-F238E27FC236}">
                <a16:creationId xmlns:a16="http://schemas.microsoft.com/office/drawing/2014/main" id="{A14B0FC1-AA86-F7A0-356C-D5AE69F91D30}"/>
              </a:ext>
            </a:extLst>
          </p:cNvPr>
          <p:cNvSpPr txBox="1"/>
          <p:nvPr/>
        </p:nvSpPr>
        <p:spPr>
          <a:xfrm>
            <a:off x="0" y="757166"/>
            <a:ext cx="1801368" cy="369332"/>
          </a:xfrm>
          <a:prstGeom prst="rect">
            <a:avLst/>
          </a:prstGeom>
          <a:solidFill>
            <a:srgbClr val="E48312"/>
          </a:solidFill>
        </p:spPr>
        <p:txBody>
          <a:bodyPr wrap="square" rtlCol="0">
            <a:spAutoFit/>
          </a:bodyPr>
          <a:lstStyle/>
          <a:p>
            <a:pPr algn="ctr"/>
            <a:r>
              <a:rPr lang="en-IE" b="1" dirty="0"/>
              <a:t>Media Education</a:t>
            </a:r>
          </a:p>
        </p:txBody>
      </p:sp>
    </p:spTree>
    <p:extLst>
      <p:ext uri="{BB962C8B-B14F-4D97-AF65-F5344CB8AC3E}">
        <p14:creationId xmlns:p14="http://schemas.microsoft.com/office/powerpoint/2010/main" val="418197750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3556"/>
                                        </p:tgtEl>
                                        <p:attrNameLst>
                                          <p:attrName>style.visibility</p:attrName>
                                        </p:attrNameLst>
                                      </p:cBhvr>
                                      <p:to>
                                        <p:strVal val="visible"/>
                                      </p:to>
                                    </p:set>
                                    <p:animEffect transition="in" filter="fade">
                                      <p:cBhvr>
                                        <p:cTn id="7" dur="1000"/>
                                        <p:tgtEl>
                                          <p:spTgt spid="23556"/>
                                        </p:tgtEl>
                                      </p:cBhvr>
                                    </p:animEffect>
                                    <p:anim calcmode="lin" valueType="num">
                                      <p:cBhvr>
                                        <p:cTn id="8" dur="1000" fill="hold"/>
                                        <p:tgtEl>
                                          <p:spTgt spid="23556"/>
                                        </p:tgtEl>
                                        <p:attrNameLst>
                                          <p:attrName>ppt_x</p:attrName>
                                        </p:attrNameLst>
                                      </p:cBhvr>
                                      <p:tavLst>
                                        <p:tav tm="0">
                                          <p:val>
                                            <p:strVal val="#ppt_x"/>
                                          </p:val>
                                        </p:tav>
                                        <p:tav tm="100000">
                                          <p:val>
                                            <p:strVal val="#ppt_x"/>
                                          </p:val>
                                        </p:tav>
                                      </p:tavLst>
                                    </p:anim>
                                    <p:anim calcmode="lin" valueType="num">
                                      <p:cBhvr>
                                        <p:cTn id="9" dur="1000" fill="hold"/>
                                        <p:tgtEl>
                                          <p:spTgt spid="2355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C57467-AC6F-7499-ED9E-483EED8B9E38}"/>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E2524C65-AD0F-3390-9405-FF4D1E02286A}"/>
              </a:ext>
            </a:extLst>
          </p:cNvPr>
          <p:cNvSpPr/>
          <p:nvPr/>
        </p:nvSpPr>
        <p:spPr>
          <a:xfrm>
            <a:off x="0" y="0"/>
            <a:ext cx="9144000" cy="512064"/>
          </a:xfrm>
          <a:prstGeom prst="rect">
            <a:avLst/>
          </a:prstGeom>
          <a:solidFill>
            <a:srgbClr val="BD58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4000" b="1" dirty="0">
                <a:ln>
                  <a:solidFill>
                    <a:schemeClr val="tx1"/>
                  </a:solidFill>
                </a:ln>
              </a:rPr>
              <a:t>Elements of a Logo</a:t>
            </a:r>
          </a:p>
        </p:txBody>
      </p:sp>
      <p:sp>
        <p:nvSpPr>
          <p:cNvPr id="5" name="Rectangle 4">
            <a:extLst>
              <a:ext uri="{FF2B5EF4-FFF2-40B4-BE49-F238E27FC236}">
                <a16:creationId xmlns:a16="http://schemas.microsoft.com/office/drawing/2014/main" id="{C6F33874-C91E-A825-E9FC-6C50369E306B}"/>
              </a:ext>
            </a:extLst>
          </p:cNvPr>
          <p:cNvSpPr/>
          <p:nvPr/>
        </p:nvSpPr>
        <p:spPr>
          <a:xfrm>
            <a:off x="0" y="509016"/>
            <a:ext cx="9144000" cy="103632"/>
          </a:xfrm>
          <a:prstGeom prst="rect">
            <a:avLst/>
          </a:prstGeom>
          <a:solidFill>
            <a:srgbClr val="E4831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2" name="Picture 1" descr="A close up of a black background&#10;&#10;AI-generated content may be incorrect.">
            <a:extLst>
              <a:ext uri="{FF2B5EF4-FFF2-40B4-BE49-F238E27FC236}">
                <a16:creationId xmlns:a16="http://schemas.microsoft.com/office/drawing/2014/main" id="{E23B44AE-5B1E-83E8-6DF0-211CAC3597E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152" y="6467003"/>
            <a:ext cx="1399032" cy="354421"/>
          </a:xfrm>
          <a:prstGeom prst="rect">
            <a:avLst/>
          </a:prstGeom>
        </p:spPr>
      </p:pic>
      <p:sp>
        <p:nvSpPr>
          <p:cNvPr id="3" name="TextBox 2">
            <a:extLst>
              <a:ext uri="{FF2B5EF4-FFF2-40B4-BE49-F238E27FC236}">
                <a16:creationId xmlns:a16="http://schemas.microsoft.com/office/drawing/2014/main" id="{CEE1A60E-C0D5-82C3-9E23-DE21AFD3A4DB}"/>
              </a:ext>
            </a:extLst>
          </p:cNvPr>
          <p:cNvSpPr txBox="1"/>
          <p:nvPr/>
        </p:nvSpPr>
        <p:spPr>
          <a:xfrm>
            <a:off x="5897880" y="6503579"/>
            <a:ext cx="3328416" cy="276999"/>
          </a:xfrm>
          <a:prstGeom prst="rect">
            <a:avLst/>
          </a:prstGeom>
          <a:noFill/>
        </p:spPr>
        <p:txBody>
          <a:bodyPr wrap="square" rtlCol="0">
            <a:spAutoFit/>
          </a:bodyPr>
          <a:lstStyle/>
          <a:p>
            <a:pPr algn="ctr"/>
            <a:r>
              <a:rPr lang="en-IE" sz="1200" b="1" dirty="0"/>
              <a:t>© Seomra Ranga 2025 www.seomraranga.com</a:t>
            </a:r>
          </a:p>
        </p:txBody>
      </p:sp>
      <p:sp>
        <p:nvSpPr>
          <p:cNvPr id="8" name="TextBox 7">
            <a:extLst>
              <a:ext uri="{FF2B5EF4-FFF2-40B4-BE49-F238E27FC236}">
                <a16:creationId xmlns:a16="http://schemas.microsoft.com/office/drawing/2014/main" id="{17298903-128A-EAC2-F23D-076AA9FE5EBE}"/>
              </a:ext>
            </a:extLst>
          </p:cNvPr>
          <p:cNvSpPr txBox="1"/>
          <p:nvPr/>
        </p:nvSpPr>
        <p:spPr>
          <a:xfrm>
            <a:off x="0" y="757166"/>
            <a:ext cx="1801368" cy="369332"/>
          </a:xfrm>
          <a:prstGeom prst="rect">
            <a:avLst/>
          </a:prstGeom>
          <a:solidFill>
            <a:srgbClr val="E48312"/>
          </a:solidFill>
        </p:spPr>
        <p:txBody>
          <a:bodyPr wrap="square" rtlCol="0">
            <a:spAutoFit/>
          </a:bodyPr>
          <a:lstStyle/>
          <a:p>
            <a:pPr algn="ctr"/>
            <a:r>
              <a:rPr lang="en-IE" b="1" dirty="0"/>
              <a:t>Media Education</a:t>
            </a:r>
          </a:p>
        </p:txBody>
      </p:sp>
      <p:sp>
        <p:nvSpPr>
          <p:cNvPr id="9" name="TextBox 8">
            <a:extLst>
              <a:ext uri="{FF2B5EF4-FFF2-40B4-BE49-F238E27FC236}">
                <a16:creationId xmlns:a16="http://schemas.microsoft.com/office/drawing/2014/main" id="{04B3E528-BB88-F09A-88C6-DA8A3DF0046E}"/>
              </a:ext>
            </a:extLst>
          </p:cNvPr>
          <p:cNvSpPr txBox="1"/>
          <p:nvPr/>
        </p:nvSpPr>
        <p:spPr>
          <a:xfrm>
            <a:off x="1042416" y="1499616"/>
            <a:ext cx="7059168" cy="3539430"/>
          </a:xfrm>
          <a:prstGeom prst="rect">
            <a:avLst/>
          </a:prstGeom>
          <a:noFill/>
        </p:spPr>
        <p:txBody>
          <a:bodyPr wrap="square" rtlCol="0">
            <a:spAutoFit/>
          </a:bodyPr>
          <a:lstStyle/>
          <a:p>
            <a:r>
              <a:rPr lang="en-IE" sz="3200" dirty="0"/>
              <a:t>When creating a brand logo, the designers think about the following:</a:t>
            </a:r>
          </a:p>
          <a:p>
            <a:pPr marL="285750" indent="-285750">
              <a:buFont typeface="Arial" panose="020B0604020202020204" pitchFamily="34" charset="0"/>
              <a:buChar char="•"/>
            </a:pPr>
            <a:r>
              <a:rPr lang="en-IE" sz="3200" dirty="0"/>
              <a:t>Brand colour or colours</a:t>
            </a:r>
          </a:p>
          <a:p>
            <a:pPr marL="285750" indent="-285750">
              <a:buFont typeface="Arial" panose="020B0604020202020204" pitchFamily="34" charset="0"/>
              <a:buChar char="•"/>
            </a:pPr>
            <a:r>
              <a:rPr lang="en-IE" sz="3200" dirty="0"/>
              <a:t>Shape of the logo</a:t>
            </a:r>
          </a:p>
          <a:p>
            <a:pPr marL="285750" indent="-285750">
              <a:buFont typeface="Arial" panose="020B0604020202020204" pitchFamily="34" charset="0"/>
              <a:buChar char="•"/>
            </a:pPr>
            <a:r>
              <a:rPr lang="en-IE" sz="3200" dirty="0"/>
              <a:t>Will it include an icon</a:t>
            </a:r>
          </a:p>
          <a:p>
            <a:pPr marL="285750" indent="-285750">
              <a:buFont typeface="Arial" panose="020B0604020202020204" pitchFamily="34" charset="0"/>
              <a:buChar char="•"/>
            </a:pPr>
            <a:r>
              <a:rPr lang="en-IE" sz="3200" dirty="0"/>
              <a:t>Will text be used as part of the logo and, if so, what font will be used</a:t>
            </a:r>
          </a:p>
        </p:txBody>
      </p:sp>
    </p:spTree>
    <p:extLst>
      <p:ext uri="{BB962C8B-B14F-4D97-AF65-F5344CB8AC3E}">
        <p14:creationId xmlns:p14="http://schemas.microsoft.com/office/powerpoint/2010/main" val="291417772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3E2B9F-3039-E096-CA20-D494C0A7142F}"/>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685800B6-2536-4836-91A3-C49C6FCBDABB}"/>
              </a:ext>
            </a:extLst>
          </p:cNvPr>
          <p:cNvSpPr/>
          <p:nvPr/>
        </p:nvSpPr>
        <p:spPr>
          <a:xfrm>
            <a:off x="0" y="0"/>
            <a:ext cx="9144000" cy="512064"/>
          </a:xfrm>
          <a:prstGeom prst="rect">
            <a:avLst/>
          </a:prstGeom>
          <a:solidFill>
            <a:srgbClr val="BD58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4000" b="1" dirty="0">
                <a:ln>
                  <a:solidFill>
                    <a:schemeClr val="tx1"/>
                  </a:solidFill>
                </a:ln>
              </a:rPr>
              <a:t>NAME THE LOGO</a:t>
            </a:r>
          </a:p>
        </p:txBody>
      </p:sp>
      <p:sp>
        <p:nvSpPr>
          <p:cNvPr id="5" name="Rectangle 4">
            <a:extLst>
              <a:ext uri="{FF2B5EF4-FFF2-40B4-BE49-F238E27FC236}">
                <a16:creationId xmlns:a16="http://schemas.microsoft.com/office/drawing/2014/main" id="{6D668591-4383-9EC3-26CB-842F3B909B62}"/>
              </a:ext>
            </a:extLst>
          </p:cNvPr>
          <p:cNvSpPr/>
          <p:nvPr/>
        </p:nvSpPr>
        <p:spPr>
          <a:xfrm>
            <a:off x="0" y="509016"/>
            <a:ext cx="9144000" cy="103632"/>
          </a:xfrm>
          <a:prstGeom prst="rect">
            <a:avLst/>
          </a:prstGeom>
          <a:solidFill>
            <a:srgbClr val="E4831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6" name="Rectangle 5">
            <a:extLst>
              <a:ext uri="{FF2B5EF4-FFF2-40B4-BE49-F238E27FC236}">
                <a16:creationId xmlns:a16="http://schemas.microsoft.com/office/drawing/2014/main" id="{074A1619-C802-6D21-479A-1C8D4DC6B34B}"/>
              </a:ext>
            </a:extLst>
          </p:cNvPr>
          <p:cNvSpPr/>
          <p:nvPr/>
        </p:nvSpPr>
        <p:spPr>
          <a:xfrm>
            <a:off x="0" y="5120640"/>
            <a:ext cx="9144000" cy="905256"/>
          </a:xfrm>
          <a:prstGeom prst="rect">
            <a:avLst/>
          </a:prstGeom>
          <a:solidFill>
            <a:srgbClr val="BD58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6000" b="1" dirty="0">
                <a:ln w="19050">
                  <a:solidFill>
                    <a:schemeClr val="tx1"/>
                  </a:solidFill>
                </a:ln>
              </a:rPr>
              <a:t>Xbox</a:t>
            </a:r>
          </a:p>
        </p:txBody>
      </p:sp>
      <p:pic>
        <p:nvPicPr>
          <p:cNvPr id="24582" name="Picture 6" descr="Xbox Logo, symbol, meaning, history, PNG, brand">
            <a:extLst>
              <a:ext uri="{FF2B5EF4-FFF2-40B4-BE49-F238E27FC236}">
                <a16:creationId xmlns:a16="http://schemas.microsoft.com/office/drawing/2014/main" id="{1AADF1C9-D55A-3FA4-529A-5950645B3163}"/>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1300" r="21700"/>
          <a:stretch>
            <a:fillRect/>
          </a:stretch>
        </p:blipFill>
        <p:spPr bwMode="auto">
          <a:xfrm>
            <a:off x="2743200" y="832104"/>
            <a:ext cx="3657600" cy="3609474"/>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descr="A close up of a black background&#10;&#10;AI-generated content may be incorrect.">
            <a:extLst>
              <a:ext uri="{FF2B5EF4-FFF2-40B4-BE49-F238E27FC236}">
                <a16:creationId xmlns:a16="http://schemas.microsoft.com/office/drawing/2014/main" id="{3D2C0B09-509B-0EF8-7063-99FFA89E0C5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152" y="6467003"/>
            <a:ext cx="1399032" cy="354421"/>
          </a:xfrm>
          <a:prstGeom prst="rect">
            <a:avLst/>
          </a:prstGeom>
        </p:spPr>
      </p:pic>
      <p:sp>
        <p:nvSpPr>
          <p:cNvPr id="3" name="TextBox 2">
            <a:extLst>
              <a:ext uri="{FF2B5EF4-FFF2-40B4-BE49-F238E27FC236}">
                <a16:creationId xmlns:a16="http://schemas.microsoft.com/office/drawing/2014/main" id="{F8465D93-7E15-C44E-223B-FBF85AB3F323}"/>
              </a:ext>
            </a:extLst>
          </p:cNvPr>
          <p:cNvSpPr txBox="1"/>
          <p:nvPr/>
        </p:nvSpPr>
        <p:spPr>
          <a:xfrm>
            <a:off x="5897880" y="6503579"/>
            <a:ext cx="3328416" cy="276999"/>
          </a:xfrm>
          <a:prstGeom prst="rect">
            <a:avLst/>
          </a:prstGeom>
          <a:noFill/>
        </p:spPr>
        <p:txBody>
          <a:bodyPr wrap="square" rtlCol="0">
            <a:spAutoFit/>
          </a:bodyPr>
          <a:lstStyle/>
          <a:p>
            <a:pPr algn="ctr"/>
            <a:r>
              <a:rPr lang="en-IE" sz="1200" b="1" dirty="0"/>
              <a:t>© Seomra Ranga 2025 www.seomraranga.com</a:t>
            </a:r>
          </a:p>
        </p:txBody>
      </p:sp>
      <p:sp>
        <p:nvSpPr>
          <p:cNvPr id="7" name="Rectangle 6">
            <a:extLst>
              <a:ext uri="{FF2B5EF4-FFF2-40B4-BE49-F238E27FC236}">
                <a16:creationId xmlns:a16="http://schemas.microsoft.com/office/drawing/2014/main" id="{618595C2-B7BE-C0D6-92D6-62A9B0552134}"/>
              </a:ext>
            </a:extLst>
          </p:cNvPr>
          <p:cNvSpPr/>
          <p:nvPr/>
        </p:nvSpPr>
        <p:spPr>
          <a:xfrm>
            <a:off x="8314204" y="760049"/>
            <a:ext cx="625580" cy="564733"/>
          </a:xfrm>
          <a:prstGeom prst="rect">
            <a:avLst/>
          </a:prstGeom>
          <a:solidFill>
            <a:srgbClr val="BD582C"/>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3200" b="1" dirty="0">
                <a:ln w="19050">
                  <a:solidFill>
                    <a:schemeClr val="tx1"/>
                  </a:solidFill>
                </a:ln>
              </a:rPr>
              <a:t>24</a:t>
            </a:r>
          </a:p>
        </p:txBody>
      </p:sp>
      <p:sp>
        <p:nvSpPr>
          <p:cNvPr id="8" name="TextBox 7">
            <a:extLst>
              <a:ext uri="{FF2B5EF4-FFF2-40B4-BE49-F238E27FC236}">
                <a16:creationId xmlns:a16="http://schemas.microsoft.com/office/drawing/2014/main" id="{EB54F693-3008-09DF-8A28-CFD7BA64567B}"/>
              </a:ext>
            </a:extLst>
          </p:cNvPr>
          <p:cNvSpPr txBox="1"/>
          <p:nvPr/>
        </p:nvSpPr>
        <p:spPr>
          <a:xfrm>
            <a:off x="0" y="757166"/>
            <a:ext cx="1801368" cy="369332"/>
          </a:xfrm>
          <a:prstGeom prst="rect">
            <a:avLst/>
          </a:prstGeom>
          <a:solidFill>
            <a:srgbClr val="E48312"/>
          </a:solidFill>
        </p:spPr>
        <p:txBody>
          <a:bodyPr wrap="square" rtlCol="0">
            <a:spAutoFit/>
          </a:bodyPr>
          <a:lstStyle/>
          <a:p>
            <a:pPr algn="ctr"/>
            <a:r>
              <a:rPr lang="en-IE" b="1" dirty="0"/>
              <a:t>Media Education</a:t>
            </a:r>
          </a:p>
        </p:txBody>
      </p:sp>
    </p:spTree>
    <p:extLst>
      <p:ext uri="{BB962C8B-B14F-4D97-AF65-F5344CB8AC3E}">
        <p14:creationId xmlns:p14="http://schemas.microsoft.com/office/powerpoint/2010/main" val="394726665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4582"/>
                                        </p:tgtEl>
                                        <p:attrNameLst>
                                          <p:attrName>style.visibility</p:attrName>
                                        </p:attrNameLst>
                                      </p:cBhvr>
                                      <p:to>
                                        <p:strVal val="visible"/>
                                      </p:to>
                                    </p:set>
                                    <p:animEffect transition="in" filter="fade">
                                      <p:cBhvr>
                                        <p:cTn id="7" dur="1000"/>
                                        <p:tgtEl>
                                          <p:spTgt spid="24582"/>
                                        </p:tgtEl>
                                      </p:cBhvr>
                                    </p:animEffect>
                                    <p:anim calcmode="lin" valueType="num">
                                      <p:cBhvr>
                                        <p:cTn id="8" dur="1000" fill="hold"/>
                                        <p:tgtEl>
                                          <p:spTgt spid="24582"/>
                                        </p:tgtEl>
                                        <p:attrNameLst>
                                          <p:attrName>ppt_x</p:attrName>
                                        </p:attrNameLst>
                                      </p:cBhvr>
                                      <p:tavLst>
                                        <p:tav tm="0">
                                          <p:val>
                                            <p:strVal val="#ppt_x"/>
                                          </p:val>
                                        </p:tav>
                                        <p:tav tm="100000">
                                          <p:val>
                                            <p:strVal val="#ppt_x"/>
                                          </p:val>
                                        </p:tav>
                                      </p:tavLst>
                                    </p:anim>
                                    <p:anim calcmode="lin" valueType="num">
                                      <p:cBhvr>
                                        <p:cTn id="9" dur="1000" fill="hold"/>
                                        <p:tgtEl>
                                          <p:spTgt spid="2458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B6E31B-A2C4-C347-378C-161F16649556}"/>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E52B4695-7F5A-61CA-C595-D5713B7864D0}"/>
              </a:ext>
            </a:extLst>
          </p:cNvPr>
          <p:cNvSpPr/>
          <p:nvPr/>
        </p:nvSpPr>
        <p:spPr>
          <a:xfrm>
            <a:off x="0" y="0"/>
            <a:ext cx="9144000" cy="512064"/>
          </a:xfrm>
          <a:prstGeom prst="rect">
            <a:avLst/>
          </a:prstGeom>
          <a:solidFill>
            <a:srgbClr val="BD58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4000" b="1" dirty="0">
                <a:ln>
                  <a:solidFill>
                    <a:schemeClr val="tx1"/>
                  </a:solidFill>
                </a:ln>
              </a:rPr>
              <a:t>NAME THE LOGO</a:t>
            </a:r>
          </a:p>
        </p:txBody>
      </p:sp>
      <p:sp>
        <p:nvSpPr>
          <p:cNvPr id="5" name="Rectangle 4">
            <a:extLst>
              <a:ext uri="{FF2B5EF4-FFF2-40B4-BE49-F238E27FC236}">
                <a16:creationId xmlns:a16="http://schemas.microsoft.com/office/drawing/2014/main" id="{A21CD0F9-F1C0-C17F-6FE5-E5246D031100}"/>
              </a:ext>
            </a:extLst>
          </p:cNvPr>
          <p:cNvSpPr/>
          <p:nvPr/>
        </p:nvSpPr>
        <p:spPr>
          <a:xfrm>
            <a:off x="0" y="509016"/>
            <a:ext cx="9144000" cy="103632"/>
          </a:xfrm>
          <a:prstGeom prst="rect">
            <a:avLst/>
          </a:prstGeom>
          <a:solidFill>
            <a:srgbClr val="E4831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6" name="Rectangle 5">
            <a:extLst>
              <a:ext uri="{FF2B5EF4-FFF2-40B4-BE49-F238E27FC236}">
                <a16:creationId xmlns:a16="http://schemas.microsoft.com/office/drawing/2014/main" id="{98EC4D93-EC55-37D5-929F-488D8D1F279C}"/>
              </a:ext>
            </a:extLst>
          </p:cNvPr>
          <p:cNvSpPr/>
          <p:nvPr/>
        </p:nvSpPr>
        <p:spPr>
          <a:xfrm>
            <a:off x="0" y="5120640"/>
            <a:ext cx="9144000" cy="905256"/>
          </a:xfrm>
          <a:prstGeom prst="rect">
            <a:avLst/>
          </a:prstGeom>
          <a:solidFill>
            <a:srgbClr val="BD58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6000" b="1" dirty="0">
                <a:ln w="19050">
                  <a:solidFill>
                    <a:schemeClr val="tx1"/>
                  </a:solidFill>
                </a:ln>
              </a:rPr>
              <a:t>Timberland</a:t>
            </a:r>
          </a:p>
        </p:txBody>
      </p:sp>
      <p:pic>
        <p:nvPicPr>
          <p:cNvPr id="25608" name="Picture 8" descr="Timberland Logo by Mr-Logo on DeviantArt">
            <a:extLst>
              <a:ext uri="{FF2B5EF4-FFF2-40B4-BE49-F238E27FC236}">
                <a16:creationId xmlns:a16="http://schemas.microsoft.com/office/drawing/2014/main" id="{BB26E46D-7BD3-91EB-FE5E-D162ECB71B8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41104" y="1021080"/>
            <a:ext cx="3661791" cy="3647202"/>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descr="A close up of a black background&#10;&#10;AI-generated content may be incorrect.">
            <a:extLst>
              <a:ext uri="{FF2B5EF4-FFF2-40B4-BE49-F238E27FC236}">
                <a16:creationId xmlns:a16="http://schemas.microsoft.com/office/drawing/2014/main" id="{B899A197-7DC4-71E4-995F-99F2216F44F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152" y="6467003"/>
            <a:ext cx="1399032" cy="354421"/>
          </a:xfrm>
          <a:prstGeom prst="rect">
            <a:avLst/>
          </a:prstGeom>
        </p:spPr>
      </p:pic>
      <p:sp>
        <p:nvSpPr>
          <p:cNvPr id="3" name="TextBox 2">
            <a:extLst>
              <a:ext uri="{FF2B5EF4-FFF2-40B4-BE49-F238E27FC236}">
                <a16:creationId xmlns:a16="http://schemas.microsoft.com/office/drawing/2014/main" id="{D5EC84C4-CE26-7CD9-20C7-8347A2401384}"/>
              </a:ext>
            </a:extLst>
          </p:cNvPr>
          <p:cNvSpPr txBox="1"/>
          <p:nvPr/>
        </p:nvSpPr>
        <p:spPr>
          <a:xfrm>
            <a:off x="5897880" y="6503579"/>
            <a:ext cx="3328416" cy="276999"/>
          </a:xfrm>
          <a:prstGeom prst="rect">
            <a:avLst/>
          </a:prstGeom>
          <a:noFill/>
        </p:spPr>
        <p:txBody>
          <a:bodyPr wrap="square" rtlCol="0">
            <a:spAutoFit/>
          </a:bodyPr>
          <a:lstStyle/>
          <a:p>
            <a:pPr algn="ctr"/>
            <a:r>
              <a:rPr lang="en-IE" sz="1200" b="1" dirty="0"/>
              <a:t>© Seomra Ranga 2025 www.seomraranga.com</a:t>
            </a:r>
          </a:p>
        </p:txBody>
      </p:sp>
      <p:sp>
        <p:nvSpPr>
          <p:cNvPr id="7" name="Rectangle 6">
            <a:extLst>
              <a:ext uri="{FF2B5EF4-FFF2-40B4-BE49-F238E27FC236}">
                <a16:creationId xmlns:a16="http://schemas.microsoft.com/office/drawing/2014/main" id="{6826C8C0-1D35-7EAA-67C1-C83EB6B94FDE}"/>
              </a:ext>
            </a:extLst>
          </p:cNvPr>
          <p:cNvSpPr/>
          <p:nvPr/>
        </p:nvSpPr>
        <p:spPr>
          <a:xfrm>
            <a:off x="8314204" y="760049"/>
            <a:ext cx="625580" cy="564733"/>
          </a:xfrm>
          <a:prstGeom prst="rect">
            <a:avLst/>
          </a:prstGeom>
          <a:solidFill>
            <a:srgbClr val="BD582C"/>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3200" b="1" dirty="0">
                <a:ln w="19050">
                  <a:solidFill>
                    <a:schemeClr val="tx1"/>
                  </a:solidFill>
                </a:ln>
              </a:rPr>
              <a:t>25</a:t>
            </a:r>
          </a:p>
        </p:txBody>
      </p:sp>
      <p:sp>
        <p:nvSpPr>
          <p:cNvPr id="8" name="TextBox 7">
            <a:extLst>
              <a:ext uri="{FF2B5EF4-FFF2-40B4-BE49-F238E27FC236}">
                <a16:creationId xmlns:a16="http://schemas.microsoft.com/office/drawing/2014/main" id="{F598A7FE-AD30-7284-1075-E0856FBF3F9C}"/>
              </a:ext>
            </a:extLst>
          </p:cNvPr>
          <p:cNvSpPr txBox="1"/>
          <p:nvPr/>
        </p:nvSpPr>
        <p:spPr>
          <a:xfrm>
            <a:off x="0" y="757166"/>
            <a:ext cx="1801368" cy="369332"/>
          </a:xfrm>
          <a:prstGeom prst="rect">
            <a:avLst/>
          </a:prstGeom>
          <a:solidFill>
            <a:srgbClr val="E48312"/>
          </a:solidFill>
        </p:spPr>
        <p:txBody>
          <a:bodyPr wrap="square" rtlCol="0">
            <a:spAutoFit/>
          </a:bodyPr>
          <a:lstStyle/>
          <a:p>
            <a:pPr algn="ctr"/>
            <a:r>
              <a:rPr lang="en-IE" b="1" dirty="0"/>
              <a:t>Media Education</a:t>
            </a:r>
          </a:p>
        </p:txBody>
      </p:sp>
    </p:spTree>
    <p:extLst>
      <p:ext uri="{BB962C8B-B14F-4D97-AF65-F5344CB8AC3E}">
        <p14:creationId xmlns:p14="http://schemas.microsoft.com/office/powerpoint/2010/main" val="39985993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5608"/>
                                        </p:tgtEl>
                                        <p:attrNameLst>
                                          <p:attrName>style.visibility</p:attrName>
                                        </p:attrNameLst>
                                      </p:cBhvr>
                                      <p:to>
                                        <p:strVal val="visible"/>
                                      </p:to>
                                    </p:set>
                                    <p:animEffect transition="in" filter="fade">
                                      <p:cBhvr>
                                        <p:cTn id="7" dur="1000"/>
                                        <p:tgtEl>
                                          <p:spTgt spid="25608"/>
                                        </p:tgtEl>
                                      </p:cBhvr>
                                    </p:animEffect>
                                    <p:anim calcmode="lin" valueType="num">
                                      <p:cBhvr>
                                        <p:cTn id="8" dur="1000" fill="hold"/>
                                        <p:tgtEl>
                                          <p:spTgt spid="25608"/>
                                        </p:tgtEl>
                                        <p:attrNameLst>
                                          <p:attrName>ppt_x</p:attrName>
                                        </p:attrNameLst>
                                      </p:cBhvr>
                                      <p:tavLst>
                                        <p:tav tm="0">
                                          <p:val>
                                            <p:strVal val="#ppt_x"/>
                                          </p:val>
                                        </p:tav>
                                        <p:tav tm="100000">
                                          <p:val>
                                            <p:strVal val="#ppt_x"/>
                                          </p:val>
                                        </p:tav>
                                      </p:tavLst>
                                    </p:anim>
                                    <p:anim calcmode="lin" valueType="num">
                                      <p:cBhvr>
                                        <p:cTn id="9" dur="1000" fill="hold"/>
                                        <p:tgtEl>
                                          <p:spTgt spid="2560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8C4DE1-79C5-2C6C-6608-1B2864B06456}"/>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B2024DC2-BDAA-5F69-305B-65DFED05A633}"/>
              </a:ext>
            </a:extLst>
          </p:cNvPr>
          <p:cNvSpPr/>
          <p:nvPr/>
        </p:nvSpPr>
        <p:spPr>
          <a:xfrm>
            <a:off x="0" y="0"/>
            <a:ext cx="9144000" cy="512064"/>
          </a:xfrm>
          <a:prstGeom prst="rect">
            <a:avLst/>
          </a:prstGeom>
          <a:solidFill>
            <a:srgbClr val="BD58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4000" b="1" dirty="0">
                <a:ln>
                  <a:solidFill>
                    <a:schemeClr val="tx1"/>
                  </a:solidFill>
                </a:ln>
              </a:rPr>
              <a:t>NAME THE LOGO</a:t>
            </a:r>
          </a:p>
        </p:txBody>
      </p:sp>
      <p:sp>
        <p:nvSpPr>
          <p:cNvPr id="5" name="Rectangle 4">
            <a:extLst>
              <a:ext uri="{FF2B5EF4-FFF2-40B4-BE49-F238E27FC236}">
                <a16:creationId xmlns:a16="http://schemas.microsoft.com/office/drawing/2014/main" id="{BC122452-6DE4-E1AC-EEBF-966D6BFE404E}"/>
              </a:ext>
            </a:extLst>
          </p:cNvPr>
          <p:cNvSpPr/>
          <p:nvPr/>
        </p:nvSpPr>
        <p:spPr>
          <a:xfrm>
            <a:off x="0" y="509016"/>
            <a:ext cx="9144000" cy="103632"/>
          </a:xfrm>
          <a:prstGeom prst="rect">
            <a:avLst/>
          </a:prstGeom>
          <a:solidFill>
            <a:srgbClr val="E4831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6" name="Rectangle 5">
            <a:extLst>
              <a:ext uri="{FF2B5EF4-FFF2-40B4-BE49-F238E27FC236}">
                <a16:creationId xmlns:a16="http://schemas.microsoft.com/office/drawing/2014/main" id="{093F6076-79CE-419B-5A12-96FF654BB813}"/>
              </a:ext>
            </a:extLst>
          </p:cNvPr>
          <p:cNvSpPr/>
          <p:nvPr/>
        </p:nvSpPr>
        <p:spPr>
          <a:xfrm>
            <a:off x="0" y="5120640"/>
            <a:ext cx="9144000" cy="905256"/>
          </a:xfrm>
          <a:prstGeom prst="rect">
            <a:avLst/>
          </a:prstGeom>
          <a:solidFill>
            <a:srgbClr val="BD58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6000" b="1" dirty="0">
                <a:ln w="19050">
                  <a:solidFill>
                    <a:schemeClr val="tx1"/>
                  </a:solidFill>
                </a:ln>
              </a:rPr>
              <a:t>Wikipedia</a:t>
            </a:r>
          </a:p>
        </p:txBody>
      </p:sp>
      <p:pic>
        <p:nvPicPr>
          <p:cNvPr id="26628" name="Picture 4" descr="Wikipedia logo - Wikipedia">
            <a:extLst>
              <a:ext uri="{FF2B5EF4-FFF2-40B4-BE49-F238E27FC236}">
                <a16:creationId xmlns:a16="http://schemas.microsoft.com/office/drawing/2014/main" id="{EBFAA6CF-37EC-3A3B-4C15-8968A90DFAF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93582" y="1341120"/>
            <a:ext cx="3356835" cy="3074861"/>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descr="A close up of a black background&#10;&#10;AI-generated content may be incorrect.">
            <a:extLst>
              <a:ext uri="{FF2B5EF4-FFF2-40B4-BE49-F238E27FC236}">
                <a16:creationId xmlns:a16="http://schemas.microsoft.com/office/drawing/2014/main" id="{AB9FECA7-CE85-E967-28EC-E6CF0EA9389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152" y="6467003"/>
            <a:ext cx="1399032" cy="354421"/>
          </a:xfrm>
          <a:prstGeom prst="rect">
            <a:avLst/>
          </a:prstGeom>
        </p:spPr>
      </p:pic>
      <p:sp>
        <p:nvSpPr>
          <p:cNvPr id="3" name="TextBox 2">
            <a:extLst>
              <a:ext uri="{FF2B5EF4-FFF2-40B4-BE49-F238E27FC236}">
                <a16:creationId xmlns:a16="http://schemas.microsoft.com/office/drawing/2014/main" id="{DBAD7D98-BC25-97D0-7F54-C9ED91077C37}"/>
              </a:ext>
            </a:extLst>
          </p:cNvPr>
          <p:cNvSpPr txBox="1"/>
          <p:nvPr/>
        </p:nvSpPr>
        <p:spPr>
          <a:xfrm>
            <a:off x="5897880" y="6503579"/>
            <a:ext cx="3328416" cy="276999"/>
          </a:xfrm>
          <a:prstGeom prst="rect">
            <a:avLst/>
          </a:prstGeom>
          <a:noFill/>
        </p:spPr>
        <p:txBody>
          <a:bodyPr wrap="square" rtlCol="0">
            <a:spAutoFit/>
          </a:bodyPr>
          <a:lstStyle/>
          <a:p>
            <a:pPr algn="ctr"/>
            <a:r>
              <a:rPr lang="en-IE" sz="1200" b="1" dirty="0"/>
              <a:t>© Seomra Ranga 2025 www.seomraranga.com</a:t>
            </a:r>
          </a:p>
        </p:txBody>
      </p:sp>
      <p:sp>
        <p:nvSpPr>
          <p:cNvPr id="7" name="Rectangle 6">
            <a:extLst>
              <a:ext uri="{FF2B5EF4-FFF2-40B4-BE49-F238E27FC236}">
                <a16:creationId xmlns:a16="http://schemas.microsoft.com/office/drawing/2014/main" id="{E9FCB9F5-2546-A923-E876-D08CCAF19CF0}"/>
              </a:ext>
            </a:extLst>
          </p:cNvPr>
          <p:cNvSpPr/>
          <p:nvPr/>
        </p:nvSpPr>
        <p:spPr>
          <a:xfrm>
            <a:off x="8314204" y="760049"/>
            <a:ext cx="625580" cy="564733"/>
          </a:xfrm>
          <a:prstGeom prst="rect">
            <a:avLst/>
          </a:prstGeom>
          <a:solidFill>
            <a:srgbClr val="BD582C"/>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3200" b="1" dirty="0">
                <a:ln w="19050">
                  <a:solidFill>
                    <a:schemeClr val="tx1"/>
                  </a:solidFill>
                </a:ln>
              </a:rPr>
              <a:t>26</a:t>
            </a:r>
          </a:p>
        </p:txBody>
      </p:sp>
      <p:sp>
        <p:nvSpPr>
          <p:cNvPr id="8" name="TextBox 7">
            <a:extLst>
              <a:ext uri="{FF2B5EF4-FFF2-40B4-BE49-F238E27FC236}">
                <a16:creationId xmlns:a16="http://schemas.microsoft.com/office/drawing/2014/main" id="{A6189FCD-CC14-3A4E-2766-0142684B7B28}"/>
              </a:ext>
            </a:extLst>
          </p:cNvPr>
          <p:cNvSpPr txBox="1"/>
          <p:nvPr/>
        </p:nvSpPr>
        <p:spPr>
          <a:xfrm>
            <a:off x="0" y="757166"/>
            <a:ext cx="1801368" cy="369332"/>
          </a:xfrm>
          <a:prstGeom prst="rect">
            <a:avLst/>
          </a:prstGeom>
          <a:solidFill>
            <a:srgbClr val="E48312"/>
          </a:solidFill>
        </p:spPr>
        <p:txBody>
          <a:bodyPr wrap="square" rtlCol="0">
            <a:spAutoFit/>
          </a:bodyPr>
          <a:lstStyle/>
          <a:p>
            <a:pPr algn="ctr"/>
            <a:r>
              <a:rPr lang="en-IE" b="1" dirty="0"/>
              <a:t>Media Education</a:t>
            </a:r>
          </a:p>
        </p:txBody>
      </p:sp>
    </p:spTree>
    <p:extLst>
      <p:ext uri="{BB962C8B-B14F-4D97-AF65-F5344CB8AC3E}">
        <p14:creationId xmlns:p14="http://schemas.microsoft.com/office/powerpoint/2010/main" val="10911456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6628"/>
                                        </p:tgtEl>
                                        <p:attrNameLst>
                                          <p:attrName>style.visibility</p:attrName>
                                        </p:attrNameLst>
                                      </p:cBhvr>
                                      <p:to>
                                        <p:strVal val="visible"/>
                                      </p:to>
                                    </p:set>
                                    <p:animEffect transition="in" filter="fade">
                                      <p:cBhvr>
                                        <p:cTn id="7" dur="1000"/>
                                        <p:tgtEl>
                                          <p:spTgt spid="26628"/>
                                        </p:tgtEl>
                                      </p:cBhvr>
                                    </p:animEffect>
                                    <p:anim calcmode="lin" valueType="num">
                                      <p:cBhvr>
                                        <p:cTn id="8" dur="1000" fill="hold"/>
                                        <p:tgtEl>
                                          <p:spTgt spid="26628"/>
                                        </p:tgtEl>
                                        <p:attrNameLst>
                                          <p:attrName>ppt_x</p:attrName>
                                        </p:attrNameLst>
                                      </p:cBhvr>
                                      <p:tavLst>
                                        <p:tav tm="0">
                                          <p:val>
                                            <p:strVal val="#ppt_x"/>
                                          </p:val>
                                        </p:tav>
                                        <p:tav tm="100000">
                                          <p:val>
                                            <p:strVal val="#ppt_x"/>
                                          </p:val>
                                        </p:tav>
                                      </p:tavLst>
                                    </p:anim>
                                    <p:anim calcmode="lin" valueType="num">
                                      <p:cBhvr>
                                        <p:cTn id="9" dur="1000" fill="hold"/>
                                        <p:tgtEl>
                                          <p:spTgt spid="2662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90932C-5443-8B7A-ED84-EAD0F63CEE6C}"/>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D8D4610A-F417-1056-08C1-41D1DBADE7A1}"/>
              </a:ext>
            </a:extLst>
          </p:cNvPr>
          <p:cNvSpPr/>
          <p:nvPr/>
        </p:nvSpPr>
        <p:spPr>
          <a:xfrm>
            <a:off x="0" y="0"/>
            <a:ext cx="9144000" cy="512064"/>
          </a:xfrm>
          <a:prstGeom prst="rect">
            <a:avLst/>
          </a:prstGeom>
          <a:solidFill>
            <a:srgbClr val="BD58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4000" b="1" dirty="0">
                <a:ln>
                  <a:solidFill>
                    <a:schemeClr val="tx1"/>
                  </a:solidFill>
                </a:ln>
              </a:rPr>
              <a:t>NAME THE LOGO</a:t>
            </a:r>
          </a:p>
        </p:txBody>
      </p:sp>
      <p:sp>
        <p:nvSpPr>
          <p:cNvPr id="5" name="Rectangle 4">
            <a:extLst>
              <a:ext uri="{FF2B5EF4-FFF2-40B4-BE49-F238E27FC236}">
                <a16:creationId xmlns:a16="http://schemas.microsoft.com/office/drawing/2014/main" id="{F48EF536-8AD2-FA28-13BF-1FAE8DFB50CA}"/>
              </a:ext>
            </a:extLst>
          </p:cNvPr>
          <p:cNvSpPr/>
          <p:nvPr/>
        </p:nvSpPr>
        <p:spPr>
          <a:xfrm>
            <a:off x="0" y="509016"/>
            <a:ext cx="9144000" cy="103632"/>
          </a:xfrm>
          <a:prstGeom prst="rect">
            <a:avLst/>
          </a:prstGeom>
          <a:solidFill>
            <a:srgbClr val="E4831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6" name="Rectangle 5">
            <a:extLst>
              <a:ext uri="{FF2B5EF4-FFF2-40B4-BE49-F238E27FC236}">
                <a16:creationId xmlns:a16="http://schemas.microsoft.com/office/drawing/2014/main" id="{2A535C59-C628-12FF-AD67-9D28B81B157B}"/>
              </a:ext>
            </a:extLst>
          </p:cNvPr>
          <p:cNvSpPr/>
          <p:nvPr/>
        </p:nvSpPr>
        <p:spPr>
          <a:xfrm>
            <a:off x="0" y="5120640"/>
            <a:ext cx="9144000" cy="905256"/>
          </a:xfrm>
          <a:prstGeom prst="rect">
            <a:avLst/>
          </a:prstGeom>
          <a:solidFill>
            <a:srgbClr val="BD58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6000" b="1" dirty="0">
                <a:ln w="19050">
                  <a:solidFill>
                    <a:schemeClr val="tx1"/>
                  </a:solidFill>
                </a:ln>
              </a:rPr>
              <a:t>Pepsi</a:t>
            </a:r>
          </a:p>
        </p:txBody>
      </p:sp>
      <p:pic>
        <p:nvPicPr>
          <p:cNvPr id="27650" name="Picture 2" descr="Pepsi Logo History, symbol, meaning, PNG, Vector">
            <a:extLst>
              <a:ext uri="{FF2B5EF4-FFF2-40B4-BE49-F238E27FC236}">
                <a16:creationId xmlns:a16="http://schemas.microsoft.com/office/drawing/2014/main" id="{66DB7781-5033-4731-A627-937798717327}"/>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1500" r="22500"/>
          <a:stretch>
            <a:fillRect/>
          </a:stretch>
        </p:blipFill>
        <p:spPr bwMode="auto">
          <a:xfrm>
            <a:off x="2592324" y="832104"/>
            <a:ext cx="3959352" cy="397702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descr="A close up of a black background&#10;&#10;AI-generated content may be incorrect.">
            <a:extLst>
              <a:ext uri="{FF2B5EF4-FFF2-40B4-BE49-F238E27FC236}">
                <a16:creationId xmlns:a16="http://schemas.microsoft.com/office/drawing/2014/main" id="{8C48F872-3D5E-E4F7-5519-BDDD059BF5C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152" y="6467003"/>
            <a:ext cx="1399032" cy="354421"/>
          </a:xfrm>
          <a:prstGeom prst="rect">
            <a:avLst/>
          </a:prstGeom>
        </p:spPr>
      </p:pic>
      <p:sp>
        <p:nvSpPr>
          <p:cNvPr id="3" name="TextBox 2">
            <a:extLst>
              <a:ext uri="{FF2B5EF4-FFF2-40B4-BE49-F238E27FC236}">
                <a16:creationId xmlns:a16="http://schemas.microsoft.com/office/drawing/2014/main" id="{5E165999-C636-3263-5D88-23BB238D882F}"/>
              </a:ext>
            </a:extLst>
          </p:cNvPr>
          <p:cNvSpPr txBox="1"/>
          <p:nvPr/>
        </p:nvSpPr>
        <p:spPr>
          <a:xfrm>
            <a:off x="5897880" y="6503579"/>
            <a:ext cx="3328416" cy="276999"/>
          </a:xfrm>
          <a:prstGeom prst="rect">
            <a:avLst/>
          </a:prstGeom>
          <a:noFill/>
        </p:spPr>
        <p:txBody>
          <a:bodyPr wrap="square" rtlCol="0">
            <a:spAutoFit/>
          </a:bodyPr>
          <a:lstStyle/>
          <a:p>
            <a:pPr algn="ctr"/>
            <a:r>
              <a:rPr lang="en-IE" sz="1200" b="1" dirty="0"/>
              <a:t>© Seomra Ranga 2025 www.seomraranga.com</a:t>
            </a:r>
          </a:p>
        </p:txBody>
      </p:sp>
      <p:sp>
        <p:nvSpPr>
          <p:cNvPr id="7" name="Rectangle 6">
            <a:extLst>
              <a:ext uri="{FF2B5EF4-FFF2-40B4-BE49-F238E27FC236}">
                <a16:creationId xmlns:a16="http://schemas.microsoft.com/office/drawing/2014/main" id="{8DF6998B-CD02-E5AE-CC40-E498F97183E3}"/>
              </a:ext>
            </a:extLst>
          </p:cNvPr>
          <p:cNvSpPr/>
          <p:nvPr/>
        </p:nvSpPr>
        <p:spPr>
          <a:xfrm>
            <a:off x="8314204" y="760049"/>
            <a:ext cx="625580" cy="564733"/>
          </a:xfrm>
          <a:prstGeom prst="rect">
            <a:avLst/>
          </a:prstGeom>
          <a:solidFill>
            <a:srgbClr val="BD582C"/>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3200" b="1" dirty="0">
                <a:ln w="19050">
                  <a:solidFill>
                    <a:schemeClr val="tx1"/>
                  </a:solidFill>
                </a:ln>
              </a:rPr>
              <a:t>27</a:t>
            </a:r>
          </a:p>
        </p:txBody>
      </p:sp>
      <p:sp>
        <p:nvSpPr>
          <p:cNvPr id="8" name="TextBox 7">
            <a:extLst>
              <a:ext uri="{FF2B5EF4-FFF2-40B4-BE49-F238E27FC236}">
                <a16:creationId xmlns:a16="http://schemas.microsoft.com/office/drawing/2014/main" id="{93D9D0B6-6EF5-BAE1-C4A8-29C0354D0915}"/>
              </a:ext>
            </a:extLst>
          </p:cNvPr>
          <p:cNvSpPr txBox="1"/>
          <p:nvPr/>
        </p:nvSpPr>
        <p:spPr>
          <a:xfrm>
            <a:off x="0" y="757166"/>
            <a:ext cx="1801368" cy="369332"/>
          </a:xfrm>
          <a:prstGeom prst="rect">
            <a:avLst/>
          </a:prstGeom>
          <a:solidFill>
            <a:srgbClr val="E48312"/>
          </a:solidFill>
        </p:spPr>
        <p:txBody>
          <a:bodyPr wrap="square" rtlCol="0">
            <a:spAutoFit/>
          </a:bodyPr>
          <a:lstStyle/>
          <a:p>
            <a:pPr algn="ctr"/>
            <a:r>
              <a:rPr lang="en-IE" b="1" dirty="0"/>
              <a:t>Media Education</a:t>
            </a:r>
          </a:p>
        </p:txBody>
      </p:sp>
    </p:spTree>
    <p:extLst>
      <p:ext uri="{BB962C8B-B14F-4D97-AF65-F5344CB8AC3E}">
        <p14:creationId xmlns:p14="http://schemas.microsoft.com/office/powerpoint/2010/main" val="347132880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7650"/>
                                        </p:tgtEl>
                                        <p:attrNameLst>
                                          <p:attrName>style.visibility</p:attrName>
                                        </p:attrNameLst>
                                      </p:cBhvr>
                                      <p:to>
                                        <p:strVal val="visible"/>
                                      </p:to>
                                    </p:set>
                                    <p:animEffect transition="in" filter="fade">
                                      <p:cBhvr>
                                        <p:cTn id="7" dur="1000"/>
                                        <p:tgtEl>
                                          <p:spTgt spid="27650"/>
                                        </p:tgtEl>
                                      </p:cBhvr>
                                    </p:animEffect>
                                    <p:anim calcmode="lin" valueType="num">
                                      <p:cBhvr>
                                        <p:cTn id="8" dur="1000" fill="hold"/>
                                        <p:tgtEl>
                                          <p:spTgt spid="27650"/>
                                        </p:tgtEl>
                                        <p:attrNameLst>
                                          <p:attrName>ppt_x</p:attrName>
                                        </p:attrNameLst>
                                      </p:cBhvr>
                                      <p:tavLst>
                                        <p:tav tm="0">
                                          <p:val>
                                            <p:strVal val="#ppt_x"/>
                                          </p:val>
                                        </p:tav>
                                        <p:tav tm="100000">
                                          <p:val>
                                            <p:strVal val="#ppt_x"/>
                                          </p:val>
                                        </p:tav>
                                      </p:tavLst>
                                    </p:anim>
                                    <p:anim calcmode="lin" valueType="num">
                                      <p:cBhvr>
                                        <p:cTn id="9" dur="1000" fill="hold"/>
                                        <p:tgtEl>
                                          <p:spTgt spid="2765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060349-BBC3-4416-41C4-7C52E33D6FC1}"/>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26F93115-723E-BB87-6493-2522CBDABC03}"/>
              </a:ext>
            </a:extLst>
          </p:cNvPr>
          <p:cNvSpPr/>
          <p:nvPr/>
        </p:nvSpPr>
        <p:spPr>
          <a:xfrm>
            <a:off x="0" y="0"/>
            <a:ext cx="9144000" cy="512064"/>
          </a:xfrm>
          <a:prstGeom prst="rect">
            <a:avLst/>
          </a:prstGeom>
          <a:solidFill>
            <a:srgbClr val="BD58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4000" b="1" dirty="0">
                <a:ln>
                  <a:solidFill>
                    <a:schemeClr val="tx1"/>
                  </a:solidFill>
                </a:ln>
              </a:rPr>
              <a:t>NAME THE LOGO</a:t>
            </a:r>
          </a:p>
        </p:txBody>
      </p:sp>
      <p:sp>
        <p:nvSpPr>
          <p:cNvPr id="5" name="Rectangle 4">
            <a:extLst>
              <a:ext uri="{FF2B5EF4-FFF2-40B4-BE49-F238E27FC236}">
                <a16:creationId xmlns:a16="http://schemas.microsoft.com/office/drawing/2014/main" id="{059C8818-FC27-8277-56EF-4EA3FBC2EF50}"/>
              </a:ext>
            </a:extLst>
          </p:cNvPr>
          <p:cNvSpPr/>
          <p:nvPr/>
        </p:nvSpPr>
        <p:spPr>
          <a:xfrm>
            <a:off x="0" y="509016"/>
            <a:ext cx="9144000" cy="103632"/>
          </a:xfrm>
          <a:prstGeom prst="rect">
            <a:avLst/>
          </a:prstGeom>
          <a:solidFill>
            <a:srgbClr val="E4831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6" name="Rectangle 5">
            <a:extLst>
              <a:ext uri="{FF2B5EF4-FFF2-40B4-BE49-F238E27FC236}">
                <a16:creationId xmlns:a16="http://schemas.microsoft.com/office/drawing/2014/main" id="{0EB3B3D3-17E0-183B-2424-BCD979612F86}"/>
              </a:ext>
            </a:extLst>
          </p:cNvPr>
          <p:cNvSpPr/>
          <p:nvPr/>
        </p:nvSpPr>
        <p:spPr>
          <a:xfrm>
            <a:off x="0" y="5120640"/>
            <a:ext cx="9144000" cy="905256"/>
          </a:xfrm>
          <a:prstGeom prst="rect">
            <a:avLst/>
          </a:prstGeom>
          <a:solidFill>
            <a:srgbClr val="BD58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6000" b="1" dirty="0">
                <a:ln w="19050">
                  <a:solidFill>
                    <a:schemeClr val="tx1"/>
                  </a:solidFill>
                </a:ln>
              </a:rPr>
              <a:t>Shell</a:t>
            </a:r>
          </a:p>
        </p:txBody>
      </p:sp>
      <p:pic>
        <p:nvPicPr>
          <p:cNvPr id="28674" name="Picture 2" descr="Shell plc - Wikipedia">
            <a:extLst>
              <a:ext uri="{FF2B5EF4-FFF2-40B4-BE49-F238E27FC236}">
                <a16:creationId xmlns:a16="http://schemas.microsoft.com/office/drawing/2014/main" id="{C1EC2B22-888E-C34F-4C2F-E454082FA59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29160" y="832104"/>
            <a:ext cx="4285679" cy="3971286"/>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descr="A close up of a black background&#10;&#10;AI-generated content may be incorrect.">
            <a:extLst>
              <a:ext uri="{FF2B5EF4-FFF2-40B4-BE49-F238E27FC236}">
                <a16:creationId xmlns:a16="http://schemas.microsoft.com/office/drawing/2014/main" id="{B6EF4A2B-85CB-BFA3-42A3-9C209328665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152" y="6467003"/>
            <a:ext cx="1399032" cy="354421"/>
          </a:xfrm>
          <a:prstGeom prst="rect">
            <a:avLst/>
          </a:prstGeom>
        </p:spPr>
      </p:pic>
      <p:sp>
        <p:nvSpPr>
          <p:cNvPr id="3" name="TextBox 2">
            <a:extLst>
              <a:ext uri="{FF2B5EF4-FFF2-40B4-BE49-F238E27FC236}">
                <a16:creationId xmlns:a16="http://schemas.microsoft.com/office/drawing/2014/main" id="{7DDB6733-6D9B-165C-6832-B4D7BAAFCF0A}"/>
              </a:ext>
            </a:extLst>
          </p:cNvPr>
          <p:cNvSpPr txBox="1"/>
          <p:nvPr/>
        </p:nvSpPr>
        <p:spPr>
          <a:xfrm>
            <a:off x="5897880" y="6503579"/>
            <a:ext cx="3328416" cy="276999"/>
          </a:xfrm>
          <a:prstGeom prst="rect">
            <a:avLst/>
          </a:prstGeom>
          <a:noFill/>
        </p:spPr>
        <p:txBody>
          <a:bodyPr wrap="square" rtlCol="0">
            <a:spAutoFit/>
          </a:bodyPr>
          <a:lstStyle/>
          <a:p>
            <a:pPr algn="ctr"/>
            <a:r>
              <a:rPr lang="en-IE" sz="1200" b="1" dirty="0"/>
              <a:t>© Seomra Ranga 2025 www.seomraranga.com</a:t>
            </a:r>
          </a:p>
        </p:txBody>
      </p:sp>
      <p:sp>
        <p:nvSpPr>
          <p:cNvPr id="7" name="Rectangle 6">
            <a:extLst>
              <a:ext uri="{FF2B5EF4-FFF2-40B4-BE49-F238E27FC236}">
                <a16:creationId xmlns:a16="http://schemas.microsoft.com/office/drawing/2014/main" id="{9731F226-091A-C7AD-D39B-546EAA6B09C8}"/>
              </a:ext>
            </a:extLst>
          </p:cNvPr>
          <p:cNvSpPr/>
          <p:nvPr/>
        </p:nvSpPr>
        <p:spPr>
          <a:xfrm>
            <a:off x="8314204" y="760049"/>
            <a:ext cx="625580" cy="564733"/>
          </a:xfrm>
          <a:prstGeom prst="rect">
            <a:avLst/>
          </a:prstGeom>
          <a:solidFill>
            <a:srgbClr val="BD582C"/>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3200" b="1" dirty="0">
                <a:ln w="19050">
                  <a:solidFill>
                    <a:schemeClr val="tx1"/>
                  </a:solidFill>
                </a:ln>
              </a:rPr>
              <a:t>28</a:t>
            </a:r>
          </a:p>
        </p:txBody>
      </p:sp>
      <p:sp>
        <p:nvSpPr>
          <p:cNvPr id="8" name="TextBox 7">
            <a:extLst>
              <a:ext uri="{FF2B5EF4-FFF2-40B4-BE49-F238E27FC236}">
                <a16:creationId xmlns:a16="http://schemas.microsoft.com/office/drawing/2014/main" id="{2E61D3FC-619C-3685-9A63-E14778226AD9}"/>
              </a:ext>
            </a:extLst>
          </p:cNvPr>
          <p:cNvSpPr txBox="1"/>
          <p:nvPr/>
        </p:nvSpPr>
        <p:spPr>
          <a:xfrm>
            <a:off x="0" y="757166"/>
            <a:ext cx="1801368" cy="369332"/>
          </a:xfrm>
          <a:prstGeom prst="rect">
            <a:avLst/>
          </a:prstGeom>
          <a:solidFill>
            <a:srgbClr val="E48312"/>
          </a:solidFill>
        </p:spPr>
        <p:txBody>
          <a:bodyPr wrap="square" rtlCol="0">
            <a:spAutoFit/>
          </a:bodyPr>
          <a:lstStyle/>
          <a:p>
            <a:pPr algn="ctr"/>
            <a:r>
              <a:rPr lang="en-IE" b="1" dirty="0"/>
              <a:t>Media Education</a:t>
            </a:r>
          </a:p>
        </p:txBody>
      </p:sp>
    </p:spTree>
    <p:extLst>
      <p:ext uri="{BB962C8B-B14F-4D97-AF65-F5344CB8AC3E}">
        <p14:creationId xmlns:p14="http://schemas.microsoft.com/office/powerpoint/2010/main" val="6727016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8674"/>
                                        </p:tgtEl>
                                        <p:attrNameLst>
                                          <p:attrName>style.visibility</p:attrName>
                                        </p:attrNameLst>
                                      </p:cBhvr>
                                      <p:to>
                                        <p:strVal val="visible"/>
                                      </p:to>
                                    </p:set>
                                    <p:animEffect transition="in" filter="fade">
                                      <p:cBhvr>
                                        <p:cTn id="7" dur="1000"/>
                                        <p:tgtEl>
                                          <p:spTgt spid="28674"/>
                                        </p:tgtEl>
                                      </p:cBhvr>
                                    </p:animEffect>
                                    <p:anim calcmode="lin" valueType="num">
                                      <p:cBhvr>
                                        <p:cTn id="8" dur="1000" fill="hold"/>
                                        <p:tgtEl>
                                          <p:spTgt spid="28674"/>
                                        </p:tgtEl>
                                        <p:attrNameLst>
                                          <p:attrName>ppt_x</p:attrName>
                                        </p:attrNameLst>
                                      </p:cBhvr>
                                      <p:tavLst>
                                        <p:tav tm="0">
                                          <p:val>
                                            <p:strVal val="#ppt_x"/>
                                          </p:val>
                                        </p:tav>
                                        <p:tav tm="100000">
                                          <p:val>
                                            <p:strVal val="#ppt_x"/>
                                          </p:val>
                                        </p:tav>
                                      </p:tavLst>
                                    </p:anim>
                                    <p:anim calcmode="lin" valueType="num">
                                      <p:cBhvr>
                                        <p:cTn id="9" dur="1000" fill="hold"/>
                                        <p:tgtEl>
                                          <p:spTgt spid="2867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0B26CB-4663-D7DF-E4A2-CE837E6750F5}"/>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0B20C559-265D-613F-FF27-01AA1768294F}"/>
              </a:ext>
            </a:extLst>
          </p:cNvPr>
          <p:cNvSpPr/>
          <p:nvPr/>
        </p:nvSpPr>
        <p:spPr>
          <a:xfrm>
            <a:off x="0" y="0"/>
            <a:ext cx="9144000" cy="512064"/>
          </a:xfrm>
          <a:prstGeom prst="rect">
            <a:avLst/>
          </a:prstGeom>
          <a:solidFill>
            <a:srgbClr val="BD58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4000" b="1" dirty="0">
                <a:ln>
                  <a:solidFill>
                    <a:schemeClr val="tx1"/>
                  </a:solidFill>
                </a:ln>
              </a:rPr>
              <a:t>NAME THE LOGO</a:t>
            </a:r>
          </a:p>
        </p:txBody>
      </p:sp>
      <p:sp>
        <p:nvSpPr>
          <p:cNvPr id="5" name="Rectangle 4">
            <a:extLst>
              <a:ext uri="{FF2B5EF4-FFF2-40B4-BE49-F238E27FC236}">
                <a16:creationId xmlns:a16="http://schemas.microsoft.com/office/drawing/2014/main" id="{010A3983-1105-1582-1848-39E6B202A21C}"/>
              </a:ext>
            </a:extLst>
          </p:cNvPr>
          <p:cNvSpPr/>
          <p:nvPr/>
        </p:nvSpPr>
        <p:spPr>
          <a:xfrm>
            <a:off x="0" y="509016"/>
            <a:ext cx="9144000" cy="103632"/>
          </a:xfrm>
          <a:prstGeom prst="rect">
            <a:avLst/>
          </a:prstGeom>
          <a:solidFill>
            <a:srgbClr val="E4831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6" name="Rectangle 5">
            <a:extLst>
              <a:ext uri="{FF2B5EF4-FFF2-40B4-BE49-F238E27FC236}">
                <a16:creationId xmlns:a16="http://schemas.microsoft.com/office/drawing/2014/main" id="{1CCA2EE0-68D7-9D75-A1B3-DC34205F8025}"/>
              </a:ext>
            </a:extLst>
          </p:cNvPr>
          <p:cNvSpPr/>
          <p:nvPr/>
        </p:nvSpPr>
        <p:spPr>
          <a:xfrm>
            <a:off x="0" y="5120640"/>
            <a:ext cx="9144000" cy="905256"/>
          </a:xfrm>
          <a:prstGeom prst="rect">
            <a:avLst/>
          </a:prstGeom>
          <a:solidFill>
            <a:srgbClr val="BD58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6000" b="1" dirty="0">
                <a:ln w="19050">
                  <a:solidFill>
                    <a:schemeClr val="tx1"/>
                  </a:solidFill>
                </a:ln>
              </a:rPr>
              <a:t>Toyota</a:t>
            </a:r>
          </a:p>
        </p:txBody>
      </p:sp>
      <p:pic>
        <p:nvPicPr>
          <p:cNvPr id="29698" name="Picture 2" descr="Toyota Logo: The History, Meaning &amp; Evolution">
            <a:extLst>
              <a:ext uri="{FF2B5EF4-FFF2-40B4-BE49-F238E27FC236}">
                <a16:creationId xmlns:a16="http://schemas.microsoft.com/office/drawing/2014/main" id="{AB9930EC-5B1E-98B7-EE2F-8D911633072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00125" y="961644"/>
            <a:ext cx="7143750" cy="3810000"/>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descr="A close up of a black background&#10;&#10;AI-generated content may be incorrect.">
            <a:extLst>
              <a:ext uri="{FF2B5EF4-FFF2-40B4-BE49-F238E27FC236}">
                <a16:creationId xmlns:a16="http://schemas.microsoft.com/office/drawing/2014/main" id="{04637E2B-FCA7-EADA-0221-45865F079A5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152" y="6467003"/>
            <a:ext cx="1399032" cy="354421"/>
          </a:xfrm>
          <a:prstGeom prst="rect">
            <a:avLst/>
          </a:prstGeom>
        </p:spPr>
      </p:pic>
      <p:sp>
        <p:nvSpPr>
          <p:cNvPr id="3" name="TextBox 2">
            <a:extLst>
              <a:ext uri="{FF2B5EF4-FFF2-40B4-BE49-F238E27FC236}">
                <a16:creationId xmlns:a16="http://schemas.microsoft.com/office/drawing/2014/main" id="{2F246537-9BB5-9449-A433-AFF5CDB30393}"/>
              </a:ext>
            </a:extLst>
          </p:cNvPr>
          <p:cNvSpPr txBox="1"/>
          <p:nvPr/>
        </p:nvSpPr>
        <p:spPr>
          <a:xfrm>
            <a:off x="5897880" y="6503579"/>
            <a:ext cx="3328416" cy="276999"/>
          </a:xfrm>
          <a:prstGeom prst="rect">
            <a:avLst/>
          </a:prstGeom>
          <a:noFill/>
        </p:spPr>
        <p:txBody>
          <a:bodyPr wrap="square" rtlCol="0">
            <a:spAutoFit/>
          </a:bodyPr>
          <a:lstStyle/>
          <a:p>
            <a:pPr algn="ctr"/>
            <a:r>
              <a:rPr lang="en-IE" sz="1200" b="1" dirty="0"/>
              <a:t>© Seomra Ranga 2025 www.seomraranga.com</a:t>
            </a:r>
          </a:p>
        </p:txBody>
      </p:sp>
      <p:sp>
        <p:nvSpPr>
          <p:cNvPr id="7" name="Rectangle 6">
            <a:extLst>
              <a:ext uri="{FF2B5EF4-FFF2-40B4-BE49-F238E27FC236}">
                <a16:creationId xmlns:a16="http://schemas.microsoft.com/office/drawing/2014/main" id="{EA73A6E5-18EE-74BE-12AC-E2DF57BF4456}"/>
              </a:ext>
            </a:extLst>
          </p:cNvPr>
          <p:cNvSpPr/>
          <p:nvPr/>
        </p:nvSpPr>
        <p:spPr>
          <a:xfrm>
            <a:off x="8314204" y="760049"/>
            <a:ext cx="625580" cy="564733"/>
          </a:xfrm>
          <a:prstGeom prst="rect">
            <a:avLst/>
          </a:prstGeom>
          <a:solidFill>
            <a:srgbClr val="BD582C"/>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3200" b="1" dirty="0">
                <a:ln w="19050">
                  <a:solidFill>
                    <a:schemeClr val="tx1"/>
                  </a:solidFill>
                </a:ln>
              </a:rPr>
              <a:t>29</a:t>
            </a:r>
          </a:p>
        </p:txBody>
      </p:sp>
      <p:sp>
        <p:nvSpPr>
          <p:cNvPr id="8" name="TextBox 7">
            <a:extLst>
              <a:ext uri="{FF2B5EF4-FFF2-40B4-BE49-F238E27FC236}">
                <a16:creationId xmlns:a16="http://schemas.microsoft.com/office/drawing/2014/main" id="{1CEFB5CD-7A1F-C220-D652-E062128D78A0}"/>
              </a:ext>
            </a:extLst>
          </p:cNvPr>
          <p:cNvSpPr txBox="1"/>
          <p:nvPr/>
        </p:nvSpPr>
        <p:spPr>
          <a:xfrm>
            <a:off x="0" y="757166"/>
            <a:ext cx="1801368" cy="369332"/>
          </a:xfrm>
          <a:prstGeom prst="rect">
            <a:avLst/>
          </a:prstGeom>
          <a:solidFill>
            <a:srgbClr val="E48312"/>
          </a:solidFill>
        </p:spPr>
        <p:txBody>
          <a:bodyPr wrap="square" rtlCol="0">
            <a:spAutoFit/>
          </a:bodyPr>
          <a:lstStyle/>
          <a:p>
            <a:pPr algn="ctr"/>
            <a:r>
              <a:rPr lang="en-IE" b="1" dirty="0"/>
              <a:t>Media Education</a:t>
            </a:r>
          </a:p>
        </p:txBody>
      </p:sp>
    </p:spTree>
    <p:extLst>
      <p:ext uri="{BB962C8B-B14F-4D97-AF65-F5344CB8AC3E}">
        <p14:creationId xmlns:p14="http://schemas.microsoft.com/office/powerpoint/2010/main" val="45143046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9698"/>
                                        </p:tgtEl>
                                        <p:attrNameLst>
                                          <p:attrName>style.visibility</p:attrName>
                                        </p:attrNameLst>
                                      </p:cBhvr>
                                      <p:to>
                                        <p:strVal val="visible"/>
                                      </p:to>
                                    </p:set>
                                    <p:animEffect transition="in" filter="fade">
                                      <p:cBhvr>
                                        <p:cTn id="7" dur="1000"/>
                                        <p:tgtEl>
                                          <p:spTgt spid="29698"/>
                                        </p:tgtEl>
                                      </p:cBhvr>
                                    </p:animEffect>
                                    <p:anim calcmode="lin" valueType="num">
                                      <p:cBhvr>
                                        <p:cTn id="8" dur="1000" fill="hold"/>
                                        <p:tgtEl>
                                          <p:spTgt spid="29698"/>
                                        </p:tgtEl>
                                        <p:attrNameLst>
                                          <p:attrName>ppt_x</p:attrName>
                                        </p:attrNameLst>
                                      </p:cBhvr>
                                      <p:tavLst>
                                        <p:tav tm="0">
                                          <p:val>
                                            <p:strVal val="#ppt_x"/>
                                          </p:val>
                                        </p:tav>
                                        <p:tav tm="100000">
                                          <p:val>
                                            <p:strVal val="#ppt_x"/>
                                          </p:val>
                                        </p:tav>
                                      </p:tavLst>
                                    </p:anim>
                                    <p:anim calcmode="lin" valueType="num">
                                      <p:cBhvr>
                                        <p:cTn id="9" dur="1000" fill="hold"/>
                                        <p:tgtEl>
                                          <p:spTgt spid="2969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9EC13C-0ECF-114A-2977-4FA961060331}"/>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86CC6506-EA3E-EA3B-C994-86FE02A5423A}"/>
              </a:ext>
            </a:extLst>
          </p:cNvPr>
          <p:cNvSpPr/>
          <p:nvPr/>
        </p:nvSpPr>
        <p:spPr>
          <a:xfrm>
            <a:off x="0" y="0"/>
            <a:ext cx="9144000" cy="512064"/>
          </a:xfrm>
          <a:prstGeom prst="rect">
            <a:avLst/>
          </a:prstGeom>
          <a:solidFill>
            <a:srgbClr val="BD58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4000" b="1" dirty="0">
                <a:ln>
                  <a:solidFill>
                    <a:schemeClr val="tx1"/>
                  </a:solidFill>
                </a:ln>
              </a:rPr>
              <a:t>NAME THE LOGO</a:t>
            </a:r>
          </a:p>
        </p:txBody>
      </p:sp>
      <p:sp>
        <p:nvSpPr>
          <p:cNvPr id="5" name="Rectangle 4">
            <a:extLst>
              <a:ext uri="{FF2B5EF4-FFF2-40B4-BE49-F238E27FC236}">
                <a16:creationId xmlns:a16="http://schemas.microsoft.com/office/drawing/2014/main" id="{BE1C7804-5651-F163-9B59-F83FBD6F6B99}"/>
              </a:ext>
            </a:extLst>
          </p:cNvPr>
          <p:cNvSpPr/>
          <p:nvPr/>
        </p:nvSpPr>
        <p:spPr>
          <a:xfrm>
            <a:off x="0" y="509016"/>
            <a:ext cx="9144000" cy="103632"/>
          </a:xfrm>
          <a:prstGeom prst="rect">
            <a:avLst/>
          </a:prstGeom>
          <a:solidFill>
            <a:srgbClr val="E4831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6" name="Rectangle 5">
            <a:extLst>
              <a:ext uri="{FF2B5EF4-FFF2-40B4-BE49-F238E27FC236}">
                <a16:creationId xmlns:a16="http://schemas.microsoft.com/office/drawing/2014/main" id="{87638D02-677C-BB03-7710-67F4301810D0}"/>
              </a:ext>
            </a:extLst>
          </p:cNvPr>
          <p:cNvSpPr/>
          <p:nvPr/>
        </p:nvSpPr>
        <p:spPr>
          <a:xfrm>
            <a:off x="0" y="5120640"/>
            <a:ext cx="9144000" cy="905256"/>
          </a:xfrm>
          <a:prstGeom prst="rect">
            <a:avLst/>
          </a:prstGeom>
          <a:solidFill>
            <a:srgbClr val="BD58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6000" b="1" dirty="0">
                <a:ln w="19050">
                  <a:solidFill>
                    <a:schemeClr val="tx1"/>
                  </a:solidFill>
                </a:ln>
              </a:rPr>
              <a:t>Champion</a:t>
            </a:r>
          </a:p>
        </p:txBody>
      </p:sp>
      <p:pic>
        <p:nvPicPr>
          <p:cNvPr id="30724" name="Picture 4" descr="champion tee logo - Hospital Insurance Management Services India">
            <a:extLst>
              <a:ext uri="{FF2B5EF4-FFF2-40B4-BE49-F238E27FC236}">
                <a16:creationId xmlns:a16="http://schemas.microsoft.com/office/drawing/2014/main" id="{2BA5A452-F547-6104-BE76-BFC2A726CD5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25880" y="886968"/>
            <a:ext cx="6492240" cy="3651885"/>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descr="A close up of a black background&#10;&#10;AI-generated content may be incorrect.">
            <a:extLst>
              <a:ext uri="{FF2B5EF4-FFF2-40B4-BE49-F238E27FC236}">
                <a16:creationId xmlns:a16="http://schemas.microsoft.com/office/drawing/2014/main" id="{7FC67701-A046-31F5-0455-3CB43078678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152" y="6467003"/>
            <a:ext cx="1399032" cy="354421"/>
          </a:xfrm>
          <a:prstGeom prst="rect">
            <a:avLst/>
          </a:prstGeom>
        </p:spPr>
      </p:pic>
      <p:sp>
        <p:nvSpPr>
          <p:cNvPr id="3" name="TextBox 2">
            <a:extLst>
              <a:ext uri="{FF2B5EF4-FFF2-40B4-BE49-F238E27FC236}">
                <a16:creationId xmlns:a16="http://schemas.microsoft.com/office/drawing/2014/main" id="{CD07CBEB-9CB9-77D7-AA24-9E9E280D2E38}"/>
              </a:ext>
            </a:extLst>
          </p:cNvPr>
          <p:cNvSpPr txBox="1"/>
          <p:nvPr/>
        </p:nvSpPr>
        <p:spPr>
          <a:xfrm>
            <a:off x="5897880" y="6503579"/>
            <a:ext cx="3328416" cy="276999"/>
          </a:xfrm>
          <a:prstGeom prst="rect">
            <a:avLst/>
          </a:prstGeom>
          <a:noFill/>
        </p:spPr>
        <p:txBody>
          <a:bodyPr wrap="square" rtlCol="0">
            <a:spAutoFit/>
          </a:bodyPr>
          <a:lstStyle/>
          <a:p>
            <a:pPr algn="ctr"/>
            <a:r>
              <a:rPr lang="en-IE" sz="1200" b="1" dirty="0"/>
              <a:t>© Seomra Ranga 2025 www.seomraranga.com</a:t>
            </a:r>
          </a:p>
        </p:txBody>
      </p:sp>
      <p:sp>
        <p:nvSpPr>
          <p:cNvPr id="7" name="Rectangle 6">
            <a:extLst>
              <a:ext uri="{FF2B5EF4-FFF2-40B4-BE49-F238E27FC236}">
                <a16:creationId xmlns:a16="http://schemas.microsoft.com/office/drawing/2014/main" id="{6FE12DB6-7378-A4A9-7E54-AA5F9A7E55D8}"/>
              </a:ext>
            </a:extLst>
          </p:cNvPr>
          <p:cNvSpPr/>
          <p:nvPr/>
        </p:nvSpPr>
        <p:spPr>
          <a:xfrm>
            <a:off x="8314204" y="760049"/>
            <a:ext cx="625580" cy="564733"/>
          </a:xfrm>
          <a:prstGeom prst="rect">
            <a:avLst/>
          </a:prstGeom>
          <a:solidFill>
            <a:srgbClr val="BD582C"/>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3200" b="1" dirty="0">
                <a:ln w="19050">
                  <a:solidFill>
                    <a:schemeClr val="tx1"/>
                  </a:solidFill>
                </a:ln>
              </a:rPr>
              <a:t>30</a:t>
            </a:r>
          </a:p>
        </p:txBody>
      </p:sp>
      <p:sp>
        <p:nvSpPr>
          <p:cNvPr id="8" name="TextBox 7">
            <a:extLst>
              <a:ext uri="{FF2B5EF4-FFF2-40B4-BE49-F238E27FC236}">
                <a16:creationId xmlns:a16="http://schemas.microsoft.com/office/drawing/2014/main" id="{E581514C-347C-10D0-1312-890775474966}"/>
              </a:ext>
            </a:extLst>
          </p:cNvPr>
          <p:cNvSpPr txBox="1"/>
          <p:nvPr/>
        </p:nvSpPr>
        <p:spPr>
          <a:xfrm>
            <a:off x="0" y="757166"/>
            <a:ext cx="1801368" cy="369332"/>
          </a:xfrm>
          <a:prstGeom prst="rect">
            <a:avLst/>
          </a:prstGeom>
          <a:solidFill>
            <a:srgbClr val="E48312"/>
          </a:solidFill>
        </p:spPr>
        <p:txBody>
          <a:bodyPr wrap="square" rtlCol="0">
            <a:spAutoFit/>
          </a:bodyPr>
          <a:lstStyle/>
          <a:p>
            <a:pPr algn="ctr"/>
            <a:r>
              <a:rPr lang="en-IE" b="1" dirty="0"/>
              <a:t>Media Education</a:t>
            </a:r>
          </a:p>
        </p:txBody>
      </p:sp>
    </p:spTree>
    <p:extLst>
      <p:ext uri="{BB962C8B-B14F-4D97-AF65-F5344CB8AC3E}">
        <p14:creationId xmlns:p14="http://schemas.microsoft.com/office/powerpoint/2010/main" val="247183488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0724"/>
                                        </p:tgtEl>
                                        <p:attrNameLst>
                                          <p:attrName>style.visibility</p:attrName>
                                        </p:attrNameLst>
                                      </p:cBhvr>
                                      <p:to>
                                        <p:strVal val="visible"/>
                                      </p:to>
                                    </p:set>
                                    <p:animEffect transition="in" filter="fade">
                                      <p:cBhvr>
                                        <p:cTn id="7" dur="1000"/>
                                        <p:tgtEl>
                                          <p:spTgt spid="30724"/>
                                        </p:tgtEl>
                                      </p:cBhvr>
                                    </p:animEffect>
                                    <p:anim calcmode="lin" valueType="num">
                                      <p:cBhvr>
                                        <p:cTn id="8" dur="1000" fill="hold"/>
                                        <p:tgtEl>
                                          <p:spTgt spid="30724"/>
                                        </p:tgtEl>
                                        <p:attrNameLst>
                                          <p:attrName>ppt_x</p:attrName>
                                        </p:attrNameLst>
                                      </p:cBhvr>
                                      <p:tavLst>
                                        <p:tav tm="0">
                                          <p:val>
                                            <p:strVal val="#ppt_x"/>
                                          </p:val>
                                        </p:tav>
                                        <p:tav tm="100000">
                                          <p:val>
                                            <p:strVal val="#ppt_x"/>
                                          </p:val>
                                        </p:tav>
                                      </p:tavLst>
                                    </p:anim>
                                    <p:anim calcmode="lin" valueType="num">
                                      <p:cBhvr>
                                        <p:cTn id="9" dur="1000" fill="hold"/>
                                        <p:tgtEl>
                                          <p:spTgt spid="3072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FC772F-C0B6-158B-8743-3CA28545AA4D}"/>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A93EBB8E-A89E-27BC-52DE-C6C26C718088}"/>
              </a:ext>
            </a:extLst>
          </p:cNvPr>
          <p:cNvSpPr/>
          <p:nvPr/>
        </p:nvSpPr>
        <p:spPr>
          <a:xfrm>
            <a:off x="0" y="0"/>
            <a:ext cx="9144000" cy="512064"/>
          </a:xfrm>
          <a:prstGeom prst="rect">
            <a:avLst/>
          </a:prstGeom>
          <a:solidFill>
            <a:srgbClr val="BD58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4000" b="1" dirty="0">
                <a:ln>
                  <a:solidFill>
                    <a:schemeClr val="tx1"/>
                  </a:solidFill>
                </a:ln>
              </a:rPr>
              <a:t>NAME THE LOGO</a:t>
            </a:r>
          </a:p>
        </p:txBody>
      </p:sp>
      <p:sp>
        <p:nvSpPr>
          <p:cNvPr id="5" name="Rectangle 4">
            <a:extLst>
              <a:ext uri="{FF2B5EF4-FFF2-40B4-BE49-F238E27FC236}">
                <a16:creationId xmlns:a16="http://schemas.microsoft.com/office/drawing/2014/main" id="{3EB68C10-B712-1E28-5E7A-5A96DFDBCA82}"/>
              </a:ext>
            </a:extLst>
          </p:cNvPr>
          <p:cNvSpPr/>
          <p:nvPr/>
        </p:nvSpPr>
        <p:spPr>
          <a:xfrm>
            <a:off x="0" y="509016"/>
            <a:ext cx="9144000" cy="103632"/>
          </a:xfrm>
          <a:prstGeom prst="rect">
            <a:avLst/>
          </a:prstGeom>
          <a:solidFill>
            <a:srgbClr val="E4831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6" name="Rectangle 5">
            <a:extLst>
              <a:ext uri="{FF2B5EF4-FFF2-40B4-BE49-F238E27FC236}">
                <a16:creationId xmlns:a16="http://schemas.microsoft.com/office/drawing/2014/main" id="{28DBC9E6-973C-F6E3-E185-A771DCCDA009}"/>
              </a:ext>
            </a:extLst>
          </p:cNvPr>
          <p:cNvSpPr/>
          <p:nvPr/>
        </p:nvSpPr>
        <p:spPr>
          <a:xfrm>
            <a:off x="0" y="5120640"/>
            <a:ext cx="9144000" cy="905256"/>
          </a:xfrm>
          <a:prstGeom prst="rect">
            <a:avLst/>
          </a:prstGeom>
          <a:solidFill>
            <a:srgbClr val="BD58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6000" b="1" dirty="0">
                <a:ln w="19050">
                  <a:solidFill>
                    <a:schemeClr val="tx1"/>
                  </a:solidFill>
                </a:ln>
              </a:rPr>
              <a:t>Tommy Hilfiger</a:t>
            </a:r>
          </a:p>
        </p:txBody>
      </p:sp>
      <p:pic>
        <p:nvPicPr>
          <p:cNvPr id="31746" name="Picture 2" descr="Tommy Hilfiger invalidates trademark piggybacking on its iconic flag logo -  Lexology">
            <a:extLst>
              <a:ext uri="{FF2B5EF4-FFF2-40B4-BE49-F238E27FC236}">
                <a16:creationId xmlns:a16="http://schemas.microsoft.com/office/drawing/2014/main" id="{1292CEFB-4BDF-DF6A-0223-7A1A664FCE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95550" y="1456944"/>
            <a:ext cx="4152900" cy="2819400"/>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descr="A close up of a black background&#10;&#10;AI-generated content may be incorrect.">
            <a:extLst>
              <a:ext uri="{FF2B5EF4-FFF2-40B4-BE49-F238E27FC236}">
                <a16:creationId xmlns:a16="http://schemas.microsoft.com/office/drawing/2014/main" id="{A95332F5-BFF3-D3FF-DE14-52B38D1A5C8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152" y="6467003"/>
            <a:ext cx="1399032" cy="354421"/>
          </a:xfrm>
          <a:prstGeom prst="rect">
            <a:avLst/>
          </a:prstGeom>
        </p:spPr>
      </p:pic>
      <p:sp>
        <p:nvSpPr>
          <p:cNvPr id="3" name="TextBox 2">
            <a:extLst>
              <a:ext uri="{FF2B5EF4-FFF2-40B4-BE49-F238E27FC236}">
                <a16:creationId xmlns:a16="http://schemas.microsoft.com/office/drawing/2014/main" id="{42FF42FD-7735-54B1-4D9E-F263E00E4D31}"/>
              </a:ext>
            </a:extLst>
          </p:cNvPr>
          <p:cNvSpPr txBox="1"/>
          <p:nvPr/>
        </p:nvSpPr>
        <p:spPr>
          <a:xfrm>
            <a:off x="5897880" y="6503579"/>
            <a:ext cx="3328416" cy="276999"/>
          </a:xfrm>
          <a:prstGeom prst="rect">
            <a:avLst/>
          </a:prstGeom>
          <a:noFill/>
        </p:spPr>
        <p:txBody>
          <a:bodyPr wrap="square" rtlCol="0">
            <a:spAutoFit/>
          </a:bodyPr>
          <a:lstStyle/>
          <a:p>
            <a:pPr algn="ctr"/>
            <a:r>
              <a:rPr lang="en-IE" sz="1200" b="1" dirty="0"/>
              <a:t>© Seomra Ranga 2025 www.seomraranga.com</a:t>
            </a:r>
          </a:p>
        </p:txBody>
      </p:sp>
      <p:sp>
        <p:nvSpPr>
          <p:cNvPr id="7" name="Rectangle 6">
            <a:extLst>
              <a:ext uri="{FF2B5EF4-FFF2-40B4-BE49-F238E27FC236}">
                <a16:creationId xmlns:a16="http://schemas.microsoft.com/office/drawing/2014/main" id="{D6E9C2DF-A276-0C25-E1F4-AC8C37B66618}"/>
              </a:ext>
            </a:extLst>
          </p:cNvPr>
          <p:cNvSpPr/>
          <p:nvPr/>
        </p:nvSpPr>
        <p:spPr>
          <a:xfrm>
            <a:off x="8314204" y="760049"/>
            <a:ext cx="625580" cy="564733"/>
          </a:xfrm>
          <a:prstGeom prst="rect">
            <a:avLst/>
          </a:prstGeom>
          <a:solidFill>
            <a:srgbClr val="BD582C"/>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3200" b="1" dirty="0">
                <a:ln w="19050">
                  <a:solidFill>
                    <a:schemeClr val="tx1"/>
                  </a:solidFill>
                </a:ln>
              </a:rPr>
              <a:t>31</a:t>
            </a:r>
          </a:p>
        </p:txBody>
      </p:sp>
      <p:sp>
        <p:nvSpPr>
          <p:cNvPr id="8" name="TextBox 7">
            <a:extLst>
              <a:ext uri="{FF2B5EF4-FFF2-40B4-BE49-F238E27FC236}">
                <a16:creationId xmlns:a16="http://schemas.microsoft.com/office/drawing/2014/main" id="{CDE8FCD8-47AF-4E3B-D314-CDD5013148BD}"/>
              </a:ext>
            </a:extLst>
          </p:cNvPr>
          <p:cNvSpPr txBox="1"/>
          <p:nvPr/>
        </p:nvSpPr>
        <p:spPr>
          <a:xfrm>
            <a:off x="0" y="757166"/>
            <a:ext cx="1801368" cy="369332"/>
          </a:xfrm>
          <a:prstGeom prst="rect">
            <a:avLst/>
          </a:prstGeom>
          <a:solidFill>
            <a:srgbClr val="E48312"/>
          </a:solidFill>
        </p:spPr>
        <p:txBody>
          <a:bodyPr wrap="square" rtlCol="0">
            <a:spAutoFit/>
          </a:bodyPr>
          <a:lstStyle/>
          <a:p>
            <a:pPr algn="ctr"/>
            <a:r>
              <a:rPr lang="en-IE" b="1" dirty="0"/>
              <a:t>Media Education</a:t>
            </a:r>
          </a:p>
        </p:txBody>
      </p:sp>
    </p:spTree>
    <p:extLst>
      <p:ext uri="{BB962C8B-B14F-4D97-AF65-F5344CB8AC3E}">
        <p14:creationId xmlns:p14="http://schemas.microsoft.com/office/powerpoint/2010/main" val="27195806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1746"/>
                                        </p:tgtEl>
                                        <p:attrNameLst>
                                          <p:attrName>style.visibility</p:attrName>
                                        </p:attrNameLst>
                                      </p:cBhvr>
                                      <p:to>
                                        <p:strVal val="visible"/>
                                      </p:to>
                                    </p:set>
                                    <p:animEffect transition="in" filter="fade">
                                      <p:cBhvr>
                                        <p:cTn id="7" dur="1000"/>
                                        <p:tgtEl>
                                          <p:spTgt spid="31746"/>
                                        </p:tgtEl>
                                      </p:cBhvr>
                                    </p:animEffect>
                                    <p:anim calcmode="lin" valueType="num">
                                      <p:cBhvr>
                                        <p:cTn id="8" dur="1000" fill="hold"/>
                                        <p:tgtEl>
                                          <p:spTgt spid="31746"/>
                                        </p:tgtEl>
                                        <p:attrNameLst>
                                          <p:attrName>ppt_x</p:attrName>
                                        </p:attrNameLst>
                                      </p:cBhvr>
                                      <p:tavLst>
                                        <p:tav tm="0">
                                          <p:val>
                                            <p:strVal val="#ppt_x"/>
                                          </p:val>
                                        </p:tav>
                                        <p:tav tm="100000">
                                          <p:val>
                                            <p:strVal val="#ppt_x"/>
                                          </p:val>
                                        </p:tav>
                                      </p:tavLst>
                                    </p:anim>
                                    <p:anim calcmode="lin" valueType="num">
                                      <p:cBhvr>
                                        <p:cTn id="9" dur="1000" fill="hold"/>
                                        <p:tgtEl>
                                          <p:spTgt spid="3174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221DF7-BD6B-1B63-CA13-F04C446BF607}"/>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F8208AA7-6646-A7BC-0704-065AB32AC045}"/>
              </a:ext>
            </a:extLst>
          </p:cNvPr>
          <p:cNvSpPr/>
          <p:nvPr/>
        </p:nvSpPr>
        <p:spPr>
          <a:xfrm>
            <a:off x="0" y="0"/>
            <a:ext cx="9144000" cy="512064"/>
          </a:xfrm>
          <a:prstGeom prst="rect">
            <a:avLst/>
          </a:prstGeom>
          <a:solidFill>
            <a:srgbClr val="BD58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4000" b="1" dirty="0">
                <a:ln>
                  <a:solidFill>
                    <a:schemeClr val="tx1"/>
                  </a:solidFill>
                </a:ln>
              </a:rPr>
              <a:t>NAME THE LOGO</a:t>
            </a:r>
          </a:p>
        </p:txBody>
      </p:sp>
      <p:sp>
        <p:nvSpPr>
          <p:cNvPr id="5" name="Rectangle 4">
            <a:extLst>
              <a:ext uri="{FF2B5EF4-FFF2-40B4-BE49-F238E27FC236}">
                <a16:creationId xmlns:a16="http://schemas.microsoft.com/office/drawing/2014/main" id="{3BD965B6-7993-A2B5-E13D-50EE57A9638D}"/>
              </a:ext>
            </a:extLst>
          </p:cNvPr>
          <p:cNvSpPr/>
          <p:nvPr/>
        </p:nvSpPr>
        <p:spPr>
          <a:xfrm>
            <a:off x="0" y="509016"/>
            <a:ext cx="9144000" cy="103632"/>
          </a:xfrm>
          <a:prstGeom prst="rect">
            <a:avLst/>
          </a:prstGeom>
          <a:solidFill>
            <a:srgbClr val="E4831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6" name="Rectangle 5">
            <a:extLst>
              <a:ext uri="{FF2B5EF4-FFF2-40B4-BE49-F238E27FC236}">
                <a16:creationId xmlns:a16="http://schemas.microsoft.com/office/drawing/2014/main" id="{A170447C-0870-DDD5-36C7-9758AC294CE0}"/>
              </a:ext>
            </a:extLst>
          </p:cNvPr>
          <p:cNvSpPr/>
          <p:nvPr/>
        </p:nvSpPr>
        <p:spPr>
          <a:xfrm>
            <a:off x="0" y="5120640"/>
            <a:ext cx="9144000" cy="905256"/>
          </a:xfrm>
          <a:prstGeom prst="rect">
            <a:avLst/>
          </a:prstGeom>
          <a:solidFill>
            <a:srgbClr val="BD58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6000" b="1" dirty="0">
                <a:ln w="19050">
                  <a:solidFill>
                    <a:schemeClr val="tx1"/>
                  </a:solidFill>
                </a:ln>
              </a:rPr>
              <a:t>Mitsubishi</a:t>
            </a:r>
          </a:p>
        </p:txBody>
      </p:sp>
      <p:pic>
        <p:nvPicPr>
          <p:cNvPr id="32792" name="Picture 24" descr="Red mitsubishi icon - Free red car logo icons">
            <a:extLst>
              <a:ext uri="{FF2B5EF4-FFF2-40B4-BE49-F238E27FC236}">
                <a16:creationId xmlns:a16="http://schemas.microsoft.com/office/drawing/2014/main" id="{075DF6A2-B7EB-B73D-F805-964040281EC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07519" y="1112520"/>
            <a:ext cx="3128962" cy="3128962"/>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descr="A close up of a black background&#10;&#10;AI-generated content may be incorrect.">
            <a:extLst>
              <a:ext uri="{FF2B5EF4-FFF2-40B4-BE49-F238E27FC236}">
                <a16:creationId xmlns:a16="http://schemas.microsoft.com/office/drawing/2014/main" id="{044B0318-3AAB-E996-6B75-51792415190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152" y="6467003"/>
            <a:ext cx="1399032" cy="354421"/>
          </a:xfrm>
          <a:prstGeom prst="rect">
            <a:avLst/>
          </a:prstGeom>
        </p:spPr>
      </p:pic>
      <p:sp>
        <p:nvSpPr>
          <p:cNvPr id="3" name="TextBox 2">
            <a:extLst>
              <a:ext uri="{FF2B5EF4-FFF2-40B4-BE49-F238E27FC236}">
                <a16:creationId xmlns:a16="http://schemas.microsoft.com/office/drawing/2014/main" id="{87E4BDFD-8DA4-A08F-7616-1EF5D1608603}"/>
              </a:ext>
            </a:extLst>
          </p:cNvPr>
          <p:cNvSpPr txBox="1"/>
          <p:nvPr/>
        </p:nvSpPr>
        <p:spPr>
          <a:xfrm>
            <a:off x="5897880" y="6503579"/>
            <a:ext cx="3328416" cy="276999"/>
          </a:xfrm>
          <a:prstGeom prst="rect">
            <a:avLst/>
          </a:prstGeom>
          <a:noFill/>
        </p:spPr>
        <p:txBody>
          <a:bodyPr wrap="square" rtlCol="0">
            <a:spAutoFit/>
          </a:bodyPr>
          <a:lstStyle/>
          <a:p>
            <a:pPr algn="ctr"/>
            <a:r>
              <a:rPr lang="en-IE" sz="1200" b="1" dirty="0"/>
              <a:t>© Seomra Ranga 2025 www.seomraranga.com</a:t>
            </a:r>
          </a:p>
        </p:txBody>
      </p:sp>
      <p:sp>
        <p:nvSpPr>
          <p:cNvPr id="7" name="Rectangle 6">
            <a:extLst>
              <a:ext uri="{FF2B5EF4-FFF2-40B4-BE49-F238E27FC236}">
                <a16:creationId xmlns:a16="http://schemas.microsoft.com/office/drawing/2014/main" id="{76E870CB-69B4-D44A-8A22-61B91220D3AC}"/>
              </a:ext>
            </a:extLst>
          </p:cNvPr>
          <p:cNvSpPr/>
          <p:nvPr/>
        </p:nvSpPr>
        <p:spPr>
          <a:xfrm>
            <a:off x="8314204" y="760049"/>
            <a:ext cx="625580" cy="564733"/>
          </a:xfrm>
          <a:prstGeom prst="rect">
            <a:avLst/>
          </a:prstGeom>
          <a:solidFill>
            <a:srgbClr val="BD582C"/>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3200" b="1" dirty="0">
                <a:ln w="19050">
                  <a:solidFill>
                    <a:schemeClr val="tx1"/>
                  </a:solidFill>
                </a:ln>
              </a:rPr>
              <a:t>32</a:t>
            </a:r>
          </a:p>
        </p:txBody>
      </p:sp>
      <p:sp>
        <p:nvSpPr>
          <p:cNvPr id="8" name="TextBox 7">
            <a:extLst>
              <a:ext uri="{FF2B5EF4-FFF2-40B4-BE49-F238E27FC236}">
                <a16:creationId xmlns:a16="http://schemas.microsoft.com/office/drawing/2014/main" id="{400E3FD5-D097-B3DD-9D12-192826437D74}"/>
              </a:ext>
            </a:extLst>
          </p:cNvPr>
          <p:cNvSpPr txBox="1"/>
          <p:nvPr/>
        </p:nvSpPr>
        <p:spPr>
          <a:xfrm>
            <a:off x="0" y="757166"/>
            <a:ext cx="1801368" cy="369332"/>
          </a:xfrm>
          <a:prstGeom prst="rect">
            <a:avLst/>
          </a:prstGeom>
          <a:solidFill>
            <a:srgbClr val="E48312"/>
          </a:solidFill>
        </p:spPr>
        <p:txBody>
          <a:bodyPr wrap="square" rtlCol="0">
            <a:spAutoFit/>
          </a:bodyPr>
          <a:lstStyle/>
          <a:p>
            <a:pPr algn="ctr"/>
            <a:r>
              <a:rPr lang="en-IE" b="1" dirty="0"/>
              <a:t>Media Education</a:t>
            </a:r>
          </a:p>
        </p:txBody>
      </p:sp>
    </p:spTree>
    <p:extLst>
      <p:ext uri="{BB962C8B-B14F-4D97-AF65-F5344CB8AC3E}">
        <p14:creationId xmlns:p14="http://schemas.microsoft.com/office/powerpoint/2010/main" val="392098096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2792"/>
                                        </p:tgtEl>
                                        <p:attrNameLst>
                                          <p:attrName>style.visibility</p:attrName>
                                        </p:attrNameLst>
                                      </p:cBhvr>
                                      <p:to>
                                        <p:strVal val="visible"/>
                                      </p:to>
                                    </p:set>
                                    <p:animEffect transition="in" filter="fade">
                                      <p:cBhvr>
                                        <p:cTn id="7" dur="1000"/>
                                        <p:tgtEl>
                                          <p:spTgt spid="32792"/>
                                        </p:tgtEl>
                                      </p:cBhvr>
                                    </p:animEffect>
                                    <p:anim calcmode="lin" valueType="num">
                                      <p:cBhvr>
                                        <p:cTn id="8" dur="1000" fill="hold"/>
                                        <p:tgtEl>
                                          <p:spTgt spid="32792"/>
                                        </p:tgtEl>
                                        <p:attrNameLst>
                                          <p:attrName>ppt_x</p:attrName>
                                        </p:attrNameLst>
                                      </p:cBhvr>
                                      <p:tavLst>
                                        <p:tav tm="0">
                                          <p:val>
                                            <p:strVal val="#ppt_x"/>
                                          </p:val>
                                        </p:tav>
                                        <p:tav tm="100000">
                                          <p:val>
                                            <p:strVal val="#ppt_x"/>
                                          </p:val>
                                        </p:tav>
                                      </p:tavLst>
                                    </p:anim>
                                    <p:anim calcmode="lin" valueType="num">
                                      <p:cBhvr>
                                        <p:cTn id="9" dur="1000" fill="hold"/>
                                        <p:tgtEl>
                                          <p:spTgt spid="3279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ED2C32-6BA4-BAB8-B354-72213BC13A4C}"/>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067DD1AD-951A-A493-71AE-73EC0B038A19}"/>
              </a:ext>
            </a:extLst>
          </p:cNvPr>
          <p:cNvSpPr/>
          <p:nvPr/>
        </p:nvSpPr>
        <p:spPr>
          <a:xfrm>
            <a:off x="0" y="0"/>
            <a:ext cx="9144000" cy="512064"/>
          </a:xfrm>
          <a:prstGeom prst="rect">
            <a:avLst/>
          </a:prstGeom>
          <a:solidFill>
            <a:srgbClr val="BD58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4000" b="1" dirty="0">
                <a:ln>
                  <a:solidFill>
                    <a:schemeClr val="tx1"/>
                  </a:solidFill>
                </a:ln>
              </a:rPr>
              <a:t>NAME THE LOGO</a:t>
            </a:r>
          </a:p>
        </p:txBody>
      </p:sp>
      <p:sp>
        <p:nvSpPr>
          <p:cNvPr id="5" name="Rectangle 4">
            <a:extLst>
              <a:ext uri="{FF2B5EF4-FFF2-40B4-BE49-F238E27FC236}">
                <a16:creationId xmlns:a16="http://schemas.microsoft.com/office/drawing/2014/main" id="{2EBB1B4B-4FD1-5B00-2C0F-134B57C0070A}"/>
              </a:ext>
            </a:extLst>
          </p:cNvPr>
          <p:cNvSpPr/>
          <p:nvPr/>
        </p:nvSpPr>
        <p:spPr>
          <a:xfrm>
            <a:off x="0" y="509016"/>
            <a:ext cx="9144000" cy="103632"/>
          </a:xfrm>
          <a:prstGeom prst="rect">
            <a:avLst/>
          </a:prstGeom>
          <a:solidFill>
            <a:srgbClr val="E4831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6" name="Rectangle 5">
            <a:extLst>
              <a:ext uri="{FF2B5EF4-FFF2-40B4-BE49-F238E27FC236}">
                <a16:creationId xmlns:a16="http://schemas.microsoft.com/office/drawing/2014/main" id="{158047C7-2634-83A4-4719-0A6EA409204D}"/>
              </a:ext>
            </a:extLst>
          </p:cNvPr>
          <p:cNvSpPr/>
          <p:nvPr/>
        </p:nvSpPr>
        <p:spPr>
          <a:xfrm>
            <a:off x="0" y="5120640"/>
            <a:ext cx="9144000" cy="905256"/>
          </a:xfrm>
          <a:prstGeom prst="rect">
            <a:avLst/>
          </a:prstGeom>
          <a:solidFill>
            <a:srgbClr val="BD58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6000" b="1" dirty="0">
                <a:ln w="19050">
                  <a:solidFill>
                    <a:schemeClr val="tx1"/>
                  </a:solidFill>
                </a:ln>
              </a:rPr>
              <a:t>Lacoste</a:t>
            </a:r>
          </a:p>
        </p:txBody>
      </p:sp>
      <p:pic>
        <p:nvPicPr>
          <p:cNvPr id="33794" name="Picture 2">
            <a:extLst>
              <a:ext uri="{FF2B5EF4-FFF2-40B4-BE49-F238E27FC236}">
                <a16:creationId xmlns:a16="http://schemas.microsoft.com/office/drawing/2014/main" id="{8776B8C1-E6E8-BD9A-0F82-50A993CE2041}"/>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7734" t="23733" r="7200" b="24400"/>
          <a:stretch>
            <a:fillRect/>
          </a:stretch>
        </p:blipFill>
        <p:spPr bwMode="auto">
          <a:xfrm>
            <a:off x="1655064" y="1021080"/>
            <a:ext cx="5833872" cy="3557016"/>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descr="A close up of a black background&#10;&#10;AI-generated content may be incorrect.">
            <a:extLst>
              <a:ext uri="{FF2B5EF4-FFF2-40B4-BE49-F238E27FC236}">
                <a16:creationId xmlns:a16="http://schemas.microsoft.com/office/drawing/2014/main" id="{C38FA29A-22F3-CF7E-7854-F9BBD52EB30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152" y="6467003"/>
            <a:ext cx="1399032" cy="354421"/>
          </a:xfrm>
          <a:prstGeom prst="rect">
            <a:avLst/>
          </a:prstGeom>
        </p:spPr>
      </p:pic>
      <p:sp>
        <p:nvSpPr>
          <p:cNvPr id="3" name="TextBox 2">
            <a:extLst>
              <a:ext uri="{FF2B5EF4-FFF2-40B4-BE49-F238E27FC236}">
                <a16:creationId xmlns:a16="http://schemas.microsoft.com/office/drawing/2014/main" id="{FC0129E4-B7E3-B159-85FD-5F58AD871AB9}"/>
              </a:ext>
            </a:extLst>
          </p:cNvPr>
          <p:cNvSpPr txBox="1"/>
          <p:nvPr/>
        </p:nvSpPr>
        <p:spPr>
          <a:xfrm>
            <a:off x="5897880" y="6503579"/>
            <a:ext cx="3328416" cy="276999"/>
          </a:xfrm>
          <a:prstGeom prst="rect">
            <a:avLst/>
          </a:prstGeom>
          <a:noFill/>
        </p:spPr>
        <p:txBody>
          <a:bodyPr wrap="square" rtlCol="0">
            <a:spAutoFit/>
          </a:bodyPr>
          <a:lstStyle/>
          <a:p>
            <a:pPr algn="ctr"/>
            <a:r>
              <a:rPr lang="en-IE" sz="1200" b="1" dirty="0"/>
              <a:t>© Seomra Ranga 2025 www.seomraranga.com</a:t>
            </a:r>
          </a:p>
        </p:txBody>
      </p:sp>
      <p:sp>
        <p:nvSpPr>
          <p:cNvPr id="7" name="Rectangle 6">
            <a:extLst>
              <a:ext uri="{FF2B5EF4-FFF2-40B4-BE49-F238E27FC236}">
                <a16:creationId xmlns:a16="http://schemas.microsoft.com/office/drawing/2014/main" id="{2262EBBB-E14A-F488-B275-F61728670F17}"/>
              </a:ext>
            </a:extLst>
          </p:cNvPr>
          <p:cNvSpPr/>
          <p:nvPr/>
        </p:nvSpPr>
        <p:spPr>
          <a:xfrm>
            <a:off x="8314204" y="760049"/>
            <a:ext cx="625580" cy="564733"/>
          </a:xfrm>
          <a:prstGeom prst="rect">
            <a:avLst/>
          </a:prstGeom>
          <a:solidFill>
            <a:srgbClr val="BD582C"/>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3200" b="1" dirty="0">
                <a:ln w="19050">
                  <a:solidFill>
                    <a:schemeClr val="tx1"/>
                  </a:solidFill>
                </a:ln>
              </a:rPr>
              <a:t>33</a:t>
            </a:r>
          </a:p>
        </p:txBody>
      </p:sp>
      <p:sp>
        <p:nvSpPr>
          <p:cNvPr id="8" name="TextBox 7">
            <a:extLst>
              <a:ext uri="{FF2B5EF4-FFF2-40B4-BE49-F238E27FC236}">
                <a16:creationId xmlns:a16="http://schemas.microsoft.com/office/drawing/2014/main" id="{D6BEEFB2-367A-BC6F-904C-3FDC311E82F2}"/>
              </a:ext>
            </a:extLst>
          </p:cNvPr>
          <p:cNvSpPr txBox="1"/>
          <p:nvPr/>
        </p:nvSpPr>
        <p:spPr>
          <a:xfrm>
            <a:off x="0" y="757166"/>
            <a:ext cx="1801368" cy="369332"/>
          </a:xfrm>
          <a:prstGeom prst="rect">
            <a:avLst/>
          </a:prstGeom>
          <a:solidFill>
            <a:srgbClr val="E48312"/>
          </a:solidFill>
        </p:spPr>
        <p:txBody>
          <a:bodyPr wrap="square" rtlCol="0">
            <a:spAutoFit/>
          </a:bodyPr>
          <a:lstStyle/>
          <a:p>
            <a:pPr algn="ctr"/>
            <a:r>
              <a:rPr lang="en-IE" b="1" dirty="0"/>
              <a:t>Media Education</a:t>
            </a:r>
          </a:p>
        </p:txBody>
      </p:sp>
    </p:spTree>
    <p:extLst>
      <p:ext uri="{BB962C8B-B14F-4D97-AF65-F5344CB8AC3E}">
        <p14:creationId xmlns:p14="http://schemas.microsoft.com/office/powerpoint/2010/main" val="138194877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3794"/>
                                        </p:tgtEl>
                                        <p:attrNameLst>
                                          <p:attrName>style.visibility</p:attrName>
                                        </p:attrNameLst>
                                      </p:cBhvr>
                                      <p:to>
                                        <p:strVal val="visible"/>
                                      </p:to>
                                    </p:set>
                                    <p:animEffect transition="in" filter="fade">
                                      <p:cBhvr>
                                        <p:cTn id="7" dur="1000"/>
                                        <p:tgtEl>
                                          <p:spTgt spid="33794"/>
                                        </p:tgtEl>
                                      </p:cBhvr>
                                    </p:animEffect>
                                    <p:anim calcmode="lin" valueType="num">
                                      <p:cBhvr>
                                        <p:cTn id="8" dur="1000" fill="hold"/>
                                        <p:tgtEl>
                                          <p:spTgt spid="33794"/>
                                        </p:tgtEl>
                                        <p:attrNameLst>
                                          <p:attrName>ppt_x</p:attrName>
                                        </p:attrNameLst>
                                      </p:cBhvr>
                                      <p:tavLst>
                                        <p:tav tm="0">
                                          <p:val>
                                            <p:strVal val="#ppt_x"/>
                                          </p:val>
                                        </p:tav>
                                        <p:tav tm="100000">
                                          <p:val>
                                            <p:strVal val="#ppt_x"/>
                                          </p:val>
                                        </p:tav>
                                      </p:tavLst>
                                    </p:anim>
                                    <p:anim calcmode="lin" valueType="num">
                                      <p:cBhvr>
                                        <p:cTn id="9" dur="1000" fill="hold"/>
                                        <p:tgtEl>
                                          <p:spTgt spid="3379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7870E8-E1AF-70FA-DD38-289146FFC17A}"/>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5CE90707-E4D0-1EA3-AAB1-5FD608E5892B}"/>
              </a:ext>
            </a:extLst>
          </p:cNvPr>
          <p:cNvSpPr/>
          <p:nvPr/>
        </p:nvSpPr>
        <p:spPr>
          <a:xfrm>
            <a:off x="0" y="0"/>
            <a:ext cx="9144000" cy="512064"/>
          </a:xfrm>
          <a:prstGeom prst="rect">
            <a:avLst/>
          </a:prstGeom>
          <a:solidFill>
            <a:srgbClr val="BD58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4000" b="1" dirty="0">
                <a:ln>
                  <a:solidFill>
                    <a:schemeClr val="tx1"/>
                  </a:solidFill>
                </a:ln>
              </a:rPr>
              <a:t>Visual Elements of a Logo</a:t>
            </a:r>
          </a:p>
        </p:txBody>
      </p:sp>
      <p:sp>
        <p:nvSpPr>
          <p:cNvPr id="5" name="Rectangle 4">
            <a:extLst>
              <a:ext uri="{FF2B5EF4-FFF2-40B4-BE49-F238E27FC236}">
                <a16:creationId xmlns:a16="http://schemas.microsoft.com/office/drawing/2014/main" id="{312374F8-D9F5-AD63-7E87-75F1653CF516}"/>
              </a:ext>
            </a:extLst>
          </p:cNvPr>
          <p:cNvSpPr/>
          <p:nvPr/>
        </p:nvSpPr>
        <p:spPr>
          <a:xfrm>
            <a:off x="0" y="509016"/>
            <a:ext cx="9144000" cy="103632"/>
          </a:xfrm>
          <a:prstGeom prst="rect">
            <a:avLst/>
          </a:prstGeom>
          <a:solidFill>
            <a:srgbClr val="E4831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2" name="Picture 1" descr="A close up of a black background&#10;&#10;AI-generated content may be incorrect.">
            <a:extLst>
              <a:ext uri="{FF2B5EF4-FFF2-40B4-BE49-F238E27FC236}">
                <a16:creationId xmlns:a16="http://schemas.microsoft.com/office/drawing/2014/main" id="{1BF5E3B2-665C-BC66-8F8B-3EA82FF1752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152" y="6467003"/>
            <a:ext cx="1399032" cy="354421"/>
          </a:xfrm>
          <a:prstGeom prst="rect">
            <a:avLst/>
          </a:prstGeom>
        </p:spPr>
      </p:pic>
      <p:sp>
        <p:nvSpPr>
          <p:cNvPr id="3" name="TextBox 2">
            <a:extLst>
              <a:ext uri="{FF2B5EF4-FFF2-40B4-BE49-F238E27FC236}">
                <a16:creationId xmlns:a16="http://schemas.microsoft.com/office/drawing/2014/main" id="{919E89F0-BA3F-B9A5-2400-378C4A0846AF}"/>
              </a:ext>
            </a:extLst>
          </p:cNvPr>
          <p:cNvSpPr txBox="1"/>
          <p:nvPr/>
        </p:nvSpPr>
        <p:spPr>
          <a:xfrm>
            <a:off x="5897880" y="6503579"/>
            <a:ext cx="3328416" cy="276999"/>
          </a:xfrm>
          <a:prstGeom prst="rect">
            <a:avLst/>
          </a:prstGeom>
          <a:noFill/>
        </p:spPr>
        <p:txBody>
          <a:bodyPr wrap="square" rtlCol="0">
            <a:spAutoFit/>
          </a:bodyPr>
          <a:lstStyle/>
          <a:p>
            <a:pPr algn="ctr"/>
            <a:r>
              <a:rPr lang="en-IE" sz="1200" b="1" dirty="0"/>
              <a:t>© Seomra Ranga 2025 www.seomraranga.com</a:t>
            </a:r>
          </a:p>
        </p:txBody>
      </p:sp>
      <p:sp>
        <p:nvSpPr>
          <p:cNvPr id="8" name="TextBox 7">
            <a:extLst>
              <a:ext uri="{FF2B5EF4-FFF2-40B4-BE49-F238E27FC236}">
                <a16:creationId xmlns:a16="http://schemas.microsoft.com/office/drawing/2014/main" id="{E3D56F75-C14E-BA36-5841-6B51F999C0FE}"/>
              </a:ext>
            </a:extLst>
          </p:cNvPr>
          <p:cNvSpPr txBox="1"/>
          <p:nvPr/>
        </p:nvSpPr>
        <p:spPr>
          <a:xfrm>
            <a:off x="0" y="757166"/>
            <a:ext cx="1801368" cy="369332"/>
          </a:xfrm>
          <a:prstGeom prst="rect">
            <a:avLst/>
          </a:prstGeom>
          <a:solidFill>
            <a:srgbClr val="E48312"/>
          </a:solidFill>
        </p:spPr>
        <p:txBody>
          <a:bodyPr wrap="square" rtlCol="0">
            <a:spAutoFit/>
          </a:bodyPr>
          <a:lstStyle/>
          <a:p>
            <a:pPr algn="ctr"/>
            <a:r>
              <a:rPr lang="en-IE" b="1" dirty="0"/>
              <a:t>Media Education</a:t>
            </a:r>
          </a:p>
        </p:txBody>
      </p:sp>
      <p:sp>
        <p:nvSpPr>
          <p:cNvPr id="6" name="TextBox 5">
            <a:extLst>
              <a:ext uri="{FF2B5EF4-FFF2-40B4-BE49-F238E27FC236}">
                <a16:creationId xmlns:a16="http://schemas.microsoft.com/office/drawing/2014/main" id="{ED618C0D-C9A3-128B-AE10-812D8B379583}"/>
              </a:ext>
            </a:extLst>
          </p:cNvPr>
          <p:cNvSpPr txBox="1"/>
          <p:nvPr/>
        </p:nvSpPr>
        <p:spPr>
          <a:xfrm>
            <a:off x="1042416" y="1499616"/>
            <a:ext cx="7059168" cy="3046988"/>
          </a:xfrm>
          <a:prstGeom prst="rect">
            <a:avLst/>
          </a:prstGeom>
          <a:noFill/>
        </p:spPr>
        <p:txBody>
          <a:bodyPr wrap="square" rtlCol="0">
            <a:spAutoFit/>
          </a:bodyPr>
          <a:lstStyle/>
          <a:p>
            <a:r>
              <a:rPr lang="en-IE" sz="3200" dirty="0"/>
              <a:t>Brand logos are made up of different elements:</a:t>
            </a:r>
          </a:p>
          <a:p>
            <a:pPr marL="285750" indent="-285750">
              <a:buFont typeface="Arial" panose="020B0604020202020204" pitchFamily="34" charset="0"/>
              <a:buChar char="•"/>
            </a:pPr>
            <a:r>
              <a:rPr lang="en-IE" sz="3200" dirty="0"/>
              <a:t>Shape</a:t>
            </a:r>
          </a:p>
          <a:p>
            <a:pPr marL="285750" indent="-285750">
              <a:buFont typeface="Arial" panose="020B0604020202020204" pitchFamily="34" charset="0"/>
              <a:buChar char="•"/>
            </a:pPr>
            <a:r>
              <a:rPr lang="en-IE" sz="3200" dirty="0"/>
              <a:t>Colour or complimentary colours</a:t>
            </a:r>
          </a:p>
          <a:p>
            <a:pPr marL="285750" indent="-285750">
              <a:buFont typeface="Arial" panose="020B0604020202020204" pitchFamily="34" charset="0"/>
              <a:buChar char="•"/>
            </a:pPr>
            <a:r>
              <a:rPr lang="en-IE" sz="3200" dirty="0"/>
              <a:t>Font and Font Size</a:t>
            </a:r>
          </a:p>
          <a:p>
            <a:pPr marL="285750" indent="-285750">
              <a:buFont typeface="Arial" panose="020B0604020202020204" pitchFamily="34" charset="0"/>
              <a:buChar char="•"/>
            </a:pPr>
            <a:r>
              <a:rPr lang="en-IE" sz="3200" dirty="0"/>
              <a:t>Symbol or icon</a:t>
            </a:r>
          </a:p>
        </p:txBody>
      </p:sp>
    </p:spTree>
    <p:extLst>
      <p:ext uri="{BB962C8B-B14F-4D97-AF65-F5344CB8AC3E}">
        <p14:creationId xmlns:p14="http://schemas.microsoft.com/office/powerpoint/2010/main" val="428245517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A80EC9-3476-3387-667D-ABE5682EB0C5}"/>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899B3750-6400-7E4D-EBCB-0F5CC08E202F}"/>
              </a:ext>
            </a:extLst>
          </p:cNvPr>
          <p:cNvSpPr/>
          <p:nvPr/>
        </p:nvSpPr>
        <p:spPr>
          <a:xfrm>
            <a:off x="0" y="0"/>
            <a:ext cx="9144000" cy="512064"/>
          </a:xfrm>
          <a:prstGeom prst="rect">
            <a:avLst/>
          </a:prstGeom>
          <a:solidFill>
            <a:srgbClr val="BD58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4000" b="1" dirty="0">
                <a:ln>
                  <a:solidFill>
                    <a:schemeClr val="tx1"/>
                  </a:solidFill>
                </a:ln>
              </a:rPr>
              <a:t>NAME THE LOGO</a:t>
            </a:r>
          </a:p>
        </p:txBody>
      </p:sp>
      <p:sp>
        <p:nvSpPr>
          <p:cNvPr id="5" name="Rectangle 4">
            <a:extLst>
              <a:ext uri="{FF2B5EF4-FFF2-40B4-BE49-F238E27FC236}">
                <a16:creationId xmlns:a16="http://schemas.microsoft.com/office/drawing/2014/main" id="{F3948441-6027-06F9-362C-72FE2CAF3CBD}"/>
              </a:ext>
            </a:extLst>
          </p:cNvPr>
          <p:cNvSpPr/>
          <p:nvPr/>
        </p:nvSpPr>
        <p:spPr>
          <a:xfrm>
            <a:off x="0" y="509016"/>
            <a:ext cx="9144000" cy="103632"/>
          </a:xfrm>
          <a:prstGeom prst="rect">
            <a:avLst/>
          </a:prstGeom>
          <a:solidFill>
            <a:srgbClr val="E4831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6" name="Rectangle 5">
            <a:extLst>
              <a:ext uri="{FF2B5EF4-FFF2-40B4-BE49-F238E27FC236}">
                <a16:creationId xmlns:a16="http://schemas.microsoft.com/office/drawing/2014/main" id="{82D3413A-9D7A-B241-9674-FCB7C715C83A}"/>
              </a:ext>
            </a:extLst>
          </p:cNvPr>
          <p:cNvSpPr/>
          <p:nvPr/>
        </p:nvSpPr>
        <p:spPr>
          <a:xfrm>
            <a:off x="0" y="5120640"/>
            <a:ext cx="9144000" cy="905256"/>
          </a:xfrm>
          <a:prstGeom prst="rect">
            <a:avLst/>
          </a:prstGeom>
          <a:solidFill>
            <a:srgbClr val="BD58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6000" b="1" dirty="0">
                <a:ln w="19050">
                  <a:solidFill>
                    <a:schemeClr val="tx1"/>
                  </a:solidFill>
                </a:ln>
              </a:rPr>
              <a:t>KFC</a:t>
            </a:r>
          </a:p>
        </p:txBody>
      </p:sp>
      <p:pic>
        <p:nvPicPr>
          <p:cNvPr id="34818" name="Picture 2" descr="Clothing – KFC Canada">
            <a:extLst>
              <a:ext uri="{FF2B5EF4-FFF2-40B4-BE49-F238E27FC236}">
                <a16:creationId xmlns:a16="http://schemas.microsoft.com/office/drawing/2014/main" id="{52755F53-A4E4-7F8D-4F97-DE1A245E2676}"/>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7201" t="6045" r="27200" b="7383"/>
          <a:stretch>
            <a:fillRect/>
          </a:stretch>
        </p:blipFill>
        <p:spPr bwMode="auto">
          <a:xfrm>
            <a:off x="2756916" y="832104"/>
            <a:ext cx="3630168" cy="3606286"/>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descr="A close up of a black background&#10;&#10;AI-generated content may be incorrect.">
            <a:extLst>
              <a:ext uri="{FF2B5EF4-FFF2-40B4-BE49-F238E27FC236}">
                <a16:creationId xmlns:a16="http://schemas.microsoft.com/office/drawing/2014/main" id="{219A9F8A-B9FE-11FC-87AF-270F808EA0F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152" y="6467003"/>
            <a:ext cx="1399032" cy="354421"/>
          </a:xfrm>
          <a:prstGeom prst="rect">
            <a:avLst/>
          </a:prstGeom>
        </p:spPr>
      </p:pic>
      <p:sp>
        <p:nvSpPr>
          <p:cNvPr id="3" name="TextBox 2">
            <a:extLst>
              <a:ext uri="{FF2B5EF4-FFF2-40B4-BE49-F238E27FC236}">
                <a16:creationId xmlns:a16="http://schemas.microsoft.com/office/drawing/2014/main" id="{564CF652-AEA6-8577-9B18-DC1C4447298A}"/>
              </a:ext>
            </a:extLst>
          </p:cNvPr>
          <p:cNvSpPr txBox="1"/>
          <p:nvPr/>
        </p:nvSpPr>
        <p:spPr>
          <a:xfrm>
            <a:off x="5897880" y="6503579"/>
            <a:ext cx="3328416" cy="276999"/>
          </a:xfrm>
          <a:prstGeom prst="rect">
            <a:avLst/>
          </a:prstGeom>
          <a:noFill/>
        </p:spPr>
        <p:txBody>
          <a:bodyPr wrap="square" rtlCol="0">
            <a:spAutoFit/>
          </a:bodyPr>
          <a:lstStyle/>
          <a:p>
            <a:pPr algn="ctr"/>
            <a:r>
              <a:rPr lang="en-IE" sz="1200" b="1" dirty="0"/>
              <a:t>© Seomra Ranga 2025 www.seomraranga.com</a:t>
            </a:r>
          </a:p>
        </p:txBody>
      </p:sp>
      <p:sp>
        <p:nvSpPr>
          <p:cNvPr id="7" name="Rectangle 6">
            <a:extLst>
              <a:ext uri="{FF2B5EF4-FFF2-40B4-BE49-F238E27FC236}">
                <a16:creationId xmlns:a16="http://schemas.microsoft.com/office/drawing/2014/main" id="{4DEBD1AD-F7F2-6EDC-824F-22E6CC712330}"/>
              </a:ext>
            </a:extLst>
          </p:cNvPr>
          <p:cNvSpPr/>
          <p:nvPr/>
        </p:nvSpPr>
        <p:spPr>
          <a:xfrm>
            <a:off x="8314204" y="760049"/>
            <a:ext cx="625580" cy="564733"/>
          </a:xfrm>
          <a:prstGeom prst="rect">
            <a:avLst/>
          </a:prstGeom>
          <a:solidFill>
            <a:srgbClr val="BD582C"/>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3200" b="1" dirty="0">
                <a:ln w="19050">
                  <a:solidFill>
                    <a:schemeClr val="tx1"/>
                  </a:solidFill>
                </a:ln>
              </a:rPr>
              <a:t>34</a:t>
            </a:r>
          </a:p>
        </p:txBody>
      </p:sp>
      <p:sp>
        <p:nvSpPr>
          <p:cNvPr id="8" name="TextBox 7">
            <a:extLst>
              <a:ext uri="{FF2B5EF4-FFF2-40B4-BE49-F238E27FC236}">
                <a16:creationId xmlns:a16="http://schemas.microsoft.com/office/drawing/2014/main" id="{BD1FB994-395C-C710-D58D-64FBCD930144}"/>
              </a:ext>
            </a:extLst>
          </p:cNvPr>
          <p:cNvSpPr txBox="1"/>
          <p:nvPr/>
        </p:nvSpPr>
        <p:spPr>
          <a:xfrm>
            <a:off x="0" y="757166"/>
            <a:ext cx="1801368" cy="369332"/>
          </a:xfrm>
          <a:prstGeom prst="rect">
            <a:avLst/>
          </a:prstGeom>
          <a:solidFill>
            <a:srgbClr val="E48312"/>
          </a:solidFill>
        </p:spPr>
        <p:txBody>
          <a:bodyPr wrap="square" rtlCol="0">
            <a:spAutoFit/>
          </a:bodyPr>
          <a:lstStyle/>
          <a:p>
            <a:pPr algn="ctr"/>
            <a:r>
              <a:rPr lang="en-IE" b="1" dirty="0"/>
              <a:t>Media Education</a:t>
            </a:r>
          </a:p>
        </p:txBody>
      </p:sp>
    </p:spTree>
    <p:extLst>
      <p:ext uri="{BB962C8B-B14F-4D97-AF65-F5344CB8AC3E}">
        <p14:creationId xmlns:p14="http://schemas.microsoft.com/office/powerpoint/2010/main" val="347775653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4818"/>
                                        </p:tgtEl>
                                        <p:attrNameLst>
                                          <p:attrName>style.visibility</p:attrName>
                                        </p:attrNameLst>
                                      </p:cBhvr>
                                      <p:to>
                                        <p:strVal val="visible"/>
                                      </p:to>
                                    </p:set>
                                    <p:animEffect transition="in" filter="fade">
                                      <p:cBhvr>
                                        <p:cTn id="7" dur="1000"/>
                                        <p:tgtEl>
                                          <p:spTgt spid="34818"/>
                                        </p:tgtEl>
                                      </p:cBhvr>
                                    </p:animEffect>
                                    <p:anim calcmode="lin" valueType="num">
                                      <p:cBhvr>
                                        <p:cTn id="8" dur="1000" fill="hold"/>
                                        <p:tgtEl>
                                          <p:spTgt spid="34818"/>
                                        </p:tgtEl>
                                        <p:attrNameLst>
                                          <p:attrName>ppt_x</p:attrName>
                                        </p:attrNameLst>
                                      </p:cBhvr>
                                      <p:tavLst>
                                        <p:tav tm="0">
                                          <p:val>
                                            <p:strVal val="#ppt_x"/>
                                          </p:val>
                                        </p:tav>
                                        <p:tav tm="100000">
                                          <p:val>
                                            <p:strVal val="#ppt_x"/>
                                          </p:val>
                                        </p:tav>
                                      </p:tavLst>
                                    </p:anim>
                                    <p:anim calcmode="lin" valueType="num">
                                      <p:cBhvr>
                                        <p:cTn id="9" dur="1000" fill="hold"/>
                                        <p:tgtEl>
                                          <p:spTgt spid="3481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74E3A4-F080-B668-0D3E-0078517A072E}"/>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3CD9F3B5-6BE8-60B7-57FC-80AA085BD7CC}"/>
              </a:ext>
            </a:extLst>
          </p:cNvPr>
          <p:cNvSpPr/>
          <p:nvPr/>
        </p:nvSpPr>
        <p:spPr>
          <a:xfrm>
            <a:off x="0" y="0"/>
            <a:ext cx="9144000" cy="512064"/>
          </a:xfrm>
          <a:prstGeom prst="rect">
            <a:avLst/>
          </a:prstGeom>
          <a:solidFill>
            <a:srgbClr val="BD58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4000" b="1" dirty="0">
                <a:ln>
                  <a:solidFill>
                    <a:schemeClr val="tx1"/>
                  </a:solidFill>
                </a:ln>
              </a:rPr>
              <a:t>NAME THE LOGO</a:t>
            </a:r>
          </a:p>
        </p:txBody>
      </p:sp>
      <p:sp>
        <p:nvSpPr>
          <p:cNvPr id="5" name="Rectangle 4">
            <a:extLst>
              <a:ext uri="{FF2B5EF4-FFF2-40B4-BE49-F238E27FC236}">
                <a16:creationId xmlns:a16="http://schemas.microsoft.com/office/drawing/2014/main" id="{BB0802CF-98B1-3FFB-6BF5-167F1333ED7A}"/>
              </a:ext>
            </a:extLst>
          </p:cNvPr>
          <p:cNvSpPr/>
          <p:nvPr/>
        </p:nvSpPr>
        <p:spPr>
          <a:xfrm>
            <a:off x="0" y="509016"/>
            <a:ext cx="9144000" cy="103632"/>
          </a:xfrm>
          <a:prstGeom prst="rect">
            <a:avLst/>
          </a:prstGeom>
          <a:solidFill>
            <a:srgbClr val="E4831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6" name="Rectangle 5">
            <a:extLst>
              <a:ext uri="{FF2B5EF4-FFF2-40B4-BE49-F238E27FC236}">
                <a16:creationId xmlns:a16="http://schemas.microsoft.com/office/drawing/2014/main" id="{C9D71054-04BF-952B-A072-5E712E2E6DC7}"/>
              </a:ext>
            </a:extLst>
          </p:cNvPr>
          <p:cNvSpPr/>
          <p:nvPr/>
        </p:nvSpPr>
        <p:spPr>
          <a:xfrm>
            <a:off x="0" y="5120640"/>
            <a:ext cx="9144000" cy="905256"/>
          </a:xfrm>
          <a:prstGeom prst="rect">
            <a:avLst/>
          </a:prstGeom>
          <a:solidFill>
            <a:srgbClr val="BD58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6000" b="1" dirty="0">
                <a:ln w="19050">
                  <a:solidFill>
                    <a:schemeClr val="tx1"/>
                  </a:solidFill>
                </a:ln>
              </a:rPr>
              <a:t>Beats</a:t>
            </a:r>
          </a:p>
        </p:txBody>
      </p:sp>
      <p:pic>
        <p:nvPicPr>
          <p:cNvPr id="35846" name="Picture 6" descr="Apple Beats Flex Wireless Bluetooth Earphones, by Kurt Liebezit - Podfeet  Podcasts">
            <a:extLst>
              <a:ext uri="{FF2B5EF4-FFF2-40B4-BE49-F238E27FC236}">
                <a16:creationId xmlns:a16="http://schemas.microsoft.com/office/drawing/2014/main" id="{9ED3AB40-CB22-2F0C-82B5-0854A1272E3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86050" y="1121664"/>
            <a:ext cx="3771900" cy="3733800"/>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descr="A close up of a black background&#10;&#10;AI-generated content may be incorrect.">
            <a:extLst>
              <a:ext uri="{FF2B5EF4-FFF2-40B4-BE49-F238E27FC236}">
                <a16:creationId xmlns:a16="http://schemas.microsoft.com/office/drawing/2014/main" id="{5D8012CF-88A0-39D2-6DA1-CA541C539AB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152" y="6467003"/>
            <a:ext cx="1399032" cy="354421"/>
          </a:xfrm>
          <a:prstGeom prst="rect">
            <a:avLst/>
          </a:prstGeom>
        </p:spPr>
      </p:pic>
      <p:sp>
        <p:nvSpPr>
          <p:cNvPr id="3" name="TextBox 2">
            <a:extLst>
              <a:ext uri="{FF2B5EF4-FFF2-40B4-BE49-F238E27FC236}">
                <a16:creationId xmlns:a16="http://schemas.microsoft.com/office/drawing/2014/main" id="{D58B4EFB-5C86-8794-0F42-5C879ED3227F}"/>
              </a:ext>
            </a:extLst>
          </p:cNvPr>
          <p:cNvSpPr txBox="1"/>
          <p:nvPr/>
        </p:nvSpPr>
        <p:spPr>
          <a:xfrm>
            <a:off x="5897880" y="6503579"/>
            <a:ext cx="3328416" cy="276999"/>
          </a:xfrm>
          <a:prstGeom prst="rect">
            <a:avLst/>
          </a:prstGeom>
          <a:noFill/>
        </p:spPr>
        <p:txBody>
          <a:bodyPr wrap="square" rtlCol="0">
            <a:spAutoFit/>
          </a:bodyPr>
          <a:lstStyle/>
          <a:p>
            <a:pPr algn="ctr"/>
            <a:r>
              <a:rPr lang="en-IE" sz="1200" b="1" dirty="0"/>
              <a:t>© Seomra Ranga 2025 www.seomraranga.com</a:t>
            </a:r>
          </a:p>
        </p:txBody>
      </p:sp>
      <p:sp>
        <p:nvSpPr>
          <p:cNvPr id="7" name="Rectangle 6">
            <a:extLst>
              <a:ext uri="{FF2B5EF4-FFF2-40B4-BE49-F238E27FC236}">
                <a16:creationId xmlns:a16="http://schemas.microsoft.com/office/drawing/2014/main" id="{2F0E0D56-2E05-FE20-7D46-B984822EC087}"/>
              </a:ext>
            </a:extLst>
          </p:cNvPr>
          <p:cNvSpPr/>
          <p:nvPr/>
        </p:nvSpPr>
        <p:spPr>
          <a:xfrm>
            <a:off x="8314204" y="760049"/>
            <a:ext cx="625580" cy="564733"/>
          </a:xfrm>
          <a:prstGeom prst="rect">
            <a:avLst/>
          </a:prstGeom>
          <a:solidFill>
            <a:srgbClr val="BD582C"/>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3200" b="1" dirty="0">
                <a:ln w="19050">
                  <a:solidFill>
                    <a:schemeClr val="tx1"/>
                  </a:solidFill>
                </a:ln>
              </a:rPr>
              <a:t>35</a:t>
            </a:r>
          </a:p>
        </p:txBody>
      </p:sp>
      <p:sp>
        <p:nvSpPr>
          <p:cNvPr id="8" name="TextBox 7">
            <a:extLst>
              <a:ext uri="{FF2B5EF4-FFF2-40B4-BE49-F238E27FC236}">
                <a16:creationId xmlns:a16="http://schemas.microsoft.com/office/drawing/2014/main" id="{7890CCFF-A952-D722-08D0-56153614B2B2}"/>
              </a:ext>
            </a:extLst>
          </p:cNvPr>
          <p:cNvSpPr txBox="1"/>
          <p:nvPr/>
        </p:nvSpPr>
        <p:spPr>
          <a:xfrm>
            <a:off x="0" y="757166"/>
            <a:ext cx="1801368" cy="369332"/>
          </a:xfrm>
          <a:prstGeom prst="rect">
            <a:avLst/>
          </a:prstGeom>
          <a:solidFill>
            <a:srgbClr val="E48312"/>
          </a:solidFill>
        </p:spPr>
        <p:txBody>
          <a:bodyPr wrap="square" rtlCol="0">
            <a:spAutoFit/>
          </a:bodyPr>
          <a:lstStyle/>
          <a:p>
            <a:pPr algn="ctr"/>
            <a:r>
              <a:rPr lang="en-IE" b="1" dirty="0"/>
              <a:t>Media Education</a:t>
            </a:r>
          </a:p>
        </p:txBody>
      </p:sp>
    </p:spTree>
    <p:extLst>
      <p:ext uri="{BB962C8B-B14F-4D97-AF65-F5344CB8AC3E}">
        <p14:creationId xmlns:p14="http://schemas.microsoft.com/office/powerpoint/2010/main" val="429488885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5846"/>
                                        </p:tgtEl>
                                        <p:attrNameLst>
                                          <p:attrName>style.visibility</p:attrName>
                                        </p:attrNameLst>
                                      </p:cBhvr>
                                      <p:to>
                                        <p:strVal val="visible"/>
                                      </p:to>
                                    </p:set>
                                    <p:animEffect transition="in" filter="fade">
                                      <p:cBhvr>
                                        <p:cTn id="7" dur="1000"/>
                                        <p:tgtEl>
                                          <p:spTgt spid="35846"/>
                                        </p:tgtEl>
                                      </p:cBhvr>
                                    </p:animEffect>
                                    <p:anim calcmode="lin" valueType="num">
                                      <p:cBhvr>
                                        <p:cTn id="8" dur="1000" fill="hold"/>
                                        <p:tgtEl>
                                          <p:spTgt spid="35846"/>
                                        </p:tgtEl>
                                        <p:attrNameLst>
                                          <p:attrName>ppt_x</p:attrName>
                                        </p:attrNameLst>
                                      </p:cBhvr>
                                      <p:tavLst>
                                        <p:tav tm="0">
                                          <p:val>
                                            <p:strVal val="#ppt_x"/>
                                          </p:val>
                                        </p:tav>
                                        <p:tav tm="100000">
                                          <p:val>
                                            <p:strVal val="#ppt_x"/>
                                          </p:val>
                                        </p:tav>
                                      </p:tavLst>
                                    </p:anim>
                                    <p:anim calcmode="lin" valueType="num">
                                      <p:cBhvr>
                                        <p:cTn id="9" dur="1000" fill="hold"/>
                                        <p:tgtEl>
                                          <p:spTgt spid="3584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E88857-14D8-0758-B5E2-4A7203A3C198}"/>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D89EABB6-F4A9-ACB5-A287-2389F2632920}"/>
              </a:ext>
            </a:extLst>
          </p:cNvPr>
          <p:cNvSpPr/>
          <p:nvPr/>
        </p:nvSpPr>
        <p:spPr>
          <a:xfrm>
            <a:off x="0" y="0"/>
            <a:ext cx="9144000" cy="512064"/>
          </a:xfrm>
          <a:prstGeom prst="rect">
            <a:avLst/>
          </a:prstGeom>
          <a:solidFill>
            <a:srgbClr val="BD58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4000" b="1" dirty="0">
                <a:ln>
                  <a:solidFill>
                    <a:schemeClr val="tx1"/>
                  </a:solidFill>
                </a:ln>
              </a:rPr>
              <a:t>NAME THE LOGO</a:t>
            </a:r>
          </a:p>
        </p:txBody>
      </p:sp>
      <p:sp>
        <p:nvSpPr>
          <p:cNvPr id="5" name="Rectangle 4">
            <a:extLst>
              <a:ext uri="{FF2B5EF4-FFF2-40B4-BE49-F238E27FC236}">
                <a16:creationId xmlns:a16="http://schemas.microsoft.com/office/drawing/2014/main" id="{44B9DB83-EA1D-13B8-23FB-2FFE339EF55F}"/>
              </a:ext>
            </a:extLst>
          </p:cNvPr>
          <p:cNvSpPr/>
          <p:nvPr/>
        </p:nvSpPr>
        <p:spPr>
          <a:xfrm>
            <a:off x="0" y="509016"/>
            <a:ext cx="9144000" cy="103632"/>
          </a:xfrm>
          <a:prstGeom prst="rect">
            <a:avLst/>
          </a:prstGeom>
          <a:solidFill>
            <a:srgbClr val="E4831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6" name="Rectangle 5">
            <a:extLst>
              <a:ext uri="{FF2B5EF4-FFF2-40B4-BE49-F238E27FC236}">
                <a16:creationId xmlns:a16="http://schemas.microsoft.com/office/drawing/2014/main" id="{E0D2B3AE-EF94-A606-44BA-E39434367E14}"/>
              </a:ext>
            </a:extLst>
          </p:cNvPr>
          <p:cNvSpPr/>
          <p:nvPr/>
        </p:nvSpPr>
        <p:spPr>
          <a:xfrm>
            <a:off x="0" y="5120640"/>
            <a:ext cx="9144000" cy="905256"/>
          </a:xfrm>
          <a:prstGeom prst="rect">
            <a:avLst/>
          </a:prstGeom>
          <a:solidFill>
            <a:srgbClr val="BD58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6000" b="1" dirty="0">
                <a:ln w="19050">
                  <a:solidFill>
                    <a:schemeClr val="tx1"/>
                  </a:solidFill>
                </a:ln>
              </a:rPr>
              <a:t>New Balance</a:t>
            </a:r>
          </a:p>
        </p:txBody>
      </p:sp>
      <p:pic>
        <p:nvPicPr>
          <p:cNvPr id="36870" name="Picture 6">
            <a:extLst>
              <a:ext uri="{FF2B5EF4-FFF2-40B4-BE49-F238E27FC236}">
                <a16:creationId xmlns:a16="http://schemas.microsoft.com/office/drawing/2014/main" id="{E3B4EF00-2888-95AF-B547-369BADD71445}"/>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6800" t="29201" r="16000" b="30311"/>
          <a:stretch>
            <a:fillRect/>
          </a:stretch>
        </p:blipFill>
        <p:spPr bwMode="auto">
          <a:xfrm>
            <a:off x="2267712" y="1478280"/>
            <a:ext cx="4608576" cy="277672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descr="A close up of a black background&#10;&#10;AI-generated content may be incorrect.">
            <a:extLst>
              <a:ext uri="{FF2B5EF4-FFF2-40B4-BE49-F238E27FC236}">
                <a16:creationId xmlns:a16="http://schemas.microsoft.com/office/drawing/2014/main" id="{05B24F45-F034-615A-BE76-965031BFB19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152" y="6467003"/>
            <a:ext cx="1399032" cy="354421"/>
          </a:xfrm>
          <a:prstGeom prst="rect">
            <a:avLst/>
          </a:prstGeom>
        </p:spPr>
      </p:pic>
      <p:sp>
        <p:nvSpPr>
          <p:cNvPr id="3" name="TextBox 2">
            <a:extLst>
              <a:ext uri="{FF2B5EF4-FFF2-40B4-BE49-F238E27FC236}">
                <a16:creationId xmlns:a16="http://schemas.microsoft.com/office/drawing/2014/main" id="{70B4CE72-5BB2-47B4-D4F6-330FD6F44AC1}"/>
              </a:ext>
            </a:extLst>
          </p:cNvPr>
          <p:cNvSpPr txBox="1"/>
          <p:nvPr/>
        </p:nvSpPr>
        <p:spPr>
          <a:xfrm>
            <a:off x="5897880" y="6503579"/>
            <a:ext cx="3328416" cy="276999"/>
          </a:xfrm>
          <a:prstGeom prst="rect">
            <a:avLst/>
          </a:prstGeom>
          <a:noFill/>
        </p:spPr>
        <p:txBody>
          <a:bodyPr wrap="square" rtlCol="0">
            <a:spAutoFit/>
          </a:bodyPr>
          <a:lstStyle/>
          <a:p>
            <a:pPr algn="ctr"/>
            <a:r>
              <a:rPr lang="en-IE" sz="1200" b="1" dirty="0"/>
              <a:t>© Seomra Ranga 2025 www.seomraranga.com</a:t>
            </a:r>
          </a:p>
        </p:txBody>
      </p:sp>
      <p:sp>
        <p:nvSpPr>
          <p:cNvPr id="7" name="Rectangle 6">
            <a:extLst>
              <a:ext uri="{FF2B5EF4-FFF2-40B4-BE49-F238E27FC236}">
                <a16:creationId xmlns:a16="http://schemas.microsoft.com/office/drawing/2014/main" id="{33BFF3A5-7816-CC56-7F69-DF297EDAB837}"/>
              </a:ext>
            </a:extLst>
          </p:cNvPr>
          <p:cNvSpPr/>
          <p:nvPr/>
        </p:nvSpPr>
        <p:spPr>
          <a:xfrm>
            <a:off x="8314204" y="760049"/>
            <a:ext cx="625580" cy="564733"/>
          </a:xfrm>
          <a:prstGeom prst="rect">
            <a:avLst/>
          </a:prstGeom>
          <a:solidFill>
            <a:srgbClr val="BD582C"/>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3200" b="1" dirty="0">
                <a:ln w="19050">
                  <a:solidFill>
                    <a:schemeClr val="tx1"/>
                  </a:solidFill>
                </a:ln>
              </a:rPr>
              <a:t>36</a:t>
            </a:r>
          </a:p>
        </p:txBody>
      </p:sp>
      <p:sp>
        <p:nvSpPr>
          <p:cNvPr id="8" name="TextBox 7">
            <a:extLst>
              <a:ext uri="{FF2B5EF4-FFF2-40B4-BE49-F238E27FC236}">
                <a16:creationId xmlns:a16="http://schemas.microsoft.com/office/drawing/2014/main" id="{182B33A2-25B2-02F9-2FAB-D73745EA2DC6}"/>
              </a:ext>
            </a:extLst>
          </p:cNvPr>
          <p:cNvSpPr txBox="1"/>
          <p:nvPr/>
        </p:nvSpPr>
        <p:spPr>
          <a:xfrm>
            <a:off x="0" y="757166"/>
            <a:ext cx="1801368" cy="369332"/>
          </a:xfrm>
          <a:prstGeom prst="rect">
            <a:avLst/>
          </a:prstGeom>
          <a:solidFill>
            <a:srgbClr val="E48312"/>
          </a:solidFill>
        </p:spPr>
        <p:txBody>
          <a:bodyPr wrap="square" rtlCol="0">
            <a:spAutoFit/>
          </a:bodyPr>
          <a:lstStyle/>
          <a:p>
            <a:pPr algn="ctr"/>
            <a:r>
              <a:rPr lang="en-IE" b="1" dirty="0"/>
              <a:t>Media Education</a:t>
            </a:r>
          </a:p>
        </p:txBody>
      </p:sp>
    </p:spTree>
    <p:extLst>
      <p:ext uri="{BB962C8B-B14F-4D97-AF65-F5344CB8AC3E}">
        <p14:creationId xmlns:p14="http://schemas.microsoft.com/office/powerpoint/2010/main" val="381448809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6870"/>
                                        </p:tgtEl>
                                        <p:attrNameLst>
                                          <p:attrName>style.visibility</p:attrName>
                                        </p:attrNameLst>
                                      </p:cBhvr>
                                      <p:to>
                                        <p:strVal val="visible"/>
                                      </p:to>
                                    </p:set>
                                    <p:animEffect transition="in" filter="fade">
                                      <p:cBhvr>
                                        <p:cTn id="7" dur="1000"/>
                                        <p:tgtEl>
                                          <p:spTgt spid="36870"/>
                                        </p:tgtEl>
                                      </p:cBhvr>
                                    </p:animEffect>
                                    <p:anim calcmode="lin" valueType="num">
                                      <p:cBhvr>
                                        <p:cTn id="8" dur="1000" fill="hold"/>
                                        <p:tgtEl>
                                          <p:spTgt spid="36870"/>
                                        </p:tgtEl>
                                        <p:attrNameLst>
                                          <p:attrName>ppt_x</p:attrName>
                                        </p:attrNameLst>
                                      </p:cBhvr>
                                      <p:tavLst>
                                        <p:tav tm="0">
                                          <p:val>
                                            <p:strVal val="#ppt_x"/>
                                          </p:val>
                                        </p:tav>
                                        <p:tav tm="100000">
                                          <p:val>
                                            <p:strVal val="#ppt_x"/>
                                          </p:val>
                                        </p:tav>
                                      </p:tavLst>
                                    </p:anim>
                                    <p:anim calcmode="lin" valueType="num">
                                      <p:cBhvr>
                                        <p:cTn id="9" dur="1000" fill="hold"/>
                                        <p:tgtEl>
                                          <p:spTgt spid="3687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96E256-88AE-B3AE-A18F-E25A1E6BE456}"/>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EFE8771A-6643-8127-5F4E-53A1A49CCA12}"/>
              </a:ext>
            </a:extLst>
          </p:cNvPr>
          <p:cNvSpPr/>
          <p:nvPr/>
        </p:nvSpPr>
        <p:spPr>
          <a:xfrm>
            <a:off x="0" y="0"/>
            <a:ext cx="9144000" cy="512064"/>
          </a:xfrm>
          <a:prstGeom prst="rect">
            <a:avLst/>
          </a:prstGeom>
          <a:solidFill>
            <a:srgbClr val="BD58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4000" b="1" dirty="0">
                <a:ln>
                  <a:solidFill>
                    <a:schemeClr val="tx1"/>
                  </a:solidFill>
                </a:ln>
              </a:rPr>
              <a:t>NAME THE LOGO</a:t>
            </a:r>
          </a:p>
        </p:txBody>
      </p:sp>
      <p:sp>
        <p:nvSpPr>
          <p:cNvPr id="5" name="Rectangle 4">
            <a:extLst>
              <a:ext uri="{FF2B5EF4-FFF2-40B4-BE49-F238E27FC236}">
                <a16:creationId xmlns:a16="http://schemas.microsoft.com/office/drawing/2014/main" id="{317B9A36-9498-D1D1-1DD1-76AA8489437B}"/>
              </a:ext>
            </a:extLst>
          </p:cNvPr>
          <p:cNvSpPr/>
          <p:nvPr/>
        </p:nvSpPr>
        <p:spPr>
          <a:xfrm>
            <a:off x="0" y="509016"/>
            <a:ext cx="9144000" cy="103632"/>
          </a:xfrm>
          <a:prstGeom prst="rect">
            <a:avLst/>
          </a:prstGeom>
          <a:solidFill>
            <a:srgbClr val="E4831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6" name="Rectangle 5">
            <a:extLst>
              <a:ext uri="{FF2B5EF4-FFF2-40B4-BE49-F238E27FC236}">
                <a16:creationId xmlns:a16="http://schemas.microsoft.com/office/drawing/2014/main" id="{C8871847-2B73-3848-1EAB-28B84BBC97D1}"/>
              </a:ext>
            </a:extLst>
          </p:cNvPr>
          <p:cNvSpPr/>
          <p:nvPr/>
        </p:nvSpPr>
        <p:spPr>
          <a:xfrm>
            <a:off x="0" y="5120640"/>
            <a:ext cx="9144000" cy="905256"/>
          </a:xfrm>
          <a:prstGeom prst="rect">
            <a:avLst/>
          </a:prstGeom>
          <a:solidFill>
            <a:srgbClr val="BD58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6000" b="1" dirty="0">
                <a:ln w="19050">
                  <a:solidFill>
                    <a:schemeClr val="tx1"/>
                  </a:solidFill>
                </a:ln>
              </a:rPr>
              <a:t>Netflix</a:t>
            </a:r>
          </a:p>
        </p:txBody>
      </p:sp>
      <p:pic>
        <p:nvPicPr>
          <p:cNvPr id="37890" name="Picture 2" descr="About Netflix - Company Assets">
            <a:extLst>
              <a:ext uri="{FF2B5EF4-FFF2-40B4-BE49-F238E27FC236}">
                <a16:creationId xmlns:a16="http://schemas.microsoft.com/office/drawing/2014/main" id="{7ED9661B-361B-3AE3-FCDC-9BF20E43635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90622" y="1021080"/>
            <a:ext cx="3762756" cy="3762756"/>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descr="A close up of a black background&#10;&#10;AI-generated content may be incorrect.">
            <a:extLst>
              <a:ext uri="{FF2B5EF4-FFF2-40B4-BE49-F238E27FC236}">
                <a16:creationId xmlns:a16="http://schemas.microsoft.com/office/drawing/2014/main" id="{0AA2FC60-8EC9-ED85-23EB-D00ACD72A45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152" y="6467003"/>
            <a:ext cx="1399032" cy="354421"/>
          </a:xfrm>
          <a:prstGeom prst="rect">
            <a:avLst/>
          </a:prstGeom>
        </p:spPr>
      </p:pic>
      <p:sp>
        <p:nvSpPr>
          <p:cNvPr id="3" name="TextBox 2">
            <a:extLst>
              <a:ext uri="{FF2B5EF4-FFF2-40B4-BE49-F238E27FC236}">
                <a16:creationId xmlns:a16="http://schemas.microsoft.com/office/drawing/2014/main" id="{D99E527E-A5EB-64BD-E779-14C577E29349}"/>
              </a:ext>
            </a:extLst>
          </p:cNvPr>
          <p:cNvSpPr txBox="1"/>
          <p:nvPr/>
        </p:nvSpPr>
        <p:spPr>
          <a:xfrm>
            <a:off x="5897880" y="6503579"/>
            <a:ext cx="3328416" cy="276999"/>
          </a:xfrm>
          <a:prstGeom prst="rect">
            <a:avLst/>
          </a:prstGeom>
          <a:noFill/>
        </p:spPr>
        <p:txBody>
          <a:bodyPr wrap="square" rtlCol="0">
            <a:spAutoFit/>
          </a:bodyPr>
          <a:lstStyle/>
          <a:p>
            <a:pPr algn="ctr"/>
            <a:r>
              <a:rPr lang="en-IE" sz="1200" b="1" dirty="0"/>
              <a:t>© Seomra Ranga 2025 www.seomraranga.com</a:t>
            </a:r>
          </a:p>
        </p:txBody>
      </p:sp>
      <p:sp>
        <p:nvSpPr>
          <p:cNvPr id="7" name="Rectangle 6">
            <a:extLst>
              <a:ext uri="{FF2B5EF4-FFF2-40B4-BE49-F238E27FC236}">
                <a16:creationId xmlns:a16="http://schemas.microsoft.com/office/drawing/2014/main" id="{3FF144D3-61E3-4C63-FBEB-39CE78768619}"/>
              </a:ext>
            </a:extLst>
          </p:cNvPr>
          <p:cNvSpPr/>
          <p:nvPr/>
        </p:nvSpPr>
        <p:spPr>
          <a:xfrm>
            <a:off x="8314204" y="760049"/>
            <a:ext cx="625580" cy="564733"/>
          </a:xfrm>
          <a:prstGeom prst="rect">
            <a:avLst/>
          </a:prstGeom>
          <a:solidFill>
            <a:srgbClr val="BD582C"/>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3200" b="1" dirty="0">
                <a:ln w="19050">
                  <a:solidFill>
                    <a:schemeClr val="tx1"/>
                  </a:solidFill>
                </a:ln>
              </a:rPr>
              <a:t>37</a:t>
            </a:r>
          </a:p>
        </p:txBody>
      </p:sp>
      <p:sp>
        <p:nvSpPr>
          <p:cNvPr id="8" name="TextBox 7">
            <a:extLst>
              <a:ext uri="{FF2B5EF4-FFF2-40B4-BE49-F238E27FC236}">
                <a16:creationId xmlns:a16="http://schemas.microsoft.com/office/drawing/2014/main" id="{CF4145A9-C495-7952-E744-4A1D3568C1BD}"/>
              </a:ext>
            </a:extLst>
          </p:cNvPr>
          <p:cNvSpPr txBox="1"/>
          <p:nvPr/>
        </p:nvSpPr>
        <p:spPr>
          <a:xfrm>
            <a:off x="0" y="757166"/>
            <a:ext cx="1801368" cy="369332"/>
          </a:xfrm>
          <a:prstGeom prst="rect">
            <a:avLst/>
          </a:prstGeom>
          <a:solidFill>
            <a:srgbClr val="E48312"/>
          </a:solidFill>
        </p:spPr>
        <p:txBody>
          <a:bodyPr wrap="square" rtlCol="0">
            <a:spAutoFit/>
          </a:bodyPr>
          <a:lstStyle/>
          <a:p>
            <a:pPr algn="ctr"/>
            <a:r>
              <a:rPr lang="en-IE" b="1" dirty="0"/>
              <a:t>Media Education</a:t>
            </a:r>
          </a:p>
        </p:txBody>
      </p:sp>
    </p:spTree>
    <p:extLst>
      <p:ext uri="{BB962C8B-B14F-4D97-AF65-F5344CB8AC3E}">
        <p14:creationId xmlns:p14="http://schemas.microsoft.com/office/powerpoint/2010/main" val="286142801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7890"/>
                                        </p:tgtEl>
                                        <p:attrNameLst>
                                          <p:attrName>style.visibility</p:attrName>
                                        </p:attrNameLst>
                                      </p:cBhvr>
                                      <p:to>
                                        <p:strVal val="visible"/>
                                      </p:to>
                                    </p:set>
                                    <p:animEffect transition="in" filter="fade">
                                      <p:cBhvr>
                                        <p:cTn id="7" dur="1000"/>
                                        <p:tgtEl>
                                          <p:spTgt spid="37890"/>
                                        </p:tgtEl>
                                      </p:cBhvr>
                                    </p:animEffect>
                                    <p:anim calcmode="lin" valueType="num">
                                      <p:cBhvr>
                                        <p:cTn id="8" dur="1000" fill="hold"/>
                                        <p:tgtEl>
                                          <p:spTgt spid="37890"/>
                                        </p:tgtEl>
                                        <p:attrNameLst>
                                          <p:attrName>ppt_x</p:attrName>
                                        </p:attrNameLst>
                                      </p:cBhvr>
                                      <p:tavLst>
                                        <p:tav tm="0">
                                          <p:val>
                                            <p:strVal val="#ppt_x"/>
                                          </p:val>
                                        </p:tav>
                                        <p:tav tm="100000">
                                          <p:val>
                                            <p:strVal val="#ppt_x"/>
                                          </p:val>
                                        </p:tav>
                                      </p:tavLst>
                                    </p:anim>
                                    <p:anim calcmode="lin" valueType="num">
                                      <p:cBhvr>
                                        <p:cTn id="9" dur="1000" fill="hold"/>
                                        <p:tgtEl>
                                          <p:spTgt spid="3789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C3D15A-14FA-6F33-BC24-B2B619DF9329}"/>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82A0DC2A-B72B-8320-A985-2CB40A957C19}"/>
              </a:ext>
            </a:extLst>
          </p:cNvPr>
          <p:cNvSpPr/>
          <p:nvPr/>
        </p:nvSpPr>
        <p:spPr>
          <a:xfrm>
            <a:off x="0" y="0"/>
            <a:ext cx="9144000" cy="512064"/>
          </a:xfrm>
          <a:prstGeom prst="rect">
            <a:avLst/>
          </a:prstGeom>
          <a:solidFill>
            <a:srgbClr val="BD58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4000" b="1" dirty="0">
                <a:ln>
                  <a:solidFill>
                    <a:schemeClr val="tx1"/>
                  </a:solidFill>
                </a:ln>
              </a:rPr>
              <a:t>NAME THE LOGO</a:t>
            </a:r>
          </a:p>
        </p:txBody>
      </p:sp>
      <p:sp>
        <p:nvSpPr>
          <p:cNvPr id="5" name="Rectangle 4">
            <a:extLst>
              <a:ext uri="{FF2B5EF4-FFF2-40B4-BE49-F238E27FC236}">
                <a16:creationId xmlns:a16="http://schemas.microsoft.com/office/drawing/2014/main" id="{08BE59B3-B962-8684-7CD4-5AE1D9EA9915}"/>
              </a:ext>
            </a:extLst>
          </p:cNvPr>
          <p:cNvSpPr/>
          <p:nvPr/>
        </p:nvSpPr>
        <p:spPr>
          <a:xfrm>
            <a:off x="0" y="509016"/>
            <a:ext cx="9144000" cy="103632"/>
          </a:xfrm>
          <a:prstGeom prst="rect">
            <a:avLst/>
          </a:prstGeom>
          <a:solidFill>
            <a:srgbClr val="E4831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6" name="Rectangle 5">
            <a:extLst>
              <a:ext uri="{FF2B5EF4-FFF2-40B4-BE49-F238E27FC236}">
                <a16:creationId xmlns:a16="http://schemas.microsoft.com/office/drawing/2014/main" id="{1F5B1669-775D-AFFA-2B50-A8F1D632EB77}"/>
              </a:ext>
            </a:extLst>
          </p:cNvPr>
          <p:cNvSpPr/>
          <p:nvPr/>
        </p:nvSpPr>
        <p:spPr>
          <a:xfrm>
            <a:off x="0" y="5120640"/>
            <a:ext cx="9144000" cy="905256"/>
          </a:xfrm>
          <a:prstGeom prst="rect">
            <a:avLst/>
          </a:prstGeom>
          <a:solidFill>
            <a:srgbClr val="BD58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6000" b="1" dirty="0">
                <a:ln w="19050">
                  <a:solidFill>
                    <a:schemeClr val="tx1"/>
                  </a:solidFill>
                </a:ln>
              </a:rPr>
              <a:t>Android</a:t>
            </a:r>
          </a:p>
        </p:txBody>
      </p:sp>
      <p:pic>
        <p:nvPicPr>
          <p:cNvPr id="38914" name="Picture 2">
            <a:extLst>
              <a:ext uri="{FF2B5EF4-FFF2-40B4-BE49-F238E27FC236}">
                <a16:creationId xmlns:a16="http://schemas.microsoft.com/office/drawing/2014/main" id="{9E7FA2C0-7CA1-8426-5AA5-3CE1D2E2C57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7833" y="1350265"/>
            <a:ext cx="2668334" cy="3132392"/>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descr="A close up of a black background&#10;&#10;AI-generated content may be incorrect.">
            <a:extLst>
              <a:ext uri="{FF2B5EF4-FFF2-40B4-BE49-F238E27FC236}">
                <a16:creationId xmlns:a16="http://schemas.microsoft.com/office/drawing/2014/main" id="{BDBA5632-94AE-251D-306F-4B9D411E39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152" y="6467003"/>
            <a:ext cx="1399032" cy="354421"/>
          </a:xfrm>
          <a:prstGeom prst="rect">
            <a:avLst/>
          </a:prstGeom>
        </p:spPr>
      </p:pic>
      <p:sp>
        <p:nvSpPr>
          <p:cNvPr id="3" name="TextBox 2">
            <a:extLst>
              <a:ext uri="{FF2B5EF4-FFF2-40B4-BE49-F238E27FC236}">
                <a16:creationId xmlns:a16="http://schemas.microsoft.com/office/drawing/2014/main" id="{CA13D3AF-1C4A-94B2-FC33-DBED6435B65F}"/>
              </a:ext>
            </a:extLst>
          </p:cNvPr>
          <p:cNvSpPr txBox="1"/>
          <p:nvPr/>
        </p:nvSpPr>
        <p:spPr>
          <a:xfrm>
            <a:off x="5897880" y="6503579"/>
            <a:ext cx="3328416" cy="276999"/>
          </a:xfrm>
          <a:prstGeom prst="rect">
            <a:avLst/>
          </a:prstGeom>
          <a:noFill/>
        </p:spPr>
        <p:txBody>
          <a:bodyPr wrap="square" rtlCol="0">
            <a:spAutoFit/>
          </a:bodyPr>
          <a:lstStyle/>
          <a:p>
            <a:pPr algn="ctr"/>
            <a:r>
              <a:rPr lang="en-IE" sz="1200" b="1" dirty="0"/>
              <a:t>© Seomra Ranga 2025 www.seomraranga.com</a:t>
            </a:r>
          </a:p>
        </p:txBody>
      </p:sp>
      <p:sp>
        <p:nvSpPr>
          <p:cNvPr id="7" name="Rectangle 6">
            <a:extLst>
              <a:ext uri="{FF2B5EF4-FFF2-40B4-BE49-F238E27FC236}">
                <a16:creationId xmlns:a16="http://schemas.microsoft.com/office/drawing/2014/main" id="{5F619D1F-235F-07B2-6E6C-53B32C098E96}"/>
              </a:ext>
            </a:extLst>
          </p:cNvPr>
          <p:cNvSpPr/>
          <p:nvPr/>
        </p:nvSpPr>
        <p:spPr>
          <a:xfrm>
            <a:off x="8314204" y="760049"/>
            <a:ext cx="625580" cy="564733"/>
          </a:xfrm>
          <a:prstGeom prst="rect">
            <a:avLst/>
          </a:prstGeom>
          <a:solidFill>
            <a:srgbClr val="BD582C"/>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3200" b="1" dirty="0">
                <a:ln w="19050">
                  <a:solidFill>
                    <a:schemeClr val="tx1"/>
                  </a:solidFill>
                </a:ln>
              </a:rPr>
              <a:t>38</a:t>
            </a:r>
          </a:p>
        </p:txBody>
      </p:sp>
      <p:sp>
        <p:nvSpPr>
          <p:cNvPr id="8" name="TextBox 7">
            <a:extLst>
              <a:ext uri="{FF2B5EF4-FFF2-40B4-BE49-F238E27FC236}">
                <a16:creationId xmlns:a16="http://schemas.microsoft.com/office/drawing/2014/main" id="{E5976688-3829-F20A-9F4E-4F3F7479D6C4}"/>
              </a:ext>
            </a:extLst>
          </p:cNvPr>
          <p:cNvSpPr txBox="1"/>
          <p:nvPr/>
        </p:nvSpPr>
        <p:spPr>
          <a:xfrm>
            <a:off x="0" y="757166"/>
            <a:ext cx="1801368" cy="369332"/>
          </a:xfrm>
          <a:prstGeom prst="rect">
            <a:avLst/>
          </a:prstGeom>
          <a:solidFill>
            <a:srgbClr val="E48312"/>
          </a:solidFill>
        </p:spPr>
        <p:txBody>
          <a:bodyPr wrap="square" rtlCol="0">
            <a:spAutoFit/>
          </a:bodyPr>
          <a:lstStyle/>
          <a:p>
            <a:pPr algn="ctr"/>
            <a:r>
              <a:rPr lang="en-IE" b="1" dirty="0"/>
              <a:t>Media Education</a:t>
            </a:r>
          </a:p>
        </p:txBody>
      </p:sp>
    </p:spTree>
    <p:extLst>
      <p:ext uri="{BB962C8B-B14F-4D97-AF65-F5344CB8AC3E}">
        <p14:creationId xmlns:p14="http://schemas.microsoft.com/office/powerpoint/2010/main" val="4025814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8914"/>
                                        </p:tgtEl>
                                        <p:attrNameLst>
                                          <p:attrName>style.visibility</p:attrName>
                                        </p:attrNameLst>
                                      </p:cBhvr>
                                      <p:to>
                                        <p:strVal val="visible"/>
                                      </p:to>
                                    </p:set>
                                    <p:animEffect transition="in" filter="fade">
                                      <p:cBhvr>
                                        <p:cTn id="7" dur="1000"/>
                                        <p:tgtEl>
                                          <p:spTgt spid="38914"/>
                                        </p:tgtEl>
                                      </p:cBhvr>
                                    </p:animEffect>
                                    <p:anim calcmode="lin" valueType="num">
                                      <p:cBhvr>
                                        <p:cTn id="8" dur="1000" fill="hold"/>
                                        <p:tgtEl>
                                          <p:spTgt spid="38914"/>
                                        </p:tgtEl>
                                        <p:attrNameLst>
                                          <p:attrName>ppt_x</p:attrName>
                                        </p:attrNameLst>
                                      </p:cBhvr>
                                      <p:tavLst>
                                        <p:tav tm="0">
                                          <p:val>
                                            <p:strVal val="#ppt_x"/>
                                          </p:val>
                                        </p:tav>
                                        <p:tav tm="100000">
                                          <p:val>
                                            <p:strVal val="#ppt_x"/>
                                          </p:val>
                                        </p:tav>
                                      </p:tavLst>
                                    </p:anim>
                                    <p:anim calcmode="lin" valueType="num">
                                      <p:cBhvr>
                                        <p:cTn id="9" dur="1000" fill="hold"/>
                                        <p:tgtEl>
                                          <p:spTgt spid="389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3DC270-A145-0DC2-0E2F-5AF438ADDE6D}"/>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342437C0-99CB-F461-52EF-C88AA6DAB2E4}"/>
              </a:ext>
            </a:extLst>
          </p:cNvPr>
          <p:cNvSpPr/>
          <p:nvPr/>
        </p:nvSpPr>
        <p:spPr>
          <a:xfrm>
            <a:off x="0" y="0"/>
            <a:ext cx="9144000" cy="512064"/>
          </a:xfrm>
          <a:prstGeom prst="rect">
            <a:avLst/>
          </a:prstGeom>
          <a:solidFill>
            <a:srgbClr val="BD58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4000" b="1" dirty="0">
                <a:ln>
                  <a:solidFill>
                    <a:schemeClr val="tx1"/>
                  </a:solidFill>
                </a:ln>
              </a:rPr>
              <a:t>NAME THE LOGO</a:t>
            </a:r>
          </a:p>
        </p:txBody>
      </p:sp>
      <p:sp>
        <p:nvSpPr>
          <p:cNvPr id="5" name="Rectangle 4">
            <a:extLst>
              <a:ext uri="{FF2B5EF4-FFF2-40B4-BE49-F238E27FC236}">
                <a16:creationId xmlns:a16="http://schemas.microsoft.com/office/drawing/2014/main" id="{234FF3C6-AA46-2DD1-10A9-AC412BFE662B}"/>
              </a:ext>
            </a:extLst>
          </p:cNvPr>
          <p:cNvSpPr/>
          <p:nvPr/>
        </p:nvSpPr>
        <p:spPr>
          <a:xfrm>
            <a:off x="0" y="509016"/>
            <a:ext cx="9144000" cy="103632"/>
          </a:xfrm>
          <a:prstGeom prst="rect">
            <a:avLst/>
          </a:prstGeom>
          <a:solidFill>
            <a:srgbClr val="E4831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6" name="Rectangle 5">
            <a:extLst>
              <a:ext uri="{FF2B5EF4-FFF2-40B4-BE49-F238E27FC236}">
                <a16:creationId xmlns:a16="http://schemas.microsoft.com/office/drawing/2014/main" id="{4ADF5B87-B502-8419-7ACE-93DD0560E242}"/>
              </a:ext>
            </a:extLst>
          </p:cNvPr>
          <p:cNvSpPr/>
          <p:nvPr/>
        </p:nvSpPr>
        <p:spPr>
          <a:xfrm>
            <a:off x="0" y="5120640"/>
            <a:ext cx="9144000" cy="905256"/>
          </a:xfrm>
          <a:prstGeom prst="rect">
            <a:avLst/>
          </a:prstGeom>
          <a:solidFill>
            <a:srgbClr val="BD58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6000" b="1" dirty="0">
                <a:ln w="19050">
                  <a:solidFill>
                    <a:schemeClr val="tx1"/>
                  </a:solidFill>
                </a:ln>
              </a:rPr>
              <a:t>Hewlett Packard</a:t>
            </a:r>
          </a:p>
        </p:txBody>
      </p:sp>
      <p:pic>
        <p:nvPicPr>
          <p:cNvPr id="39938" name="Picture 2">
            <a:extLst>
              <a:ext uri="{FF2B5EF4-FFF2-40B4-BE49-F238E27FC236}">
                <a16:creationId xmlns:a16="http://schemas.microsoft.com/office/drawing/2014/main" id="{8C692CDE-2901-8814-10D7-A1888A9857A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96896" y="891540"/>
            <a:ext cx="3950208" cy="395020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descr="A close up of a black background&#10;&#10;AI-generated content may be incorrect.">
            <a:extLst>
              <a:ext uri="{FF2B5EF4-FFF2-40B4-BE49-F238E27FC236}">
                <a16:creationId xmlns:a16="http://schemas.microsoft.com/office/drawing/2014/main" id="{CEA9DD6A-7A55-8730-8093-F151E9ED772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152" y="6467003"/>
            <a:ext cx="1399032" cy="354421"/>
          </a:xfrm>
          <a:prstGeom prst="rect">
            <a:avLst/>
          </a:prstGeom>
        </p:spPr>
      </p:pic>
      <p:sp>
        <p:nvSpPr>
          <p:cNvPr id="3" name="TextBox 2">
            <a:extLst>
              <a:ext uri="{FF2B5EF4-FFF2-40B4-BE49-F238E27FC236}">
                <a16:creationId xmlns:a16="http://schemas.microsoft.com/office/drawing/2014/main" id="{F3D24F0A-1984-14F7-A667-A3023671AD6F}"/>
              </a:ext>
            </a:extLst>
          </p:cNvPr>
          <p:cNvSpPr txBox="1"/>
          <p:nvPr/>
        </p:nvSpPr>
        <p:spPr>
          <a:xfrm>
            <a:off x="5897880" y="6503579"/>
            <a:ext cx="3328416" cy="276999"/>
          </a:xfrm>
          <a:prstGeom prst="rect">
            <a:avLst/>
          </a:prstGeom>
          <a:noFill/>
        </p:spPr>
        <p:txBody>
          <a:bodyPr wrap="square" rtlCol="0">
            <a:spAutoFit/>
          </a:bodyPr>
          <a:lstStyle/>
          <a:p>
            <a:pPr algn="ctr"/>
            <a:r>
              <a:rPr lang="en-IE" sz="1200" b="1" dirty="0"/>
              <a:t>© Seomra Ranga 2025 www.seomraranga.com</a:t>
            </a:r>
          </a:p>
        </p:txBody>
      </p:sp>
      <p:sp>
        <p:nvSpPr>
          <p:cNvPr id="7" name="Rectangle 6">
            <a:extLst>
              <a:ext uri="{FF2B5EF4-FFF2-40B4-BE49-F238E27FC236}">
                <a16:creationId xmlns:a16="http://schemas.microsoft.com/office/drawing/2014/main" id="{4C5E9A1C-09D9-31A5-57D3-8297D5CBEE1E}"/>
              </a:ext>
            </a:extLst>
          </p:cNvPr>
          <p:cNvSpPr/>
          <p:nvPr/>
        </p:nvSpPr>
        <p:spPr>
          <a:xfrm>
            <a:off x="8314204" y="760049"/>
            <a:ext cx="625580" cy="564733"/>
          </a:xfrm>
          <a:prstGeom prst="rect">
            <a:avLst/>
          </a:prstGeom>
          <a:solidFill>
            <a:srgbClr val="BD582C"/>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3200" b="1" dirty="0">
                <a:ln w="19050">
                  <a:solidFill>
                    <a:schemeClr val="tx1"/>
                  </a:solidFill>
                </a:ln>
              </a:rPr>
              <a:t>39</a:t>
            </a:r>
          </a:p>
        </p:txBody>
      </p:sp>
      <p:sp>
        <p:nvSpPr>
          <p:cNvPr id="8" name="TextBox 7">
            <a:extLst>
              <a:ext uri="{FF2B5EF4-FFF2-40B4-BE49-F238E27FC236}">
                <a16:creationId xmlns:a16="http://schemas.microsoft.com/office/drawing/2014/main" id="{53CA2E54-E647-89B7-CF23-C02E3B209B77}"/>
              </a:ext>
            </a:extLst>
          </p:cNvPr>
          <p:cNvSpPr txBox="1"/>
          <p:nvPr/>
        </p:nvSpPr>
        <p:spPr>
          <a:xfrm>
            <a:off x="0" y="757166"/>
            <a:ext cx="1801368" cy="369332"/>
          </a:xfrm>
          <a:prstGeom prst="rect">
            <a:avLst/>
          </a:prstGeom>
          <a:solidFill>
            <a:srgbClr val="E48312"/>
          </a:solidFill>
        </p:spPr>
        <p:txBody>
          <a:bodyPr wrap="square" rtlCol="0">
            <a:spAutoFit/>
          </a:bodyPr>
          <a:lstStyle/>
          <a:p>
            <a:pPr algn="ctr"/>
            <a:r>
              <a:rPr lang="en-IE" b="1" dirty="0"/>
              <a:t>Media Education</a:t>
            </a:r>
          </a:p>
        </p:txBody>
      </p:sp>
    </p:spTree>
    <p:extLst>
      <p:ext uri="{BB962C8B-B14F-4D97-AF65-F5344CB8AC3E}">
        <p14:creationId xmlns:p14="http://schemas.microsoft.com/office/powerpoint/2010/main" val="45506982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9938"/>
                                        </p:tgtEl>
                                        <p:attrNameLst>
                                          <p:attrName>style.visibility</p:attrName>
                                        </p:attrNameLst>
                                      </p:cBhvr>
                                      <p:to>
                                        <p:strVal val="visible"/>
                                      </p:to>
                                    </p:set>
                                    <p:animEffect transition="in" filter="fade">
                                      <p:cBhvr>
                                        <p:cTn id="7" dur="1000"/>
                                        <p:tgtEl>
                                          <p:spTgt spid="39938"/>
                                        </p:tgtEl>
                                      </p:cBhvr>
                                    </p:animEffect>
                                    <p:anim calcmode="lin" valueType="num">
                                      <p:cBhvr>
                                        <p:cTn id="8" dur="1000" fill="hold"/>
                                        <p:tgtEl>
                                          <p:spTgt spid="39938"/>
                                        </p:tgtEl>
                                        <p:attrNameLst>
                                          <p:attrName>ppt_x</p:attrName>
                                        </p:attrNameLst>
                                      </p:cBhvr>
                                      <p:tavLst>
                                        <p:tav tm="0">
                                          <p:val>
                                            <p:strVal val="#ppt_x"/>
                                          </p:val>
                                        </p:tav>
                                        <p:tav tm="100000">
                                          <p:val>
                                            <p:strVal val="#ppt_x"/>
                                          </p:val>
                                        </p:tav>
                                      </p:tavLst>
                                    </p:anim>
                                    <p:anim calcmode="lin" valueType="num">
                                      <p:cBhvr>
                                        <p:cTn id="9" dur="1000" fill="hold"/>
                                        <p:tgtEl>
                                          <p:spTgt spid="3993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457DD1-5518-C196-7A2B-55F98DEC221D}"/>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65FD584A-3868-E767-8EF5-2E514F9B4A35}"/>
              </a:ext>
            </a:extLst>
          </p:cNvPr>
          <p:cNvSpPr/>
          <p:nvPr/>
        </p:nvSpPr>
        <p:spPr>
          <a:xfrm>
            <a:off x="0" y="0"/>
            <a:ext cx="9144000" cy="512064"/>
          </a:xfrm>
          <a:prstGeom prst="rect">
            <a:avLst/>
          </a:prstGeom>
          <a:solidFill>
            <a:srgbClr val="BD58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4000" b="1" dirty="0">
                <a:ln>
                  <a:solidFill>
                    <a:schemeClr val="tx1"/>
                  </a:solidFill>
                </a:ln>
              </a:rPr>
              <a:t>NAME THE LOGO</a:t>
            </a:r>
          </a:p>
        </p:txBody>
      </p:sp>
      <p:sp>
        <p:nvSpPr>
          <p:cNvPr id="5" name="Rectangle 4">
            <a:extLst>
              <a:ext uri="{FF2B5EF4-FFF2-40B4-BE49-F238E27FC236}">
                <a16:creationId xmlns:a16="http://schemas.microsoft.com/office/drawing/2014/main" id="{A006E7E0-6A7F-F856-3DDA-C24643B0DFDD}"/>
              </a:ext>
            </a:extLst>
          </p:cNvPr>
          <p:cNvSpPr/>
          <p:nvPr/>
        </p:nvSpPr>
        <p:spPr>
          <a:xfrm>
            <a:off x="0" y="509016"/>
            <a:ext cx="9144000" cy="103632"/>
          </a:xfrm>
          <a:prstGeom prst="rect">
            <a:avLst/>
          </a:prstGeom>
          <a:solidFill>
            <a:srgbClr val="E4831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6" name="Rectangle 5">
            <a:extLst>
              <a:ext uri="{FF2B5EF4-FFF2-40B4-BE49-F238E27FC236}">
                <a16:creationId xmlns:a16="http://schemas.microsoft.com/office/drawing/2014/main" id="{C838F1A5-DDBE-4346-B024-2C581F9FD425}"/>
              </a:ext>
            </a:extLst>
          </p:cNvPr>
          <p:cNvSpPr/>
          <p:nvPr/>
        </p:nvSpPr>
        <p:spPr>
          <a:xfrm>
            <a:off x="0" y="5120640"/>
            <a:ext cx="9144000" cy="905256"/>
          </a:xfrm>
          <a:prstGeom prst="rect">
            <a:avLst/>
          </a:prstGeom>
          <a:solidFill>
            <a:srgbClr val="BD58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6000" b="1" dirty="0">
                <a:ln w="19050">
                  <a:solidFill>
                    <a:schemeClr val="tx1"/>
                  </a:solidFill>
                </a:ln>
              </a:rPr>
              <a:t>Honda</a:t>
            </a:r>
          </a:p>
        </p:txBody>
      </p:sp>
      <p:pic>
        <p:nvPicPr>
          <p:cNvPr id="40962" name="Picture 2" descr="Honda Logo Wallpapers (33 images) - WallpaperCat">
            <a:extLst>
              <a:ext uri="{FF2B5EF4-FFF2-40B4-BE49-F238E27FC236}">
                <a16:creationId xmlns:a16="http://schemas.microsoft.com/office/drawing/2014/main" id="{683F3392-1695-37DE-796E-6A78627C0934}"/>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4600" r="15100"/>
          <a:stretch>
            <a:fillRect/>
          </a:stretch>
        </p:blipFill>
        <p:spPr bwMode="auto">
          <a:xfrm>
            <a:off x="2130552" y="753618"/>
            <a:ext cx="4882896" cy="3907011"/>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descr="A close up of a black background&#10;&#10;AI-generated content may be incorrect.">
            <a:extLst>
              <a:ext uri="{FF2B5EF4-FFF2-40B4-BE49-F238E27FC236}">
                <a16:creationId xmlns:a16="http://schemas.microsoft.com/office/drawing/2014/main" id="{D746A5A2-150F-DB81-91BD-D0F7C8E07B0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152" y="6467003"/>
            <a:ext cx="1399032" cy="354421"/>
          </a:xfrm>
          <a:prstGeom prst="rect">
            <a:avLst/>
          </a:prstGeom>
        </p:spPr>
      </p:pic>
      <p:sp>
        <p:nvSpPr>
          <p:cNvPr id="3" name="TextBox 2">
            <a:extLst>
              <a:ext uri="{FF2B5EF4-FFF2-40B4-BE49-F238E27FC236}">
                <a16:creationId xmlns:a16="http://schemas.microsoft.com/office/drawing/2014/main" id="{EE5DD638-37EF-0ECF-DBA7-B4F8B749682D}"/>
              </a:ext>
            </a:extLst>
          </p:cNvPr>
          <p:cNvSpPr txBox="1"/>
          <p:nvPr/>
        </p:nvSpPr>
        <p:spPr>
          <a:xfrm>
            <a:off x="5897880" y="6503579"/>
            <a:ext cx="3328416" cy="276999"/>
          </a:xfrm>
          <a:prstGeom prst="rect">
            <a:avLst/>
          </a:prstGeom>
          <a:noFill/>
        </p:spPr>
        <p:txBody>
          <a:bodyPr wrap="square" rtlCol="0">
            <a:spAutoFit/>
          </a:bodyPr>
          <a:lstStyle/>
          <a:p>
            <a:pPr algn="ctr"/>
            <a:r>
              <a:rPr lang="en-IE" sz="1200" b="1" dirty="0"/>
              <a:t>© Seomra Ranga 2025 www.seomraranga.com</a:t>
            </a:r>
          </a:p>
        </p:txBody>
      </p:sp>
      <p:sp>
        <p:nvSpPr>
          <p:cNvPr id="7" name="Rectangle 6">
            <a:extLst>
              <a:ext uri="{FF2B5EF4-FFF2-40B4-BE49-F238E27FC236}">
                <a16:creationId xmlns:a16="http://schemas.microsoft.com/office/drawing/2014/main" id="{399D486C-ED42-6CCB-0A77-C2675623D915}"/>
              </a:ext>
            </a:extLst>
          </p:cNvPr>
          <p:cNvSpPr/>
          <p:nvPr/>
        </p:nvSpPr>
        <p:spPr>
          <a:xfrm>
            <a:off x="8314204" y="760049"/>
            <a:ext cx="625580" cy="564733"/>
          </a:xfrm>
          <a:prstGeom prst="rect">
            <a:avLst/>
          </a:prstGeom>
          <a:solidFill>
            <a:srgbClr val="BD582C"/>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3200" b="1" dirty="0">
                <a:ln w="19050">
                  <a:solidFill>
                    <a:schemeClr val="tx1"/>
                  </a:solidFill>
                </a:ln>
              </a:rPr>
              <a:t>40</a:t>
            </a:r>
          </a:p>
        </p:txBody>
      </p:sp>
      <p:sp>
        <p:nvSpPr>
          <p:cNvPr id="8" name="TextBox 7">
            <a:extLst>
              <a:ext uri="{FF2B5EF4-FFF2-40B4-BE49-F238E27FC236}">
                <a16:creationId xmlns:a16="http://schemas.microsoft.com/office/drawing/2014/main" id="{B63A8D52-8EB9-5CDC-F899-595543F0AA44}"/>
              </a:ext>
            </a:extLst>
          </p:cNvPr>
          <p:cNvSpPr txBox="1"/>
          <p:nvPr/>
        </p:nvSpPr>
        <p:spPr>
          <a:xfrm>
            <a:off x="0" y="757166"/>
            <a:ext cx="1801368" cy="369332"/>
          </a:xfrm>
          <a:prstGeom prst="rect">
            <a:avLst/>
          </a:prstGeom>
          <a:solidFill>
            <a:srgbClr val="E48312"/>
          </a:solidFill>
        </p:spPr>
        <p:txBody>
          <a:bodyPr wrap="square" rtlCol="0">
            <a:spAutoFit/>
          </a:bodyPr>
          <a:lstStyle/>
          <a:p>
            <a:pPr algn="ctr"/>
            <a:r>
              <a:rPr lang="en-IE" b="1" dirty="0"/>
              <a:t>Media Education</a:t>
            </a:r>
          </a:p>
        </p:txBody>
      </p:sp>
    </p:spTree>
    <p:extLst>
      <p:ext uri="{BB962C8B-B14F-4D97-AF65-F5344CB8AC3E}">
        <p14:creationId xmlns:p14="http://schemas.microsoft.com/office/powerpoint/2010/main" val="105536459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0962"/>
                                        </p:tgtEl>
                                        <p:attrNameLst>
                                          <p:attrName>style.visibility</p:attrName>
                                        </p:attrNameLst>
                                      </p:cBhvr>
                                      <p:to>
                                        <p:strVal val="visible"/>
                                      </p:to>
                                    </p:set>
                                    <p:animEffect transition="in" filter="fade">
                                      <p:cBhvr>
                                        <p:cTn id="7" dur="1000"/>
                                        <p:tgtEl>
                                          <p:spTgt spid="40962"/>
                                        </p:tgtEl>
                                      </p:cBhvr>
                                    </p:animEffect>
                                    <p:anim calcmode="lin" valueType="num">
                                      <p:cBhvr>
                                        <p:cTn id="8" dur="1000" fill="hold"/>
                                        <p:tgtEl>
                                          <p:spTgt spid="40962"/>
                                        </p:tgtEl>
                                        <p:attrNameLst>
                                          <p:attrName>ppt_x</p:attrName>
                                        </p:attrNameLst>
                                      </p:cBhvr>
                                      <p:tavLst>
                                        <p:tav tm="0">
                                          <p:val>
                                            <p:strVal val="#ppt_x"/>
                                          </p:val>
                                        </p:tav>
                                        <p:tav tm="100000">
                                          <p:val>
                                            <p:strVal val="#ppt_x"/>
                                          </p:val>
                                        </p:tav>
                                      </p:tavLst>
                                    </p:anim>
                                    <p:anim calcmode="lin" valueType="num">
                                      <p:cBhvr>
                                        <p:cTn id="9" dur="1000" fill="hold"/>
                                        <p:tgtEl>
                                          <p:spTgt spid="4096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037E24-41B2-BC2E-F31D-D143F5F2A4E8}"/>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9B7C0845-BEE0-2247-8C27-6B997498336F}"/>
              </a:ext>
            </a:extLst>
          </p:cNvPr>
          <p:cNvSpPr/>
          <p:nvPr/>
        </p:nvSpPr>
        <p:spPr>
          <a:xfrm>
            <a:off x="0" y="0"/>
            <a:ext cx="9144000" cy="512064"/>
          </a:xfrm>
          <a:prstGeom prst="rect">
            <a:avLst/>
          </a:prstGeom>
          <a:solidFill>
            <a:srgbClr val="BD58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4000" b="1" dirty="0">
                <a:ln>
                  <a:solidFill>
                    <a:schemeClr val="tx1"/>
                  </a:solidFill>
                </a:ln>
              </a:rPr>
              <a:t>NAME THE LOGO</a:t>
            </a:r>
          </a:p>
        </p:txBody>
      </p:sp>
      <p:sp>
        <p:nvSpPr>
          <p:cNvPr id="5" name="Rectangle 4">
            <a:extLst>
              <a:ext uri="{FF2B5EF4-FFF2-40B4-BE49-F238E27FC236}">
                <a16:creationId xmlns:a16="http://schemas.microsoft.com/office/drawing/2014/main" id="{CC6DF200-9AE8-2296-A320-A4EE656FD319}"/>
              </a:ext>
            </a:extLst>
          </p:cNvPr>
          <p:cNvSpPr/>
          <p:nvPr/>
        </p:nvSpPr>
        <p:spPr>
          <a:xfrm>
            <a:off x="0" y="509016"/>
            <a:ext cx="9144000" cy="103632"/>
          </a:xfrm>
          <a:prstGeom prst="rect">
            <a:avLst/>
          </a:prstGeom>
          <a:solidFill>
            <a:srgbClr val="E4831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6" name="Rectangle 5">
            <a:extLst>
              <a:ext uri="{FF2B5EF4-FFF2-40B4-BE49-F238E27FC236}">
                <a16:creationId xmlns:a16="http://schemas.microsoft.com/office/drawing/2014/main" id="{7C1FF703-72CA-CC61-7272-FDDB60C3D7B6}"/>
              </a:ext>
            </a:extLst>
          </p:cNvPr>
          <p:cNvSpPr/>
          <p:nvPr/>
        </p:nvSpPr>
        <p:spPr>
          <a:xfrm>
            <a:off x="0" y="5120640"/>
            <a:ext cx="9144000" cy="905256"/>
          </a:xfrm>
          <a:prstGeom prst="rect">
            <a:avLst/>
          </a:prstGeom>
          <a:solidFill>
            <a:srgbClr val="BD58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6000" b="1" dirty="0">
                <a:ln w="19050">
                  <a:solidFill>
                    <a:schemeClr val="tx1"/>
                  </a:solidFill>
                </a:ln>
              </a:rPr>
              <a:t>PayPal</a:t>
            </a:r>
          </a:p>
        </p:txBody>
      </p:sp>
      <p:pic>
        <p:nvPicPr>
          <p:cNvPr id="41988" name="Picture 4" descr="Free Paypal Logo Blue Symbol SVG, PNG Icon. Download Image.">
            <a:extLst>
              <a:ext uri="{FF2B5EF4-FFF2-40B4-BE49-F238E27FC236}">
                <a16:creationId xmlns:a16="http://schemas.microsoft.com/office/drawing/2014/main" id="{9531FB4A-4906-C748-DECB-74B93294A3E7}"/>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11437"/>
          <a:stretch>
            <a:fillRect/>
          </a:stretch>
        </p:blipFill>
        <p:spPr bwMode="auto">
          <a:xfrm>
            <a:off x="2388108" y="856180"/>
            <a:ext cx="4367784" cy="3868219"/>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descr="A close up of a black background&#10;&#10;AI-generated content may be incorrect.">
            <a:extLst>
              <a:ext uri="{FF2B5EF4-FFF2-40B4-BE49-F238E27FC236}">
                <a16:creationId xmlns:a16="http://schemas.microsoft.com/office/drawing/2014/main" id="{FCA7C10E-2040-8F7E-78E9-AA7EE91091E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152" y="6467003"/>
            <a:ext cx="1399032" cy="354421"/>
          </a:xfrm>
          <a:prstGeom prst="rect">
            <a:avLst/>
          </a:prstGeom>
        </p:spPr>
      </p:pic>
      <p:sp>
        <p:nvSpPr>
          <p:cNvPr id="3" name="TextBox 2">
            <a:extLst>
              <a:ext uri="{FF2B5EF4-FFF2-40B4-BE49-F238E27FC236}">
                <a16:creationId xmlns:a16="http://schemas.microsoft.com/office/drawing/2014/main" id="{30B0A74F-3775-00BD-4BC0-67405B6549E2}"/>
              </a:ext>
            </a:extLst>
          </p:cNvPr>
          <p:cNvSpPr txBox="1"/>
          <p:nvPr/>
        </p:nvSpPr>
        <p:spPr>
          <a:xfrm>
            <a:off x="5897880" y="6503579"/>
            <a:ext cx="3328416" cy="276999"/>
          </a:xfrm>
          <a:prstGeom prst="rect">
            <a:avLst/>
          </a:prstGeom>
          <a:noFill/>
        </p:spPr>
        <p:txBody>
          <a:bodyPr wrap="square" rtlCol="0">
            <a:spAutoFit/>
          </a:bodyPr>
          <a:lstStyle/>
          <a:p>
            <a:pPr algn="ctr"/>
            <a:r>
              <a:rPr lang="en-IE" sz="1200" b="1" dirty="0"/>
              <a:t>© Seomra Ranga 2025 www.seomraranga.com</a:t>
            </a:r>
          </a:p>
        </p:txBody>
      </p:sp>
      <p:sp>
        <p:nvSpPr>
          <p:cNvPr id="7" name="Rectangle 6">
            <a:extLst>
              <a:ext uri="{FF2B5EF4-FFF2-40B4-BE49-F238E27FC236}">
                <a16:creationId xmlns:a16="http://schemas.microsoft.com/office/drawing/2014/main" id="{9DCDA5BA-B126-8011-8DFD-83596149CCED}"/>
              </a:ext>
            </a:extLst>
          </p:cNvPr>
          <p:cNvSpPr/>
          <p:nvPr/>
        </p:nvSpPr>
        <p:spPr>
          <a:xfrm>
            <a:off x="8314204" y="760049"/>
            <a:ext cx="625580" cy="564733"/>
          </a:xfrm>
          <a:prstGeom prst="rect">
            <a:avLst/>
          </a:prstGeom>
          <a:solidFill>
            <a:srgbClr val="BD582C"/>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3200" b="1" dirty="0">
                <a:ln w="19050">
                  <a:solidFill>
                    <a:schemeClr val="tx1"/>
                  </a:solidFill>
                </a:ln>
              </a:rPr>
              <a:t>41</a:t>
            </a:r>
          </a:p>
        </p:txBody>
      </p:sp>
      <p:sp>
        <p:nvSpPr>
          <p:cNvPr id="8" name="TextBox 7">
            <a:extLst>
              <a:ext uri="{FF2B5EF4-FFF2-40B4-BE49-F238E27FC236}">
                <a16:creationId xmlns:a16="http://schemas.microsoft.com/office/drawing/2014/main" id="{82B5B3B1-93C4-CDEB-43CD-B567CA9BE707}"/>
              </a:ext>
            </a:extLst>
          </p:cNvPr>
          <p:cNvSpPr txBox="1"/>
          <p:nvPr/>
        </p:nvSpPr>
        <p:spPr>
          <a:xfrm>
            <a:off x="0" y="757166"/>
            <a:ext cx="1801368" cy="369332"/>
          </a:xfrm>
          <a:prstGeom prst="rect">
            <a:avLst/>
          </a:prstGeom>
          <a:solidFill>
            <a:srgbClr val="E48312"/>
          </a:solidFill>
        </p:spPr>
        <p:txBody>
          <a:bodyPr wrap="square" rtlCol="0">
            <a:spAutoFit/>
          </a:bodyPr>
          <a:lstStyle/>
          <a:p>
            <a:pPr algn="ctr"/>
            <a:r>
              <a:rPr lang="en-IE" b="1" dirty="0"/>
              <a:t>Media Education</a:t>
            </a:r>
          </a:p>
        </p:txBody>
      </p:sp>
    </p:spTree>
    <p:extLst>
      <p:ext uri="{BB962C8B-B14F-4D97-AF65-F5344CB8AC3E}">
        <p14:creationId xmlns:p14="http://schemas.microsoft.com/office/powerpoint/2010/main" val="421235930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1988"/>
                                        </p:tgtEl>
                                        <p:attrNameLst>
                                          <p:attrName>style.visibility</p:attrName>
                                        </p:attrNameLst>
                                      </p:cBhvr>
                                      <p:to>
                                        <p:strVal val="visible"/>
                                      </p:to>
                                    </p:set>
                                    <p:animEffect transition="in" filter="fade">
                                      <p:cBhvr>
                                        <p:cTn id="7" dur="1000"/>
                                        <p:tgtEl>
                                          <p:spTgt spid="41988"/>
                                        </p:tgtEl>
                                      </p:cBhvr>
                                    </p:animEffect>
                                    <p:anim calcmode="lin" valueType="num">
                                      <p:cBhvr>
                                        <p:cTn id="8" dur="1000" fill="hold"/>
                                        <p:tgtEl>
                                          <p:spTgt spid="41988"/>
                                        </p:tgtEl>
                                        <p:attrNameLst>
                                          <p:attrName>ppt_x</p:attrName>
                                        </p:attrNameLst>
                                      </p:cBhvr>
                                      <p:tavLst>
                                        <p:tav tm="0">
                                          <p:val>
                                            <p:strVal val="#ppt_x"/>
                                          </p:val>
                                        </p:tav>
                                        <p:tav tm="100000">
                                          <p:val>
                                            <p:strVal val="#ppt_x"/>
                                          </p:val>
                                        </p:tav>
                                      </p:tavLst>
                                    </p:anim>
                                    <p:anim calcmode="lin" valueType="num">
                                      <p:cBhvr>
                                        <p:cTn id="9" dur="1000" fill="hold"/>
                                        <p:tgtEl>
                                          <p:spTgt spid="4198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55B121-5FC9-E67E-FA5B-2ABD641161E9}"/>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95FEF360-67F7-9215-7221-82AFDCF47679}"/>
              </a:ext>
            </a:extLst>
          </p:cNvPr>
          <p:cNvSpPr/>
          <p:nvPr/>
        </p:nvSpPr>
        <p:spPr>
          <a:xfrm>
            <a:off x="0" y="0"/>
            <a:ext cx="9144000" cy="512064"/>
          </a:xfrm>
          <a:prstGeom prst="rect">
            <a:avLst/>
          </a:prstGeom>
          <a:solidFill>
            <a:srgbClr val="BD58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4000" b="1" dirty="0">
                <a:ln>
                  <a:solidFill>
                    <a:schemeClr val="tx1"/>
                  </a:solidFill>
                </a:ln>
              </a:rPr>
              <a:t>NAME THE LOGO</a:t>
            </a:r>
          </a:p>
        </p:txBody>
      </p:sp>
      <p:sp>
        <p:nvSpPr>
          <p:cNvPr id="5" name="Rectangle 4">
            <a:extLst>
              <a:ext uri="{FF2B5EF4-FFF2-40B4-BE49-F238E27FC236}">
                <a16:creationId xmlns:a16="http://schemas.microsoft.com/office/drawing/2014/main" id="{0E48DDDE-3429-6DF8-DA33-E12CEB629BA4}"/>
              </a:ext>
            </a:extLst>
          </p:cNvPr>
          <p:cNvSpPr/>
          <p:nvPr/>
        </p:nvSpPr>
        <p:spPr>
          <a:xfrm>
            <a:off x="0" y="509016"/>
            <a:ext cx="9144000" cy="103632"/>
          </a:xfrm>
          <a:prstGeom prst="rect">
            <a:avLst/>
          </a:prstGeom>
          <a:solidFill>
            <a:srgbClr val="E4831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6" name="Rectangle 5">
            <a:extLst>
              <a:ext uri="{FF2B5EF4-FFF2-40B4-BE49-F238E27FC236}">
                <a16:creationId xmlns:a16="http://schemas.microsoft.com/office/drawing/2014/main" id="{13FA6049-7047-4C3A-1D42-0933C615A912}"/>
              </a:ext>
            </a:extLst>
          </p:cNvPr>
          <p:cNvSpPr/>
          <p:nvPr/>
        </p:nvSpPr>
        <p:spPr>
          <a:xfrm>
            <a:off x="0" y="5120640"/>
            <a:ext cx="9144000" cy="905256"/>
          </a:xfrm>
          <a:prstGeom prst="rect">
            <a:avLst/>
          </a:prstGeom>
          <a:solidFill>
            <a:srgbClr val="BD58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6000" b="1" dirty="0">
                <a:ln w="19050">
                  <a:solidFill>
                    <a:schemeClr val="tx1"/>
                  </a:solidFill>
                </a:ln>
              </a:rPr>
              <a:t>Subway</a:t>
            </a:r>
          </a:p>
        </p:txBody>
      </p:sp>
      <p:pic>
        <p:nvPicPr>
          <p:cNvPr id="43010" name="Picture 2" descr="Newsroom">
            <a:extLst>
              <a:ext uri="{FF2B5EF4-FFF2-40B4-BE49-F238E27FC236}">
                <a16:creationId xmlns:a16="http://schemas.microsoft.com/office/drawing/2014/main" id="{B2F58B9D-C92A-D811-B2A3-1F1263316EC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05518" y="845981"/>
            <a:ext cx="3132963" cy="4041326"/>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descr="A close up of a black background&#10;&#10;AI-generated content may be incorrect.">
            <a:extLst>
              <a:ext uri="{FF2B5EF4-FFF2-40B4-BE49-F238E27FC236}">
                <a16:creationId xmlns:a16="http://schemas.microsoft.com/office/drawing/2014/main" id="{25702503-729E-5364-D63C-17A5D4F1B8B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152" y="6467003"/>
            <a:ext cx="1399032" cy="354421"/>
          </a:xfrm>
          <a:prstGeom prst="rect">
            <a:avLst/>
          </a:prstGeom>
        </p:spPr>
      </p:pic>
      <p:sp>
        <p:nvSpPr>
          <p:cNvPr id="3" name="TextBox 2">
            <a:extLst>
              <a:ext uri="{FF2B5EF4-FFF2-40B4-BE49-F238E27FC236}">
                <a16:creationId xmlns:a16="http://schemas.microsoft.com/office/drawing/2014/main" id="{422B9B4B-E1A3-7E77-D256-3346F975DF49}"/>
              </a:ext>
            </a:extLst>
          </p:cNvPr>
          <p:cNvSpPr txBox="1"/>
          <p:nvPr/>
        </p:nvSpPr>
        <p:spPr>
          <a:xfrm>
            <a:off x="5897880" y="6503579"/>
            <a:ext cx="3328416" cy="276999"/>
          </a:xfrm>
          <a:prstGeom prst="rect">
            <a:avLst/>
          </a:prstGeom>
          <a:noFill/>
        </p:spPr>
        <p:txBody>
          <a:bodyPr wrap="square" rtlCol="0">
            <a:spAutoFit/>
          </a:bodyPr>
          <a:lstStyle/>
          <a:p>
            <a:pPr algn="ctr"/>
            <a:r>
              <a:rPr lang="en-IE" sz="1200" b="1" dirty="0"/>
              <a:t>© Seomra Ranga 2025 www.seomraranga.com</a:t>
            </a:r>
          </a:p>
        </p:txBody>
      </p:sp>
      <p:sp>
        <p:nvSpPr>
          <p:cNvPr id="7" name="Rectangle 6">
            <a:extLst>
              <a:ext uri="{FF2B5EF4-FFF2-40B4-BE49-F238E27FC236}">
                <a16:creationId xmlns:a16="http://schemas.microsoft.com/office/drawing/2014/main" id="{B2393230-D164-4EF7-FB2D-44E9AA7984FC}"/>
              </a:ext>
            </a:extLst>
          </p:cNvPr>
          <p:cNvSpPr/>
          <p:nvPr/>
        </p:nvSpPr>
        <p:spPr>
          <a:xfrm>
            <a:off x="8314204" y="760049"/>
            <a:ext cx="625580" cy="564733"/>
          </a:xfrm>
          <a:prstGeom prst="rect">
            <a:avLst/>
          </a:prstGeom>
          <a:solidFill>
            <a:srgbClr val="BD582C"/>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3200" b="1" dirty="0">
                <a:ln w="19050">
                  <a:solidFill>
                    <a:schemeClr val="tx1"/>
                  </a:solidFill>
                </a:ln>
              </a:rPr>
              <a:t>42</a:t>
            </a:r>
          </a:p>
        </p:txBody>
      </p:sp>
      <p:sp>
        <p:nvSpPr>
          <p:cNvPr id="8" name="TextBox 7">
            <a:extLst>
              <a:ext uri="{FF2B5EF4-FFF2-40B4-BE49-F238E27FC236}">
                <a16:creationId xmlns:a16="http://schemas.microsoft.com/office/drawing/2014/main" id="{84DB149B-14AB-B917-4041-2343FB195A76}"/>
              </a:ext>
            </a:extLst>
          </p:cNvPr>
          <p:cNvSpPr txBox="1"/>
          <p:nvPr/>
        </p:nvSpPr>
        <p:spPr>
          <a:xfrm>
            <a:off x="0" y="757166"/>
            <a:ext cx="1801368" cy="369332"/>
          </a:xfrm>
          <a:prstGeom prst="rect">
            <a:avLst/>
          </a:prstGeom>
          <a:solidFill>
            <a:srgbClr val="E48312"/>
          </a:solidFill>
        </p:spPr>
        <p:txBody>
          <a:bodyPr wrap="square" rtlCol="0">
            <a:spAutoFit/>
          </a:bodyPr>
          <a:lstStyle/>
          <a:p>
            <a:pPr algn="ctr"/>
            <a:r>
              <a:rPr lang="en-IE" b="1" dirty="0"/>
              <a:t>Media Education</a:t>
            </a:r>
          </a:p>
        </p:txBody>
      </p:sp>
    </p:spTree>
    <p:extLst>
      <p:ext uri="{BB962C8B-B14F-4D97-AF65-F5344CB8AC3E}">
        <p14:creationId xmlns:p14="http://schemas.microsoft.com/office/powerpoint/2010/main" val="254997018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3010"/>
                                        </p:tgtEl>
                                        <p:attrNameLst>
                                          <p:attrName>style.visibility</p:attrName>
                                        </p:attrNameLst>
                                      </p:cBhvr>
                                      <p:to>
                                        <p:strVal val="visible"/>
                                      </p:to>
                                    </p:set>
                                    <p:animEffect transition="in" filter="fade">
                                      <p:cBhvr>
                                        <p:cTn id="7" dur="1000"/>
                                        <p:tgtEl>
                                          <p:spTgt spid="43010"/>
                                        </p:tgtEl>
                                      </p:cBhvr>
                                    </p:animEffect>
                                    <p:anim calcmode="lin" valueType="num">
                                      <p:cBhvr>
                                        <p:cTn id="8" dur="1000" fill="hold"/>
                                        <p:tgtEl>
                                          <p:spTgt spid="43010"/>
                                        </p:tgtEl>
                                        <p:attrNameLst>
                                          <p:attrName>ppt_x</p:attrName>
                                        </p:attrNameLst>
                                      </p:cBhvr>
                                      <p:tavLst>
                                        <p:tav tm="0">
                                          <p:val>
                                            <p:strVal val="#ppt_x"/>
                                          </p:val>
                                        </p:tav>
                                        <p:tav tm="100000">
                                          <p:val>
                                            <p:strVal val="#ppt_x"/>
                                          </p:val>
                                        </p:tav>
                                      </p:tavLst>
                                    </p:anim>
                                    <p:anim calcmode="lin" valueType="num">
                                      <p:cBhvr>
                                        <p:cTn id="9" dur="1000" fill="hold"/>
                                        <p:tgtEl>
                                          <p:spTgt spid="430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A9B1D3-9F24-4AF0-1333-723FBC4BCDB9}"/>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4A23978E-B6D1-4A98-7F37-033C74DAB3EF}"/>
              </a:ext>
            </a:extLst>
          </p:cNvPr>
          <p:cNvSpPr/>
          <p:nvPr/>
        </p:nvSpPr>
        <p:spPr>
          <a:xfrm>
            <a:off x="0" y="0"/>
            <a:ext cx="9144000" cy="512064"/>
          </a:xfrm>
          <a:prstGeom prst="rect">
            <a:avLst/>
          </a:prstGeom>
          <a:solidFill>
            <a:srgbClr val="BD58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4000" b="1" dirty="0">
                <a:ln>
                  <a:solidFill>
                    <a:schemeClr val="tx1"/>
                  </a:solidFill>
                </a:ln>
              </a:rPr>
              <a:t>NAME THE LOGO</a:t>
            </a:r>
          </a:p>
        </p:txBody>
      </p:sp>
      <p:sp>
        <p:nvSpPr>
          <p:cNvPr id="5" name="Rectangle 4">
            <a:extLst>
              <a:ext uri="{FF2B5EF4-FFF2-40B4-BE49-F238E27FC236}">
                <a16:creationId xmlns:a16="http://schemas.microsoft.com/office/drawing/2014/main" id="{B4229741-B0BF-4EC3-3EAA-8513900D99EC}"/>
              </a:ext>
            </a:extLst>
          </p:cNvPr>
          <p:cNvSpPr/>
          <p:nvPr/>
        </p:nvSpPr>
        <p:spPr>
          <a:xfrm>
            <a:off x="0" y="509016"/>
            <a:ext cx="9144000" cy="103632"/>
          </a:xfrm>
          <a:prstGeom prst="rect">
            <a:avLst/>
          </a:prstGeom>
          <a:solidFill>
            <a:srgbClr val="E4831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6" name="Rectangle 5">
            <a:extLst>
              <a:ext uri="{FF2B5EF4-FFF2-40B4-BE49-F238E27FC236}">
                <a16:creationId xmlns:a16="http://schemas.microsoft.com/office/drawing/2014/main" id="{4D523BD0-8398-397C-0CE2-B8244F96B63A}"/>
              </a:ext>
            </a:extLst>
          </p:cNvPr>
          <p:cNvSpPr/>
          <p:nvPr/>
        </p:nvSpPr>
        <p:spPr>
          <a:xfrm>
            <a:off x="0" y="5120640"/>
            <a:ext cx="9144000" cy="905256"/>
          </a:xfrm>
          <a:prstGeom prst="rect">
            <a:avLst/>
          </a:prstGeom>
          <a:solidFill>
            <a:srgbClr val="BD58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6000" b="1" dirty="0">
                <a:ln w="19050">
                  <a:solidFill>
                    <a:schemeClr val="tx1"/>
                  </a:solidFill>
                </a:ln>
              </a:rPr>
              <a:t>Olympics</a:t>
            </a:r>
          </a:p>
        </p:txBody>
      </p:sp>
      <p:pic>
        <p:nvPicPr>
          <p:cNvPr id="44034" name="Picture 2" descr="Olympic symbols - Wikipedia">
            <a:extLst>
              <a:ext uri="{FF2B5EF4-FFF2-40B4-BE49-F238E27FC236}">
                <a16:creationId xmlns:a16="http://schemas.microsoft.com/office/drawing/2014/main" id="{7D2A41BC-EC78-DBA9-4B2C-C949DAFDDDE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7092" y="1447167"/>
            <a:ext cx="6909816" cy="3195790"/>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descr="A close up of a black background&#10;&#10;AI-generated content may be incorrect.">
            <a:extLst>
              <a:ext uri="{FF2B5EF4-FFF2-40B4-BE49-F238E27FC236}">
                <a16:creationId xmlns:a16="http://schemas.microsoft.com/office/drawing/2014/main" id="{FA0D8534-7BB9-3372-392B-86F37E3AC6F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152" y="6467003"/>
            <a:ext cx="1399032" cy="354421"/>
          </a:xfrm>
          <a:prstGeom prst="rect">
            <a:avLst/>
          </a:prstGeom>
        </p:spPr>
      </p:pic>
      <p:sp>
        <p:nvSpPr>
          <p:cNvPr id="3" name="TextBox 2">
            <a:extLst>
              <a:ext uri="{FF2B5EF4-FFF2-40B4-BE49-F238E27FC236}">
                <a16:creationId xmlns:a16="http://schemas.microsoft.com/office/drawing/2014/main" id="{7881E8D0-5A97-A78B-EBFA-798566C0481C}"/>
              </a:ext>
            </a:extLst>
          </p:cNvPr>
          <p:cNvSpPr txBox="1"/>
          <p:nvPr/>
        </p:nvSpPr>
        <p:spPr>
          <a:xfrm>
            <a:off x="5897880" y="6503579"/>
            <a:ext cx="3328416" cy="276999"/>
          </a:xfrm>
          <a:prstGeom prst="rect">
            <a:avLst/>
          </a:prstGeom>
          <a:noFill/>
        </p:spPr>
        <p:txBody>
          <a:bodyPr wrap="square" rtlCol="0">
            <a:spAutoFit/>
          </a:bodyPr>
          <a:lstStyle/>
          <a:p>
            <a:pPr algn="ctr"/>
            <a:r>
              <a:rPr lang="en-IE" sz="1200" b="1" dirty="0"/>
              <a:t>© Seomra Ranga 2025 www.seomraranga.com</a:t>
            </a:r>
          </a:p>
        </p:txBody>
      </p:sp>
      <p:sp>
        <p:nvSpPr>
          <p:cNvPr id="7" name="Rectangle 6">
            <a:extLst>
              <a:ext uri="{FF2B5EF4-FFF2-40B4-BE49-F238E27FC236}">
                <a16:creationId xmlns:a16="http://schemas.microsoft.com/office/drawing/2014/main" id="{894BC2E0-A658-A47B-559F-E27712704F2E}"/>
              </a:ext>
            </a:extLst>
          </p:cNvPr>
          <p:cNvSpPr/>
          <p:nvPr/>
        </p:nvSpPr>
        <p:spPr>
          <a:xfrm>
            <a:off x="8314204" y="760049"/>
            <a:ext cx="625580" cy="564733"/>
          </a:xfrm>
          <a:prstGeom prst="rect">
            <a:avLst/>
          </a:prstGeom>
          <a:solidFill>
            <a:srgbClr val="BD582C"/>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3200" b="1" dirty="0">
                <a:ln w="19050">
                  <a:solidFill>
                    <a:schemeClr val="tx1"/>
                  </a:solidFill>
                </a:ln>
              </a:rPr>
              <a:t>43</a:t>
            </a:r>
          </a:p>
        </p:txBody>
      </p:sp>
      <p:sp>
        <p:nvSpPr>
          <p:cNvPr id="8" name="TextBox 7">
            <a:extLst>
              <a:ext uri="{FF2B5EF4-FFF2-40B4-BE49-F238E27FC236}">
                <a16:creationId xmlns:a16="http://schemas.microsoft.com/office/drawing/2014/main" id="{667F3CE4-4FE7-62A5-33EA-1AF272F7956C}"/>
              </a:ext>
            </a:extLst>
          </p:cNvPr>
          <p:cNvSpPr txBox="1"/>
          <p:nvPr/>
        </p:nvSpPr>
        <p:spPr>
          <a:xfrm>
            <a:off x="0" y="757166"/>
            <a:ext cx="1801368" cy="369332"/>
          </a:xfrm>
          <a:prstGeom prst="rect">
            <a:avLst/>
          </a:prstGeom>
          <a:solidFill>
            <a:srgbClr val="E48312"/>
          </a:solidFill>
        </p:spPr>
        <p:txBody>
          <a:bodyPr wrap="square" rtlCol="0">
            <a:spAutoFit/>
          </a:bodyPr>
          <a:lstStyle/>
          <a:p>
            <a:pPr algn="ctr"/>
            <a:r>
              <a:rPr lang="en-IE" b="1" dirty="0"/>
              <a:t>Media Education</a:t>
            </a:r>
          </a:p>
        </p:txBody>
      </p:sp>
    </p:spTree>
    <p:extLst>
      <p:ext uri="{BB962C8B-B14F-4D97-AF65-F5344CB8AC3E}">
        <p14:creationId xmlns:p14="http://schemas.microsoft.com/office/powerpoint/2010/main" val="228141237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4034"/>
                                        </p:tgtEl>
                                        <p:attrNameLst>
                                          <p:attrName>style.visibility</p:attrName>
                                        </p:attrNameLst>
                                      </p:cBhvr>
                                      <p:to>
                                        <p:strVal val="visible"/>
                                      </p:to>
                                    </p:set>
                                    <p:animEffect transition="in" filter="fade">
                                      <p:cBhvr>
                                        <p:cTn id="7" dur="1000"/>
                                        <p:tgtEl>
                                          <p:spTgt spid="44034"/>
                                        </p:tgtEl>
                                      </p:cBhvr>
                                    </p:animEffect>
                                    <p:anim calcmode="lin" valueType="num">
                                      <p:cBhvr>
                                        <p:cTn id="8" dur="1000" fill="hold"/>
                                        <p:tgtEl>
                                          <p:spTgt spid="44034"/>
                                        </p:tgtEl>
                                        <p:attrNameLst>
                                          <p:attrName>ppt_x</p:attrName>
                                        </p:attrNameLst>
                                      </p:cBhvr>
                                      <p:tavLst>
                                        <p:tav tm="0">
                                          <p:val>
                                            <p:strVal val="#ppt_x"/>
                                          </p:val>
                                        </p:tav>
                                        <p:tav tm="100000">
                                          <p:val>
                                            <p:strVal val="#ppt_x"/>
                                          </p:val>
                                        </p:tav>
                                      </p:tavLst>
                                    </p:anim>
                                    <p:anim calcmode="lin" valueType="num">
                                      <p:cBhvr>
                                        <p:cTn id="9" dur="1000" fill="hold"/>
                                        <p:tgtEl>
                                          <p:spTgt spid="4403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D00C6A-561D-0E7A-F4CD-851251D4036D}"/>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FDFB952A-4DC9-6190-2105-EB9848745A72}"/>
              </a:ext>
            </a:extLst>
          </p:cNvPr>
          <p:cNvSpPr/>
          <p:nvPr/>
        </p:nvSpPr>
        <p:spPr>
          <a:xfrm>
            <a:off x="0" y="0"/>
            <a:ext cx="9144000" cy="512064"/>
          </a:xfrm>
          <a:prstGeom prst="rect">
            <a:avLst/>
          </a:prstGeom>
          <a:solidFill>
            <a:srgbClr val="BD58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4000" b="1" dirty="0">
                <a:ln>
                  <a:solidFill>
                    <a:schemeClr val="tx1"/>
                  </a:solidFill>
                </a:ln>
              </a:rPr>
              <a:t>Types of  Logos</a:t>
            </a:r>
          </a:p>
        </p:txBody>
      </p:sp>
      <p:sp>
        <p:nvSpPr>
          <p:cNvPr id="5" name="Rectangle 4">
            <a:extLst>
              <a:ext uri="{FF2B5EF4-FFF2-40B4-BE49-F238E27FC236}">
                <a16:creationId xmlns:a16="http://schemas.microsoft.com/office/drawing/2014/main" id="{CB26091E-403B-8F6B-6FEF-789DABD0A5D2}"/>
              </a:ext>
            </a:extLst>
          </p:cNvPr>
          <p:cNvSpPr/>
          <p:nvPr/>
        </p:nvSpPr>
        <p:spPr>
          <a:xfrm>
            <a:off x="0" y="509016"/>
            <a:ext cx="9144000" cy="103632"/>
          </a:xfrm>
          <a:prstGeom prst="rect">
            <a:avLst/>
          </a:prstGeom>
          <a:solidFill>
            <a:srgbClr val="E4831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2" name="Picture 1" descr="A close up of a black background&#10;&#10;AI-generated content may be incorrect.">
            <a:extLst>
              <a:ext uri="{FF2B5EF4-FFF2-40B4-BE49-F238E27FC236}">
                <a16:creationId xmlns:a16="http://schemas.microsoft.com/office/drawing/2014/main" id="{937B78D0-D968-2940-73C9-673EF42CA02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152" y="6467003"/>
            <a:ext cx="1399032" cy="354421"/>
          </a:xfrm>
          <a:prstGeom prst="rect">
            <a:avLst/>
          </a:prstGeom>
        </p:spPr>
      </p:pic>
      <p:sp>
        <p:nvSpPr>
          <p:cNvPr id="3" name="TextBox 2">
            <a:extLst>
              <a:ext uri="{FF2B5EF4-FFF2-40B4-BE49-F238E27FC236}">
                <a16:creationId xmlns:a16="http://schemas.microsoft.com/office/drawing/2014/main" id="{AAB7D17C-D10E-8310-7A6A-DB9B4A25C255}"/>
              </a:ext>
            </a:extLst>
          </p:cNvPr>
          <p:cNvSpPr txBox="1"/>
          <p:nvPr/>
        </p:nvSpPr>
        <p:spPr>
          <a:xfrm>
            <a:off x="5897880" y="6503579"/>
            <a:ext cx="3328416" cy="276999"/>
          </a:xfrm>
          <a:prstGeom prst="rect">
            <a:avLst/>
          </a:prstGeom>
          <a:noFill/>
        </p:spPr>
        <p:txBody>
          <a:bodyPr wrap="square" rtlCol="0">
            <a:spAutoFit/>
          </a:bodyPr>
          <a:lstStyle/>
          <a:p>
            <a:pPr algn="ctr"/>
            <a:r>
              <a:rPr lang="en-IE" sz="1200" b="1" dirty="0"/>
              <a:t>© Seomra Ranga 2025 www.seomraranga.com</a:t>
            </a:r>
          </a:p>
        </p:txBody>
      </p:sp>
      <p:sp>
        <p:nvSpPr>
          <p:cNvPr id="8" name="TextBox 7">
            <a:extLst>
              <a:ext uri="{FF2B5EF4-FFF2-40B4-BE49-F238E27FC236}">
                <a16:creationId xmlns:a16="http://schemas.microsoft.com/office/drawing/2014/main" id="{5FC2E822-D044-2022-97C9-11CB915CE289}"/>
              </a:ext>
            </a:extLst>
          </p:cNvPr>
          <p:cNvSpPr txBox="1"/>
          <p:nvPr/>
        </p:nvSpPr>
        <p:spPr>
          <a:xfrm>
            <a:off x="0" y="757166"/>
            <a:ext cx="1801368" cy="369332"/>
          </a:xfrm>
          <a:prstGeom prst="rect">
            <a:avLst/>
          </a:prstGeom>
          <a:solidFill>
            <a:srgbClr val="E48312"/>
          </a:solidFill>
        </p:spPr>
        <p:txBody>
          <a:bodyPr wrap="square" rtlCol="0">
            <a:spAutoFit/>
          </a:bodyPr>
          <a:lstStyle/>
          <a:p>
            <a:pPr algn="ctr"/>
            <a:r>
              <a:rPr lang="en-IE" b="1" dirty="0"/>
              <a:t>Media Education</a:t>
            </a:r>
          </a:p>
        </p:txBody>
      </p:sp>
      <p:sp>
        <p:nvSpPr>
          <p:cNvPr id="6" name="Rectangle 5">
            <a:extLst>
              <a:ext uri="{FF2B5EF4-FFF2-40B4-BE49-F238E27FC236}">
                <a16:creationId xmlns:a16="http://schemas.microsoft.com/office/drawing/2014/main" id="{2AD4D71C-E483-C7E0-A9EE-808A68DC2E2B}"/>
              </a:ext>
            </a:extLst>
          </p:cNvPr>
          <p:cNvSpPr/>
          <p:nvPr/>
        </p:nvSpPr>
        <p:spPr>
          <a:xfrm>
            <a:off x="2660904" y="1021080"/>
            <a:ext cx="3822192" cy="905256"/>
          </a:xfrm>
          <a:prstGeom prst="rect">
            <a:avLst/>
          </a:prstGeom>
          <a:solidFill>
            <a:srgbClr val="BD58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4000" b="1" dirty="0">
                <a:ln w="19050">
                  <a:solidFill>
                    <a:schemeClr val="tx1"/>
                  </a:solidFill>
                </a:ln>
              </a:rPr>
              <a:t>Monogram Logo</a:t>
            </a:r>
          </a:p>
        </p:txBody>
      </p:sp>
      <p:sp>
        <p:nvSpPr>
          <p:cNvPr id="7" name="TextBox 6">
            <a:extLst>
              <a:ext uri="{FF2B5EF4-FFF2-40B4-BE49-F238E27FC236}">
                <a16:creationId xmlns:a16="http://schemas.microsoft.com/office/drawing/2014/main" id="{B1C91B13-B261-38C4-9A8E-9AB9DC3456CC}"/>
              </a:ext>
            </a:extLst>
          </p:cNvPr>
          <p:cNvSpPr txBox="1"/>
          <p:nvPr/>
        </p:nvSpPr>
        <p:spPr>
          <a:xfrm>
            <a:off x="374904" y="2027035"/>
            <a:ext cx="8385048" cy="1384995"/>
          </a:xfrm>
          <a:prstGeom prst="rect">
            <a:avLst/>
          </a:prstGeom>
          <a:noFill/>
        </p:spPr>
        <p:txBody>
          <a:bodyPr wrap="square" rtlCol="0">
            <a:spAutoFit/>
          </a:bodyPr>
          <a:lstStyle/>
          <a:p>
            <a:pPr algn="just"/>
            <a:r>
              <a:rPr lang="en-IE" sz="2800" dirty="0"/>
              <a:t>A monogram logo, sometimes called a </a:t>
            </a:r>
            <a:r>
              <a:rPr lang="en-IE" sz="2800" dirty="0" err="1"/>
              <a:t>lettermark</a:t>
            </a:r>
            <a:r>
              <a:rPr lang="en-IE" sz="2800" dirty="0"/>
              <a:t>, shows a brand’s initials. Colour and font styles are features of this type of logo.</a:t>
            </a:r>
          </a:p>
        </p:txBody>
      </p:sp>
      <p:pic>
        <p:nvPicPr>
          <p:cNvPr id="1026" name="Picture 2" descr="Download CNN (Cable News Network) Logo in SVG Vector or PNG File Format -  Logo.wine">
            <a:extLst>
              <a:ext uri="{FF2B5EF4-FFF2-40B4-BE49-F238E27FC236}">
                <a16:creationId xmlns:a16="http://schemas.microsoft.com/office/drawing/2014/main" id="{2013C38D-603E-DB0D-AF11-69C3F7D1DB0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0400" t="20600" r="10599" b="20000"/>
          <a:stretch>
            <a:fillRect/>
          </a:stretch>
        </p:blipFill>
        <p:spPr bwMode="auto">
          <a:xfrm>
            <a:off x="2322576" y="3512729"/>
            <a:ext cx="4489704" cy="2250535"/>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6C645581-53CE-686C-E26E-AADDE21E4B29}"/>
              </a:ext>
            </a:extLst>
          </p:cNvPr>
          <p:cNvSpPr txBox="1"/>
          <p:nvPr/>
        </p:nvSpPr>
        <p:spPr>
          <a:xfrm>
            <a:off x="6601968" y="5733311"/>
            <a:ext cx="2478024" cy="400110"/>
          </a:xfrm>
          <a:prstGeom prst="rect">
            <a:avLst/>
          </a:prstGeom>
          <a:noFill/>
        </p:spPr>
        <p:txBody>
          <a:bodyPr wrap="square" rtlCol="0">
            <a:spAutoFit/>
          </a:bodyPr>
          <a:lstStyle/>
          <a:p>
            <a:pPr algn="ctr"/>
            <a:r>
              <a:rPr lang="en-IE" sz="2000" b="1" dirty="0"/>
              <a:t>Cable News Network</a:t>
            </a:r>
          </a:p>
        </p:txBody>
      </p:sp>
    </p:spTree>
    <p:extLst>
      <p:ext uri="{BB962C8B-B14F-4D97-AF65-F5344CB8AC3E}">
        <p14:creationId xmlns:p14="http://schemas.microsoft.com/office/powerpoint/2010/main" val="192456787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96B165-CD16-B9AA-7481-659DB6CFD5C1}"/>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E5C01834-A558-34FF-525D-DCBE1D5273E4}"/>
              </a:ext>
            </a:extLst>
          </p:cNvPr>
          <p:cNvSpPr/>
          <p:nvPr/>
        </p:nvSpPr>
        <p:spPr>
          <a:xfrm>
            <a:off x="0" y="0"/>
            <a:ext cx="9144000" cy="512064"/>
          </a:xfrm>
          <a:prstGeom prst="rect">
            <a:avLst/>
          </a:prstGeom>
          <a:solidFill>
            <a:srgbClr val="BD58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4000" b="1" dirty="0">
                <a:ln>
                  <a:solidFill>
                    <a:schemeClr val="tx1"/>
                  </a:solidFill>
                </a:ln>
              </a:rPr>
              <a:t>NAME THE LOGO</a:t>
            </a:r>
          </a:p>
        </p:txBody>
      </p:sp>
      <p:sp>
        <p:nvSpPr>
          <p:cNvPr id="5" name="Rectangle 4">
            <a:extLst>
              <a:ext uri="{FF2B5EF4-FFF2-40B4-BE49-F238E27FC236}">
                <a16:creationId xmlns:a16="http://schemas.microsoft.com/office/drawing/2014/main" id="{B548FAAB-C4DC-6424-5034-1EF6FA340B28}"/>
              </a:ext>
            </a:extLst>
          </p:cNvPr>
          <p:cNvSpPr/>
          <p:nvPr/>
        </p:nvSpPr>
        <p:spPr>
          <a:xfrm>
            <a:off x="0" y="509016"/>
            <a:ext cx="9144000" cy="103632"/>
          </a:xfrm>
          <a:prstGeom prst="rect">
            <a:avLst/>
          </a:prstGeom>
          <a:solidFill>
            <a:srgbClr val="E4831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6" name="Rectangle 5">
            <a:extLst>
              <a:ext uri="{FF2B5EF4-FFF2-40B4-BE49-F238E27FC236}">
                <a16:creationId xmlns:a16="http://schemas.microsoft.com/office/drawing/2014/main" id="{F4345484-254C-6E85-B4CD-790C756DBAB6}"/>
              </a:ext>
            </a:extLst>
          </p:cNvPr>
          <p:cNvSpPr/>
          <p:nvPr/>
        </p:nvSpPr>
        <p:spPr>
          <a:xfrm>
            <a:off x="0" y="5120640"/>
            <a:ext cx="9144000" cy="905256"/>
          </a:xfrm>
          <a:prstGeom prst="rect">
            <a:avLst/>
          </a:prstGeom>
          <a:solidFill>
            <a:srgbClr val="BD58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6000" b="1" dirty="0">
                <a:ln w="19050">
                  <a:solidFill>
                    <a:schemeClr val="tx1"/>
                  </a:solidFill>
                </a:ln>
              </a:rPr>
              <a:t>Facebook</a:t>
            </a:r>
          </a:p>
        </p:txBody>
      </p:sp>
      <p:pic>
        <p:nvPicPr>
          <p:cNvPr id="45058" name="Picture 2" descr="Facebook-logo - Wave Transit">
            <a:extLst>
              <a:ext uri="{FF2B5EF4-FFF2-40B4-BE49-F238E27FC236}">
                <a16:creationId xmlns:a16="http://schemas.microsoft.com/office/drawing/2014/main" id="{EEBF8766-E1C8-A650-21E6-7D32B5529D09}"/>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1900" t="4560" r="22300" b="5680"/>
          <a:stretch>
            <a:fillRect/>
          </a:stretch>
        </p:blipFill>
        <p:spPr bwMode="auto">
          <a:xfrm>
            <a:off x="2656332" y="832104"/>
            <a:ext cx="3831336" cy="3851935"/>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descr="A close up of a black background&#10;&#10;AI-generated content may be incorrect.">
            <a:extLst>
              <a:ext uri="{FF2B5EF4-FFF2-40B4-BE49-F238E27FC236}">
                <a16:creationId xmlns:a16="http://schemas.microsoft.com/office/drawing/2014/main" id="{86FE279E-A0FD-4ABF-7E02-F0141EC0B8C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152" y="6467003"/>
            <a:ext cx="1399032" cy="354421"/>
          </a:xfrm>
          <a:prstGeom prst="rect">
            <a:avLst/>
          </a:prstGeom>
        </p:spPr>
      </p:pic>
      <p:sp>
        <p:nvSpPr>
          <p:cNvPr id="3" name="TextBox 2">
            <a:extLst>
              <a:ext uri="{FF2B5EF4-FFF2-40B4-BE49-F238E27FC236}">
                <a16:creationId xmlns:a16="http://schemas.microsoft.com/office/drawing/2014/main" id="{5303B4F3-BFB8-C45E-B266-95AC0FABE16A}"/>
              </a:ext>
            </a:extLst>
          </p:cNvPr>
          <p:cNvSpPr txBox="1"/>
          <p:nvPr/>
        </p:nvSpPr>
        <p:spPr>
          <a:xfrm>
            <a:off x="5897880" y="6503579"/>
            <a:ext cx="3328416" cy="276999"/>
          </a:xfrm>
          <a:prstGeom prst="rect">
            <a:avLst/>
          </a:prstGeom>
          <a:noFill/>
        </p:spPr>
        <p:txBody>
          <a:bodyPr wrap="square" rtlCol="0">
            <a:spAutoFit/>
          </a:bodyPr>
          <a:lstStyle/>
          <a:p>
            <a:pPr algn="ctr"/>
            <a:r>
              <a:rPr lang="en-IE" sz="1200" b="1" dirty="0"/>
              <a:t>© Seomra Ranga 2025 www.seomraranga.com</a:t>
            </a:r>
          </a:p>
        </p:txBody>
      </p:sp>
      <p:sp>
        <p:nvSpPr>
          <p:cNvPr id="7" name="Rectangle 6">
            <a:extLst>
              <a:ext uri="{FF2B5EF4-FFF2-40B4-BE49-F238E27FC236}">
                <a16:creationId xmlns:a16="http://schemas.microsoft.com/office/drawing/2014/main" id="{4248BE89-C2FB-2A44-1BDE-F7C0209EBD1D}"/>
              </a:ext>
            </a:extLst>
          </p:cNvPr>
          <p:cNvSpPr/>
          <p:nvPr/>
        </p:nvSpPr>
        <p:spPr>
          <a:xfrm>
            <a:off x="8314204" y="760049"/>
            <a:ext cx="625580" cy="564733"/>
          </a:xfrm>
          <a:prstGeom prst="rect">
            <a:avLst/>
          </a:prstGeom>
          <a:solidFill>
            <a:srgbClr val="BD582C"/>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3200" b="1" dirty="0">
                <a:ln w="19050">
                  <a:solidFill>
                    <a:schemeClr val="tx1"/>
                  </a:solidFill>
                </a:ln>
              </a:rPr>
              <a:t>44</a:t>
            </a:r>
          </a:p>
        </p:txBody>
      </p:sp>
      <p:sp>
        <p:nvSpPr>
          <p:cNvPr id="8" name="TextBox 7">
            <a:extLst>
              <a:ext uri="{FF2B5EF4-FFF2-40B4-BE49-F238E27FC236}">
                <a16:creationId xmlns:a16="http://schemas.microsoft.com/office/drawing/2014/main" id="{8E74F26B-A696-1306-A308-889F8F56AC06}"/>
              </a:ext>
            </a:extLst>
          </p:cNvPr>
          <p:cNvSpPr txBox="1"/>
          <p:nvPr/>
        </p:nvSpPr>
        <p:spPr>
          <a:xfrm>
            <a:off x="0" y="757166"/>
            <a:ext cx="1801368" cy="369332"/>
          </a:xfrm>
          <a:prstGeom prst="rect">
            <a:avLst/>
          </a:prstGeom>
          <a:solidFill>
            <a:srgbClr val="E48312"/>
          </a:solidFill>
        </p:spPr>
        <p:txBody>
          <a:bodyPr wrap="square" rtlCol="0">
            <a:spAutoFit/>
          </a:bodyPr>
          <a:lstStyle/>
          <a:p>
            <a:pPr algn="ctr"/>
            <a:r>
              <a:rPr lang="en-IE" b="1" dirty="0"/>
              <a:t>Media Education</a:t>
            </a:r>
          </a:p>
        </p:txBody>
      </p:sp>
    </p:spTree>
    <p:extLst>
      <p:ext uri="{BB962C8B-B14F-4D97-AF65-F5344CB8AC3E}">
        <p14:creationId xmlns:p14="http://schemas.microsoft.com/office/powerpoint/2010/main" val="192340012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5058"/>
                                        </p:tgtEl>
                                        <p:attrNameLst>
                                          <p:attrName>style.visibility</p:attrName>
                                        </p:attrNameLst>
                                      </p:cBhvr>
                                      <p:to>
                                        <p:strVal val="visible"/>
                                      </p:to>
                                    </p:set>
                                    <p:animEffect transition="in" filter="fade">
                                      <p:cBhvr>
                                        <p:cTn id="7" dur="1000"/>
                                        <p:tgtEl>
                                          <p:spTgt spid="45058"/>
                                        </p:tgtEl>
                                      </p:cBhvr>
                                    </p:animEffect>
                                    <p:anim calcmode="lin" valueType="num">
                                      <p:cBhvr>
                                        <p:cTn id="8" dur="1000" fill="hold"/>
                                        <p:tgtEl>
                                          <p:spTgt spid="45058"/>
                                        </p:tgtEl>
                                        <p:attrNameLst>
                                          <p:attrName>ppt_x</p:attrName>
                                        </p:attrNameLst>
                                      </p:cBhvr>
                                      <p:tavLst>
                                        <p:tav tm="0">
                                          <p:val>
                                            <p:strVal val="#ppt_x"/>
                                          </p:val>
                                        </p:tav>
                                        <p:tav tm="100000">
                                          <p:val>
                                            <p:strVal val="#ppt_x"/>
                                          </p:val>
                                        </p:tav>
                                      </p:tavLst>
                                    </p:anim>
                                    <p:anim calcmode="lin" valueType="num">
                                      <p:cBhvr>
                                        <p:cTn id="9" dur="1000" fill="hold"/>
                                        <p:tgtEl>
                                          <p:spTgt spid="4505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53FBA2-A5DF-6805-6428-F7451C1EF046}"/>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2BF18DBB-7EF9-D657-C065-05A9A5C97983}"/>
              </a:ext>
            </a:extLst>
          </p:cNvPr>
          <p:cNvSpPr/>
          <p:nvPr/>
        </p:nvSpPr>
        <p:spPr>
          <a:xfrm>
            <a:off x="0" y="0"/>
            <a:ext cx="9144000" cy="512064"/>
          </a:xfrm>
          <a:prstGeom prst="rect">
            <a:avLst/>
          </a:prstGeom>
          <a:solidFill>
            <a:srgbClr val="BD58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4000" b="1" dirty="0">
                <a:ln>
                  <a:solidFill>
                    <a:schemeClr val="tx1"/>
                  </a:solidFill>
                </a:ln>
              </a:rPr>
              <a:t>NAME THE LOGO</a:t>
            </a:r>
          </a:p>
        </p:txBody>
      </p:sp>
      <p:sp>
        <p:nvSpPr>
          <p:cNvPr id="5" name="Rectangle 4">
            <a:extLst>
              <a:ext uri="{FF2B5EF4-FFF2-40B4-BE49-F238E27FC236}">
                <a16:creationId xmlns:a16="http://schemas.microsoft.com/office/drawing/2014/main" id="{68EED440-C89E-B9AC-86DD-F7CA5C418464}"/>
              </a:ext>
            </a:extLst>
          </p:cNvPr>
          <p:cNvSpPr/>
          <p:nvPr/>
        </p:nvSpPr>
        <p:spPr>
          <a:xfrm>
            <a:off x="0" y="509016"/>
            <a:ext cx="9144000" cy="103632"/>
          </a:xfrm>
          <a:prstGeom prst="rect">
            <a:avLst/>
          </a:prstGeom>
          <a:solidFill>
            <a:srgbClr val="E4831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6" name="Rectangle 5">
            <a:extLst>
              <a:ext uri="{FF2B5EF4-FFF2-40B4-BE49-F238E27FC236}">
                <a16:creationId xmlns:a16="http://schemas.microsoft.com/office/drawing/2014/main" id="{2C39A185-E9E2-634A-6B55-E4F9F34F3E0D}"/>
              </a:ext>
            </a:extLst>
          </p:cNvPr>
          <p:cNvSpPr/>
          <p:nvPr/>
        </p:nvSpPr>
        <p:spPr>
          <a:xfrm>
            <a:off x="0" y="5120640"/>
            <a:ext cx="9144000" cy="905256"/>
          </a:xfrm>
          <a:prstGeom prst="rect">
            <a:avLst/>
          </a:prstGeom>
          <a:solidFill>
            <a:srgbClr val="BD58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6000" b="1" dirty="0">
                <a:ln w="19050">
                  <a:solidFill>
                    <a:schemeClr val="tx1"/>
                  </a:solidFill>
                </a:ln>
              </a:rPr>
              <a:t>Amazon</a:t>
            </a:r>
          </a:p>
        </p:txBody>
      </p:sp>
      <p:pic>
        <p:nvPicPr>
          <p:cNvPr id="46082" name="Picture 2" descr="Amazon Logo: Evolution And Meaning Behind The Iconic Brand Symbol -  LogoCreator.io">
            <a:extLst>
              <a:ext uri="{FF2B5EF4-FFF2-40B4-BE49-F238E27FC236}">
                <a16:creationId xmlns:a16="http://schemas.microsoft.com/office/drawing/2014/main" id="{72F915DD-84B7-7B5D-FB90-8D936B8540F5}"/>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1405" t="19466" r="12798" b="20045"/>
          <a:stretch>
            <a:fillRect/>
          </a:stretch>
        </p:blipFill>
        <p:spPr bwMode="auto">
          <a:xfrm>
            <a:off x="2404872" y="1021080"/>
            <a:ext cx="4334255" cy="3614535"/>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descr="A close up of a black background&#10;&#10;AI-generated content may be incorrect.">
            <a:extLst>
              <a:ext uri="{FF2B5EF4-FFF2-40B4-BE49-F238E27FC236}">
                <a16:creationId xmlns:a16="http://schemas.microsoft.com/office/drawing/2014/main" id="{D780EF1A-926E-4F3C-FEA4-60CAD8CCD46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152" y="6467003"/>
            <a:ext cx="1399032" cy="354421"/>
          </a:xfrm>
          <a:prstGeom prst="rect">
            <a:avLst/>
          </a:prstGeom>
        </p:spPr>
      </p:pic>
      <p:sp>
        <p:nvSpPr>
          <p:cNvPr id="3" name="TextBox 2">
            <a:extLst>
              <a:ext uri="{FF2B5EF4-FFF2-40B4-BE49-F238E27FC236}">
                <a16:creationId xmlns:a16="http://schemas.microsoft.com/office/drawing/2014/main" id="{AB82A30F-76A9-376E-1D9C-CE58524A4A79}"/>
              </a:ext>
            </a:extLst>
          </p:cNvPr>
          <p:cNvSpPr txBox="1"/>
          <p:nvPr/>
        </p:nvSpPr>
        <p:spPr>
          <a:xfrm>
            <a:off x="5897880" y="6503579"/>
            <a:ext cx="3328416" cy="276999"/>
          </a:xfrm>
          <a:prstGeom prst="rect">
            <a:avLst/>
          </a:prstGeom>
          <a:noFill/>
        </p:spPr>
        <p:txBody>
          <a:bodyPr wrap="square" rtlCol="0">
            <a:spAutoFit/>
          </a:bodyPr>
          <a:lstStyle/>
          <a:p>
            <a:pPr algn="ctr"/>
            <a:r>
              <a:rPr lang="en-IE" sz="1200" b="1" dirty="0"/>
              <a:t>© Seomra Ranga 2025 www.seomraranga.com</a:t>
            </a:r>
          </a:p>
        </p:txBody>
      </p:sp>
      <p:sp>
        <p:nvSpPr>
          <p:cNvPr id="7" name="Rectangle 6">
            <a:extLst>
              <a:ext uri="{FF2B5EF4-FFF2-40B4-BE49-F238E27FC236}">
                <a16:creationId xmlns:a16="http://schemas.microsoft.com/office/drawing/2014/main" id="{FFEC7D66-C707-D5C0-B7A5-811F4121DCEF}"/>
              </a:ext>
            </a:extLst>
          </p:cNvPr>
          <p:cNvSpPr/>
          <p:nvPr/>
        </p:nvSpPr>
        <p:spPr>
          <a:xfrm>
            <a:off x="8314204" y="760049"/>
            <a:ext cx="625580" cy="564733"/>
          </a:xfrm>
          <a:prstGeom prst="rect">
            <a:avLst/>
          </a:prstGeom>
          <a:solidFill>
            <a:srgbClr val="BD582C"/>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3200" b="1" dirty="0">
                <a:ln w="19050">
                  <a:solidFill>
                    <a:schemeClr val="tx1"/>
                  </a:solidFill>
                </a:ln>
              </a:rPr>
              <a:t>45</a:t>
            </a:r>
          </a:p>
        </p:txBody>
      </p:sp>
      <p:sp>
        <p:nvSpPr>
          <p:cNvPr id="8" name="TextBox 7">
            <a:extLst>
              <a:ext uri="{FF2B5EF4-FFF2-40B4-BE49-F238E27FC236}">
                <a16:creationId xmlns:a16="http://schemas.microsoft.com/office/drawing/2014/main" id="{13C1E2B9-103B-20C1-6119-3A7A9CE1AE51}"/>
              </a:ext>
            </a:extLst>
          </p:cNvPr>
          <p:cNvSpPr txBox="1"/>
          <p:nvPr/>
        </p:nvSpPr>
        <p:spPr>
          <a:xfrm>
            <a:off x="0" y="757166"/>
            <a:ext cx="1801368" cy="369332"/>
          </a:xfrm>
          <a:prstGeom prst="rect">
            <a:avLst/>
          </a:prstGeom>
          <a:solidFill>
            <a:srgbClr val="E48312"/>
          </a:solidFill>
        </p:spPr>
        <p:txBody>
          <a:bodyPr wrap="square" rtlCol="0">
            <a:spAutoFit/>
          </a:bodyPr>
          <a:lstStyle/>
          <a:p>
            <a:pPr algn="ctr"/>
            <a:r>
              <a:rPr lang="en-IE" b="1" dirty="0"/>
              <a:t>Media Education</a:t>
            </a:r>
          </a:p>
        </p:txBody>
      </p:sp>
    </p:spTree>
    <p:extLst>
      <p:ext uri="{BB962C8B-B14F-4D97-AF65-F5344CB8AC3E}">
        <p14:creationId xmlns:p14="http://schemas.microsoft.com/office/powerpoint/2010/main" val="283881302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6082"/>
                                        </p:tgtEl>
                                        <p:attrNameLst>
                                          <p:attrName>style.visibility</p:attrName>
                                        </p:attrNameLst>
                                      </p:cBhvr>
                                      <p:to>
                                        <p:strVal val="visible"/>
                                      </p:to>
                                    </p:set>
                                    <p:animEffect transition="in" filter="fade">
                                      <p:cBhvr>
                                        <p:cTn id="7" dur="1000"/>
                                        <p:tgtEl>
                                          <p:spTgt spid="46082"/>
                                        </p:tgtEl>
                                      </p:cBhvr>
                                    </p:animEffect>
                                    <p:anim calcmode="lin" valueType="num">
                                      <p:cBhvr>
                                        <p:cTn id="8" dur="1000" fill="hold"/>
                                        <p:tgtEl>
                                          <p:spTgt spid="46082"/>
                                        </p:tgtEl>
                                        <p:attrNameLst>
                                          <p:attrName>ppt_x</p:attrName>
                                        </p:attrNameLst>
                                      </p:cBhvr>
                                      <p:tavLst>
                                        <p:tav tm="0">
                                          <p:val>
                                            <p:strVal val="#ppt_x"/>
                                          </p:val>
                                        </p:tav>
                                        <p:tav tm="100000">
                                          <p:val>
                                            <p:strVal val="#ppt_x"/>
                                          </p:val>
                                        </p:tav>
                                      </p:tavLst>
                                    </p:anim>
                                    <p:anim calcmode="lin" valueType="num">
                                      <p:cBhvr>
                                        <p:cTn id="9" dur="1000" fill="hold"/>
                                        <p:tgtEl>
                                          <p:spTgt spid="4608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BF2A87-6E26-AFB3-FD73-7423DFBDC146}"/>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F1A1DBC4-EE82-9432-6CDC-0DD245DB55E2}"/>
              </a:ext>
            </a:extLst>
          </p:cNvPr>
          <p:cNvSpPr/>
          <p:nvPr/>
        </p:nvSpPr>
        <p:spPr>
          <a:xfrm>
            <a:off x="0" y="0"/>
            <a:ext cx="9144000" cy="512064"/>
          </a:xfrm>
          <a:prstGeom prst="rect">
            <a:avLst/>
          </a:prstGeom>
          <a:solidFill>
            <a:srgbClr val="BD58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4000" b="1" dirty="0">
                <a:ln>
                  <a:solidFill>
                    <a:schemeClr val="tx1"/>
                  </a:solidFill>
                </a:ln>
              </a:rPr>
              <a:t>NAME THE LOGO</a:t>
            </a:r>
          </a:p>
        </p:txBody>
      </p:sp>
      <p:sp>
        <p:nvSpPr>
          <p:cNvPr id="5" name="Rectangle 4">
            <a:extLst>
              <a:ext uri="{FF2B5EF4-FFF2-40B4-BE49-F238E27FC236}">
                <a16:creationId xmlns:a16="http://schemas.microsoft.com/office/drawing/2014/main" id="{9A0E6336-3129-A447-593F-047452BCE1DC}"/>
              </a:ext>
            </a:extLst>
          </p:cNvPr>
          <p:cNvSpPr/>
          <p:nvPr/>
        </p:nvSpPr>
        <p:spPr>
          <a:xfrm>
            <a:off x="0" y="509016"/>
            <a:ext cx="9144000" cy="103632"/>
          </a:xfrm>
          <a:prstGeom prst="rect">
            <a:avLst/>
          </a:prstGeom>
          <a:solidFill>
            <a:srgbClr val="E4831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6" name="Rectangle 5">
            <a:extLst>
              <a:ext uri="{FF2B5EF4-FFF2-40B4-BE49-F238E27FC236}">
                <a16:creationId xmlns:a16="http://schemas.microsoft.com/office/drawing/2014/main" id="{B84EF199-3FC9-7F87-A812-4AA134CD099C}"/>
              </a:ext>
            </a:extLst>
          </p:cNvPr>
          <p:cNvSpPr/>
          <p:nvPr/>
        </p:nvSpPr>
        <p:spPr>
          <a:xfrm>
            <a:off x="0" y="5120640"/>
            <a:ext cx="9144000" cy="905256"/>
          </a:xfrm>
          <a:prstGeom prst="rect">
            <a:avLst/>
          </a:prstGeom>
          <a:solidFill>
            <a:srgbClr val="BD58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6000" b="1" dirty="0">
                <a:ln w="19050">
                  <a:solidFill>
                    <a:schemeClr val="tx1"/>
                  </a:solidFill>
                </a:ln>
              </a:rPr>
              <a:t>Liverpool FC</a:t>
            </a:r>
          </a:p>
        </p:txBody>
      </p:sp>
      <p:pic>
        <p:nvPicPr>
          <p:cNvPr id="47108" name="Picture 4" descr="Liverpool FC Wiki | Fandom">
            <a:extLst>
              <a:ext uri="{FF2B5EF4-FFF2-40B4-BE49-F238E27FC236}">
                <a16:creationId xmlns:a16="http://schemas.microsoft.com/office/drawing/2014/main" id="{060E6889-E0D6-AB56-FCBA-FD7ABF2E3FD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83408" y="1121664"/>
            <a:ext cx="3377184" cy="3377184"/>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descr="A close up of a black background&#10;&#10;AI-generated content may be incorrect.">
            <a:extLst>
              <a:ext uri="{FF2B5EF4-FFF2-40B4-BE49-F238E27FC236}">
                <a16:creationId xmlns:a16="http://schemas.microsoft.com/office/drawing/2014/main" id="{9C6E7B1D-53DE-51C2-009D-A59FFC363F8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152" y="6467003"/>
            <a:ext cx="1399032" cy="354421"/>
          </a:xfrm>
          <a:prstGeom prst="rect">
            <a:avLst/>
          </a:prstGeom>
        </p:spPr>
      </p:pic>
      <p:sp>
        <p:nvSpPr>
          <p:cNvPr id="3" name="TextBox 2">
            <a:extLst>
              <a:ext uri="{FF2B5EF4-FFF2-40B4-BE49-F238E27FC236}">
                <a16:creationId xmlns:a16="http://schemas.microsoft.com/office/drawing/2014/main" id="{19FB18D0-2372-5FEB-CF7C-3A971A627716}"/>
              </a:ext>
            </a:extLst>
          </p:cNvPr>
          <p:cNvSpPr txBox="1"/>
          <p:nvPr/>
        </p:nvSpPr>
        <p:spPr>
          <a:xfrm>
            <a:off x="5897880" y="6503579"/>
            <a:ext cx="3328416" cy="276999"/>
          </a:xfrm>
          <a:prstGeom prst="rect">
            <a:avLst/>
          </a:prstGeom>
          <a:noFill/>
        </p:spPr>
        <p:txBody>
          <a:bodyPr wrap="square" rtlCol="0">
            <a:spAutoFit/>
          </a:bodyPr>
          <a:lstStyle/>
          <a:p>
            <a:pPr algn="ctr"/>
            <a:r>
              <a:rPr lang="en-IE" sz="1200" b="1" dirty="0"/>
              <a:t>© Seomra Ranga 2025 www.seomraranga.com</a:t>
            </a:r>
          </a:p>
        </p:txBody>
      </p:sp>
      <p:sp>
        <p:nvSpPr>
          <p:cNvPr id="7" name="Rectangle 6">
            <a:extLst>
              <a:ext uri="{FF2B5EF4-FFF2-40B4-BE49-F238E27FC236}">
                <a16:creationId xmlns:a16="http://schemas.microsoft.com/office/drawing/2014/main" id="{B9021924-9F7F-E542-1A91-241FFB613B6C}"/>
              </a:ext>
            </a:extLst>
          </p:cNvPr>
          <p:cNvSpPr/>
          <p:nvPr/>
        </p:nvSpPr>
        <p:spPr>
          <a:xfrm>
            <a:off x="8314204" y="760049"/>
            <a:ext cx="625580" cy="564733"/>
          </a:xfrm>
          <a:prstGeom prst="rect">
            <a:avLst/>
          </a:prstGeom>
          <a:solidFill>
            <a:srgbClr val="BD582C"/>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3200" b="1" dirty="0">
                <a:ln w="19050">
                  <a:solidFill>
                    <a:schemeClr val="tx1"/>
                  </a:solidFill>
                </a:ln>
              </a:rPr>
              <a:t>46</a:t>
            </a:r>
          </a:p>
        </p:txBody>
      </p:sp>
      <p:sp>
        <p:nvSpPr>
          <p:cNvPr id="8" name="TextBox 7">
            <a:extLst>
              <a:ext uri="{FF2B5EF4-FFF2-40B4-BE49-F238E27FC236}">
                <a16:creationId xmlns:a16="http://schemas.microsoft.com/office/drawing/2014/main" id="{A1115DEC-BC53-2679-B191-14891E8D7B0C}"/>
              </a:ext>
            </a:extLst>
          </p:cNvPr>
          <p:cNvSpPr txBox="1"/>
          <p:nvPr/>
        </p:nvSpPr>
        <p:spPr>
          <a:xfrm>
            <a:off x="0" y="757166"/>
            <a:ext cx="1801368" cy="369332"/>
          </a:xfrm>
          <a:prstGeom prst="rect">
            <a:avLst/>
          </a:prstGeom>
          <a:solidFill>
            <a:srgbClr val="E48312"/>
          </a:solidFill>
        </p:spPr>
        <p:txBody>
          <a:bodyPr wrap="square" rtlCol="0">
            <a:spAutoFit/>
          </a:bodyPr>
          <a:lstStyle/>
          <a:p>
            <a:pPr algn="ctr"/>
            <a:r>
              <a:rPr lang="en-IE" b="1" dirty="0"/>
              <a:t>Media Education</a:t>
            </a:r>
          </a:p>
        </p:txBody>
      </p:sp>
    </p:spTree>
    <p:extLst>
      <p:ext uri="{BB962C8B-B14F-4D97-AF65-F5344CB8AC3E}">
        <p14:creationId xmlns:p14="http://schemas.microsoft.com/office/powerpoint/2010/main" val="201898292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7108"/>
                                        </p:tgtEl>
                                        <p:attrNameLst>
                                          <p:attrName>style.visibility</p:attrName>
                                        </p:attrNameLst>
                                      </p:cBhvr>
                                      <p:to>
                                        <p:strVal val="visible"/>
                                      </p:to>
                                    </p:set>
                                    <p:animEffect transition="in" filter="fade">
                                      <p:cBhvr>
                                        <p:cTn id="7" dur="1000"/>
                                        <p:tgtEl>
                                          <p:spTgt spid="47108"/>
                                        </p:tgtEl>
                                      </p:cBhvr>
                                    </p:animEffect>
                                    <p:anim calcmode="lin" valueType="num">
                                      <p:cBhvr>
                                        <p:cTn id="8" dur="1000" fill="hold"/>
                                        <p:tgtEl>
                                          <p:spTgt spid="47108"/>
                                        </p:tgtEl>
                                        <p:attrNameLst>
                                          <p:attrName>ppt_x</p:attrName>
                                        </p:attrNameLst>
                                      </p:cBhvr>
                                      <p:tavLst>
                                        <p:tav tm="0">
                                          <p:val>
                                            <p:strVal val="#ppt_x"/>
                                          </p:val>
                                        </p:tav>
                                        <p:tav tm="100000">
                                          <p:val>
                                            <p:strVal val="#ppt_x"/>
                                          </p:val>
                                        </p:tav>
                                      </p:tavLst>
                                    </p:anim>
                                    <p:anim calcmode="lin" valueType="num">
                                      <p:cBhvr>
                                        <p:cTn id="9" dur="1000" fill="hold"/>
                                        <p:tgtEl>
                                          <p:spTgt spid="4710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E5B12C-C974-5F24-7C5A-3A701B62CEAB}"/>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C741EE67-9737-D3A2-2A5F-4F5D1C87F445}"/>
              </a:ext>
            </a:extLst>
          </p:cNvPr>
          <p:cNvSpPr/>
          <p:nvPr/>
        </p:nvSpPr>
        <p:spPr>
          <a:xfrm>
            <a:off x="0" y="0"/>
            <a:ext cx="9144000" cy="512064"/>
          </a:xfrm>
          <a:prstGeom prst="rect">
            <a:avLst/>
          </a:prstGeom>
          <a:solidFill>
            <a:srgbClr val="BD58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4000" b="1" dirty="0">
                <a:ln>
                  <a:solidFill>
                    <a:schemeClr val="tx1"/>
                  </a:solidFill>
                </a:ln>
              </a:rPr>
              <a:t>NAME THE LOGO</a:t>
            </a:r>
          </a:p>
        </p:txBody>
      </p:sp>
      <p:sp>
        <p:nvSpPr>
          <p:cNvPr id="5" name="Rectangle 4">
            <a:extLst>
              <a:ext uri="{FF2B5EF4-FFF2-40B4-BE49-F238E27FC236}">
                <a16:creationId xmlns:a16="http://schemas.microsoft.com/office/drawing/2014/main" id="{3D06B503-8AF3-19E9-D122-E257842F2F6B}"/>
              </a:ext>
            </a:extLst>
          </p:cNvPr>
          <p:cNvSpPr/>
          <p:nvPr/>
        </p:nvSpPr>
        <p:spPr>
          <a:xfrm>
            <a:off x="0" y="509016"/>
            <a:ext cx="9144000" cy="103632"/>
          </a:xfrm>
          <a:prstGeom prst="rect">
            <a:avLst/>
          </a:prstGeom>
          <a:solidFill>
            <a:srgbClr val="E4831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6" name="Rectangle 5">
            <a:extLst>
              <a:ext uri="{FF2B5EF4-FFF2-40B4-BE49-F238E27FC236}">
                <a16:creationId xmlns:a16="http://schemas.microsoft.com/office/drawing/2014/main" id="{CDBA1D5A-F192-DE8B-1772-59632999C2A2}"/>
              </a:ext>
            </a:extLst>
          </p:cNvPr>
          <p:cNvSpPr/>
          <p:nvPr/>
        </p:nvSpPr>
        <p:spPr>
          <a:xfrm>
            <a:off x="0" y="5120640"/>
            <a:ext cx="9144000" cy="905256"/>
          </a:xfrm>
          <a:prstGeom prst="rect">
            <a:avLst/>
          </a:prstGeom>
          <a:solidFill>
            <a:srgbClr val="BD58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6000" b="1" dirty="0">
                <a:ln w="19050">
                  <a:solidFill>
                    <a:schemeClr val="tx1"/>
                  </a:solidFill>
                </a:ln>
              </a:rPr>
              <a:t>World Wildlife Fund</a:t>
            </a:r>
          </a:p>
        </p:txBody>
      </p:sp>
      <p:pic>
        <p:nvPicPr>
          <p:cNvPr id="48130" name="Picture 2" descr="WWF logo (World Wildlife Fund) | Logo Design Love">
            <a:extLst>
              <a:ext uri="{FF2B5EF4-FFF2-40B4-BE49-F238E27FC236}">
                <a16:creationId xmlns:a16="http://schemas.microsoft.com/office/drawing/2014/main" id="{BF8ECB4E-BB28-7F3E-969B-4B364A536014}"/>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6000" t="17991" r="25040" b="19081"/>
          <a:stretch>
            <a:fillRect/>
          </a:stretch>
        </p:blipFill>
        <p:spPr bwMode="auto">
          <a:xfrm>
            <a:off x="2938094" y="935736"/>
            <a:ext cx="3267812" cy="3511296"/>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descr="A close up of a black background&#10;&#10;AI-generated content may be incorrect.">
            <a:extLst>
              <a:ext uri="{FF2B5EF4-FFF2-40B4-BE49-F238E27FC236}">
                <a16:creationId xmlns:a16="http://schemas.microsoft.com/office/drawing/2014/main" id="{179647FE-C258-B0D8-9676-AFDB6D3F9FE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152" y="6467003"/>
            <a:ext cx="1399032" cy="354421"/>
          </a:xfrm>
          <a:prstGeom prst="rect">
            <a:avLst/>
          </a:prstGeom>
        </p:spPr>
      </p:pic>
      <p:sp>
        <p:nvSpPr>
          <p:cNvPr id="3" name="TextBox 2">
            <a:extLst>
              <a:ext uri="{FF2B5EF4-FFF2-40B4-BE49-F238E27FC236}">
                <a16:creationId xmlns:a16="http://schemas.microsoft.com/office/drawing/2014/main" id="{CE9ED932-90AB-69BD-8E52-058E417E5E25}"/>
              </a:ext>
            </a:extLst>
          </p:cNvPr>
          <p:cNvSpPr txBox="1"/>
          <p:nvPr/>
        </p:nvSpPr>
        <p:spPr>
          <a:xfrm>
            <a:off x="5897880" y="6503579"/>
            <a:ext cx="3328416" cy="276999"/>
          </a:xfrm>
          <a:prstGeom prst="rect">
            <a:avLst/>
          </a:prstGeom>
          <a:noFill/>
        </p:spPr>
        <p:txBody>
          <a:bodyPr wrap="square" rtlCol="0">
            <a:spAutoFit/>
          </a:bodyPr>
          <a:lstStyle/>
          <a:p>
            <a:pPr algn="ctr"/>
            <a:r>
              <a:rPr lang="en-IE" sz="1200" b="1" dirty="0"/>
              <a:t>© Seomra Ranga 2025 www.seomraranga.com</a:t>
            </a:r>
          </a:p>
        </p:txBody>
      </p:sp>
      <p:sp>
        <p:nvSpPr>
          <p:cNvPr id="7" name="Rectangle 6">
            <a:extLst>
              <a:ext uri="{FF2B5EF4-FFF2-40B4-BE49-F238E27FC236}">
                <a16:creationId xmlns:a16="http://schemas.microsoft.com/office/drawing/2014/main" id="{C4090FAB-E79B-7658-AF71-91C76C69EDC9}"/>
              </a:ext>
            </a:extLst>
          </p:cNvPr>
          <p:cNvSpPr/>
          <p:nvPr/>
        </p:nvSpPr>
        <p:spPr>
          <a:xfrm>
            <a:off x="8314204" y="760049"/>
            <a:ext cx="625580" cy="564733"/>
          </a:xfrm>
          <a:prstGeom prst="rect">
            <a:avLst/>
          </a:prstGeom>
          <a:solidFill>
            <a:srgbClr val="BD582C"/>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3200" b="1" dirty="0">
                <a:ln w="19050">
                  <a:solidFill>
                    <a:schemeClr val="tx1"/>
                  </a:solidFill>
                </a:ln>
              </a:rPr>
              <a:t>47</a:t>
            </a:r>
          </a:p>
        </p:txBody>
      </p:sp>
      <p:sp>
        <p:nvSpPr>
          <p:cNvPr id="8" name="TextBox 7">
            <a:extLst>
              <a:ext uri="{FF2B5EF4-FFF2-40B4-BE49-F238E27FC236}">
                <a16:creationId xmlns:a16="http://schemas.microsoft.com/office/drawing/2014/main" id="{769D90D0-6EBB-4F34-8239-15C734562625}"/>
              </a:ext>
            </a:extLst>
          </p:cNvPr>
          <p:cNvSpPr txBox="1"/>
          <p:nvPr/>
        </p:nvSpPr>
        <p:spPr>
          <a:xfrm>
            <a:off x="0" y="757166"/>
            <a:ext cx="1801368" cy="369332"/>
          </a:xfrm>
          <a:prstGeom prst="rect">
            <a:avLst/>
          </a:prstGeom>
          <a:solidFill>
            <a:srgbClr val="E48312"/>
          </a:solidFill>
        </p:spPr>
        <p:txBody>
          <a:bodyPr wrap="square" rtlCol="0">
            <a:spAutoFit/>
          </a:bodyPr>
          <a:lstStyle/>
          <a:p>
            <a:pPr algn="ctr"/>
            <a:r>
              <a:rPr lang="en-IE" b="1" dirty="0"/>
              <a:t>Media Education</a:t>
            </a:r>
          </a:p>
        </p:txBody>
      </p:sp>
    </p:spTree>
    <p:extLst>
      <p:ext uri="{BB962C8B-B14F-4D97-AF65-F5344CB8AC3E}">
        <p14:creationId xmlns:p14="http://schemas.microsoft.com/office/powerpoint/2010/main" val="200209211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8130"/>
                                        </p:tgtEl>
                                        <p:attrNameLst>
                                          <p:attrName>style.visibility</p:attrName>
                                        </p:attrNameLst>
                                      </p:cBhvr>
                                      <p:to>
                                        <p:strVal val="visible"/>
                                      </p:to>
                                    </p:set>
                                    <p:animEffect transition="in" filter="fade">
                                      <p:cBhvr>
                                        <p:cTn id="7" dur="1000"/>
                                        <p:tgtEl>
                                          <p:spTgt spid="48130"/>
                                        </p:tgtEl>
                                      </p:cBhvr>
                                    </p:animEffect>
                                    <p:anim calcmode="lin" valueType="num">
                                      <p:cBhvr>
                                        <p:cTn id="8" dur="1000" fill="hold"/>
                                        <p:tgtEl>
                                          <p:spTgt spid="48130"/>
                                        </p:tgtEl>
                                        <p:attrNameLst>
                                          <p:attrName>ppt_x</p:attrName>
                                        </p:attrNameLst>
                                      </p:cBhvr>
                                      <p:tavLst>
                                        <p:tav tm="0">
                                          <p:val>
                                            <p:strVal val="#ppt_x"/>
                                          </p:val>
                                        </p:tav>
                                        <p:tav tm="100000">
                                          <p:val>
                                            <p:strVal val="#ppt_x"/>
                                          </p:val>
                                        </p:tav>
                                      </p:tavLst>
                                    </p:anim>
                                    <p:anim calcmode="lin" valueType="num">
                                      <p:cBhvr>
                                        <p:cTn id="9" dur="1000" fill="hold"/>
                                        <p:tgtEl>
                                          <p:spTgt spid="4813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0984A3-4E58-F0E8-93C6-C49B7E7ED4CE}"/>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D9E8A640-6BCF-E0C5-2D32-7DFE84621F53}"/>
              </a:ext>
            </a:extLst>
          </p:cNvPr>
          <p:cNvSpPr/>
          <p:nvPr/>
        </p:nvSpPr>
        <p:spPr>
          <a:xfrm>
            <a:off x="0" y="0"/>
            <a:ext cx="9144000" cy="512064"/>
          </a:xfrm>
          <a:prstGeom prst="rect">
            <a:avLst/>
          </a:prstGeom>
          <a:solidFill>
            <a:srgbClr val="BD58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4000" b="1" dirty="0">
                <a:ln>
                  <a:solidFill>
                    <a:schemeClr val="tx1"/>
                  </a:solidFill>
                </a:ln>
              </a:rPr>
              <a:t>NAME THE LOGO</a:t>
            </a:r>
          </a:p>
        </p:txBody>
      </p:sp>
      <p:sp>
        <p:nvSpPr>
          <p:cNvPr id="5" name="Rectangle 4">
            <a:extLst>
              <a:ext uri="{FF2B5EF4-FFF2-40B4-BE49-F238E27FC236}">
                <a16:creationId xmlns:a16="http://schemas.microsoft.com/office/drawing/2014/main" id="{D08CDBCF-C300-F0BB-0D4D-75EE693ECA2A}"/>
              </a:ext>
            </a:extLst>
          </p:cNvPr>
          <p:cNvSpPr/>
          <p:nvPr/>
        </p:nvSpPr>
        <p:spPr>
          <a:xfrm>
            <a:off x="0" y="509016"/>
            <a:ext cx="9144000" cy="103632"/>
          </a:xfrm>
          <a:prstGeom prst="rect">
            <a:avLst/>
          </a:prstGeom>
          <a:solidFill>
            <a:srgbClr val="E4831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6" name="Rectangle 5">
            <a:extLst>
              <a:ext uri="{FF2B5EF4-FFF2-40B4-BE49-F238E27FC236}">
                <a16:creationId xmlns:a16="http://schemas.microsoft.com/office/drawing/2014/main" id="{08B17ED6-34B0-49DD-66C2-297EFA93C37B}"/>
              </a:ext>
            </a:extLst>
          </p:cNvPr>
          <p:cNvSpPr/>
          <p:nvPr/>
        </p:nvSpPr>
        <p:spPr>
          <a:xfrm>
            <a:off x="0" y="5120640"/>
            <a:ext cx="9144000" cy="905256"/>
          </a:xfrm>
          <a:prstGeom prst="rect">
            <a:avLst/>
          </a:prstGeom>
          <a:solidFill>
            <a:srgbClr val="BD58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6000" b="1" dirty="0">
                <a:ln w="19050">
                  <a:solidFill>
                    <a:schemeClr val="tx1"/>
                  </a:solidFill>
                </a:ln>
              </a:rPr>
              <a:t>Google</a:t>
            </a:r>
          </a:p>
        </p:txBody>
      </p:sp>
      <p:pic>
        <p:nvPicPr>
          <p:cNvPr id="49154" name="Picture 2">
            <a:extLst>
              <a:ext uri="{FF2B5EF4-FFF2-40B4-BE49-F238E27FC236}">
                <a16:creationId xmlns:a16="http://schemas.microsoft.com/office/drawing/2014/main" id="{457B7ACF-C358-E63B-8250-D90B37236A2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15768" y="1021080"/>
            <a:ext cx="3712464" cy="3712464"/>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descr="A close up of a black background&#10;&#10;AI-generated content may be incorrect.">
            <a:extLst>
              <a:ext uri="{FF2B5EF4-FFF2-40B4-BE49-F238E27FC236}">
                <a16:creationId xmlns:a16="http://schemas.microsoft.com/office/drawing/2014/main" id="{9E69E221-F652-2301-B14B-95EBA165DEA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152" y="6467003"/>
            <a:ext cx="1399032" cy="354421"/>
          </a:xfrm>
          <a:prstGeom prst="rect">
            <a:avLst/>
          </a:prstGeom>
        </p:spPr>
      </p:pic>
      <p:sp>
        <p:nvSpPr>
          <p:cNvPr id="3" name="TextBox 2">
            <a:extLst>
              <a:ext uri="{FF2B5EF4-FFF2-40B4-BE49-F238E27FC236}">
                <a16:creationId xmlns:a16="http://schemas.microsoft.com/office/drawing/2014/main" id="{F87DCEAE-87AA-0B04-29BC-3693B7990BDF}"/>
              </a:ext>
            </a:extLst>
          </p:cNvPr>
          <p:cNvSpPr txBox="1"/>
          <p:nvPr/>
        </p:nvSpPr>
        <p:spPr>
          <a:xfrm>
            <a:off x="5897880" y="6503579"/>
            <a:ext cx="3328416" cy="276999"/>
          </a:xfrm>
          <a:prstGeom prst="rect">
            <a:avLst/>
          </a:prstGeom>
          <a:noFill/>
        </p:spPr>
        <p:txBody>
          <a:bodyPr wrap="square" rtlCol="0">
            <a:spAutoFit/>
          </a:bodyPr>
          <a:lstStyle/>
          <a:p>
            <a:pPr algn="ctr"/>
            <a:r>
              <a:rPr lang="en-IE" sz="1200" b="1" dirty="0"/>
              <a:t>© Seomra Ranga 2025 www.seomraranga.com</a:t>
            </a:r>
          </a:p>
        </p:txBody>
      </p:sp>
      <p:sp>
        <p:nvSpPr>
          <p:cNvPr id="7" name="Rectangle 6">
            <a:extLst>
              <a:ext uri="{FF2B5EF4-FFF2-40B4-BE49-F238E27FC236}">
                <a16:creationId xmlns:a16="http://schemas.microsoft.com/office/drawing/2014/main" id="{5FDCF384-21B5-5C1B-19EB-6A8B34383F09}"/>
              </a:ext>
            </a:extLst>
          </p:cNvPr>
          <p:cNvSpPr/>
          <p:nvPr/>
        </p:nvSpPr>
        <p:spPr>
          <a:xfrm>
            <a:off x="8314204" y="760049"/>
            <a:ext cx="625580" cy="564733"/>
          </a:xfrm>
          <a:prstGeom prst="rect">
            <a:avLst/>
          </a:prstGeom>
          <a:solidFill>
            <a:srgbClr val="BD582C"/>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3200" b="1" dirty="0">
                <a:ln w="19050">
                  <a:solidFill>
                    <a:schemeClr val="tx1"/>
                  </a:solidFill>
                </a:ln>
              </a:rPr>
              <a:t>48</a:t>
            </a:r>
          </a:p>
        </p:txBody>
      </p:sp>
      <p:sp>
        <p:nvSpPr>
          <p:cNvPr id="8" name="TextBox 7">
            <a:extLst>
              <a:ext uri="{FF2B5EF4-FFF2-40B4-BE49-F238E27FC236}">
                <a16:creationId xmlns:a16="http://schemas.microsoft.com/office/drawing/2014/main" id="{AA18C392-ABBB-1AF6-5ADE-D87F78A8BAB9}"/>
              </a:ext>
            </a:extLst>
          </p:cNvPr>
          <p:cNvSpPr txBox="1"/>
          <p:nvPr/>
        </p:nvSpPr>
        <p:spPr>
          <a:xfrm>
            <a:off x="0" y="757166"/>
            <a:ext cx="1801368" cy="369332"/>
          </a:xfrm>
          <a:prstGeom prst="rect">
            <a:avLst/>
          </a:prstGeom>
          <a:solidFill>
            <a:srgbClr val="E48312"/>
          </a:solidFill>
        </p:spPr>
        <p:txBody>
          <a:bodyPr wrap="square" rtlCol="0">
            <a:spAutoFit/>
          </a:bodyPr>
          <a:lstStyle/>
          <a:p>
            <a:pPr algn="ctr"/>
            <a:r>
              <a:rPr lang="en-IE" b="1" dirty="0"/>
              <a:t>Media Education</a:t>
            </a:r>
          </a:p>
        </p:txBody>
      </p:sp>
    </p:spTree>
    <p:extLst>
      <p:ext uri="{BB962C8B-B14F-4D97-AF65-F5344CB8AC3E}">
        <p14:creationId xmlns:p14="http://schemas.microsoft.com/office/powerpoint/2010/main" val="429129312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9154"/>
                                        </p:tgtEl>
                                        <p:attrNameLst>
                                          <p:attrName>style.visibility</p:attrName>
                                        </p:attrNameLst>
                                      </p:cBhvr>
                                      <p:to>
                                        <p:strVal val="visible"/>
                                      </p:to>
                                    </p:set>
                                    <p:animEffect transition="in" filter="fade">
                                      <p:cBhvr>
                                        <p:cTn id="7" dur="1000"/>
                                        <p:tgtEl>
                                          <p:spTgt spid="49154"/>
                                        </p:tgtEl>
                                      </p:cBhvr>
                                    </p:animEffect>
                                    <p:anim calcmode="lin" valueType="num">
                                      <p:cBhvr>
                                        <p:cTn id="8" dur="1000" fill="hold"/>
                                        <p:tgtEl>
                                          <p:spTgt spid="49154"/>
                                        </p:tgtEl>
                                        <p:attrNameLst>
                                          <p:attrName>ppt_x</p:attrName>
                                        </p:attrNameLst>
                                      </p:cBhvr>
                                      <p:tavLst>
                                        <p:tav tm="0">
                                          <p:val>
                                            <p:strVal val="#ppt_x"/>
                                          </p:val>
                                        </p:tav>
                                        <p:tav tm="100000">
                                          <p:val>
                                            <p:strVal val="#ppt_x"/>
                                          </p:val>
                                        </p:tav>
                                      </p:tavLst>
                                    </p:anim>
                                    <p:anim calcmode="lin" valueType="num">
                                      <p:cBhvr>
                                        <p:cTn id="9" dur="1000" fill="hold"/>
                                        <p:tgtEl>
                                          <p:spTgt spid="4915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51C6EF-F9F5-45B3-37D0-C983139B1E21}"/>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9645974B-8512-A61E-DFA8-5F73ADE587E0}"/>
              </a:ext>
            </a:extLst>
          </p:cNvPr>
          <p:cNvSpPr/>
          <p:nvPr/>
        </p:nvSpPr>
        <p:spPr>
          <a:xfrm>
            <a:off x="0" y="0"/>
            <a:ext cx="9144000" cy="512064"/>
          </a:xfrm>
          <a:prstGeom prst="rect">
            <a:avLst/>
          </a:prstGeom>
          <a:solidFill>
            <a:srgbClr val="BD58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4000" b="1" dirty="0">
                <a:ln>
                  <a:solidFill>
                    <a:schemeClr val="tx1"/>
                  </a:solidFill>
                </a:ln>
              </a:rPr>
              <a:t>NAME THE LOGO</a:t>
            </a:r>
          </a:p>
        </p:txBody>
      </p:sp>
      <p:sp>
        <p:nvSpPr>
          <p:cNvPr id="5" name="Rectangle 4">
            <a:extLst>
              <a:ext uri="{FF2B5EF4-FFF2-40B4-BE49-F238E27FC236}">
                <a16:creationId xmlns:a16="http://schemas.microsoft.com/office/drawing/2014/main" id="{BB1614B8-EDAB-6796-EEC0-3FB24555B9D7}"/>
              </a:ext>
            </a:extLst>
          </p:cNvPr>
          <p:cNvSpPr/>
          <p:nvPr/>
        </p:nvSpPr>
        <p:spPr>
          <a:xfrm>
            <a:off x="0" y="509016"/>
            <a:ext cx="9144000" cy="103632"/>
          </a:xfrm>
          <a:prstGeom prst="rect">
            <a:avLst/>
          </a:prstGeom>
          <a:solidFill>
            <a:srgbClr val="E4831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6" name="Rectangle 5">
            <a:extLst>
              <a:ext uri="{FF2B5EF4-FFF2-40B4-BE49-F238E27FC236}">
                <a16:creationId xmlns:a16="http://schemas.microsoft.com/office/drawing/2014/main" id="{77049D3E-AFF5-F1A8-7413-B75A5BC31082}"/>
              </a:ext>
            </a:extLst>
          </p:cNvPr>
          <p:cNvSpPr/>
          <p:nvPr/>
        </p:nvSpPr>
        <p:spPr>
          <a:xfrm>
            <a:off x="0" y="5120640"/>
            <a:ext cx="9144000" cy="905256"/>
          </a:xfrm>
          <a:prstGeom prst="rect">
            <a:avLst/>
          </a:prstGeom>
          <a:solidFill>
            <a:srgbClr val="BD58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6000" b="1" dirty="0">
                <a:ln w="19050">
                  <a:solidFill>
                    <a:schemeClr val="tx1"/>
                  </a:solidFill>
                </a:ln>
              </a:rPr>
              <a:t>Costa Coffee</a:t>
            </a:r>
          </a:p>
        </p:txBody>
      </p:sp>
      <p:pic>
        <p:nvPicPr>
          <p:cNvPr id="50178" name="Picture 2" descr="Costa Coffee Logo">
            <a:extLst>
              <a:ext uri="{FF2B5EF4-FFF2-40B4-BE49-F238E27FC236}">
                <a16:creationId xmlns:a16="http://schemas.microsoft.com/office/drawing/2014/main" id="{B4BC7092-B908-BCBF-A6CE-03454763D48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00337" y="938403"/>
            <a:ext cx="3743325" cy="3743325"/>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descr="A close up of a black background&#10;&#10;AI-generated content may be incorrect.">
            <a:extLst>
              <a:ext uri="{FF2B5EF4-FFF2-40B4-BE49-F238E27FC236}">
                <a16:creationId xmlns:a16="http://schemas.microsoft.com/office/drawing/2014/main" id="{03C367AC-94DA-A63D-1478-D62F91C7817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152" y="6467003"/>
            <a:ext cx="1399032" cy="354421"/>
          </a:xfrm>
          <a:prstGeom prst="rect">
            <a:avLst/>
          </a:prstGeom>
        </p:spPr>
      </p:pic>
      <p:sp>
        <p:nvSpPr>
          <p:cNvPr id="3" name="TextBox 2">
            <a:extLst>
              <a:ext uri="{FF2B5EF4-FFF2-40B4-BE49-F238E27FC236}">
                <a16:creationId xmlns:a16="http://schemas.microsoft.com/office/drawing/2014/main" id="{5E1C4D11-B448-A073-231C-59F6433CED6C}"/>
              </a:ext>
            </a:extLst>
          </p:cNvPr>
          <p:cNvSpPr txBox="1"/>
          <p:nvPr/>
        </p:nvSpPr>
        <p:spPr>
          <a:xfrm>
            <a:off x="5897880" y="6503579"/>
            <a:ext cx="3328416" cy="276999"/>
          </a:xfrm>
          <a:prstGeom prst="rect">
            <a:avLst/>
          </a:prstGeom>
          <a:noFill/>
        </p:spPr>
        <p:txBody>
          <a:bodyPr wrap="square" rtlCol="0">
            <a:spAutoFit/>
          </a:bodyPr>
          <a:lstStyle/>
          <a:p>
            <a:pPr algn="ctr"/>
            <a:r>
              <a:rPr lang="en-IE" sz="1200" b="1" dirty="0"/>
              <a:t>© Seomra Ranga 2025 www.seomraranga.com</a:t>
            </a:r>
          </a:p>
        </p:txBody>
      </p:sp>
      <p:sp>
        <p:nvSpPr>
          <p:cNvPr id="7" name="Rectangle 6">
            <a:extLst>
              <a:ext uri="{FF2B5EF4-FFF2-40B4-BE49-F238E27FC236}">
                <a16:creationId xmlns:a16="http://schemas.microsoft.com/office/drawing/2014/main" id="{8BD199DB-D6A7-33F8-9455-F2A4CF517281}"/>
              </a:ext>
            </a:extLst>
          </p:cNvPr>
          <p:cNvSpPr/>
          <p:nvPr/>
        </p:nvSpPr>
        <p:spPr>
          <a:xfrm>
            <a:off x="8314204" y="760049"/>
            <a:ext cx="625580" cy="564733"/>
          </a:xfrm>
          <a:prstGeom prst="rect">
            <a:avLst/>
          </a:prstGeom>
          <a:solidFill>
            <a:srgbClr val="BD582C"/>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3200" b="1" dirty="0">
                <a:ln w="19050">
                  <a:solidFill>
                    <a:schemeClr val="tx1"/>
                  </a:solidFill>
                </a:ln>
              </a:rPr>
              <a:t>49</a:t>
            </a:r>
          </a:p>
        </p:txBody>
      </p:sp>
      <p:sp>
        <p:nvSpPr>
          <p:cNvPr id="8" name="TextBox 7">
            <a:extLst>
              <a:ext uri="{FF2B5EF4-FFF2-40B4-BE49-F238E27FC236}">
                <a16:creationId xmlns:a16="http://schemas.microsoft.com/office/drawing/2014/main" id="{FEAFE3B5-5F89-6D12-42B3-5DC4859B0624}"/>
              </a:ext>
            </a:extLst>
          </p:cNvPr>
          <p:cNvSpPr txBox="1"/>
          <p:nvPr/>
        </p:nvSpPr>
        <p:spPr>
          <a:xfrm>
            <a:off x="0" y="757166"/>
            <a:ext cx="1801368" cy="369332"/>
          </a:xfrm>
          <a:prstGeom prst="rect">
            <a:avLst/>
          </a:prstGeom>
          <a:solidFill>
            <a:srgbClr val="E48312"/>
          </a:solidFill>
        </p:spPr>
        <p:txBody>
          <a:bodyPr wrap="square" rtlCol="0">
            <a:spAutoFit/>
          </a:bodyPr>
          <a:lstStyle/>
          <a:p>
            <a:pPr algn="ctr"/>
            <a:r>
              <a:rPr lang="en-IE" b="1" dirty="0"/>
              <a:t>Media Education</a:t>
            </a:r>
          </a:p>
        </p:txBody>
      </p:sp>
    </p:spTree>
    <p:extLst>
      <p:ext uri="{BB962C8B-B14F-4D97-AF65-F5344CB8AC3E}">
        <p14:creationId xmlns:p14="http://schemas.microsoft.com/office/powerpoint/2010/main" val="131353563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0178"/>
                                        </p:tgtEl>
                                        <p:attrNameLst>
                                          <p:attrName>style.visibility</p:attrName>
                                        </p:attrNameLst>
                                      </p:cBhvr>
                                      <p:to>
                                        <p:strVal val="visible"/>
                                      </p:to>
                                    </p:set>
                                    <p:animEffect transition="in" filter="fade">
                                      <p:cBhvr>
                                        <p:cTn id="7" dur="1000"/>
                                        <p:tgtEl>
                                          <p:spTgt spid="50178"/>
                                        </p:tgtEl>
                                      </p:cBhvr>
                                    </p:animEffect>
                                    <p:anim calcmode="lin" valueType="num">
                                      <p:cBhvr>
                                        <p:cTn id="8" dur="1000" fill="hold"/>
                                        <p:tgtEl>
                                          <p:spTgt spid="50178"/>
                                        </p:tgtEl>
                                        <p:attrNameLst>
                                          <p:attrName>ppt_x</p:attrName>
                                        </p:attrNameLst>
                                      </p:cBhvr>
                                      <p:tavLst>
                                        <p:tav tm="0">
                                          <p:val>
                                            <p:strVal val="#ppt_x"/>
                                          </p:val>
                                        </p:tav>
                                        <p:tav tm="100000">
                                          <p:val>
                                            <p:strVal val="#ppt_x"/>
                                          </p:val>
                                        </p:tav>
                                      </p:tavLst>
                                    </p:anim>
                                    <p:anim calcmode="lin" valueType="num">
                                      <p:cBhvr>
                                        <p:cTn id="9" dur="1000" fill="hold"/>
                                        <p:tgtEl>
                                          <p:spTgt spid="5017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41D124-67F8-AA07-8E0A-8FFB510C976F}"/>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3D0D2C3F-DBF1-F8CD-3015-6853ED2E29C9}"/>
              </a:ext>
            </a:extLst>
          </p:cNvPr>
          <p:cNvSpPr/>
          <p:nvPr/>
        </p:nvSpPr>
        <p:spPr>
          <a:xfrm>
            <a:off x="0" y="0"/>
            <a:ext cx="9144000" cy="512064"/>
          </a:xfrm>
          <a:prstGeom prst="rect">
            <a:avLst/>
          </a:prstGeom>
          <a:solidFill>
            <a:srgbClr val="BD58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4000" b="1" dirty="0">
                <a:ln>
                  <a:solidFill>
                    <a:schemeClr val="tx1"/>
                  </a:solidFill>
                </a:ln>
              </a:rPr>
              <a:t>NAME THE LOGO</a:t>
            </a:r>
          </a:p>
        </p:txBody>
      </p:sp>
      <p:sp>
        <p:nvSpPr>
          <p:cNvPr id="5" name="Rectangle 4">
            <a:extLst>
              <a:ext uri="{FF2B5EF4-FFF2-40B4-BE49-F238E27FC236}">
                <a16:creationId xmlns:a16="http://schemas.microsoft.com/office/drawing/2014/main" id="{EBFB0BCB-47F5-6489-1651-D3F90F294719}"/>
              </a:ext>
            </a:extLst>
          </p:cNvPr>
          <p:cNvSpPr/>
          <p:nvPr/>
        </p:nvSpPr>
        <p:spPr>
          <a:xfrm>
            <a:off x="0" y="509016"/>
            <a:ext cx="9144000" cy="103632"/>
          </a:xfrm>
          <a:prstGeom prst="rect">
            <a:avLst/>
          </a:prstGeom>
          <a:solidFill>
            <a:srgbClr val="E4831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6" name="Rectangle 5">
            <a:extLst>
              <a:ext uri="{FF2B5EF4-FFF2-40B4-BE49-F238E27FC236}">
                <a16:creationId xmlns:a16="http://schemas.microsoft.com/office/drawing/2014/main" id="{879825CD-00D3-B5A8-52A1-B511ED67A748}"/>
              </a:ext>
            </a:extLst>
          </p:cNvPr>
          <p:cNvSpPr/>
          <p:nvPr/>
        </p:nvSpPr>
        <p:spPr>
          <a:xfrm>
            <a:off x="0" y="5120640"/>
            <a:ext cx="9144000" cy="905256"/>
          </a:xfrm>
          <a:prstGeom prst="rect">
            <a:avLst/>
          </a:prstGeom>
          <a:solidFill>
            <a:srgbClr val="BD58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6000" b="1" dirty="0">
                <a:ln w="19050">
                  <a:solidFill>
                    <a:schemeClr val="tx1"/>
                  </a:solidFill>
                </a:ln>
              </a:rPr>
              <a:t>Aldi Supermarket</a:t>
            </a:r>
          </a:p>
        </p:txBody>
      </p:sp>
      <p:pic>
        <p:nvPicPr>
          <p:cNvPr id="51202" name="Picture 2" descr="Aldi Logo | 'Course Design Matters">
            <a:extLst>
              <a:ext uri="{FF2B5EF4-FFF2-40B4-BE49-F238E27FC236}">
                <a16:creationId xmlns:a16="http://schemas.microsoft.com/office/drawing/2014/main" id="{77B8E478-BC2B-782B-633A-9E610DA504F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64033" y="880556"/>
            <a:ext cx="3015933" cy="3771007"/>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descr="A close up of a black background&#10;&#10;AI-generated content may be incorrect.">
            <a:extLst>
              <a:ext uri="{FF2B5EF4-FFF2-40B4-BE49-F238E27FC236}">
                <a16:creationId xmlns:a16="http://schemas.microsoft.com/office/drawing/2014/main" id="{54FC8EE9-08D5-8BF4-FBB1-4E8279B1A9B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152" y="6467003"/>
            <a:ext cx="1399032" cy="354421"/>
          </a:xfrm>
          <a:prstGeom prst="rect">
            <a:avLst/>
          </a:prstGeom>
        </p:spPr>
      </p:pic>
      <p:sp>
        <p:nvSpPr>
          <p:cNvPr id="3" name="TextBox 2">
            <a:extLst>
              <a:ext uri="{FF2B5EF4-FFF2-40B4-BE49-F238E27FC236}">
                <a16:creationId xmlns:a16="http://schemas.microsoft.com/office/drawing/2014/main" id="{0748C0BE-C68E-C3A3-4215-CA4F0053A11C}"/>
              </a:ext>
            </a:extLst>
          </p:cNvPr>
          <p:cNvSpPr txBox="1"/>
          <p:nvPr/>
        </p:nvSpPr>
        <p:spPr>
          <a:xfrm>
            <a:off x="5897880" y="6503579"/>
            <a:ext cx="3328416" cy="276999"/>
          </a:xfrm>
          <a:prstGeom prst="rect">
            <a:avLst/>
          </a:prstGeom>
          <a:noFill/>
        </p:spPr>
        <p:txBody>
          <a:bodyPr wrap="square" rtlCol="0">
            <a:spAutoFit/>
          </a:bodyPr>
          <a:lstStyle/>
          <a:p>
            <a:pPr algn="ctr"/>
            <a:r>
              <a:rPr lang="en-IE" sz="1200" b="1" dirty="0"/>
              <a:t>© Seomra Ranga 2025 www.seomraranga.com</a:t>
            </a:r>
          </a:p>
        </p:txBody>
      </p:sp>
      <p:sp>
        <p:nvSpPr>
          <p:cNvPr id="7" name="Rectangle 6">
            <a:extLst>
              <a:ext uri="{FF2B5EF4-FFF2-40B4-BE49-F238E27FC236}">
                <a16:creationId xmlns:a16="http://schemas.microsoft.com/office/drawing/2014/main" id="{40021D6F-70DE-5C8D-AB33-3D839F2F9ED6}"/>
              </a:ext>
            </a:extLst>
          </p:cNvPr>
          <p:cNvSpPr/>
          <p:nvPr/>
        </p:nvSpPr>
        <p:spPr>
          <a:xfrm>
            <a:off x="8314204" y="760049"/>
            <a:ext cx="625580" cy="564733"/>
          </a:xfrm>
          <a:prstGeom prst="rect">
            <a:avLst/>
          </a:prstGeom>
          <a:solidFill>
            <a:srgbClr val="BD582C"/>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3200" b="1" dirty="0">
                <a:ln w="19050">
                  <a:solidFill>
                    <a:schemeClr val="tx1"/>
                  </a:solidFill>
                </a:ln>
              </a:rPr>
              <a:t>50</a:t>
            </a:r>
          </a:p>
        </p:txBody>
      </p:sp>
      <p:sp>
        <p:nvSpPr>
          <p:cNvPr id="8" name="TextBox 7">
            <a:extLst>
              <a:ext uri="{FF2B5EF4-FFF2-40B4-BE49-F238E27FC236}">
                <a16:creationId xmlns:a16="http://schemas.microsoft.com/office/drawing/2014/main" id="{3C195267-0063-3EFB-828E-EC4C959A530B}"/>
              </a:ext>
            </a:extLst>
          </p:cNvPr>
          <p:cNvSpPr txBox="1"/>
          <p:nvPr/>
        </p:nvSpPr>
        <p:spPr>
          <a:xfrm>
            <a:off x="0" y="757166"/>
            <a:ext cx="1801368" cy="369332"/>
          </a:xfrm>
          <a:prstGeom prst="rect">
            <a:avLst/>
          </a:prstGeom>
          <a:solidFill>
            <a:srgbClr val="E48312"/>
          </a:solidFill>
        </p:spPr>
        <p:txBody>
          <a:bodyPr wrap="square" rtlCol="0">
            <a:spAutoFit/>
          </a:bodyPr>
          <a:lstStyle/>
          <a:p>
            <a:pPr algn="ctr"/>
            <a:r>
              <a:rPr lang="en-IE" b="1" dirty="0"/>
              <a:t>Media Education</a:t>
            </a:r>
          </a:p>
        </p:txBody>
      </p:sp>
    </p:spTree>
    <p:extLst>
      <p:ext uri="{BB962C8B-B14F-4D97-AF65-F5344CB8AC3E}">
        <p14:creationId xmlns:p14="http://schemas.microsoft.com/office/powerpoint/2010/main" val="228871971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1202"/>
                                        </p:tgtEl>
                                        <p:attrNameLst>
                                          <p:attrName>style.visibility</p:attrName>
                                        </p:attrNameLst>
                                      </p:cBhvr>
                                      <p:to>
                                        <p:strVal val="visible"/>
                                      </p:to>
                                    </p:set>
                                    <p:animEffect transition="in" filter="fade">
                                      <p:cBhvr>
                                        <p:cTn id="7" dur="1000"/>
                                        <p:tgtEl>
                                          <p:spTgt spid="51202"/>
                                        </p:tgtEl>
                                      </p:cBhvr>
                                    </p:animEffect>
                                    <p:anim calcmode="lin" valueType="num">
                                      <p:cBhvr>
                                        <p:cTn id="8" dur="1000" fill="hold"/>
                                        <p:tgtEl>
                                          <p:spTgt spid="51202"/>
                                        </p:tgtEl>
                                        <p:attrNameLst>
                                          <p:attrName>ppt_x</p:attrName>
                                        </p:attrNameLst>
                                      </p:cBhvr>
                                      <p:tavLst>
                                        <p:tav tm="0">
                                          <p:val>
                                            <p:strVal val="#ppt_x"/>
                                          </p:val>
                                        </p:tav>
                                        <p:tav tm="100000">
                                          <p:val>
                                            <p:strVal val="#ppt_x"/>
                                          </p:val>
                                        </p:tav>
                                      </p:tavLst>
                                    </p:anim>
                                    <p:anim calcmode="lin" valueType="num">
                                      <p:cBhvr>
                                        <p:cTn id="9" dur="1000" fill="hold"/>
                                        <p:tgtEl>
                                          <p:spTgt spid="5120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985589-C30A-608D-6418-E4908AF5D065}"/>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28B32110-E5E5-F75C-34D1-055CE578D428}"/>
              </a:ext>
            </a:extLst>
          </p:cNvPr>
          <p:cNvSpPr/>
          <p:nvPr/>
        </p:nvSpPr>
        <p:spPr>
          <a:xfrm>
            <a:off x="0" y="0"/>
            <a:ext cx="9144000" cy="512064"/>
          </a:xfrm>
          <a:prstGeom prst="rect">
            <a:avLst/>
          </a:prstGeom>
          <a:solidFill>
            <a:srgbClr val="BD58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4000" b="1" dirty="0">
                <a:ln>
                  <a:solidFill>
                    <a:schemeClr val="tx1"/>
                  </a:solidFill>
                </a:ln>
              </a:rPr>
              <a:t>Pupil Task</a:t>
            </a:r>
          </a:p>
        </p:txBody>
      </p:sp>
      <p:sp>
        <p:nvSpPr>
          <p:cNvPr id="5" name="Rectangle 4">
            <a:extLst>
              <a:ext uri="{FF2B5EF4-FFF2-40B4-BE49-F238E27FC236}">
                <a16:creationId xmlns:a16="http://schemas.microsoft.com/office/drawing/2014/main" id="{390D00AE-D1C9-1C8E-CBE1-E967E051A80D}"/>
              </a:ext>
            </a:extLst>
          </p:cNvPr>
          <p:cNvSpPr/>
          <p:nvPr/>
        </p:nvSpPr>
        <p:spPr>
          <a:xfrm>
            <a:off x="0" y="509016"/>
            <a:ext cx="9144000" cy="103632"/>
          </a:xfrm>
          <a:prstGeom prst="rect">
            <a:avLst/>
          </a:prstGeom>
          <a:solidFill>
            <a:srgbClr val="E4831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2" name="Picture 1" descr="A close up of a black background&#10;&#10;AI-generated content may be incorrect.">
            <a:extLst>
              <a:ext uri="{FF2B5EF4-FFF2-40B4-BE49-F238E27FC236}">
                <a16:creationId xmlns:a16="http://schemas.microsoft.com/office/drawing/2014/main" id="{8C3CBF0A-AC81-D077-16D1-2D5273D89EA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152" y="6467003"/>
            <a:ext cx="1399032" cy="354421"/>
          </a:xfrm>
          <a:prstGeom prst="rect">
            <a:avLst/>
          </a:prstGeom>
        </p:spPr>
      </p:pic>
      <p:sp>
        <p:nvSpPr>
          <p:cNvPr id="3" name="TextBox 2">
            <a:extLst>
              <a:ext uri="{FF2B5EF4-FFF2-40B4-BE49-F238E27FC236}">
                <a16:creationId xmlns:a16="http://schemas.microsoft.com/office/drawing/2014/main" id="{2D4E1F8B-22FB-22A5-CF24-149361C123B2}"/>
              </a:ext>
            </a:extLst>
          </p:cNvPr>
          <p:cNvSpPr txBox="1"/>
          <p:nvPr/>
        </p:nvSpPr>
        <p:spPr>
          <a:xfrm>
            <a:off x="5897880" y="6503579"/>
            <a:ext cx="3328416" cy="276999"/>
          </a:xfrm>
          <a:prstGeom prst="rect">
            <a:avLst/>
          </a:prstGeom>
          <a:noFill/>
        </p:spPr>
        <p:txBody>
          <a:bodyPr wrap="square" rtlCol="0">
            <a:spAutoFit/>
          </a:bodyPr>
          <a:lstStyle/>
          <a:p>
            <a:pPr algn="ctr"/>
            <a:r>
              <a:rPr lang="en-IE" sz="1200" b="1" dirty="0"/>
              <a:t>© Seomra Ranga 2025 www.seomraranga.com</a:t>
            </a:r>
          </a:p>
        </p:txBody>
      </p:sp>
      <p:sp>
        <p:nvSpPr>
          <p:cNvPr id="8" name="TextBox 7">
            <a:extLst>
              <a:ext uri="{FF2B5EF4-FFF2-40B4-BE49-F238E27FC236}">
                <a16:creationId xmlns:a16="http://schemas.microsoft.com/office/drawing/2014/main" id="{82B217A1-AD5C-3A49-947F-B7412FC31D2F}"/>
              </a:ext>
            </a:extLst>
          </p:cNvPr>
          <p:cNvSpPr txBox="1"/>
          <p:nvPr/>
        </p:nvSpPr>
        <p:spPr>
          <a:xfrm>
            <a:off x="0" y="757166"/>
            <a:ext cx="1801368" cy="369332"/>
          </a:xfrm>
          <a:prstGeom prst="rect">
            <a:avLst/>
          </a:prstGeom>
          <a:solidFill>
            <a:srgbClr val="E48312"/>
          </a:solidFill>
        </p:spPr>
        <p:txBody>
          <a:bodyPr wrap="square" rtlCol="0">
            <a:spAutoFit/>
          </a:bodyPr>
          <a:lstStyle/>
          <a:p>
            <a:pPr algn="ctr"/>
            <a:r>
              <a:rPr lang="en-IE" b="1" dirty="0"/>
              <a:t>Media Education</a:t>
            </a:r>
          </a:p>
        </p:txBody>
      </p:sp>
      <p:sp>
        <p:nvSpPr>
          <p:cNvPr id="6" name="TextBox 5">
            <a:extLst>
              <a:ext uri="{FF2B5EF4-FFF2-40B4-BE49-F238E27FC236}">
                <a16:creationId xmlns:a16="http://schemas.microsoft.com/office/drawing/2014/main" id="{0189D8D5-8306-C536-7413-A1D5ED1D6E5D}"/>
              </a:ext>
            </a:extLst>
          </p:cNvPr>
          <p:cNvSpPr txBox="1"/>
          <p:nvPr/>
        </p:nvSpPr>
        <p:spPr>
          <a:xfrm>
            <a:off x="379476" y="1380037"/>
            <a:ext cx="8385048" cy="4401205"/>
          </a:xfrm>
          <a:prstGeom prst="rect">
            <a:avLst/>
          </a:prstGeom>
          <a:noFill/>
        </p:spPr>
        <p:txBody>
          <a:bodyPr wrap="square" rtlCol="0">
            <a:spAutoFit/>
          </a:bodyPr>
          <a:lstStyle/>
          <a:p>
            <a:pPr algn="just"/>
            <a:r>
              <a:rPr lang="en-IE" sz="2800" dirty="0"/>
              <a:t>Create a Logo/Series of Logos for a fictional brand/company. When designing the logo, think of the following:</a:t>
            </a:r>
          </a:p>
          <a:p>
            <a:pPr marL="457200" indent="-457200" algn="just">
              <a:buFont typeface="Arial" panose="020B0604020202020204" pitchFamily="34" charset="0"/>
              <a:buChar char="•"/>
            </a:pPr>
            <a:r>
              <a:rPr lang="en-IE" sz="2800" dirty="0"/>
              <a:t>What audience is the logo aimed at?</a:t>
            </a:r>
          </a:p>
          <a:p>
            <a:pPr marL="457200" indent="-457200" algn="just">
              <a:buFont typeface="Arial" panose="020B0604020202020204" pitchFamily="34" charset="0"/>
              <a:buChar char="•"/>
            </a:pPr>
            <a:r>
              <a:rPr lang="en-IE" sz="2800" dirty="0"/>
              <a:t>What colour/colours will you use?</a:t>
            </a:r>
          </a:p>
          <a:p>
            <a:pPr marL="457200" indent="-457200" algn="just">
              <a:buFont typeface="Arial" panose="020B0604020202020204" pitchFamily="34" charset="0"/>
              <a:buChar char="•"/>
            </a:pPr>
            <a:r>
              <a:rPr lang="en-IE" sz="2800" dirty="0"/>
              <a:t>Will you use an icon?</a:t>
            </a:r>
          </a:p>
          <a:p>
            <a:pPr marL="457200" indent="-457200" algn="just">
              <a:buFont typeface="Arial" panose="020B0604020202020204" pitchFamily="34" charset="0"/>
              <a:buChar char="•"/>
            </a:pPr>
            <a:r>
              <a:rPr lang="en-IE" sz="2800" dirty="0"/>
              <a:t>What shape will the icon be?</a:t>
            </a:r>
          </a:p>
          <a:p>
            <a:pPr marL="457200" indent="-457200" algn="just">
              <a:buFont typeface="Arial" panose="020B0604020202020204" pitchFamily="34" charset="0"/>
              <a:buChar char="•"/>
            </a:pPr>
            <a:r>
              <a:rPr lang="en-IE" sz="2800" dirty="0"/>
              <a:t>Will you use the brand name as part of the logo?</a:t>
            </a:r>
          </a:p>
          <a:p>
            <a:pPr marL="457200" indent="-457200" algn="just">
              <a:buFont typeface="Arial" panose="020B0604020202020204" pitchFamily="34" charset="0"/>
              <a:buChar char="•"/>
            </a:pPr>
            <a:r>
              <a:rPr lang="en-IE" sz="2800" dirty="0"/>
              <a:t>Will you use a mascot/character as part of the logo?</a:t>
            </a:r>
          </a:p>
          <a:p>
            <a:pPr marL="457200" indent="-457200" algn="just">
              <a:buFont typeface="Arial" panose="020B0604020202020204" pitchFamily="34" charset="0"/>
              <a:buChar char="•"/>
            </a:pPr>
            <a:r>
              <a:rPr lang="en-IE" sz="2800" dirty="0"/>
              <a:t>What font style will you use for text?</a:t>
            </a:r>
          </a:p>
        </p:txBody>
      </p:sp>
    </p:spTree>
    <p:extLst>
      <p:ext uri="{BB962C8B-B14F-4D97-AF65-F5344CB8AC3E}">
        <p14:creationId xmlns:p14="http://schemas.microsoft.com/office/powerpoint/2010/main" val="313552674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DCF5F6-EEB4-EC2B-6059-A1EA5F144DC3}"/>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A871945A-D55E-C633-1FF7-42E0C6334F49}"/>
              </a:ext>
            </a:extLst>
          </p:cNvPr>
          <p:cNvSpPr/>
          <p:nvPr/>
        </p:nvSpPr>
        <p:spPr>
          <a:xfrm>
            <a:off x="0" y="0"/>
            <a:ext cx="9144000" cy="512064"/>
          </a:xfrm>
          <a:prstGeom prst="rect">
            <a:avLst/>
          </a:prstGeom>
          <a:solidFill>
            <a:srgbClr val="BD58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4000" b="1" dirty="0">
                <a:ln>
                  <a:solidFill>
                    <a:schemeClr val="tx1"/>
                  </a:solidFill>
                </a:ln>
              </a:rPr>
              <a:t>Pupil Task</a:t>
            </a:r>
          </a:p>
        </p:txBody>
      </p:sp>
      <p:sp>
        <p:nvSpPr>
          <p:cNvPr id="5" name="Rectangle 4">
            <a:extLst>
              <a:ext uri="{FF2B5EF4-FFF2-40B4-BE49-F238E27FC236}">
                <a16:creationId xmlns:a16="http://schemas.microsoft.com/office/drawing/2014/main" id="{8EEA55ED-A9E6-D67C-25E1-F3A33A2B8759}"/>
              </a:ext>
            </a:extLst>
          </p:cNvPr>
          <p:cNvSpPr/>
          <p:nvPr/>
        </p:nvSpPr>
        <p:spPr>
          <a:xfrm>
            <a:off x="0" y="509016"/>
            <a:ext cx="9144000" cy="103632"/>
          </a:xfrm>
          <a:prstGeom prst="rect">
            <a:avLst/>
          </a:prstGeom>
          <a:solidFill>
            <a:srgbClr val="E4831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2" name="Picture 1" descr="A close up of a black background&#10;&#10;AI-generated content may be incorrect.">
            <a:extLst>
              <a:ext uri="{FF2B5EF4-FFF2-40B4-BE49-F238E27FC236}">
                <a16:creationId xmlns:a16="http://schemas.microsoft.com/office/drawing/2014/main" id="{DEF99018-345D-C019-92EB-EE282FDDA7E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152" y="6467003"/>
            <a:ext cx="1399032" cy="354421"/>
          </a:xfrm>
          <a:prstGeom prst="rect">
            <a:avLst/>
          </a:prstGeom>
        </p:spPr>
      </p:pic>
      <p:sp>
        <p:nvSpPr>
          <p:cNvPr id="3" name="TextBox 2">
            <a:extLst>
              <a:ext uri="{FF2B5EF4-FFF2-40B4-BE49-F238E27FC236}">
                <a16:creationId xmlns:a16="http://schemas.microsoft.com/office/drawing/2014/main" id="{192B5FF8-DF57-03BB-E38A-98F827121CC3}"/>
              </a:ext>
            </a:extLst>
          </p:cNvPr>
          <p:cNvSpPr txBox="1"/>
          <p:nvPr/>
        </p:nvSpPr>
        <p:spPr>
          <a:xfrm>
            <a:off x="5897880" y="6503579"/>
            <a:ext cx="3328416" cy="276999"/>
          </a:xfrm>
          <a:prstGeom prst="rect">
            <a:avLst/>
          </a:prstGeom>
          <a:noFill/>
        </p:spPr>
        <p:txBody>
          <a:bodyPr wrap="square" rtlCol="0">
            <a:spAutoFit/>
          </a:bodyPr>
          <a:lstStyle/>
          <a:p>
            <a:pPr algn="ctr"/>
            <a:r>
              <a:rPr lang="en-IE" sz="1200" b="1" dirty="0"/>
              <a:t>© Seomra Ranga 2025 www.seomraranga.com</a:t>
            </a:r>
          </a:p>
        </p:txBody>
      </p:sp>
      <p:sp>
        <p:nvSpPr>
          <p:cNvPr id="8" name="TextBox 7">
            <a:extLst>
              <a:ext uri="{FF2B5EF4-FFF2-40B4-BE49-F238E27FC236}">
                <a16:creationId xmlns:a16="http://schemas.microsoft.com/office/drawing/2014/main" id="{769A0700-EEBB-4581-083F-4AD430EADB5F}"/>
              </a:ext>
            </a:extLst>
          </p:cNvPr>
          <p:cNvSpPr txBox="1"/>
          <p:nvPr/>
        </p:nvSpPr>
        <p:spPr>
          <a:xfrm>
            <a:off x="0" y="757166"/>
            <a:ext cx="1801368" cy="369332"/>
          </a:xfrm>
          <a:prstGeom prst="rect">
            <a:avLst/>
          </a:prstGeom>
          <a:solidFill>
            <a:srgbClr val="E48312"/>
          </a:solidFill>
        </p:spPr>
        <p:txBody>
          <a:bodyPr wrap="square" rtlCol="0">
            <a:spAutoFit/>
          </a:bodyPr>
          <a:lstStyle/>
          <a:p>
            <a:pPr algn="ctr"/>
            <a:r>
              <a:rPr lang="en-IE" b="1" dirty="0"/>
              <a:t>Media Education</a:t>
            </a:r>
          </a:p>
        </p:txBody>
      </p:sp>
      <p:sp>
        <p:nvSpPr>
          <p:cNvPr id="6" name="TextBox 5">
            <a:extLst>
              <a:ext uri="{FF2B5EF4-FFF2-40B4-BE49-F238E27FC236}">
                <a16:creationId xmlns:a16="http://schemas.microsoft.com/office/drawing/2014/main" id="{41CB56DC-FB8F-E772-D5FD-9DD4624F646F}"/>
              </a:ext>
            </a:extLst>
          </p:cNvPr>
          <p:cNvSpPr txBox="1"/>
          <p:nvPr/>
        </p:nvSpPr>
        <p:spPr>
          <a:xfrm>
            <a:off x="379476" y="1271016"/>
            <a:ext cx="8385048" cy="830997"/>
          </a:xfrm>
          <a:prstGeom prst="rect">
            <a:avLst/>
          </a:prstGeom>
          <a:noFill/>
        </p:spPr>
        <p:txBody>
          <a:bodyPr wrap="square" rtlCol="0">
            <a:spAutoFit/>
          </a:bodyPr>
          <a:lstStyle/>
          <a:p>
            <a:pPr algn="just"/>
            <a:r>
              <a:rPr lang="en-IE" sz="2400" dirty="0"/>
              <a:t>You could create a logo for one of the following fictional companies or choose one of your own:</a:t>
            </a:r>
          </a:p>
        </p:txBody>
      </p:sp>
      <p:sp>
        <p:nvSpPr>
          <p:cNvPr id="7" name="TextBox 6">
            <a:extLst>
              <a:ext uri="{FF2B5EF4-FFF2-40B4-BE49-F238E27FC236}">
                <a16:creationId xmlns:a16="http://schemas.microsoft.com/office/drawing/2014/main" id="{A4FEACC8-B236-3E89-045B-45F4E3626F80}"/>
              </a:ext>
            </a:extLst>
          </p:cNvPr>
          <p:cNvSpPr txBox="1"/>
          <p:nvPr/>
        </p:nvSpPr>
        <p:spPr>
          <a:xfrm>
            <a:off x="73152" y="2452717"/>
            <a:ext cx="4552188" cy="3170099"/>
          </a:xfrm>
          <a:prstGeom prst="rect">
            <a:avLst/>
          </a:prstGeom>
          <a:noFill/>
        </p:spPr>
        <p:txBody>
          <a:bodyPr wrap="square" rtlCol="0">
            <a:spAutoFit/>
          </a:bodyPr>
          <a:lstStyle/>
          <a:p>
            <a:pPr marL="342900" indent="-342900" algn="just">
              <a:buFont typeface="Arial" panose="020B0604020202020204" pitchFamily="34" charset="0"/>
              <a:buChar char="•"/>
            </a:pPr>
            <a:r>
              <a:rPr lang="en-IE" sz="2000" dirty="0"/>
              <a:t>Kids Koffee (coffee for kids)</a:t>
            </a:r>
          </a:p>
          <a:p>
            <a:pPr marL="342900" indent="-342900" algn="just">
              <a:buFont typeface="Arial" panose="020B0604020202020204" pitchFamily="34" charset="0"/>
              <a:buChar char="•"/>
            </a:pPr>
            <a:r>
              <a:rPr lang="en-IE" sz="2000" dirty="0"/>
              <a:t>Morning Break (breakfast cereal)</a:t>
            </a:r>
          </a:p>
          <a:p>
            <a:pPr marL="342900" indent="-342900" algn="just">
              <a:buFont typeface="Arial" panose="020B0604020202020204" pitchFamily="34" charset="0"/>
              <a:buChar char="•"/>
            </a:pPr>
            <a:r>
              <a:rPr lang="en-IE" sz="2000" dirty="0"/>
              <a:t>Chewy Mints (sweets)</a:t>
            </a:r>
          </a:p>
          <a:p>
            <a:pPr marL="342900" indent="-342900" algn="just">
              <a:buFont typeface="Arial" panose="020B0604020202020204" pitchFamily="34" charset="0"/>
              <a:buChar char="•"/>
            </a:pPr>
            <a:r>
              <a:rPr lang="en-IE" sz="2000" dirty="0"/>
              <a:t>Panther (car maker)</a:t>
            </a:r>
          </a:p>
          <a:p>
            <a:pPr marL="342900" indent="-342900" algn="just">
              <a:buFont typeface="Arial" panose="020B0604020202020204" pitchFamily="34" charset="0"/>
              <a:buChar char="•"/>
            </a:pPr>
            <a:r>
              <a:rPr lang="en-IE" sz="2000" dirty="0"/>
              <a:t>Bargain Prices (supermarket)</a:t>
            </a:r>
          </a:p>
          <a:p>
            <a:pPr marL="342900" indent="-342900" algn="just">
              <a:buFont typeface="Arial" panose="020B0604020202020204" pitchFamily="34" charset="0"/>
              <a:buChar char="•"/>
            </a:pPr>
            <a:r>
              <a:rPr lang="en-IE" sz="2000" dirty="0"/>
              <a:t>Fly Quik (airline company)</a:t>
            </a:r>
          </a:p>
          <a:p>
            <a:pPr marL="342900" indent="-342900" algn="just">
              <a:buFont typeface="Arial" panose="020B0604020202020204" pitchFamily="34" charset="0"/>
              <a:buChar char="•"/>
            </a:pPr>
            <a:r>
              <a:rPr lang="en-IE" sz="2000" dirty="0"/>
              <a:t>Dine With Us (fast food)</a:t>
            </a:r>
          </a:p>
          <a:p>
            <a:pPr marL="342900" indent="-342900" algn="just">
              <a:buFont typeface="Arial" panose="020B0604020202020204" pitchFamily="34" charset="0"/>
              <a:buChar char="•"/>
            </a:pPr>
            <a:r>
              <a:rPr lang="en-IE" sz="2000" dirty="0"/>
              <a:t>Heroes (sports clothing)</a:t>
            </a:r>
          </a:p>
          <a:p>
            <a:pPr marL="342900" indent="-342900" algn="just">
              <a:buFont typeface="Arial" panose="020B0604020202020204" pitchFamily="34" charset="0"/>
              <a:buChar char="•"/>
            </a:pPr>
            <a:r>
              <a:rPr lang="en-IE" sz="2000" dirty="0"/>
              <a:t>TV Now! (TV station)</a:t>
            </a:r>
          </a:p>
          <a:p>
            <a:pPr marL="342900" indent="-342900" algn="just">
              <a:buFont typeface="Arial" panose="020B0604020202020204" pitchFamily="34" charset="0"/>
              <a:buChar char="•"/>
            </a:pPr>
            <a:r>
              <a:rPr lang="en-IE" sz="2000" dirty="0"/>
              <a:t>All in a Roll (sandwiches &amp; rolls)</a:t>
            </a:r>
          </a:p>
        </p:txBody>
      </p:sp>
      <p:sp>
        <p:nvSpPr>
          <p:cNvPr id="9" name="TextBox 8">
            <a:extLst>
              <a:ext uri="{FF2B5EF4-FFF2-40B4-BE49-F238E27FC236}">
                <a16:creationId xmlns:a16="http://schemas.microsoft.com/office/drawing/2014/main" id="{5D559042-02EE-91B0-74CC-7C12AB9FC499}"/>
              </a:ext>
            </a:extLst>
          </p:cNvPr>
          <p:cNvSpPr txBox="1"/>
          <p:nvPr/>
        </p:nvSpPr>
        <p:spPr>
          <a:xfrm>
            <a:off x="4518660" y="2452717"/>
            <a:ext cx="4552188" cy="3170099"/>
          </a:xfrm>
          <a:prstGeom prst="rect">
            <a:avLst/>
          </a:prstGeom>
          <a:noFill/>
        </p:spPr>
        <p:txBody>
          <a:bodyPr wrap="square" rtlCol="0">
            <a:spAutoFit/>
          </a:bodyPr>
          <a:lstStyle/>
          <a:p>
            <a:pPr marL="342900" indent="-342900" algn="just">
              <a:buFont typeface="Arial" panose="020B0604020202020204" pitchFamily="34" charset="0"/>
              <a:buChar char="•"/>
            </a:pPr>
            <a:r>
              <a:rPr lang="en-IE" sz="2000" dirty="0"/>
              <a:t>Cyber You (technology company)</a:t>
            </a:r>
          </a:p>
          <a:p>
            <a:pPr marL="342900" indent="-342900" algn="just">
              <a:buFont typeface="Arial" panose="020B0604020202020204" pitchFamily="34" charset="0"/>
              <a:buChar char="•"/>
            </a:pPr>
            <a:r>
              <a:rPr lang="en-IE" sz="2000" dirty="0" err="1"/>
              <a:t>Pearr</a:t>
            </a:r>
            <a:r>
              <a:rPr lang="en-IE" sz="2000" dirty="0"/>
              <a:t> (an app)</a:t>
            </a:r>
          </a:p>
          <a:p>
            <a:pPr marL="342900" indent="-342900" algn="just">
              <a:buFont typeface="Arial" panose="020B0604020202020204" pitchFamily="34" charset="0"/>
              <a:buChar char="•"/>
            </a:pPr>
            <a:r>
              <a:rPr lang="en-IE" sz="2000" dirty="0"/>
              <a:t>North West Oil (oil &amp; petrol company)</a:t>
            </a:r>
          </a:p>
          <a:p>
            <a:pPr marL="342900" indent="-342900" algn="just">
              <a:buFont typeface="Arial" panose="020B0604020202020204" pitchFamily="34" charset="0"/>
              <a:buChar char="•"/>
            </a:pPr>
            <a:r>
              <a:rPr lang="en-IE" sz="2000" dirty="0"/>
              <a:t>We Build (house builders)</a:t>
            </a:r>
          </a:p>
          <a:p>
            <a:pPr marL="342900" indent="-342900" algn="just">
              <a:buFont typeface="Arial" panose="020B0604020202020204" pitchFamily="34" charset="0"/>
              <a:buChar char="•"/>
            </a:pPr>
            <a:r>
              <a:rPr lang="en-IE" sz="2000" dirty="0"/>
              <a:t>Light You Up (lights retailer)</a:t>
            </a:r>
          </a:p>
          <a:p>
            <a:pPr marL="342900" indent="-342900" algn="just">
              <a:buFont typeface="Arial" panose="020B0604020202020204" pitchFamily="34" charset="0"/>
              <a:buChar char="•"/>
            </a:pPr>
            <a:r>
              <a:rPr lang="en-IE" sz="2000" dirty="0"/>
              <a:t>Icy Treats (ice-cream company)</a:t>
            </a:r>
          </a:p>
          <a:p>
            <a:pPr marL="342900" indent="-342900" algn="just">
              <a:buFont typeface="Arial" panose="020B0604020202020204" pitchFamily="34" charset="0"/>
              <a:buChar char="•"/>
            </a:pPr>
            <a:r>
              <a:rPr lang="en-IE" sz="2000" dirty="0"/>
              <a:t>Cover Up (make-up company)</a:t>
            </a:r>
          </a:p>
          <a:p>
            <a:pPr marL="342900" indent="-342900" algn="just">
              <a:buFont typeface="Arial" panose="020B0604020202020204" pitchFamily="34" charset="0"/>
              <a:buChar char="•"/>
            </a:pPr>
            <a:r>
              <a:rPr lang="en-IE" sz="2000" dirty="0"/>
              <a:t>Sleepy Nights (pyjamas company)</a:t>
            </a:r>
          </a:p>
          <a:p>
            <a:pPr marL="342900" indent="-342900" algn="just">
              <a:buFont typeface="Arial" panose="020B0604020202020204" pitchFamily="34" charset="0"/>
              <a:buChar char="•"/>
            </a:pPr>
            <a:r>
              <a:rPr lang="en-IE" sz="2000" dirty="0"/>
              <a:t>Blooms! (flower shop)</a:t>
            </a:r>
          </a:p>
          <a:p>
            <a:pPr marL="342900" indent="-342900" algn="just">
              <a:buFont typeface="Arial" panose="020B0604020202020204" pitchFamily="34" charset="0"/>
              <a:buChar char="•"/>
            </a:pPr>
            <a:r>
              <a:rPr lang="en-IE" sz="2000" dirty="0"/>
              <a:t>Pets Time (pet store)</a:t>
            </a:r>
          </a:p>
        </p:txBody>
      </p:sp>
    </p:spTree>
    <p:extLst>
      <p:ext uri="{BB962C8B-B14F-4D97-AF65-F5344CB8AC3E}">
        <p14:creationId xmlns:p14="http://schemas.microsoft.com/office/powerpoint/2010/main" val="366464703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0905D9-03F2-17C9-AC85-0CFEBBC0E911}"/>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1368933C-8C51-B1D6-8245-C65A1E80A3BF}"/>
              </a:ext>
            </a:extLst>
          </p:cNvPr>
          <p:cNvSpPr/>
          <p:nvPr/>
        </p:nvSpPr>
        <p:spPr>
          <a:xfrm>
            <a:off x="0" y="0"/>
            <a:ext cx="9144000" cy="512064"/>
          </a:xfrm>
          <a:prstGeom prst="rect">
            <a:avLst/>
          </a:prstGeom>
          <a:solidFill>
            <a:srgbClr val="BD58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4000" b="1" dirty="0">
                <a:ln>
                  <a:solidFill>
                    <a:schemeClr val="tx1"/>
                  </a:solidFill>
                </a:ln>
              </a:rPr>
              <a:t>Pupil Task</a:t>
            </a:r>
          </a:p>
        </p:txBody>
      </p:sp>
      <p:sp>
        <p:nvSpPr>
          <p:cNvPr id="5" name="Rectangle 4">
            <a:extLst>
              <a:ext uri="{FF2B5EF4-FFF2-40B4-BE49-F238E27FC236}">
                <a16:creationId xmlns:a16="http://schemas.microsoft.com/office/drawing/2014/main" id="{4061D38D-9DDF-3C54-EEAF-8AD8C63B2690}"/>
              </a:ext>
            </a:extLst>
          </p:cNvPr>
          <p:cNvSpPr/>
          <p:nvPr/>
        </p:nvSpPr>
        <p:spPr>
          <a:xfrm>
            <a:off x="0" y="509016"/>
            <a:ext cx="9144000" cy="103632"/>
          </a:xfrm>
          <a:prstGeom prst="rect">
            <a:avLst/>
          </a:prstGeom>
          <a:solidFill>
            <a:srgbClr val="E4831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2" name="Picture 1" descr="A close up of a black background&#10;&#10;AI-generated content may be incorrect.">
            <a:extLst>
              <a:ext uri="{FF2B5EF4-FFF2-40B4-BE49-F238E27FC236}">
                <a16:creationId xmlns:a16="http://schemas.microsoft.com/office/drawing/2014/main" id="{C1C6D6D3-B30C-25B9-A1F4-1D42D3C428D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152" y="6467003"/>
            <a:ext cx="1399032" cy="354421"/>
          </a:xfrm>
          <a:prstGeom prst="rect">
            <a:avLst/>
          </a:prstGeom>
        </p:spPr>
      </p:pic>
      <p:sp>
        <p:nvSpPr>
          <p:cNvPr id="3" name="TextBox 2">
            <a:extLst>
              <a:ext uri="{FF2B5EF4-FFF2-40B4-BE49-F238E27FC236}">
                <a16:creationId xmlns:a16="http://schemas.microsoft.com/office/drawing/2014/main" id="{0D0D13CC-27EB-BCF4-5B0C-41716B26E9F2}"/>
              </a:ext>
            </a:extLst>
          </p:cNvPr>
          <p:cNvSpPr txBox="1"/>
          <p:nvPr/>
        </p:nvSpPr>
        <p:spPr>
          <a:xfrm>
            <a:off x="5897880" y="6503579"/>
            <a:ext cx="3328416" cy="276999"/>
          </a:xfrm>
          <a:prstGeom prst="rect">
            <a:avLst/>
          </a:prstGeom>
          <a:noFill/>
        </p:spPr>
        <p:txBody>
          <a:bodyPr wrap="square" rtlCol="0">
            <a:spAutoFit/>
          </a:bodyPr>
          <a:lstStyle/>
          <a:p>
            <a:pPr algn="ctr"/>
            <a:r>
              <a:rPr lang="en-IE" sz="1200" b="1" dirty="0"/>
              <a:t>© Seomra Ranga 2025 www.seomraranga.com</a:t>
            </a:r>
          </a:p>
        </p:txBody>
      </p:sp>
      <p:sp>
        <p:nvSpPr>
          <p:cNvPr id="8" name="TextBox 7">
            <a:extLst>
              <a:ext uri="{FF2B5EF4-FFF2-40B4-BE49-F238E27FC236}">
                <a16:creationId xmlns:a16="http://schemas.microsoft.com/office/drawing/2014/main" id="{C7BDCDC8-32E2-C417-6E7E-518DED6CDD9C}"/>
              </a:ext>
            </a:extLst>
          </p:cNvPr>
          <p:cNvSpPr txBox="1"/>
          <p:nvPr/>
        </p:nvSpPr>
        <p:spPr>
          <a:xfrm>
            <a:off x="0" y="757166"/>
            <a:ext cx="1801368" cy="369332"/>
          </a:xfrm>
          <a:prstGeom prst="rect">
            <a:avLst/>
          </a:prstGeom>
          <a:solidFill>
            <a:srgbClr val="E48312"/>
          </a:solidFill>
        </p:spPr>
        <p:txBody>
          <a:bodyPr wrap="square" rtlCol="0">
            <a:spAutoFit/>
          </a:bodyPr>
          <a:lstStyle/>
          <a:p>
            <a:pPr algn="ctr"/>
            <a:r>
              <a:rPr lang="en-IE" b="1" dirty="0"/>
              <a:t>Media Education</a:t>
            </a:r>
          </a:p>
        </p:txBody>
      </p:sp>
      <p:sp>
        <p:nvSpPr>
          <p:cNvPr id="6" name="TextBox 5">
            <a:extLst>
              <a:ext uri="{FF2B5EF4-FFF2-40B4-BE49-F238E27FC236}">
                <a16:creationId xmlns:a16="http://schemas.microsoft.com/office/drawing/2014/main" id="{0D07CB2C-3BC1-8C2B-B5B1-11E3E8F965C9}"/>
              </a:ext>
            </a:extLst>
          </p:cNvPr>
          <p:cNvSpPr txBox="1"/>
          <p:nvPr/>
        </p:nvSpPr>
        <p:spPr>
          <a:xfrm>
            <a:off x="379476" y="1380037"/>
            <a:ext cx="8385048" cy="4154984"/>
          </a:xfrm>
          <a:prstGeom prst="rect">
            <a:avLst/>
          </a:prstGeom>
          <a:noFill/>
        </p:spPr>
        <p:txBody>
          <a:bodyPr wrap="square" rtlCol="0">
            <a:spAutoFit/>
          </a:bodyPr>
          <a:lstStyle/>
          <a:p>
            <a:pPr algn="just"/>
            <a:r>
              <a:rPr lang="en-IE" sz="2400" dirty="0"/>
              <a:t>When you have finished designing your company logo, present the logo to your classmates saying:</a:t>
            </a:r>
          </a:p>
          <a:p>
            <a:pPr marL="457200" indent="-457200" algn="just">
              <a:buFont typeface="Arial" panose="020B0604020202020204" pitchFamily="34" charset="0"/>
              <a:buChar char="•"/>
            </a:pPr>
            <a:r>
              <a:rPr lang="en-IE" sz="2400" dirty="0"/>
              <a:t>What audience the logo is aimed at</a:t>
            </a:r>
          </a:p>
          <a:p>
            <a:pPr marL="457200" indent="-457200" algn="just">
              <a:buFont typeface="Arial" panose="020B0604020202020204" pitchFamily="34" charset="0"/>
              <a:buChar char="•"/>
            </a:pPr>
            <a:r>
              <a:rPr lang="en-IE" sz="2400" dirty="0"/>
              <a:t>What colour/colours you chose and why</a:t>
            </a:r>
          </a:p>
          <a:p>
            <a:pPr marL="457200" indent="-457200" algn="just">
              <a:buFont typeface="Arial" panose="020B0604020202020204" pitchFamily="34" charset="0"/>
              <a:buChar char="•"/>
            </a:pPr>
            <a:r>
              <a:rPr lang="en-IE" sz="2400" dirty="0"/>
              <a:t>Why you did/did not use an icon as part of the logo</a:t>
            </a:r>
          </a:p>
          <a:p>
            <a:pPr marL="457200" indent="-457200" algn="just">
              <a:buFont typeface="Arial" panose="020B0604020202020204" pitchFamily="34" charset="0"/>
              <a:buChar char="•"/>
            </a:pPr>
            <a:r>
              <a:rPr lang="en-IE" sz="2400" dirty="0"/>
              <a:t>Why you used the shape of your logo</a:t>
            </a:r>
          </a:p>
          <a:p>
            <a:pPr marL="457200" indent="-457200" algn="just">
              <a:buFont typeface="Arial" panose="020B0604020202020204" pitchFamily="34" charset="0"/>
              <a:buChar char="•"/>
            </a:pPr>
            <a:r>
              <a:rPr lang="en-IE" sz="2400" dirty="0"/>
              <a:t>Why you used/didn’t use the brand name as part of the logo</a:t>
            </a:r>
          </a:p>
          <a:p>
            <a:pPr marL="457200" indent="-457200" algn="just">
              <a:buFont typeface="Arial" panose="020B0604020202020204" pitchFamily="34" charset="0"/>
              <a:buChar char="•"/>
            </a:pPr>
            <a:r>
              <a:rPr lang="en-IE" sz="2400" dirty="0"/>
              <a:t>Why you used/didn’t use a mascot</a:t>
            </a:r>
            <a:r>
              <a:rPr lang="en-IE" sz="2400"/>
              <a:t>/character </a:t>
            </a:r>
            <a:r>
              <a:rPr lang="en-IE" sz="2400" dirty="0"/>
              <a:t>as part of the logo?</a:t>
            </a:r>
          </a:p>
          <a:p>
            <a:pPr marL="457200" indent="-457200" algn="just">
              <a:buFont typeface="Arial" panose="020B0604020202020204" pitchFamily="34" charset="0"/>
              <a:buChar char="•"/>
            </a:pPr>
            <a:r>
              <a:rPr lang="en-IE" sz="2400" dirty="0"/>
              <a:t>Why you chose the font style for the text</a:t>
            </a:r>
          </a:p>
          <a:p>
            <a:pPr marL="457200" indent="-457200" algn="just">
              <a:buFont typeface="Arial" panose="020B0604020202020204" pitchFamily="34" charset="0"/>
              <a:buChar char="•"/>
            </a:pPr>
            <a:r>
              <a:rPr lang="en-IE" sz="2400" dirty="0"/>
              <a:t>Why you think that the logo will appeal to your customers</a:t>
            </a:r>
          </a:p>
        </p:txBody>
      </p:sp>
    </p:spTree>
    <p:extLst>
      <p:ext uri="{BB962C8B-B14F-4D97-AF65-F5344CB8AC3E}">
        <p14:creationId xmlns:p14="http://schemas.microsoft.com/office/powerpoint/2010/main" val="382816217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8136A6-2A43-9249-B3F1-C19348FEDF01}"/>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9DB09410-6969-70C1-CE3F-12904111A0ED}"/>
              </a:ext>
            </a:extLst>
          </p:cNvPr>
          <p:cNvSpPr/>
          <p:nvPr/>
        </p:nvSpPr>
        <p:spPr>
          <a:xfrm>
            <a:off x="0" y="0"/>
            <a:ext cx="9144000" cy="512064"/>
          </a:xfrm>
          <a:prstGeom prst="rect">
            <a:avLst/>
          </a:prstGeom>
          <a:solidFill>
            <a:srgbClr val="BD58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4000" b="1" dirty="0">
                <a:ln>
                  <a:solidFill>
                    <a:schemeClr val="tx1"/>
                  </a:solidFill>
                </a:ln>
              </a:rPr>
              <a:t>Types of  Logos</a:t>
            </a:r>
          </a:p>
        </p:txBody>
      </p:sp>
      <p:sp>
        <p:nvSpPr>
          <p:cNvPr id="5" name="Rectangle 4">
            <a:extLst>
              <a:ext uri="{FF2B5EF4-FFF2-40B4-BE49-F238E27FC236}">
                <a16:creationId xmlns:a16="http://schemas.microsoft.com/office/drawing/2014/main" id="{444A2078-98B0-E193-A78D-2A2F8B9E0C68}"/>
              </a:ext>
            </a:extLst>
          </p:cNvPr>
          <p:cNvSpPr/>
          <p:nvPr/>
        </p:nvSpPr>
        <p:spPr>
          <a:xfrm>
            <a:off x="0" y="509016"/>
            <a:ext cx="9144000" cy="103632"/>
          </a:xfrm>
          <a:prstGeom prst="rect">
            <a:avLst/>
          </a:prstGeom>
          <a:solidFill>
            <a:srgbClr val="E4831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2" name="Picture 1" descr="A close up of a black background&#10;&#10;AI-generated content may be incorrect.">
            <a:extLst>
              <a:ext uri="{FF2B5EF4-FFF2-40B4-BE49-F238E27FC236}">
                <a16:creationId xmlns:a16="http://schemas.microsoft.com/office/drawing/2014/main" id="{34765491-13EB-8FA9-A644-8C6C2896A6F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152" y="6467003"/>
            <a:ext cx="1399032" cy="354421"/>
          </a:xfrm>
          <a:prstGeom prst="rect">
            <a:avLst/>
          </a:prstGeom>
        </p:spPr>
      </p:pic>
      <p:sp>
        <p:nvSpPr>
          <p:cNvPr id="3" name="TextBox 2">
            <a:extLst>
              <a:ext uri="{FF2B5EF4-FFF2-40B4-BE49-F238E27FC236}">
                <a16:creationId xmlns:a16="http://schemas.microsoft.com/office/drawing/2014/main" id="{3D55A726-A001-6A76-9059-7E051A18DB48}"/>
              </a:ext>
            </a:extLst>
          </p:cNvPr>
          <p:cNvSpPr txBox="1"/>
          <p:nvPr/>
        </p:nvSpPr>
        <p:spPr>
          <a:xfrm>
            <a:off x="5897880" y="6503579"/>
            <a:ext cx="3328416" cy="276999"/>
          </a:xfrm>
          <a:prstGeom prst="rect">
            <a:avLst/>
          </a:prstGeom>
          <a:noFill/>
        </p:spPr>
        <p:txBody>
          <a:bodyPr wrap="square" rtlCol="0">
            <a:spAutoFit/>
          </a:bodyPr>
          <a:lstStyle/>
          <a:p>
            <a:pPr algn="ctr"/>
            <a:r>
              <a:rPr lang="en-IE" sz="1200" b="1" dirty="0"/>
              <a:t>© Seomra Ranga 2025 www.seomraranga.com</a:t>
            </a:r>
          </a:p>
        </p:txBody>
      </p:sp>
      <p:sp>
        <p:nvSpPr>
          <p:cNvPr id="8" name="TextBox 7">
            <a:extLst>
              <a:ext uri="{FF2B5EF4-FFF2-40B4-BE49-F238E27FC236}">
                <a16:creationId xmlns:a16="http://schemas.microsoft.com/office/drawing/2014/main" id="{2E146B05-F90E-D3AE-E82C-943BA8617583}"/>
              </a:ext>
            </a:extLst>
          </p:cNvPr>
          <p:cNvSpPr txBox="1"/>
          <p:nvPr/>
        </p:nvSpPr>
        <p:spPr>
          <a:xfrm>
            <a:off x="0" y="757166"/>
            <a:ext cx="1801368" cy="369332"/>
          </a:xfrm>
          <a:prstGeom prst="rect">
            <a:avLst/>
          </a:prstGeom>
          <a:solidFill>
            <a:srgbClr val="E48312"/>
          </a:solidFill>
        </p:spPr>
        <p:txBody>
          <a:bodyPr wrap="square" rtlCol="0">
            <a:spAutoFit/>
          </a:bodyPr>
          <a:lstStyle/>
          <a:p>
            <a:pPr algn="ctr"/>
            <a:r>
              <a:rPr lang="en-IE" b="1" dirty="0"/>
              <a:t>Media Education</a:t>
            </a:r>
          </a:p>
        </p:txBody>
      </p:sp>
      <p:sp>
        <p:nvSpPr>
          <p:cNvPr id="6" name="Rectangle 5">
            <a:extLst>
              <a:ext uri="{FF2B5EF4-FFF2-40B4-BE49-F238E27FC236}">
                <a16:creationId xmlns:a16="http://schemas.microsoft.com/office/drawing/2014/main" id="{141E4871-77A3-268D-08ED-4B078CC117E1}"/>
              </a:ext>
            </a:extLst>
          </p:cNvPr>
          <p:cNvSpPr/>
          <p:nvPr/>
        </p:nvSpPr>
        <p:spPr>
          <a:xfrm>
            <a:off x="2660904" y="1021080"/>
            <a:ext cx="3822192" cy="905256"/>
          </a:xfrm>
          <a:prstGeom prst="rect">
            <a:avLst/>
          </a:prstGeom>
          <a:solidFill>
            <a:srgbClr val="BD58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4000" b="1" dirty="0">
                <a:ln w="19050">
                  <a:solidFill>
                    <a:schemeClr val="tx1"/>
                  </a:solidFill>
                </a:ln>
              </a:rPr>
              <a:t>Brandmark Logo</a:t>
            </a:r>
          </a:p>
        </p:txBody>
      </p:sp>
      <p:sp>
        <p:nvSpPr>
          <p:cNvPr id="7" name="TextBox 6">
            <a:extLst>
              <a:ext uri="{FF2B5EF4-FFF2-40B4-BE49-F238E27FC236}">
                <a16:creationId xmlns:a16="http://schemas.microsoft.com/office/drawing/2014/main" id="{C57486BA-D02E-2CCB-F8DC-54364622D5C6}"/>
              </a:ext>
            </a:extLst>
          </p:cNvPr>
          <p:cNvSpPr txBox="1"/>
          <p:nvPr/>
        </p:nvSpPr>
        <p:spPr>
          <a:xfrm>
            <a:off x="374904" y="2027035"/>
            <a:ext cx="8385048" cy="1815882"/>
          </a:xfrm>
          <a:prstGeom prst="rect">
            <a:avLst/>
          </a:prstGeom>
          <a:noFill/>
        </p:spPr>
        <p:txBody>
          <a:bodyPr wrap="square" rtlCol="0">
            <a:spAutoFit/>
          </a:bodyPr>
          <a:lstStyle/>
          <a:p>
            <a:pPr algn="just"/>
            <a:r>
              <a:rPr lang="en-IE" sz="2800" dirty="0"/>
              <a:t>A brandmark logo uses an icon or an image to represent the brand. These are sometimes used by global brands to establish their brands in different markets without having to use a particular language.</a:t>
            </a:r>
          </a:p>
        </p:txBody>
      </p:sp>
      <p:pic>
        <p:nvPicPr>
          <p:cNvPr id="2050" name="Picture 2" descr="NBC logo - Wikipedia">
            <a:extLst>
              <a:ext uri="{FF2B5EF4-FFF2-40B4-BE49-F238E27FC236}">
                <a16:creationId xmlns:a16="http://schemas.microsoft.com/office/drawing/2014/main" id="{FE3F78B8-7926-295C-C98B-C0AF09F13E2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60904" y="3943616"/>
            <a:ext cx="3725197" cy="2197608"/>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FA90F328-055D-9918-7F34-6FFEC5611909}"/>
              </a:ext>
            </a:extLst>
          </p:cNvPr>
          <p:cNvSpPr txBox="1"/>
          <p:nvPr/>
        </p:nvSpPr>
        <p:spPr>
          <a:xfrm>
            <a:off x="6386101" y="5534037"/>
            <a:ext cx="2693891" cy="707886"/>
          </a:xfrm>
          <a:prstGeom prst="rect">
            <a:avLst/>
          </a:prstGeom>
          <a:noFill/>
        </p:spPr>
        <p:txBody>
          <a:bodyPr wrap="square" rtlCol="0">
            <a:spAutoFit/>
          </a:bodyPr>
          <a:lstStyle/>
          <a:p>
            <a:pPr algn="ctr"/>
            <a:r>
              <a:rPr lang="en-IE" sz="2000" b="1" dirty="0"/>
              <a:t>National Broadcasting</a:t>
            </a:r>
          </a:p>
          <a:p>
            <a:pPr algn="ctr"/>
            <a:r>
              <a:rPr lang="en-IE" sz="2000" b="1" dirty="0"/>
              <a:t>Company</a:t>
            </a:r>
          </a:p>
        </p:txBody>
      </p:sp>
    </p:spTree>
    <p:extLst>
      <p:ext uri="{BB962C8B-B14F-4D97-AF65-F5344CB8AC3E}">
        <p14:creationId xmlns:p14="http://schemas.microsoft.com/office/powerpoint/2010/main" val="331028657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FEF1C4-8638-6090-674B-3A837DD3F9E4}"/>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AC0F0937-FE2C-C98D-BA09-7E2D604CEB3F}"/>
              </a:ext>
            </a:extLst>
          </p:cNvPr>
          <p:cNvSpPr/>
          <p:nvPr/>
        </p:nvSpPr>
        <p:spPr>
          <a:xfrm>
            <a:off x="0" y="0"/>
            <a:ext cx="9144000" cy="512064"/>
          </a:xfrm>
          <a:prstGeom prst="rect">
            <a:avLst/>
          </a:prstGeom>
          <a:solidFill>
            <a:srgbClr val="BD58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sz="4000" b="1" dirty="0">
              <a:ln>
                <a:solidFill>
                  <a:schemeClr val="tx1"/>
                </a:solidFill>
              </a:ln>
            </a:endParaRPr>
          </a:p>
        </p:txBody>
      </p:sp>
      <p:sp>
        <p:nvSpPr>
          <p:cNvPr id="5" name="Rectangle 4">
            <a:extLst>
              <a:ext uri="{FF2B5EF4-FFF2-40B4-BE49-F238E27FC236}">
                <a16:creationId xmlns:a16="http://schemas.microsoft.com/office/drawing/2014/main" id="{863825C8-B27E-4F95-1762-F808E55591C3}"/>
              </a:ext>
            </a:extLst>
          </p:cNvPr>
          <p:cNvSpPr/>
          <p:nvPr/>
        </p:nvSpPr>
        <p:spPr>
          <a:xfrm>
            <a:off x="0" y="509016"/>
            <a:ext cx="9144000" cy="103632"/>
          </a:xfrm>
          <a:prstGeom prst="rect">
            <a:avLst/>
          </a:prstGeom>
          <a:solidFill>
            <a:srgbClr val="E4831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2" name="Picture 1" descr="A close up of a black background&#10;&#10;AI-generated content may be incorrect.">
            <a:extLst>
              <a:ext uri="{FF2B5EF4-FFF2-40B4-BE49-F238E27FC236}">
                <a16:creationId xmlns:a16="http://schemas.microsoft.com/office/drawing/2014/main" id="{16DBC4DD-8A85-51A8-92EB-99ABFCE0123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152" y="6467003"/>
            <a:ext cx="1399032" cy="354421"/>
          </a:xfrm>
          <a:prstGeom prst="rect">
            <a:avLst/>
          </a:prstGeom>
        </p:spPr>
      </p:pic>
      <p:sp>
        <p:nvSpPr>
          <p:cNvPr id="3" name="TextBox 2">
            <a:extLst>
              <a:ext uri="{FF2B5EF4-FFF2-40B4-BE49-F238E27FC236}">
                <a16:creationId xmlns:a16="http://schemas.microsoft.com/office/drawing/2014/main" id="{564BF3A4-F163-85F5-F36F-398602794C4B}"/>
              </a:ext>
            </a:extLst>
          </p:cNvPr>
          <p:cNvSpPr txBox="1"/>
          <p:nvPr/>
        </p:nvSpPr>
        <p:spPr>
          <a:xfrm>
            <a:off x="5897880" y="6503579"/>
            <a:ext cx="3328416" cy="276999"/>
          </a:xfrm>
          <a:prstGeom prst="rect">
            <a:avLst/>
          </a:prstGeom>
          <a:noFill/>
        </p:spPr>
        <p:txBody>
          <a:bodyPr wrap="square" rtlCol="0">
            <a:spAutoFit/>
          </a:bodyPr>
          <a:lstStyle/>
          <a:p>
            <a:pPr algn="ctr"/>
            <a:r>
              <a:rPr lang="en-IE" sz="1200" b="1" dirty="0"/>
              <a:t>© Seomra Ranga 2025 www.seomraranga.com</a:t>
            </a:r>
          </a:p>
        </p:txBody>
      </p:sp>
      <p:sp>
        <p:nvSpPr>
          <p:cNvPr id="8" name="TextBox 7">
            <a:extLst>
              <a:ext uri="{FF2B5EF4-FFF2-40B4-BE49-F238E27FC236}">
                <a16:creationId xmlns:a16="http://schemas.microsoft.com/office/drawing/2014/main" id="{5C2C63B5-1608-D751-9E65-1F6F408FCDEB}"/>
              </a:ext>
            </a:extLst>
          </p:cNvPr>
          <p:cNvSpPr txBox="1"/>
          <p:nvPr/>
        </p:nvSpPr>
        <p:spPr>
          <a:xfrm>
            <a:off x="523266" y="1104152"/>
            <a:ext cx="8119529" cy="5016758"/>
          </a:xfrm>
          <a:prstGeom prst="rect">
            <a:avLst/>
          </a:prstGeom>
          <a:noFill/>
        </p:spPr>
        <p:txBody>
          <a:bodyPr wrap="square" rtlCol="0">
            <a:spAutoFit/>
          </a:bodyPr>
          <a:lstStyle/>
          <a:p>
            <a:r>
              <a:rPr lang="en-IE" sz="1600" dirty="0">
                <a:ea typeface="HelloAli" panose="02000603000000000000" pitchFamily="2" charset="0"/>
              </a:rPr>
              <a:t>Thank you for downloading this </a:t>
            </a:r>
            <a:r>
              <a:rPr lang="en-IE" sz="1600" dirty="0" err="1">
                <a:ea typeface="HelloAli" panose="02000603000000000000" pitchFamily="2" charset="0"/>
              </a:rPr>
              <a:t>Seomra</a:t>
            </a:r>
            <a:r>
              <a:rPr lang="en-IE" sz="1600" dirty="0">
                <a:ea typeface="HelloAli" panose="02000603000000000000" pitchFamily="2" charset="0"/>
              </a:rPr>
              <a:t> </a:t>
            </a:r>
            <a:r>
              <a:rPr lang="en-IE" sz="1600" dirty="0" err="1">
                <a:ea typeface="HelloAli" panose="02000603000000000000" pitchFamily="2" charset="0"/>
              </a:rPr>
              <a:t>Ranga</a:t>
            </a:r>
            <a:r>
              <a:rPr lang="en-IE" sz="1600" dirty="0">
                <a:ea typeface="HelloAli" panose="02000603000000000000" pitchFamily="2" charset="0"/>
              </a:rPr>
              <a:t> resource. We hope that you find it practical and useful in your classroom.</a:t>
            </a:r>
          </a:p>
          <a:p>
            <a:br>
              <a:rPr lang="en-IE" sz="1600" dirty="0">
                <a:ea typeface="HelloAli" panose="02000603000000000000" pitchFamily="2" charset="0"/>
              </a:rPr>
            </a:br>
            <a:r>
              <a:rPr lang="en-IE" sz="1600" dirty="0">
                <a:ea typeface="HelloAli" panose="02000603000000000000" pitchFamily="2" charset="0"/>
              </a:rPr>
              <a:t>Please be aware of the following conditions before using this resource.</a:t>
            </a:r>
          </a:p>
          <a:p>
            <a:endParaRPr lang="en-IE" sz="1600" dirty="0">
              <a:ea typeface="HelloAli" panose="02000603000000000000" pitchFamily="2" charset="0"/>
            </a:endParaRPr>
          </a:p>
          <a:p>
            <a:r>
              <a:rPr lang="en-IE" sz="1600" b="1" u="sng" dirty="0">
                <a:ea typeface="HelloAli" panose="02000603000000000000" pitchFamily="2" charset="0"/>
              </a:rPr>
              <a:t>Please DO:</a:t>
            </a:r>
            <a:endParaRPr lang="en-IE" sz="1600" dirty="0">
              <a:ea typeface="HelloAli" panose="02000603000000000000" pitchFamily="2" charset="0"/>
            </a:endParaRPr>
          </a:p>
          <a:p>
            <a:pPr marL="285750" indent="-285750">
              <a:buFont typeface="Arial" panose="020B0604020202020204" pitchFamily="34" charset="0"/>
              <a:buChar char="•"/>
            </a:pPr>
            <a:r>
              <a:rPr lang="en-IE" sz="1600" dirty="0">
                <a:ea typeface="HelloAli" panose="02000603000000000000" pitchFamily="2" charset="0"/>
              </a:rPr>
              <a:t>Print and copy this resource so that you can use it with your pupils.</a:t>
            </a:r>
          </a:p>
          <a:p>
            <a:pPr marL="285750" indent="-285750">
              <a:buFont typeface="Arial" panose="020B0604020202020204" pitchFamily="34" charset="0"/>
              <a:buChar char="•"/>
            </a:pPr>
            <a:r>
              <a:rPr lang="en-IE" sz="1600" dirty="0">
                <a:ea typeface="HelloAli" panose="02000603000000000000" pitchFamily="2" charset="0"/>
              </a:rPr>
              <a:t>Make this resource available to your pupils in a private enclosed online space </a:t>
            </a:r>
            <a:r>
              <a:rPr lang="en-IE" sz="1600" dirty="0" err="1">
                <a:ea typeface="HelloAli" panose="02000603000000000000" pitchFamily="2" charset="0"/>
              </a:rPr>
              <a:t>eg</a:t>
            </a:r>
            <a:r>
              <a:rPr lang="en-IE" sz="1600" dirty="0">
                <a:ea typeface="HelloAli" panose="02000603000000000000" pitchFamily="2" charset="0"/>
              </a:rPr>
              <a:t>. Google Classroom, Seesaw, </a:t>
            </a:r>
            <a:r>
              <a:rPr lang="en-IE" sz="1600" dirty="0" err="1">
                <a:ea typeface="HelloAli" panose="02000603000000000000" pitchFamily="2" charset="0"/>
              </a:rPr>
              <a:t>Edublogs</a:t>
            </a:r>
            <a:r>
              <a:rPr lang="en-IE" sz="1600" dirty="0">
                <a:ea typeface="HelloAli" panose="02000603000000000000" pitchFamily="2" charset="0"/>
              </a:rPr>
              <a:t> etc.</a:t>
            </a:r>
          </a:p>
          <a:p>
            <a:pPr marL="285750" indent="-285750">
              <a:buFont typeface="Arial" panose="020B0604020202020204" pitchFamily="34" charset="0"/>
              <a:buChar char="•"/>
            </a:pPr>
            <a:r>
              <a:rPr lang="en-IE" sz="1600" dirty="0">
                <a:ea typeface="HelloAli" panose="02000603000000000000" pitchFamily="2" charset="0"/>
              </a:rPr>
              <a:t>Tell others if you have found it useful.</a:t>
            </a:r>
            <a:br>
              <a:rPr lang="en-IE" sz="1600" dirty="0">
                <a:ea typeface="HelloAli" panose="02000603000000000000" pitchFamily="2" charset="0"/>
              </a:rPr>
            </a:br>
            <a:endParaRPr lang="en-IE" sz="1600" dirty="0">
              <a:ea typeface="HelloAli" panose="02000603000000000000" pitchFamily="2" charset="0"/>
            </a:endParaRPr>
          </a:p>
          <a:p>
            <a:r>
              <a:rPr lang="en-IE" sz="1600" b="1" u="sng" dirty="0">
                <a:ea typeface="HelloAli" panose="02000603000000000000" pitchFamily="2" charset="0"/>
              </a:rPr>
              <a:t>Please DO NOT:</a:t>
            </a:r>
          </a:p>
          <a:p>
            <a:pPr marL="285750" indent="-285750">
              <a:buFont typeface="Arial" panose="020B0604020202020204" pitchFamily="34" charset="0"/>
              <a:buChar char="•"/>
            </a:pPr>
            <a:r>
              <a:rPr lang="en-IE" sz="1600" dirty="0">
                <a:ea typeface="HelloAli" panose="02000603000000000000" pitchFamily="2" charset="0"/>
              </a:rPr>
              <a:t>Copy or share this resource (in part or whole) with others who have not joined our website. By becoming a member for themselves, they will help the site develop into the future.</a:t>
            </a:r>
          </a:p>
          <a:p>
            <a:pPr marL="285750" indent="-285750">
              <a:buFont typeface="Arial" charset="0"/>
              <a:buChar char="•"/>
            </a:pPr>
            <a:r>
              <a:rPr lang="en-IE" sz="1600" dirty="0">
                <a:ea typeface="HelloAli" panose="02000603000000000000" pitchFamily="2" charset="0"/>
              </a:rPr>
              <a:t>Make this resource available on your school website for anyone to download.</a:t>
            </a:r>
          </a:p>
          <a:p>
            <a:pPr marL="285750" indent="-285750">
              <a:buFont typeface="Arial" charset="0"/>
              <a:buChar char="•"/>
            </a:pPr>
            <a:r>
              <a:rPr lang="en-IE" sz="1600" dirty="0">
                <a:ea typeface="HelloAli" panose="02000603000000000000" pitchFamily="2" charset="0"/>
              </a:rPr>
              <a:t>Share  this resource with participants on any sort of course</a:t>
            </a:r>
          </a:p>
          <a:p>
            <a:pPr marL="285750" indent="-285750">
              <a:buFont typeface="Arial" charset="0"/>
              <a:buChar char="•"/>
            </a:pPr>
            <a:r>
              <a:rPr lang="en-IE" sz="1600" dirty="0">
                <a:ea typeface="HelloAli" panose="02000603000000000000" pitchFamily="2" charset="0"/>
              </a:rPr>
              <a:t>Share this resource with other teachers in online groups </a:t>
            </a:r>
            <a:r>
              <a:rPr lang="en-IE" sz="1600" dirty="0" err="1">
                <a:ea typeface="HelloAli" panose="02000603000000000000" pitchFamily="2" charset="0"/>
              </a:rPr>
              <a:t>eg</a:t>
            </a:r>
            <a:r>
              <a:rPr lang="en-IE" sz="1600" dirty="0">
                <a:ea typeface="HelloAli" panose="02000603000000000000" pitchFamily="2" charset="0"/>
              </a:rPr>
              <a:t>. Facebook Groups, WhatsApp Groups etc.</a:t>
            </a:r>
          </a:p>
          <a:p>
            <a:endParaRPr lang="en-IE" sz="1600" dirty="0"/>
          </a:p>
          <a:p>
            <a:r>
              <a:rPr lang="en-IE" sz="1600" dirty="0">
                <a:ea typeface="HelloAli" panose="02000603000000000000" pitchFamily="2" charset="0"/>
              </a:rPr>
              <a:t>Kind regards, </a:t>
            </a:r>
            <a:r>
              <a:rPr lang="en-IE" sz="1600" dirty="0" err="1">
                <a:ea typeface="HelloAli" panose="02000603000000000000" pitchFamily="2" charset="0"/>
              </a:rPr>
              <a:t>Seomra</a:t>
            </a:r>
            <a:r>
              <a:rPr lang="en-IE" sz="1600" dirty="0">
                <a:ea typeface="HelloAli" panose="02000603000000000000" pitchFamily="2" charset="0"/>
              </a:rPr>
              <a:t> </a:t>
            </a:r>
            <a:r>
              <a:rPr lang="en-IE" sz="1600" dirty="0" err="1">
                <a:ea typeface="HelloAli" panose="02000603000000000000" pitchFamily="2" charset="0"/>
              </a:rPr>
              <a:t>Ranga</a:t>
            </a:r>
            <a:endParaRPr lang="en-IE" sz="1600" dirty="0">
              <a:ea typeface="HelloAli" panose="02000603000000000000" pitchFamily="2" charset="0"/>
            </a:endParaRPr>
          </a:p>
        </p:txBody>
      </p:sp>
      <p:sp>
        <p:nvSpPr>
          <p:cNvPr id="9" name="TextBox 8">
            <a:extLst>
              <a:ext uri="{FF2B5EF4-FFF2-40B4-BE49-F238E27FC236}">
                <a16:creationId xmlns:a16="http://schemas.microsoft.com/office/drawing/2014/main" id="{D95B9ABE-9A34-74B9-F0CE-DF853FE31579}"/>
              </a:ext>
            </a:extLst>
          </p:cNvPr>
          <p:cNvSpPr txBox="1"/>
          <p:nvPr/>
        </p:nvSpPr>
        <p:spPr>
          <a:xfrm>
            <a:off x="2587691" y="574263"/>
            <a:ext cx="3990677" cy="461665"/>
          </a:xfrm>
          <a:prstGeom prst="rect">
            <a:avLst/>
          </a:prstGeom>
          <a:noFill/>
        </p:spPr>
        <p:txBody>
          <a:bodyPr wrap="square" rtlCol="0">
            <a:spAutoFit/>
          </a:bodyPr>
          <a:lstStyle/>
          <a:p>
            <a:pPr algn="ctr"/>
            <a:r>
              <a:rPr lang="en-IE" sz="2400" b="1" u="sng" dirty="0">
                <a:ea typeface="HelloLori" panose="02000603000000000000" pitchFamily="2" charset="0"/>
              </a:rPr>
              <a:t>For Your Information</a:t>
            </a:r>
          </a:p>
        </p:txBody>
      </p:sp>
    </p:spTree>
    <p:extLst>
      <p:ext uri="{BB962C8B-B14F-4D97-AF65-F5344CB8AC3E}">
        <p14:creationId xmlns:p14="http://schemas.microsoft.com/office/powerpoint/2010/main" val="41902660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6C50F4-4984-6C98-589F-B9A25A21B612}"/>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338103A3-4281-3CC9-B662-083F158632F4}"/>
              </a:ext>
            </a:extLst>
          </p:cNvPr>
          <p:cNvSpPr/>
          <p:nvPr/>
        </p:nvSpPr>
        <p:spPr>
          <a:xfrm>
            <a:off x="0" y="0"/>
            <a:ext cx="9144000" cy="512064"/>
          </a:xfrm>
          <a:prstGeom prst="rect">
            <a:avLst/>
          </a:prstGeom>
          <a:solidFill>
            <a:srgbClr val="BD58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4000" b="1" dirty="0">
                <a:ln>
                  <a:solidFill>
                    <a:schemeClr val="tx1"/>
                  </a:solidFill>
                </a:ln>
              </a:rPr>
              <a:t>Types of  Logos</a:t>
            </a:r>
          </a:p>
        </p:txBody>
      </p:sp>
      <p:sp>
        <p:nvSpPr>
          <p:cNvPr id="5" name="Rectangle 4">
            <a:extLst>
              <a:ext uri="{FF2B5EF4-FFF2-40B4-BE49-F238E27FC236}">
                <a16:creationId xmlns:a16="http://schemas.microsoft.com/office/drawing/2014/main" id="{7F090C7F-853F-2204-AC0E-C82A49BA75CC}"/>
              </a:ext>
            </a:extLst>
          </p:cNvPr>
          <p:cNvSpPr/>
          <p:nvPr/>
        </p:nvSpPr>
        <p:spPr>
          <a:xfrm>
            <a:off x="0" y="509016"/>
            <a:ext cx="9144000" cy="103632"/>
          </a:xfrm>
          <a:prstGeom prst="rect">
            <a:avLst/>
          </a:prstGeom>
          <a:solidFill>
            <a:srgbClr val="E4831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2" name="Picture 1" descr="A close up of a black background&#10;&#10;AI-generated content may be incorrect.">
            <a:extLst>
              <a:ext uri="{FF2B5EF4-FFF2-40B4-BE49-F238E27FC236}">
                <a16:creationId xmlns:a16="http://schemas.microsoft.com/office/drawing/2014/main" id="{7C294419-66A8-61A7-F665-CE432454F7C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152" y="6467003"/>
            <a:ext cx="1399032" cy="354421"/>
          </a:xfrm>
          <a:prstGeom prst="rect">
            <a:avLst/>
          </a:prstGeom>
        </p:spPr>
      </p:pic>
      <p:sp>
        <p:nvSpPr>
          <p:cNvPr id="3" name="TextBox 2">
            <a:extLst>
              <a:ext uri="{FF2B5EF4-FFF2-40B4-BE49-F238E27FC236}">
                <a16:creationId xmlns:a16="http://schemas.microsoft.com/office/drawing/2014/main" id="{F4C97D93-08D9-D392-0913-9CDF2E6996EF}"/>
              </a:ext>
            </a:extLst>
          </p:cNvPr>
          <p:cNvSpPr txBox="1"/>
          <p:nvPr/>
        </p:nvSpPr>
        <p:spPr>
          <a:xfrm>
            <a:off x="5897880" y="6503579"/>
            <a:ext cx="3328416" cy="276999"/>
          </a:xfrm>
          <a:prstGeom prst="rect">
            <a:avLst/>
          </a:prstGeom>
          <a:noFill/>
        </p:spPr>
        <p:txBody>
          <a:bodyPr wrap="square" rtlCol="0">
            <a:spAutoFit/>
          </a:bodyPr>
          <a:lstStyle/>
          <a:p>
            <a:pPr algn="ctr"/>
            <a:r>
              <a:rPr lang="en-IE" sz="1200" b="1" dirty="0"/>
              <a:t>© Seomra Ranga 2025 www.seomraranga.com</a:t>
            </a:r>
          </a:p>
        </p:txBody>
      </p:sp>
      <p:sp>
        <p:nvSpPr>
          <p:cNvPr id="8" name="TextBox 7">
            <a:extLst>
              <a:ext uri="{FF2B5EF4-FFF2-40B4-BE49-F238E27FC236}">
                <a16:creationId xmlns:a16="http://schemas.microsoft.com/office/drawing/2014/main" id="{DED07815-709C-C851-7E0D-407707A8E4A4}"/>
              </a:ext>
            </a:extLst>
          </p:cNvPr>
          <p:cNvSpPr txBox="1"/>
          <p:nvPr/>
        </p:nvSpPr>
        <p:spPr>
          <a:xfrm>
            <a:off x="0" y="757166"/>
            <a:ext cx="1801368" cy="369332"/>
          </a:xfrm>
          <a:prstGeom prst="rect">
            <a:avLst/>
          </a:prstGeom>
          <a:solidFill>
            <a:srgbClr val="E48312"/>
          </a:solidFill>
        </p:spPr>
        <p:txBody>
          <a:bodyPr wrap="square" rtlCol="0">
            <a:spAutoFit/>
          </a:bodyPr>
          <a:lstStyle/>
          <a:p>
            <a:pPr algn="ctr"/>
            <a:r>
              <a:rPr lang="en-IE" b="1" dirty="0"/>
              <a:t>Media Education</a:t>
            </a:r>
          </a:p>
        </p:txBody>
      </p:sp>
      <p:sp>
        <p:nvSpPr>
          <p:cNvPr id="6" name="Rectangle 5">
            <a:extLst>
              <a:ext uri="{FF2B5EF4-FFF2-40B4-BE49-F238E27FC236}">
                <a16:creationId xmlns:a16="http://schemas.microsoft.com/office/drawing/2014/main" id="{6C878135-B323-9AA8-76F9-0F497B329AFB}"/>
              </a:ext>
            </a:extLst>
          </p:cNvPr>
          <p:cNvSpPr/>
          <p:nvPr/>
        </p:nvSpPr>
        <p:spPr>
          <a:xfrm>
            <a:off x="2660904" y="1021080"/>
            <a:ext cx="3822192" cy="905256"/>
          </a:xfrm>
          <a:prstGeom prst="rect">
            <a:avLst/>
          </a:prstGeom>
          <a:solidFill>
            <a:srgbClr val="BD58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4000" b="1" dirty="0">
                <a:ln w="19050">
                  <a:solidFill>
                    <a:schemeClr val="tx1"/>
                  </a:solidFill>
                </a:ln>
              </a:rPr>
              <a:t>Mascot Logo</a:t>
            </a:r>
          </a:p>
        </p:txBody>
      </p:sp>
      <p:sp>
        <p:nvSpPr>
          <p:cNvPr id="7" name="TextBox 6">
            <a:extLst>
              <a:ext uri="{FF2B5EF4-FFF2-40B4-BE49-F238E27FC236}">
                <a16:creationId xmlns:a16="http://schemas.microsoft.com/office/drawing/2014/main" id="{3FAB73E4-3074-608D-E2F7-294763DBC1B6}"/>
              </a:ext>
            </a:extLst>
          </p:cNvPr>
          <p:cNvSpPr txBox="1"/>
          <p:nvPr/>
        </p:nvSpPr>
        <p:spPr>
          <a:xfrm>
            <a:off x="374904" y="2027035"/>
            <a:ext cx="8385048" cy="1384995"/>
          </a:xfrm>
          <a:prstGeom prst="rect">
            <a:avLst/>
          </a:prstGeom>
          <a:noFill/>
        </p:spPr>
        <p:txBody>
          <a:bodyPr wrap="square" rtlCol="0">
            <a:spAutoFit/>
          </a:bodyPr>
          <a:lstStyle/>
          <a:p>
            <a:pPr algn="just"/>
            <a:r>
              <a:rPr lang="en-IE" sz="2800" dirty="0"/>
              <a:t>A mascot logo uses an illustrated character to represent the brand. They are usually playful and cartoonish. These type of logos are often targeted at children.</a:t>
            </a:r>
          </a:p>
        </p:txBody>
      </p:sp>
      <p:pic>
        <p:nvPicPr>
          <p:cNvPr id="3074" name="Picture 2" descr="The History Of The M&amp;M Logo - Hatchwise">
            <a:extLst>
              <a:ext uri="{FF2B5EF4-FFF2-40B4-BE49-F238E27FC236}">
                <a16:creationId xmlns:a16="http://schemas.microsoft.com/office/drawing/2014/main" id="{C329A548-61F7-F7A2-A2F1-05A55323030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26320"/>
          <a:stretch>
            <a:fillRect/>
          </a:stretch>
        </p:blipFill>
        <p:spPr bwMode="auto">
          <a:xfrm>
            <a:off x="1801368" y="3985767"/>
            <a:ext cx="5522976" cy="1907498"/>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7CA87E4F-A0FB-2659-5EC0-32FBC8BCB33D}"/>
              </a:ext>
            </a:extLst>
          </p:cNvPr>
          <p:cNvSpPr txBox="1"/>
          <p:nvPr/>
        </p:nvSpPr>
        <p:spPr>
          <a:xfrm>
            <a:off x="7635240" y="5733311"/>
            <a:ext cx="1444752" cy="400110"/>
          </a:xfrm>
          <a:prstGeom prst="rect">
            <a:avLst/>
          </a:prstGeom>
          <a:noFill/>
        </p:spPr>
        <p:txBody>
          <a:bodyPr wrap="square" rtlCol="0">
            <a:spAutoFit/>
          </a:bodyPr>
          <a:lstStyle/>
          <a:p>
            <a:pPr algn="ctr"/>
            <a:r>
              <a:rPr lang="en-IE" sz="2000" b="1" dirty="0"/>
              <a:t>M and Ms</a:t>
            </a:r>
          </a:p>
        </p:txBody>
      </p:sp>
    </p:spTree>
    <p:extLst>
      <p:ext uri="{BB962C8B-B14F-4D97-AF65-F5344CB8AC3E}">
        <p14:creationId xmlns:p14="http://schemas.microsoft.com/office/powerpoint/2010/main" val="133284134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F6DAAB-A489-3E73-DF14-405BEFC325E2}"/>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E1FA1343-4051-95C3-9B33-63DD6337BD15}"/>
              </a:ext>
            </a:extLst>
          </p:cNvPr>
          <p:cNvSpPr/>
          <p:nvPr/>
        </p:nvSpPr>
        <p:spPr>
          <a:xfrm>
            <a:off x="0" y="0"/>
            <a:ext cx="9144000" cy="512064"/>
          </a:xfrm>
          <a:prstGeom prst="rect">
            <a:avLst/>
          </a:prstGeom>
          <a:solidFill>
            <a:srgbClr val="BD58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4000" b="1" dirty="0">
                <a:ln>
                  <a:solidFill>
                    <a:schemeClr val="tx1"/>
                  </a:solidFill>
                </a:ln>
              </a:rPr>
              <a:t>Types of  Logos</a:t>
            </a:r>
          </a:p>
        </p:txBody>
      </p:sp>
      <p:sp>
        <p:nvSpPr>
          <p:cNvPr id="5" name="Rectangle 4">
            <a:extLst>
              <a:ext uri="{FF2B5EF4-FFF2-40B4-BE49-F238E27FC236}">
                <a16:creationId xmlns:a16="http://schemas.microsoft.com/office/drawing/2014/main" id="{CEAA99C2-73AB-6917-E567-1097574AE7DD}"/>
              </a:ext>
            </a:extLst>
          </p:cNvPr>
          <p:cNvSpPr/>
          <p:nvPr/>
        </p:nvSpPr>
        <p:spPr>
          <a:xfrm>
            <a:off x="0" y="509016"/>
            <a:ext cx="9144000" cy="103632"/>
          </a:xfrm>
          <a:prstGeom prst="rect">
            <a:avLst/>
          </a:prstGeom>
          <a:solidFill>
            <a:srgbClr val="E4831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2" name="Picture 1" descr="A close up of a black background&#10;&#10;AI-generated content may be incorrect.">
            <a:extLst>
              <a:ext uri="{FF2B5EF4-FFF2-40B4-BE49-F238E27FC236}">
                <a16:creationId xmlns:a16="http://schemas.microsoft.com/office/drawing/2014/main" id="{B7745C6C-60FD-DD79-59EE-CBCC02DB099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152" y="6467003"/>
            <a:ext cx="1399032" cy="354421"/>
          </a:xfrm>
          <a:prstGeom prst="rect">
            <a:avLst/>
          </a:prstGeom>
        </p:spPr>
      </p:pic>
      <p:sp>
        <p:nvSpPr>
          <p:cNvPr id="3" name="TextBox 2">
            <a:extLst>
              <a:ext uri="{FF2B5EF4-FFF2-40B4-BE49-F238E27FC236}">
                <a16:creationId xmlns:a16="http://schemas.microsoft.com/office/drawing/2014/main" id="{721AAF6D-16DF-C8F1-5F2C-61F504741D04}"/>
              </a:ext>
            </a:extLst>
          </p:cNvPr>
          <p:cNvSpPr txBox="1"/>
          <p:nvPr/>
        </p:nvSpPr>
        <p:spPr>
          <a:xfrm>
            <a:off x="5897880" y="6503579"/>
            <a:ext cx="3328416" cy="276999"/>
          </a:xfrm>
          <a:prstGeom prst="rect">
            <a:avLst/>
          </a:prstGeom>
          <a:noFill/>
        </p:spPr>
        <p:txBody>
          <a:bodyPr wrap="square" rtlCol="0">
            <a:spAutoFit/>
          </a:bodyPr>
          <a:lstStyle/>
          <a:p>
            <a:pPr algn="ctr"/>
            <a:r>
              <a:rPr lang="en-IE" sz="1200" b="1" dirty="0"/>
              <a:t>© Seomra Ranga 2025 www.seomraranga.com</a:t>
            </a:r>
          </a:p>
        </p:txBody>
      </p:sp>
      <p:sp>
        <p:nvSpPr>
          <p:cNvPr id="8" name="TextBox 7">
            <a:extLst>
              <a:ext uri="{FF2B5EF4-FFF2-40B4-BE49-F238E27FC236}">
                <a16:creationId xmlns:a16="http://schemas.microsoft.com/office/drawing/2014/main" id="{36C60FBD-44DF-3E2F-3F00-6414AEFCE14C}"/>
              </a:ext>
            </a:extLst>
          </p:cNvPr>
          <p:cNvSpPr txBox="1"/>
          <p:nvPr/>
        </p:nvSpPr>
        <p:spPr>
          <a:xfrm>
            <a:off x="0" y="757166"/>
            <a:ext cx="1801368" cy="369332"/>
          </a:xfrm>
          <a:prstGeom prst="rect">
            <a:avLst/>
          </a:prstGeom>
          <a:solidFill>
            <a:srgbClr val="E48312"/>
          </a:solidFill>
        </p:spPr>
        <p:txBody>
          <a:bodyPr wrap="square" rtlCol="0">
            <a:spAutoFit/>
          </a:bodyPr>
          <a:lstStyle/>
          <a:p>
            <a:pPr algn="ctr"/>
            <a:r>
              <a:rPr lang="en-IE" b="1" dirty="0"/>
              <a:t>Media Education</a:t>
            </a:r>
          </a:p>
        </p:txBody>
      </p:sp>
      <p:sp>
        <p:nvSpPr>
          <p:cNvPr id="6" name="Rectangle 5">
            <a:extLst>
              <a:ext uri="{FF2B5EF4-FFF2-40B4-BE49-F238E27FC236}">
                <a16:creationId xmlns:a16="http://schemas.microsoft.com/office/drawing/2014/main" id="{C86DDACE-73D5-0AA4-04A8-821E9A429893}"/>
              </a:ext>
            </a:extLst>
          </p:cNvPr>
          <p:cNvSpPr/>
          <p:nvPr/>
        </p:nvSpPr>
        <p:spPr>
          <a:xfrm>
            <a:off x="2660904" y="1021080"/>
            <a:ext cx="3822192" cy="905256"/>
          </a:xfrm>
          <a:prstGeom prst="rect">
            <a:avLst/>
          </a:prstGeom>
          <a:solidFill>
            <a:srgbClr val="BD58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4000" b="1" dirty="0">
                <a:ln w="19050">
                  <a:solidFill>
                    <a:schemeClr val="tx1"/>
                  </a:solidFill>
                </a:ln>
              </a:rPr>
              <a:t>Wordmark Logo</a:t>
            </a:r>
          </a:p>
        </p:txBody>
      </p:sp>
      <p:sp>
        <p:nvSpPr>
          <p:cNvPr id="7" name="TextBox 6">
            <a:extLst>
              <a:ext uri="{FF2B5EF4-FFF2-40B4-BE49-F238E27FC236}">
                <a16:creationId xmlns:a16="http://schemas.microsoft.com/office/drawing/2014/main" id="{37D298D6-646C-1C19-4E2E-9D87F489FF8C}"/>
              </a:ext>
            </a:extLst>
          </p:cNvPr>
          <p:cNvSpPr txBox="1"/>
          <p:nvPr/>
        </p:nvSpPr>
        <p:spPr>
          <a:xfrm>
            <a:off x="374904" y="2027035"/>
            <a:ext cx="8385048" cy="1384995"/>
          </a:xfrm>
          <a:prstGeom prst="rect">
            <a:avLst/>
          </a:prstGeom>
          <a:noFill/>
        </p:spPr>
        <p:txBody>
          <a:bodyPr wrap="square" rtlCol="0">
            <a:spAutoFit/>
          </a:bodyPr>
          <a:lstStyle/>
          <a:p>
            <a:pPr algn="just"/>
            <a:r>
              <a:rPr lang="en-IE" sz="2800" dirty="0"/>
              <a:t>A wordmark logo uses the complete brand name for the logo. Colour and font styles are features of this type of logo.</a:t>
            </a:r>
          </a:p>
        </p:txBody>
      </p:sp>
      <p:pic>
        <p:nvPicPr>
          <p:cNvPr id="4098" name="Picture 2" descr="Coca-Cola Logo and symbol, meaning, history, PNG, brand">
            <a:extLst>
              <a:ext uri="{FF2B5EF4-FFF2-40B4-BE49-F238E27FC236}">
                <a16:creationId xmlns:a16="http://schemas.microsoft.com/office/drawing/2014/main" id="{53AADB11-36F1-0668-0DE5-71BE92C3B32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9126" b="19820"/>
          <a:stretch>
            <a:fillRect/>
          </a:stretch>
        </p:blipFill>
        <p:spPr bwMode="auto">
          <a:xfrm>
            <a:off x="1325880" y="3512729"/>
            <a:ext cx="6483096" cy="2226485"/>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B9C63D21-5549-3555-445D-EB9E593163BF}"/>
              </a:ext>
            </a:extLst>
          </p:cNvPr>
          <p:cNvSpPr txBox="1"/>
          <p:nvPr/>
        </p:nvSpPr>
        <p:spPr>
          <a:xfrm>
            <a:off x="7607808" y="5733311"/>
            <a:ext cx="1472184" cy="400110"/>
          </a:xfrm>
          <a:prstGeom prst="rect">
            <a:avLst/>
          </a:prstGeom>
          <a:noFill/>
        </p:spPr>
        <p:txBody>
          <a:bodyPr wrap="square" rtlCol="0">
            <a:spAutoFit/>
          </a:bodyPr>
          <a:lstStyle/>
          <a:p>
            <a:pPr algn="ctr"/>
            <a:r>
              <a:rPr lang="en-IE" sz="2000" b="1" dirty="0"/>
              <a:t>Coca Cola</a:t>
            </a:r>
          </a:p>
        </p:txBody>
      </p:sp>
    </p:spTree>
    <p:extLst>
      <p:ext uri="{BB962C8B-B14F-4D97-AF65-F5344CB8AC3E}">
        <p14:creationId xmlns:p14="http://schemas.microsoft.com/office/powerpoint/2010/main" val="144058588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theme/theme1.xml><?xml version="1.0" encoding="utf-8"?>
<a:theme xmlns:a="http://schemas.openxmlformats.org/drawingml/2006/main" name="Retrospect">
  <a:themeElements>
    <a:clrScheme name="Retrospect">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Retrospect</Template>
  <TotalTime>1013</TotalTime>
  <Words>2153</Words>
  <Application>Microsoft Office PowerPoint</Application>
  <PresentationFormat>On-screen Show (4:3)</PresentationFormat>
  <Paragraphs>423</Paragraphs>
  <Slides>70</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70</vt:i4>
      </vt:variant>
    </vt:vector>
  </HeadingPairs>
  <TitlesOfParts>
    <vt:vector size="77" baseType="lpstr">
      <vt:lpstr>Aptos</vt:lpstr>
      <vt:lpstr>Arial</vt:lpstr>
      <vt:lpstr>Calibri</vt:lpstr>
      <vt:lpstr>Calibri Light</vt:lpstr>
      <vt:lpstr>HelloAli</vt:lpstr>
      <vt:lpstr>HelloLori</vt:lpstr>
      <vt:lpstr>Retrospect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Damien Quinn</dc:creator>
  <cp:lastModifiedBy>Damien Quinn</cp:lastModifiedBy>
  <cp:revision>28</cp:revision>
  <dcterms:created xsi:type="dcterms:W3CDTF">2025-06-26T09:26:38Z</dcterms:created>
  <dcterms:modified xsi:type="dcterms:W3CDTF">2025-07-04T11:04:48Z</dcterms:modified>
</cp:coreProperties>
</file>