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7" r:id="rId2"/>
    <p:sldId id="316" r:id="rId3"/>
    <p:sldId id="259" r:id="rId4"/>
    <p:sldId id="266" r:id="rId5"/>
    <p:sldId id="267" r:id="rId6"/>
    <p:sldId id="258" r:id="rId7"/>
    <p:sldId id="272" r:id="rId8"/>
    <p:sldId id="265" r:id="rId9"/>
    <p:sldId id="260" r:id="rId10"/>
    <p:sldId id="261" r:id="rId11"/>
    <p:sldId id="262" r:id="rId12"/>
    <p:sldId id="263" r:id="rId13"/>
    <p:sldId id="264" r:id="rId14"/>
    <p:sldId id="256" r:id="rId15"/>
    <p:sldId id="392" r:id="rId16"/>
    <p:sldId id="330" r:id="rId17"/>
    <p:sldId id="280" r:id="rId18"/>
    <p:sldId id="281" r:id="rId19"/>
    <p:sldId id="282" r:id="rId20"/>
    <p:sldId id="283" r:id="rId21"/>
    <p:sldId id="284" r:id="rId22"/>
    <p:sldId id="285" r:id="rId23"/>
    <p:sldId id="393" r:id="rId24"/>
    <p:sldId id="394" r:id="rId25"/>
    <p:sldId id="329" r:id="rId26"/>
    <p:sldId id="338" r:id="rId27"/>
    <p:sldId id="339" r:id="rId28"/>
    <p:sldId id="340" r:id="rId29"/>
    <p:sldId id="341" r:id="rId30"/>
    <p:sldId id="342" r:id="rId31"/>
    <p:sldId id="343" r:id="rId32"/>
    <p:sldId id="395" r:id="rId33"/>
    <p:sldId id="396" r:id="rId34"/>
    <p:sldId id="331" r:id="rId35"/>
    <p:sldId id="286" r:id="rId36"/>
    <p:sldId id="287" r:id="rId37"/>
    <p:sldId id="288" r:id="rId38"/>
    <p:sldId id="289" r:id="rId39"/>
    <p:sldId id="290" r:id="rId40"/>
    <p:sldId id="291" r:id="rId41"/>
    <p:sldId id="397" r:id="rId42"/>
    <p:sldId id="398" r:id="rId43"/>
    <p:sldId id="269" r:id="rId44"/>
    <p:sldId id="344" r:id="rId45"/>
    <p:sldId id="345" r:id="rId46"/>
    <p:sldId id="346" r:id="rId47"/>
    <p:sldId id="347" r:id="rId48"/>
    <p:sldId id="348" r:id="rId49"/>
    <p:sldId id="349" r:id="rId50"/>
    <p:sldId id="399" r:id="rId51"/>
    <p:sldId id="400" r:id="rId52"/>
    <p:sldId id="332" r:id="rId53"/>
    <p:sldId id="427" r:id="rId54"/>
    <p:sldId id="292" r:id="rId55"/>
    <p:sldId id="293" r:id="rId56"/>
    <p:sldId id="294" r:id="rId57"/>
    <p:sldId id="295" r:id="rId58"/>
    <p:sldId id="296" r:id="rId59"/>
    <p:sldId id="297" r:id="rId60"/>
    <p:sldId id="401" r:id="rId61"/>
    <p:sldId id="402" r:id="rId62"/>
    <p:sldId id="273" r:id="rId63"/>
    <p:sldId id="350" r:id="rId64"/>
    <p:sldId id="351" r:id="rId65"/>
    <p:sldId id="352" r:id="rId66"/>
    <p:sldId id="353" r:id="rId67"/>
    <p:sldId id="354" r:id="rId68"/>
    <p:sldId id="355" r:id="rId69"/>
    <p:sldId id="403" r:id="rId70"/>
    <p:sldId id="404" r:id="rId71"/>
    <p:sldId id="333" r:id="rId72"/>
    <p:sldId id="298" r:id="rId73"/>
    <p:sldId id="299" r:id="rId74"/>
    <p:sldId id="300" r:id="rId75"/>
    <p:sldId id="301" r:id="rId76"/>
    <p:sldId id="302" r:id="rId77"/>
    <p:sldId id="303" r:id="rId78"/>
    <p:sldId id="405" r:id="rId79"/>
    <p:sldId id="406" r:id="rId80"/>
    <p:sldId id="274" r:id="rId81"/>
    <p:sldId id="356" r:id="rId82"/>
    <p:sldId id="357" r:id="rId83"/>
    <p:sldId id="358" r:id="rId84"/>
    <p:sldId id="359" r:id="rId85"/>
    <p:sldId id="360" r:id="rId86"/>
    <p:sldId id="361" r:id="rId87"/>
    <p:sldId id="407" r:id="rId88"/>
    <p:sldId id="408" r:id="rId89"/>
    <p:sldId id="334" r:id="rId90"/>
    <p:sldId id="304" r:id="rId91"/>
    <p:sldId id="305" r:id="rId92"/>
    <p:sldId id="306" r:id="rId93"/>
    <p:sldId id="307" r:id="rId94"/>
    <p:sldId id="308" r:id="rId95"/>
    <p:sldId id="309" r:id="rId96"/>
    <p:sldId id="409" r:id="rId97"/>
    <p:sldId id="410" r:id="rId98"/>
    <p:sldId id="275" r:id="rId99"/>
    <p:sldId id="362" r:id="rId100"/>
    <p:sldId id="363" r:id="rId101"/>
    <p:sldId id="364" r:id="rId102"/>
    <p:sldId id="365" r:id="rId103"/>
    <p:sldId id="366" r:id="rId104"/>
    <p:sldId id="367" r:id="rId105"/>
    <p:sldId id="428" r:id="rId106"/>
    <p:sldId id="411" r:id="rId107"/>
    <p:sldId id="412" r:id="rId108"/>
    <p:sldId id="335" r:id="rId109"/>
    <p:sldId id="310" r:id="rId110"/>
    <p:sldId id="311" r:id="rId111"/>
    <p:sldId id="312" r:id="rId112"/>
    <p:sldId id="313" r:id="rId113"/>
    <p:sldId id="314" r:id="rId114"/>
    <p:sldId id="315" r:id="rId115"/>
    <p:sldId id="413" r:id="rId116"/>
    <p:sldId id="414" r:id="rId117"/>
    <p:sldId id="276" r:id="rId118"/>
    <p:sldId id="368" r:id="rId119"/>
    <p:sldId id="369" r:id="rId120"/>
    <p:sldId id="370" r:id="rId121"/>
    <p:sldId id="371" r:id="rId122"/>
    <p:sldId id="372" r:id="rId123"/>
    <p:sldId id="373" r:id="rId124"/>
    <p:sldId id="415" r:id="rId125"/>
    <p:sldId id="416" r:id="rId126"/>
    <p:sldId id="336" r:id="rId127"/>
    <p:sldId id="317" r:id="rId128"/>
    <p:sldId id="318" r:id="rId129"/>
    <p:sldId id="319" r:id="rId130"/>
    <p:sldId id="320" r:id="rId131"/>
    <p:sldId id="321" r:id="rId132"/>
    <p:sldId id="322" r:id="rId133"/>
    <p:sldId id="417" r:id="rId134"/>
    <p:sldId id="418" r:id="rId135"/>
    <p:sldId id="277" r:id="rId136"/>
    <p:sldId id="374" r:id="rId137"/>
    <p:sldId id="375" r:id="rId138"/>
    <p:sldId id="376" r:id="rId139"/>
    <p:sldId id="377" r:id="rId140"/>
    <p:sldId id="378" r:id="rId141"/>
    <p:sldId id="379" r:id="rId142"/>
    <p:sldId id="419" r:id="rId143"/>
    <p:sldId id="420" r:id="rId144"/>
    <p:sldId id="278" r:id="rId145"/>
    <p:sldId id="380" r:id="rId146"/>
    <p:sldId id="381" r:id="rId147"/>
    <p:sldId id="382" r:id="rId148"/>
    <p:sldId id="383" r:id="rId149"/>
    <p:sldId id="384" r:id="rId150"/>
    <p:sldId id="385" r:id="rId151"/>
    <p:sldId id="429" r:id="rId152"/>
    <p:sldId id="421" r:id="rId153"/>
    <p:sldId id="422" r:id="rId154"/>
    <p:sldId id="337" r:id="rId155"/>
    <p:sldId id="323" r:id="rId156"/>
    <p:sldId id="324" r:id="rId157"/>
    <p:sldId id="325" r:id="rId158"/>
    <p:sldId id="326" r:id="rId159"/>
    <p:sldId id="327" r:id="rId160"/>
    <p:sldId id="328" r:id="rId161"/>
    <p:sldId id="423" r:id="rId162"/>
    <p:sldId id="424" r:id="rId163"/>
    <p:sldId id="279" r:id="rId164"/>
    <p:sldId id="386" r:id="rId165"/>
    <p:sldId id="387" r:id="rId166"/>
    <p:sldId id="388" r:id="rId167"/>
    <p:sldId id="389" r:id="rId168"/>
    <p:sldId id="390" r:id="rId169"/>
    <p:sldId id="391" r:id="rId170"/>
    <p:sldId id="425" r:id="rId171"/>
    <p:sldId id="426" r:id="rId172"/>
    <p:sldId id="430" r:id="rId173"/>
    <p:sldId id="270" r:id="rId174"/>
    <p:sldId id="271" r:id="rId175"/>
  </p:sldIdLst>
  <p:sldSz cx="9144000" cy="6858000" type="screen4x3"/>
  <p:notesSz cx="6858000" cy="9144000"/>
  <p:embeddedFontLst>
    <p:embeddedFont>
      <p:font typeface="HelloBasic" panose="02000603000000000000" pitchFamily="2" charset="0"/>
      <p:regular r:id="rId176"/>
    </p:embeddedFont>
    <p:embeddedFont>
      <p:font typeface="HelloTiffany" panose="02000603000000000000" pitchFamily="2" charset="0"/>
      <p:regular r:id="rId17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FDC320"/>
    <a:srgbClr val="17C221"/>
    <a:srgbClr val="B845B4"/>
    <a:srgbClr val="CE4E9A"/>
    <a:srgbClr val="2C88C8"/>
    <a:srgbClr val="F13D41"/>
    <a:srgbClr val="9B5030"/>
    <a:srgbClr val="1FAEB8"/>
    <a:srgbClr val="E4AD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830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315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tableStyles" Target="tableStyles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font" Target="fonts/font2.fntdata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viewProps" Target="view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theme" Target="theme/theme1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font" Target="fonts/font1.fntdata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3628-E7C3-4A3A-A6D4-98452BD083E0}" type="datetimeFigureOut">
              <a:rPr lang="en-IE" smtClean="0"/>
              <a:t>23/02/2025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F91A-5C59-49EA-9528-6DAE80147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6020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3628-E7C3-4A3A-A6D4-98452BD083E0}" type="datetimeFigureOut">
              <a:rPr lang="en-IE" smtClean="0"/>
              <a:t>23/02/2025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F91A-5C59-49EA-9528-6DAE80147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3936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3628-E7C3-4A3A-A6D4-98452BD083E0}" type="datetimeFigureOut">
              <a:rPr lang="en-IE" smtClean="0"/>
              <a:t>23/02/2025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F91A-5C59-49EA-9528-6DAE80147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0835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3628-E7C3-4A3A-A6D4-98452BD083E0}" type="datetimeFigureOut">
              <a:rPr lang="en-IE" smtClean="0"/>
              <a:t>23/02/2025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F91A-5C59-49EA-9528-6DAE80147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34848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3628-E7C3-4A3A-A6D4-98452BD083E0}" type="datetimeFigureOut">
              <a:rPr lang="en-IE" smtClean="0"/>
              <a:t>23/02/2025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F91A-5C59-49EA-9528-6DAE80147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0853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3628-E7C3-4A3A-A6D4-98452BD083E0}" type="datetimeFigureOut">
              <a:rPr lang="en-IE" smtClean="0"/>
              <a:t>23/02/2025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F91A-5C59-49EA-9528-6DAE80147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0525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3628-E7C3-4A3A-A6D4-98452BD083E0}" type="datetimeFigureOut">
              <a:rPr lang="en-IE" smtClean="0"/>
              <a:t>23/02/2025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F91A-5C59-49EA-9528-6DAE80147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0936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3628-E7C3-4A3A-A6D4-98452BD083E0}" type="datetimeFigureOut">
              <a:rPr lang="en-IE" smtClean="0"/>
              <a:t>23/02/2025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F91A-5C59-49EA-9528-6DAE80147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9914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3628-E7C3-4A3A-A6D4-98452BD083E0}" type="datetimeFigureOut">
              <a:rPr lang="en-IE" smtClean="0"/>
              <a:t>23/02/2025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F91A-5C59-49EA-9528-6DAE80147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7446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3628-E7C3-4A3A-A6D4-98452BD083E0}" type="datetimeFigureOut">
              <a:rPr lang="en-IE" smtClean="0"/>
              <a:t>23/02/2025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F91A-5C59-49EA-9528-6DAE80147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55916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73628-E7C3-4A3A-A6D4-98452BD083E0}" type="datetimeFigureOut">
              <a:rPr lang="en-IE" smtClean="0"/>
              <a:t>23/02/2025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F91A-5C59-49EA-9528-6DAE80147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6198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373628-E7C3-4A3A-A6D4-98452BD083E0}" type="datetimeFigureOut">
              <a:rPr lang="en-IE" smtClean="0"/>
              <a:t>23/02/2025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90F91A-5C59-49EA-9528-6DAE80147F9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1097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5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5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5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5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5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33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8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8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8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8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8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36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41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41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41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41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41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39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42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42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42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42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42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43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2.png"/><Relationship Id="rId7" Type="http://schemas.openxmlformats.org/officeDocument/2006/relationships/hyperlink" Target="https://www.teacherspayteachers.com/Store/Hello-Literacy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hyperlink" Target="https://depositphotos.com/" TargetMode="External"/><Relationship Id="rId4" Type="http://schemas.openxmlformats.org/officeDocument/2006/relationships/image" Target="../media/image47.jpeg"/><Relationship Id="rId9" Type="http://schemas.openxmlformats.org/officeDocument/2006/relationships/hyperlink" Target="https://www.textgiraffe.com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9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7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2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2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2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2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2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30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896E8292-6080-0AD9-183A-5BF53407A439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94C65B-1F82-D1BE-7902-AD013FE703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757" y="6534813"/>
            <a:ext cx="1168657" cy="298008"/>
          </a:xfrm>
          <a:prstGeom prst="rect">
            <a:avLst/>
          </a:prstGeom>
        </p:spPr>
      </p:pic>
      <p:pic>
        <p:nvPicPr>
          <p:cNvPr id="6" name="Picture 5" descr="A group of colorful balls&#10;&#10;AI-generated content may be incorrect.">
            <a:extLst>
              <a:ext uri="{FF2B5EF4-FFF2-40B4-BE49-F238E27FC236}">
                <a16:creationId xmlns:a16="http://schemas.microsoft.com/office/drawing/2014/main" id="{052700DF-2135-0884-E23B-4C0843B04E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2489" y="1732693"/>
            <a:ext cx="5102380" cy="1045569"/>
          </a:xfrm>
          <a:prstGeom prst="rect">
            <a:avLst/>
          </a:prstGeom>
        </p:spPr>
      </p:pic>
      <p:pic>
        <p:nvPicPr>
          <p:cNvPr id="9" name="Picture 8" descr="A group of colorful balls&#10;&#10;AI-generated content may be incorrect.">
            <a:extLst>
              <a:ext uri="{FF2B5EF4-FFF2-40B4-BE49-F238E27FC236}">
                <a16:creationId xmlns:a16="http://schemas.microsoft.com/office/drawing/2014/main" id="{801A800F-3580-CC0E-7771-136B33C65DE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9938" y="2857620"/>
            <a:ext cx="4167481" cy="1183944"/>
          </a:xfrm>
          <a:prstGeom prst="rect">
            <a:avLst/>
          </a:prstGeom>
        </p:spPr>
      </p:pic>
      <p:pic>
        <p:nvPicPr>
          <p:cNvPr id="11" name="Picture 10" descr="A blue and yellow spheres with white letters&#10;&#10;AI-generated content may be incorrect.">
            <a:extLst>
              <a:ext uri="{FF2B5EF4-FFF2-40B4-BE49-F238E27FC236}">
                <a16:creationId xmlns:a16="http://schemas.microsoft.com/office/drawing/2014/main" id="{AE232C2D-1E3A-3252-4D6F-8DADEC4C744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0800" y="4120923"/>
            <a:ext cx="3362400" cy="118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10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13BAE7-31D7-E3C8-2ABA-A44D92F980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FF2D70AE-81D9-65B5-6961-05AE0F2E5712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B99CF5-D4FB-FF2D-E236-040180010A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5364B124-2B69-4B20-ACD6-3B3841ED8B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7430" y="50358"/>
            <a:ext cx="5070348" cy="10607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C9AC61A-1493-7F3C-64D7-53A9DAC704B1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A very small lie is sometimes called a “____ lie”?</a:t>
            </a:r>
          </a:p>
        </p:txBody>
      </p:sp>
    </p:spTree>
    <p:extLst>
      <p:ext uri="{BB962C8B-B14F-4D97-AF65-F5344CB8AC3E}">
        <p14:creationId xmlns:p14="http://schemas.microsoft.com/office/powerpoint/2010/main" val="299824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2FED65-67C7-01F4-5B66-EB9FF7407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A04FEEF7-F06E-72D2-16D5-93E96E6523CF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DB4509-6FD3-7856-FB1C-5825D82F6C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F0496B-A713-5DD4-F7FD-33C6442E8B44}"/>
              </a:ext>
            </a:extLst>
          </p:cNvPr>
          <p:cNvSpPr txBox="1"/>
          <p:nvPr/>
        </p:nvSpPr>
        <p:spPr>
          <a:xfrm>
            <a:off x="1956816" y="1828800"/>
            <a:ext cx="67208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medal is given to someone who comes second in a race?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37E01A7D-1C10-3011-57BD-7A7E25137F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8503" y="137554"/>
            <a:ext cx="4141089" cy="866336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99C29B64-BC8A-B9DC-16FE-ED580896DBC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818B8A-3884-50D6-B5E5-C7508DDC960C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17C22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Silver</a:t>
            </a:r>
          </a:p>
        </p:txBody>
      </p:sp>
    </p:spTree>
    <p:extLst>
      <p:ext uri="{BB962C8B-B14F-4D97-AF65-F5344CB8AC3E}">
        <p14:creationId xmlns:p14="http://schemas.microsoft.com/office/powerpoint/2010/main" val="401641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7F4F98-B0F0-6109-9A4F-4C7B560033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21B969C4-18D4-8D39-D593-A988F3EB631A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310A1F-CEC7-0E0B-04F4-69C99B31E3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84C6D5D-AAC3-FE98-1B97-C260675EC267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colour of the spot on the Japanese flag?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A2DDE292-74FD-6E92-3D6E-245E069C7E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8503" y="137554"/>
            <a:ext cx="4141089" cy="866336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345A6ABC-BB89-18DD-A2DB-3B89B8446B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681F3CC-308D-B8DC-1DEC-5E4F35A950C1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17C22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Red</a:t>
            </a:r>
          </a:p>
        </p:txBody>
      </p:sp>
    </p:spTree>
    <p:extLst>
      <p:ext uri="{BB962C8B-B14F-4D97-AF65-F5344CB8AC3E}">
        <p14:creationId xmlns:p14="http://schemas.microsoft.com/office/powerpoint/2010/main" val="304797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9E0283-D637-61AA-81F9-D22175183F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BFE94A21-8C97-B8DC-7B6B-4FE1887F366C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4B6529-EF3B-E1CE-435F-51411844FF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60FDBBC-DAE0-7145-E9DD-F88D8675A64B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type of creature is a “Black Widow”?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C9F1D462-700E-60CA-093F-43548C82B7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8503" y="137554"/>
            <a:ext cx="4141089" cy="866336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C6C46C0B-A731-0085-095A-7B8A1DB87F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1CCBCA6-F01B-DA8B-389A-1F17652A9D27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17C22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Spider</a:t>
            </a:r>
          </a:p>
        </p:txBody>
      </p:sp>
    </p:spTree>
    <p:extLst>
      <p:ext uri="{BB962C8B-B14F-4D97-AF65-F5344CB8AC3E}">
        <p14:creationId xmlns:p14="http://schemas.microsoft.com/office/powerpoint/2010/main" val="174906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115E60-F0A6-1B80-2366-EB7AF6752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4DC78F56-F014-9C80-04A3-F71986416D46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B22622-7EC1-FEA6-DE57-A8A252CCD7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EB6DFF3-BC81-2090-B7FB-51E128BB0B80}"/>
              </a:ext>
            </a:extLst>
          </p:cNvPr>
          <p:cNvSpPr txBox="1"/>
          <p:nvPr/>
        </p:nvSpPr>
        <p:spPr>
          <a:xfrm>
            <a:off x="1956816" y="1828800"/>
            <a:ext cx="67208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Olive, sage and emerald all refer to shades of what colour?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981F3E0C-1E3D-11C1-A870-596C6E80BC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8503" y="137554"/>
            <a:ext cx="4141089" cy="866336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6896E54B-65CA-5CB8-49DA-016914B87DE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8DE4D8B-ED44-CEA4-079D-D6A7AEB8D4D0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17C22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Green</a:t>
            </a:r>
          </a:p>
        </p:txBody>
      </p:sp>
    </p:spTree>
    <p:extLst>
      <p:ext uri="{BB962C8B-B14F-4D97-AF65-F5344CB8AC3E}">
        <p14:creationId xmlns:p14="http://schemas.microsoft.com/office/powerpoint/2010/main" val="251363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D78FD5-60B5-7F9D-0E64-773682F412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DA3517BF-0167-7966-A597-B3C5F96EFF5B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67C657-3EAD-02EA-F8BD-82248E0217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B1807BD-7638-BAF8-CE34-BD9CE14EE125}"/>
              </a:ext>
            </a:extLst>
          </p:cNvPr>
          <p:cNvSpPr txBox="1"/>
          <p:nvPr/>
        </p:nvSpPr>
        <p:spPr>
          <a:xfrm>
            <a:off x="1956816" y="1828800"/>
            <a:ext cx="67208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Which yellow fruit with a slippery skin is high in potassium?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7F20E037-CA84-01B3-0591-887115C1A1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8503" y="137554"/>
            <a:ext cx="4141089" cy="866336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A2463D5E-5D94-F164-7525-1A4D8112B8B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17370ED-9DAB-FAA0-064B-98A6DAA19ECE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17C22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Banana</a:t>
            </a:r>
          </a:p>
        </p:txBody>
      </p:sp>
    </p:spTree>
    <p:extLst>
      <p:ext uri="{BB962C8B-B14F-4D97-AF65-F5344CB8AC3E}">
        <p14:creationId xmlns:p14="http://schemas.microsoft.com/office/powerpoint/2010/main" val="116572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118F12-37BF-F53B-4C3C-13C73DF21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D7A44E54-2FA8-BB22-62C1-AEB8E99CDAA6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66089D-22EF-09B0-5D41-1BEC292EE0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A4F13F-D04E-ABBD-FEE6-2699A4D96D15}"/>
              </a:ext>
            </a:extLst>
          </p:cNvPr>
          <p:cNvSpPr txBox="1"/>
          <p:nvPr/>
        </p:nvSpPr>
        <p:spPr>
          <a:xfrm>
            <a:off x="210312" y="1801368"/>
            <a:ext cx="87233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CE4E9A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i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17C22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m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DC32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e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13D4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7030A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o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F99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0070C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e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2C88C8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DC32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k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chemeClr val="accent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F99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e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92D05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CE4E9A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o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C000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e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147819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t="-4000" r="-6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1A8CE6-4D1F-DD82-8779-1446C8A42D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EC3B2B5C-D297-4426-FA08-AC6EA58B6127}"/>
              </a:ext>
            </a:extLst>
          </p:cNvPr>
          <p:cNvSpPr txBox="1"/>
          <p:nvPr/>
        </p:nvSpPr>
        <p:spPr>
          <a:xfrm>
            <a:off x="6217896" y="6559992"/>
            <a:ext cx="2862096" cy="2476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134DC4-0336-731F-A467-4560BC8849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3" name="Picture 2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8B28216A-57FB-8543-D7FF-6954C655B5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9400"/>
            <a:ext cx="91440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03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9FC550-9A36-0729-A376-0D63414F9C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995FDC25-82D0-C616-D177-DDC5B0651C23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97DEA8-001D-2B5F-476A-92B004BCFB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881BCFD6-A147-E685-EF3E-C6E73678EB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49" y="235249"/>
            <a:ext cx="6793992" cy="9058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A825031-099D-2899-F28F-0BB4D13ED472}"/>
              </a:ext>
            </a:extLst>
          </p:cNvPr>
          <p:cNvSpPr txBox="1"/>
          <p:nvPr/>
        </p:nvSpPr>
        <p:spPr>
          <a:xfrm>
            <a:off x="1956816" y="1828800"/>
            <a:ext cx="67208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weighs less than the colour blue?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B2E494-A210-1FEA-539E-7B5D0159459E}"/>
              </a:ext>
            </a:extLst>
          </p:cNvPr>
          <p:cNvSpPr txBox="1"/>
          <p:nvPr/>
        </p:nvSpPr>
        <p:spPr>
          <a:xfrm>
            <a:off x="1676204" y="4547810"/>
            <a:ext cx="72820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chemeClr val="accent1">
                    <a:lumMod val="40000"/>
                    <a:lumOff val="60000"/>
                  </a:schemeClr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Light blue!</a:t>
            </a:r>
          </a:p>
        </p:txBody>
      </p:sp>
    </p:spTree>
    <p:extLst>
      <p:ext uri="{BB962C8B-B14F-4D97-AF65-F5344CB8AC3E}">
        <p14:creationId xmlns:p14="http://schemas.microsoft.com/office/powerpoint/2010/main" val="155376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4EB067-AFCE-66D8-2A5A-9FA85A2A1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08629C8B-E85B-E8F9-D226-451CE77C4D66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8424B4-3C9F-D3FB-471C-7C157DDACC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pic>
        <p:nvPicPr>
          <p:cNvPr id="5" name="Picture 4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B4AF6E52-8E31-AF78-7F3A-65D73C108C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" y="2491644"/>
            <a:ext cx="8961120" cy="187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12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3C11A0-CD48-1417-AAA8-7BBF5F1BB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0801FDE7-DC63-5003-7478-F2A04833ED80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B66AFA-F6F5-59AB-5A05-7891799A4C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09F8557-AD33-4CB0-78C5-20E4864DF4FC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main colour of the flag of the United Nations?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22E3FC48-6585-63D1-7D0A-BF3EC0F49D2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3804" y="196500"/>
            <a:ext cx="4626864" cy="96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60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6F9FCB-F816-3D8F-C6BA-C1F6A06EF4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2E4C3FEF-C623-7F60-0A79-E9563EC3286A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75421E-3A85-50D8-7879-8381492CA7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717C0B59-23BA-1D66-9D27-886435ABE6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7430" y="50358"/>
            <a:ext cx="5070348" cy="10607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13C2DD-38C2-2D8B-3B75-145DB8F52294}"/>
              </a:ext>
            </a:extLst>
          </p:cNvPr>
          <p:cNvSpPr txBox="1"/>
          <p:nvPr/>
        </p:nvSpPr>
        <p:spPr>
          <a:xfrm>
            <a:off x="1956816" y="1828800"/>
            <a:ext cx="672084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completes this phrase: “___ sky at night, farmer’s delight”?</a:t>
            </a:r>
          </a:p>
        </p:txBody>
      </p:sp>
    </p:spTree>
    <p:extLst>
      <p:ext uri="{BB962C8B-B14F-4D97-AF65-F5344CB8AC3E}">
        <p14:creationId xmlns:p14="http://schemas.microsoft.com/office/powerpoint/2010/main" val="238881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E7962B-FAB5-991C-872B-30074B8CE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8DBBD8D-429E-025D-E8D1-D8E9443C0883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A3E24C-4837-6491-72B4-F15B57643E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B90A85-2184-9387-E644-CCAE2FF4EAD8}"/>
              </a:ext>
            </a:extLst>
          </p:cNvPr>
          <p:cNvSpPr txBox="1"/>
          <p:nvPr/>
        </p:nvSpPr>
        <p:spPr>
          <a:xfrm>
            <a:off x="1956816" y="1828800"/>
            <a:ext cx="6720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True or false: Orange County is a real place in California, USA?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1070A938-C0B8-8786-6E75-AEE6E31171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3804" y="196500"/>
            <a:ext cx="4626864" cy="96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74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2BA0F3-392D-8CD8-ECEE-8A31F31F30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C5CFF9D-1937-0774-E9F3-9FAEB89DF2BB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AEDB4B-865B-976C-E69E-16DC3CD0E7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244964-01B9-9D62-25D4-3F3A42AE12EF}"/>
              </a:ext>
            </a:extLst>
          </p:cNvPr>
          <p:cNvSpPr txBox="1"/>
          <p:nvPr/>
        </p:nvSpPr>
        <p:spPr>
          <a:xfrm>
            <a:off x="1956816" y="1828800"/>
            <a:ext cx="6720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crimson or scarlet?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48A8C1F7-17E0-99A7-D894-7C9BBDC70B6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3804" y="196500"/>
            <a:ext cx="4626864" cy="96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69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129676-BE1A-F881-8ED6-83B15F008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9A2C9531-C256-DD88-FAF2-7EACB1B62B6D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B1FB0B-3D22-F0B8-891C-B62572196E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4F5812F-D538-5249-3BB3-3BCAC2C5C18A}"/>
              </a:ext>
            </a:extLst>
          </p:cNvPr>
          <p:cNvSpPr txBox="1"/>
          <p:nvPr/>
        </p:nvSpPr>
        <p:spPr>
          <a:xfrm>
            <a:off x="1956816" y="1828800"/>
            <a:ext cx="672084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Blue, yellow, green, red and what other colour are the colours of the rings on the Olympic flag?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67664544-2EB1-45C4-F6D5-277F86417D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3804" y="196500"/>
            <a:ext cx="4626864" cy="96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958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47F9D1-6B36-9F22-E2D1-88A04A5B8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005DD256-573A-7A9F-5E71-15F656F177E8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CE42A4-1287-02CA-F4AC-60C85AE59F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6B3B6B-6172-4958-131D-F7C95733768D}"/>
              </a:ext>
            </a:extLst>
          </p:cNvPr>
          <p:cNvSpPr txBox="1"/>
          <p:nvPr/>
        </p:nvSpPr>
        <p:spPr>
          <a:xfrm>
            <a:off x="1956816" y="1828800"/>
            <a:ext cx="6720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type of creature is a “Black Mamba” – bird, snake, crocodile?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D5F2716A-2147-5700-9B6B-D077DFA55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3804" y="196500"/>
            <a:ext cx="4626864" cy="96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528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3E9FEC-494C-4726-DA8C-7EC07163F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2EF42EA8-F4E1-2A71-271A-F0EC7B42EFA0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750739-EB88-DDC0-1D33-FC1DF1BF1A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083C8DC-9F19-B5FE-55A4-957C3756598F}"/>
              </a:ext>
            </a:extLst>
          </p:cNvPr>
          <p:cNvSpPr txBox="1"/>
          <p:nvPr/>
        </p:nvSpPr>
        <p:spPr>
          <a:xfrm>
            <a:off x="1956816" y="1828800"/>
            <a:ext cx="672084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Which African country has the same three colours on their flag as Ireland, but they are reversed?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F69B8C4B-3C80-F3CA-EBC4-A5B789BE467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3804" y="196500"/>
            <a:ext cx="4626864" cy="96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84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t="-4000" r="-6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F2BBC3-2256-8B29-85DB-6ED23D1B04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248F55F4-29E2-EA2C-885E-481AC2D81F99}"/>
              </a:ext>
            </a:extLst>
          </p:cNvPr>
          <p:cNvSpPr txBox="1"/>
          <p:nvPr/>
        </p:nvSpPr>
        <p:spPr>
          <a:xfrm>
            <a:off x="6217896" y="6559992"/>
            <a:ext cx="2862096" cy="2476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41DA17-52B9-7E0E-F938-2D03C24609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3" name="Picture 2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EBD341AC-AAC2-F316-8777-537EA7F6A4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9400"/>
            <a:ext cx="91440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407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17BA89-1E9E-D4CF-F340-041C0802CB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8FED8F54-6EB9-D744-F05D-E2BCDB4FFD30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4A9D64-3175-3D05-1F0C-72A872D3AA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16906CD4-343F-AE8C-A855-665B2656961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49" y="235249"/>
            <a:ext cx="6793992" cy="9058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F1CBE2-D8DA-5B56-E870-A027A350C69F}"/>
              </a:ext>
            </a:extLst>
          </p:cNvPr>
          <p:cNvSpPr txBox="1"/>
          <p:nvPr/>
        </p:nvSpPr>
        <p:spPr>
          <a:xfrm>
            <a:off x="1956815" y="1267664"/>
            <a:ext cx="67208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did one crayon say to another during a race?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D7020B-4335-0371-C979-20CF15918753}"/>
              </a:ext>
            </a:extLst>
          </p:cNvPr>
          <p:cNvSpPr txBox="1"/>
          <p:nvPr/>
        </p:nvSpPr>
        <p:spPr>
          <a:xfrm>
            <a:off x="1676203" y="4560159"/>
            <a:ext cx="728206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You’re drawing ahead!</a:t>
            </a:r>
          </a:p>
        </p:txBody>
      </p:sp>
    </p:spTree>
    <p:extLst>
      <p:ext uri="{BB962C8B-B14F-4D97-AF65-F5344CB8AC3E}">
        <p14:creationId xmlns:p14="http://schemas.microsoft.com/office/powerpoint/2010/main" val="214975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7FD139-ACE1-0DFC-A29E-728A5BBC9F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1FF6D573-8FFD-0621-DCF3-9FB5A7E55B63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38B8AA-C021-AA4A-93C1-F15039C433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A2214466-B152-66FB-D450-EFBADAACD2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444" y="1567679"/>
            <a:ext cx="8897112" cy="1861321"/>
          </a:xfrm>
          <a:prstGeom prst="rect">
            <a:avLst/>
          </a:prstGeom>
        </p:spPr>
      </p:pic>
      <p:pic>
        <p:nvPicPr>
          <p:cNvPr id="5" name="Picture 4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CF8DF3FD-D235-697C-8047-CC65DB48FEB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746" y="3527556"/>
            <a:ext cx="8636508" cy="176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7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45A7F7-A1D2-318B-B448-D02D0A84EC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32755FD8-6500-9D40-7D9C-46CE5B1E9660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A5D352-9852-A84B-92D8-075E524305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7644CB0-8F06-5BD9-B2AA-37E3419A4128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value of the pink ball in snooker?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54E85AD7-CB60-88A4-F10D-E3DFAEC041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1917" y="175374"/>
            <a:ext cx="3925915" cy="821322"/>
          </a:xfrm>
          <a:prstGeom prst="rect">
            <a:avLst/>
          </a:prstGeom>
        </p:spPr>
      </p:pic>
      <p:pic>
        <p:nvPicPr>
          <p:cNvPr id="4" name="Picture 3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1AD74732-2C3E-F061-2C2B-26CCB1CA55B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CF7B806-F6D7-142D-50F1-F0E396182C59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CE4E9A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74111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1AC447-AFAC-B4C1-9460-0F0642159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AB5D2C08-BCC5-10C8-C752-8B04B20A3DBE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29F82F-B4E7-E4E8-D8B5-5B5D11FFD5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968EC4D-E927-0261-6973-0C8B1695F12D}"/>
              </a:ext>
            </a:extLst>
          </p:cNvPr>
          <p:cNvSpPr txBox="1"/>
          <p:nvPr/>
        </p:nvSpPr>
        <p:spPr>
          <a:xfrm>
            <a:off x="1956816" y="1828800"/>
            <a:ext cx="67208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On a rainbow, which colour falls between red and yellow?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E887E93D-41CE-1A67-A456-EB33F4BC3C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1917" y="175374"/>
            <a:ext cx="3925915" cy="821322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C8B938B4-166F-95C6-B3A3-84B3BF3BEC2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B016BF0-9BA7-3226-FCFE-83DF351BB340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CE4E9A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Orange</a:t>
            </a:r>
          </a:p>
        </p:txBody>
      </p:sp>
    </p:spTree>
    <p:extLst>
      <p:ext uri="{BB962C8B-B14F-4D97-AF65-F5344CB8AC3E}">
        <p14:creationId xmlns:p14="http://schemas.microsoft.com/office/powerpoint/2010/main" val="274449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ABDC2D-7D2F-0E22-384F-3EE350398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CE341A04-B436-5474-B8DB-2750582E1D8A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4F83E4-E1D4-93E4-0A5C-CC9BB144EE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CAB265B1-25D6-52E7-1583-73F420B83F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7430" y="50358"/>
            <a:ext cx="5070348" cy="10607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FC7F140-1BE4-ECE9-7760-AE27BF6E657F}"/>
              </a:ext>
            </a:extLst>
          </p:cNvPr>
          <p:cNvSpPr txBox="1"/>
          <p:nvPr/>
        </p:nvSpPr>
        <p:spPr>
          <a:xfrm>
            <a:off x="1956816" y="1828800"/>
            <a:ext cx="672084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King James and King William of ___ fought in the Battle of the Boyne in 1690?</a:t>
            </a:r>
          </a:p>
        </p:txBody>
      </p:sp>
    </p:spTree>
    <p:extLst>
      <p:ext uri="{BB962C8B-B14F-4D97-AF65-F5344CB8AC3E}">
        <p14:creationId xmlns:p14="http://schemas.microsoft.com/office/powerpoint/2010/main" val="65810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4F8BFF-A1CD-7A1F-E722-AAA683C519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22126AE-AE5A-1DD1-65EE-B27D651CA127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6C23DA-A0F7-FC13-A358-F32D2D5634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212587-8D7B-EA49-2E5D-ABEF43A32C64}"/>
              </a:ext>
            </a:extLst>
          </p:cNvPr>
          <p:cNvSpPr txBox="1"/>
          <p:nvPr/>
        </p:nvSpPr>
        <p:spPr>
          <a:xfrm>
            <a:off x="1956816" y="1828800"/>
            <a:ext cx="67208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Which part of the eye gives it its colour – pupil, iris, lens?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8237C984-F9CA-C313-DB25-29F4CF6F19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1917" y="175374"/>
            <a:ext cx="3925915" cy="821322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F687E5F0-086E-BA0F-C494-71CAA2C8B8D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85C1F8B-404C-D5DE-3D41-88427FED127A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CE4E9A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Iris</a:t>
            </a:r>
          </a:p>
        </p:txBody>
      </p:sp>
    </p:spTree>
    <p:extLst>
      <p:ext uri="{BB962C8B-B14F-4D97-AF65-F5344CB8AC3E}">
        <p14:creationId xmlns:p14="http://schemas.microsoft.com/office/powerpoint/2010/main" val="217771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D51B90-380C-AF07-2ADF-A249F52B4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01A4C13C-E354-7996-B252-D9276E9D8226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442BD7-DC58-BD3A-0C0C-FDB54E5617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CB97952-5381-FB44-AF7D-EBB9B6E8B0B1}"/>
              </a:ext>
            </a:extLst>
          </p:cNvPr>
          <p:cNvSpPr txBox="1"/>
          <p:nvPr/>
        </p:nvSpPr>
        <p:spPr>
          <a:xfrm>
            <a:off x="1956816" y="1828800"/>
            <a:ext cx="672084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If someone is very pleased with something, they are said to be “tickled ___”?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C501DA0E-2FB6-994C-A891-3DCAEC34ED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1917" y="175374"/>
            <a:ext cx="3925915" cy="821322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C5A211F4-B6D3-7A9D-8A6C-E2E0A5A69C5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986ADD9-24E9-BBDE-FDB1-589B29AC098B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CE4E9A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Pink</a:t>
            </a:r>
          </a:p>
        </p:txBody>
      </p:sp>
    </p:spTree>
    <p:extLst>
      <p:ext uri="{BB962C8B-B14F-4D97-AF65-F5344CB8AC3E}">
        <p14:creationId xmlns:p14="http://schemas.microsoft.com/office/powerpoint/2010/main" val="76854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26A7C8-E977-710D-EBFD-173908A0D6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53642160-0E6B-F2A9-65E4-6687B4467C5A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2A22FD-793A-AE07-4566-7F220A4211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07C1E29-F834-54AE-37C5-19E93FBBCD20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two colours appear on Horrid Henry’s jumper?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DDF6FCEB-8862-1F22-B24A-DB6007B6E43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1917" y="175374"/>
            <a:ext cx="3925915" cy="821322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DC472067-501E-61B8-FEC8-8B5D3C2641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41079AA-B4DE-BFF3-77AE-9DF4D23740CE}"/>
              </a:ext>
            </a:extLst>
          </p:cNvPr>
          <p:cNvSpPr txBox="1"/>
          <p:nvPr/>
        </p:nvSpPr>
        <p:spPr>
          <a:xfrm>
            <a:off x="2419291" y="5184672"/>
            <a:ext cx="57958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CE4E9A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Blue &amp; Yellow</a:t>
            </a:r>
          </a:p>
        </p:txBody>
      </p:sp>
    </p:spTree>
    <p:extLst>
      <p:ext uri="{BB962C8B-B14F-4D97-AF65-F5344CB8AC3E}">
        <p14:creationId xmlns:p14="http://schemas.microsoft.com/office/powerpoint/2010/main" val="9935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A581C1-D264-DF64-862E-1A4230562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61F31FFB-6034-4052-0A7E-16AE54C62F8C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639AE7-60F1-24CF-B982-ABFF216837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85F6A4A-D487-5518-C853-D0BBD014D65F}"/>
              </a:ext>
            </a:extLst>
          </p:cNvPr>
          <p:cNvSpPr txBox="1"/>
          <p:nvPr/>
        </p:nvSpPr>
        <p:spPr>
          <a:xfrm>
            <a:off x="1956816" y="1828800"/>
            <a:ext cx="67208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the “black box” recorder on an aircraft?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F0A4F777-6F52-F328-C485-091634BE72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1917" y="175374"/>
            <a:ext cx="3925915" cy="821322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1A788E5A-9910-5687-45B3-8B05DE4CD07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DF95A9-90B9-34FD-4321-8542A4275E42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CE4E9A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Orange</a:t>
            </a:r>
          </a:p>
        </p:txBody>
      </p:sp>
    </p:spTree>
    <p:extLst>
      <p:ext uri="{BB962C8B-B14F-4D97-AF65-F5344CB8AC3E}">
        <p14:creationId xmlns:p14="http://schemas.microsoft.com/office/powerpoint/2010/main" val="55890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t="-4000" r="-6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5B2092-8E63-9586-CB71-411EE9427D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6BDDC967-F681-E11D-6D7A-24FD8DCC0349}"/>
              </a:ext>
            </a:extLst>
          </p:cNvPr>
          <p:cNvSpPr txBox="1"/>
          <p:nvPr/>
        </p:nvSpPr>
        <p:spPr>
          <a:xfrm>
            <a:off x="6217896" y="6559992"/>
            <a:ext cx="2862096" cy="2476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0B9E3D-0E33-8CFF-70D2-3F300B2B4E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3" name="Picture 2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696EF20F-F6D4-12DD-6AE1-88D0039F0B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9400"/>
            <a:ext cx="91440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66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242F25-C55B-DA4B-CF3C-D5801ABC4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F4C6054D-2987-E2F9-51B9-60B0CAE5DDDB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F89C4C-72F9-4FC2-BF46-95E6EE4141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DF7FCF57-9AF0-DBBB-D8BE-7D5A658EDC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49" y="235249"/>
            <a:ext cx="6793992" cy="9058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24F3E72-87FA-E718-6E31-B57959929CDE}"/>
              </a:ext>
            </a:extLst>
          </p:cNvPr>
          <p:cNvSpPr txBox="1"/>
          <p:nvPr/>
        </p:nvSpPr>
        <p:spPr>
          <a:xfrm>
            <a:off x="1956816" y="1828800"/>
            <a:ext cx="67208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What’s green and smells like blue paint?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46063F-3D64-EEB4-14DB-4E9D3F51BB24}"/>
              </a:ext>
            </a:extLst>
          </p:cNvPr>
          <p:cNvSpPr txBox="1"/>
          <p:nvPr/>
        </p:nvSpPr>
        <p:spPr>
          <a:xfrm>
            <a:off x="1676204" y="4547810"/>
            <a:ext cx="72820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17C22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Green Paint!</a:t>
            </a:r>
          </a:p>
        </p:txBody>
      </p:sp>
    </p:spTree>
    <p:extLst>
      <p:ext uri="{BB962C8B-B14F-4D97-AF65-F5344CB8AC3E}">
        <p14:creationId xmlns:p14="http://schemas.microsoft.com/office/powerpoint/2010/main" val="143956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230940-6B4D-4B21-430E-092E8BB9DC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95191599-90AC-0A00-45C3-B67C45DE14A7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EAE7F8-5140-533A-5858-D146EE2911C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3DBF1520-6924-8801-78FA-ECD730F7077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28" y="2495470"/>
            <a:ext cx="8924544" cy="186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16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1A93DE-4BE5-E8E1-8739-8CECCE4DE9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3D681FD1-EABA-FFAC-E25D-061ED697C122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F3FB7E-5EDA-EB36-0B2F-1C7F35E5D6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CAE6709-16A4-6B5E-63D0-0979AE1D4A95}"/>
              </a:ext>
            </a:extLst>
          </p:cNvPr>
          <p:cNvSpPr txBox="1"/>
          <p:nvPr/>
        </p:nvSpPr>
        <p:spPr>
          <a:xfrm>
            <a:off x="1956816" y="1828800"/>
            <a:ext cx="6720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the Minecraft logo?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8A1AD791-4972-47C2-4240-930BC3812B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9212" y="136318"/>
            <a:ext cx="4956048" cy="103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55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88FCD7-03AC-3A90-B9E7-4FDF40D70E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475D46D5-E0DE-8525-C804-E6331C7284E9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4AEA15F-A9DC-D26C-7298-F12DDECF43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23325C8-41B5-658F-05CD-25304C3DA55F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Which of the planets is known as the “Red Planet”?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3DE925DE-67E8-F6C7-D7F4-786F805C21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9212" y="136318"/>
            <a:ext cx="4956048" cy="103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5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156057-6FFC-D58F-7459-B882308754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4F3CCCC6-FBBF-2380-5AD9-D94044411D5B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26922C-6540-F02E-02C2-D71392CC56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1EDBAB-81DE-1641-606E-7E5D1F090F02}"/>
              </a:ext>
            </a:extLst>
          </p:cNvPr>
          <p:cNvSpPr txBox="1"/>
          <p:nvPr/>
        </p:nvSpPr>
        <p:spPr>
          <a:xfrm>
            <a:off x="1956816" y="1828800"/>
            <a:ext cx="6720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If a person is jealous, they are said to be “___ with envy”?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BF151B5C-AC77-FD2C-581B-563ECA1F6EE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9212" y="136318"/>
            <a:ext cx="4956048" cy="103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24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CA262A-18C1-3D68-78BD-379FB2380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0F3F228-2BC0-5791-0942-CB6FE12827E5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8658D5-4839-82A7-DC79-BA7C8B6DC6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DEFE2F03-AA6D-D10C-80A1-656FE88F4E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7430" y="50358"/>
            <a:ext cx="5070348" cy="10607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295A3BA-28C6-6921-768E-4A9F27A8159E}"/>
              </a:ext>
            </a:extLst>
          </p:cNvPr>
          <p:cNvSpPr txBox="1"/>
          <p:nvPr/>
        </p:nvSpPr>
        <p:spPr>
          <a:xfrm>
            <a:off x="1956816" y="1828800"/>
            <a:ext cx="672084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Players from which Irish county are sometimes known as the “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Yellowbellies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”?</a:t>
            </a:r>
          </a:p>
        </p:txBody>
      </p:sp>
    </p:spTree>
    <p:extLst>
      <p:ext uri="{BB962C8B-B14F-4D97-AF65-F5344CB8AC3E}">
        <p14:creationId xmlns:p14="http://schemas.microsoft.com/office/powerpoint/2010/main" val="325959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35F5AD-CF03-3D57-DF60-CDC3A951B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55CE5E27-4EF6-D20A-2F10-5DCA2BD51854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54358C-FABC-E133-EC30-8193BAB484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C9C0023-1314-CA3F-82C9-6072E5ACA3F3}"/>
              </a:ext>
            </a:extLst>
          </p:cNvPr>
          <p:cNvSpPr txBox="1"/>
          <p:nvPr/>
        </p:nvSpPr>
        <p:spPr>
          <a:xfrm>
            <a:off x="1956816" y="1828800"/>
            <a:ext cx="672084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slippers does Dorothy wear in “The Wizard of Oz”?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4FE4EABB-274F-30A9-78DF-8CCCAD09D1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9212" y="136318"/>
            <a:ext cx="4956048" cy="103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15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3FA24D-67F3-5429-9F42-457ECB4944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A0507FE9-2BA7-46DB-0B9F-1A9EE6C35150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A1ED90-CBD2-C219-E926-F1560183D0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363588C-5EE5-D79F-D415-DA6EBA34DD26}"/>
              </a:ext>
            </a:extLst>
          </p:cNvPr>
          <p:cNvSpPr txBox="1"/>
          <p:nvPr/>
        </p:nvSpPr>
        <p:spPr>
          <a:xfrm>
            <a:off x="1956816" y="1828800"/>
            <a:ext cx="672084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After how many years does a couple celebrate their silver wedding anniversary?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9C8DA6A3-EE7A-245E-823C-B8A35E0F1FF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9212" y="136318"/>
            <a:ext cx="4956048" cy="103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90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3B7F03-B421-AF2F-EBF0-04E2BE5AB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90216E8A-E67C-75A7-7A20-B968382C58E4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96025F-43A6-8512-9B4C-1432589D30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813029F-D099-4992-85BC-EDEFBF22CE58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suede shoes did Elvis Presley sing about?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5146CAC4-891A-C900-19FB-522F8F5215F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9212" y="136318"/>
            <a:ext cx="4956048" cy="103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9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t="-4000" r="-6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09F6CB-E053-8457-DD69-82C96F4D3F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31E70917-8571-85AF-C0D4-A1A00EFC073B}"/>
              </a:ext>
            </a:extLst>
          </p:cNvPr>
          <p:cNvSpPr txBox="1"/>
          <p:nvPr/>
        </p:nvSpPr>
        <p:spPr>
          <a:xfrm>
            <a:off x="6217896" y="6559992"/>
            <a:ext cx="2862096" cy="2476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226800-29E0-E0FE-836A-B92D23345B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3" name="Picture 2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4DD24962-891B-9A8D-B671-57FDF29088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9400"/>
            <a:ext cx="91440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49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C60010-3AC0-F242-152B-371D52E6B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989C77E6-E882-FFCD-5142-88DAF307DE0E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6EE1AA-4653-40D9-2CD6-935DF6CD7D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6EC5E5BE-F61C-EDC7-EEB2-4DAD812E61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49" y="235249"/>
            <a:ext cx="6793992" cy="9058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4451C2-A3A3-3925-00EC-893766939C73}"/>
              </a:ext>
            </a:extLst>
          </p:cNvPr>
          <p:cNvSpPr txBox="1"/>
          <p:nvPr/>
        </p:nvSpPr>
        <p:spPr>
          <a:xfrm>
            <a:off x="1956816" y="1828800"/>
            <a:ext cx="67208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How can you tell which rabbits are getting old?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8AC086-F6F4-4603-F8B3-91A44FBA597D}"/>
              </a:ext>
            </a:extLst>
          </p:cNvPr>
          <p:cNvSpPr txBox="1"/>
          <p:nvPr/>
        </p:nvSpPr>
        <p:spPr>
          <a:xfrm>
            <a:off x="1676204" y="4547810"/>
            <a:ext cx="728206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CE4E9A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Look for the grey hares!</a:t>
            </a:r>
          </a:p>
        </p:txBody>
      </p:sp>
    </p:spTree>
    <p:extLst>
      <p:ext uri="{BB962C8B-B14F-4D97-AF65-F5344CB8AC3E}">
        <p14:creationId xmlns:p14="http://schemas.microsoft.com/office/powerpoint/2010/main" val="124319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6ADB26-CF5B-39CA-602D-5F235BA08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5A0C3F3A-5D5D-3605-1599-FDAE16A2EE57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8580E5-99E3-D902-B951-65BF7D3B49C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pic>
        <p:nvPicPr>
          <p:cNvPr id="5" name="Picture 4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9261B3A7-FD2B-3A58-7972-B082D3E477D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" y="1455732"/>
            <a:ext cx="8961120" cy="1874712"/>
          </a:xfrm>
          <a:prstGeom prst="rect">
            <a:avLst/>
          </a:prstGeom>
        </p:spPr>
      </p:pic>
      <p:pic>
        <p:nvPicPr>
          <p:cNvPr id="4" name="Picture 3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78A884CA-B899-CC12-E83F-631A08F77EA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746" y="3527556"/>
            <a:ext cx="8636508" cy="176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05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1A6A6F-0B3A-98AE-4166-18FA9C7B1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2810181A-5228-C060-3245-FF4F911BFE41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4D3C1D7-CF9B-DF78-93BF-731FEB5C28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C6BC080-6FC1-DABD-CF20-C93333A8488A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main colour of the flag of the United Nations?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47D98118-3F91-DAE4-055D-BEB46988A0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3644" y="141492"/>
            <a:ext cx="3763899" cy="787427"/>
          </a:xfrm>
          <a:prstGeom prst="rect">
            <a:avLst/>
          </a:prstGeom>
        </p:spPr>
      </p:pic>
      <p:pic>
        <p:nvPicPr>
          <p:cNvPr id="6" name="Picture 5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4686AFE4-9D61-FF38-6358-0A04CE2EB8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3B98CA3-1D4C-4666-484A-E7594517690B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2C88C8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Blue</a:t>
            </a:r>
          </a:p>
        </p:txBody>
      </p:sp>
    </p:spTree>
    <p:extLst>
      <p:ext uri="{BB962C8B-B14F-4D97-AF65-F5344CB8AC3E}">
        <p14:creationId xmlns:p14="http://schemas.microsoft.com/office/powerpoint/2010/main" val="387808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4865C3-1F7F-5E6F-F2F5-48A17915F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F4323DA9-42DA-02CC-937C-A21962A5357E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00B398-779A-1A89-D303-8E4912F9B1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EDCB843-CAB9-3C29-76AC-07B6823D5D8D}"/>
              </a:ext>
            </a:extLst>
          </p:cNvPr>
          <p:cNvSpPr txBox="1"/>
          <p:nvPr/>
        </p:nvSpPr>
        <p:spPr>
          <a:xfrm>
            <a:off x="1956816" y="1828800"/>
            <a:ext cx="67208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True or false: Orange County is a real place in California, USA?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E4C389FF-8FC1-7869-1F6C-E10BCF9C66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3644" y="141492"/>
            <a:ext cx="3763899" cy="787427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02B2DF89-0F2D-B05B-599B-A86DF87EDB6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3ED8B6C-1247-65DC-F282-F23DCC1568DF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2C88C8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368703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A58912-E78E-9121-2433-863F340CA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AA23EAC4-6C58-F888-9338-1D0A59D34352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5C4388-3491-6A98-43DA-126FD6B6B5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FBE30F2-703C-25E4-7B47-9A3B224E7901}"/>
              </a:ext>
            </a:extLst>
          </p:cNvPr>
          <p:cNvSpPr txBox="1"/>
          <p:nvPr/>
        </p:nvSpPr>
        <p:spPr>
          <a:xfrm>
            <a:off x="1956816" y="1828800"/>
            <a:ext cx="6720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crimson or scarlet?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53E130F3-762A-B7AE-9212-3AFEDF0A3F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3644" y="141492"/>
            <a:ext cx="3763899" cy="787427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97BECA4E-F54B-0FDC-D3EE-5C8103AEFA7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F1A355B-1899-DDC7-BE69-2462782D633D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2C88C8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Red</a:t>
            </a:r>
          </a:p>
        </p:txBody>
      </p:sp>
    </p:spTree>
    <p:extLst>
      <p:ext uri="{BB962C8B-B14F-4D97-AF65-F5344CB8AC3E}">
        <p14:creationId xmlns:p14="http://schemas.microsoft.com/office/powerpoint/2010/main" val="19964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7F1A6A-758F-103D-DF00-58FC5177B8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603693FA-6B32-690C-7C8F-80210D15A1DA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FFFBB5-F2AE-A33B-D4EB-1E65A39049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61E1CBF-4AD2-6CA4-1A9F-2015B0062703}"/>
              </a:ext>
            </a:extLst>
          </p:cNvPr>
          <p:cNvSpPr txBox="1"/>
          <p:nvPr/>
        </p:nvSpPr>
        <p:spPr>
          <a:xfrm>
            <a:off x="1956816" y="1828800"/>
            <a:ext cx="67208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Blue, yellow, green, red and what other colour are the colours of the rings on the Olympic flag?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DCFF5E31-1C07-4AF8-FB52-CB35D69594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3644" y="141492"/>
            <a:ext cx="3763899" cy="787427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FB92A50D-0B9F-D08A-690C-49D55C0316A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8C647F3-ED35-07E0-60F5-48A6AB0F8001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2C88C8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Black</a:t>
            </a:r>
          </a:p>
        </p:txBody>
      </p:sp>
    </p:spTree>
    <p:extLst>
      <p:ext uri="{BB962C8B-B14F-4D97-AF65-F5344CB8AC3E}">
        <p14:creationId xmlns:p14="http://schemas.microsoft.com/office/powerpoint/2010/main" val="295990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t="-4000" r="-6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930C00FA-B077-AA5F-82D3-5F4F97268D13}"/>
              </a:ext>
            </a:extLst>
          </p:cNvPr>
          <p:cNvSpPr txBox="1"/>
          <p:nvPr/>
        </p:nvSpPr>
        <p:spPr>
          <a:xfrm>
            <a:off x="6217896" y="6559992"/>
            <a:ext cx="2862096" cy="2476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796591-74D1-9CCE-DA03-FAE07C611B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3" name="Picture 2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61154E41-55CC-8925-C794-AC65522C15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9400"/>
            <a:ext cx="91440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24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46A530-F717-ADA6-78CC-D019BEEDF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B0589272-3322-31C8-A1AB-88B62537FA65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654A49-78C7-93BC-54B7-8B9596BE9B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A90FB2-CBC1-CDD5-4995-FD8836A69BDE}"/>
              </a:ext>
            </a:extLst>
          </p:cNvPr>
          <p:cNvSpPr txBox="1"/>
          <p:nvPr/>
        </p:nvSpPr>
        <p:spPr>
          <a:xfrm>
            <a:off x="1956816" y="1828800"/>
            <a:ext cx="67208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type of creature is a “Black Mamba” – bird, snake, crocodile?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D6ACA039-ACD2-F6A4-FB72-112AE2C097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3644" y="141492"/>
            <a:ext cx="3763899" cy="787427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51F08337-D554-8C9D-116A-6E22F9493EB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A1A29DE-879F-8B9C-791D-902091FCAAE7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2C88C8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Snake</a:t>
            </a:r>
          </a:p>
        </p:txBody>
      </p:sp>
    </p:spTree>
    <p:extLst>
      <p:ext uri="{BB962C8B-B14F-4D97-AF65-F5344CB8AC3E}">
        <p14:creationId xmlns:p14="http://schemas.microsoft.com/office/powerpoint/2010/main" val="274731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129D45-B752-03B0-30F0-7ED6C25EB7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14462D5E-626B-2B7D-2418-B34995E751AB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82677B-F3D5-DF2C-8169-4AF76DDE60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7570A6-5F9F-B18D-DF42-5BE49338D628}"/>
              </a:ext>
            </a:extLst>
          </p:cNvPr>
          <p:cNvSpPr txBox="1"/>
          <p:nvPr/>
        </p:nvSpPr>
        <p:spPr>
          <a:xfrm>
            <a:off x="1956816" y="1828800"/>
            <a:ext cx="67208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Which African country has the same three colours on their flag as Ireland, but they are reversed?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012EA3BD-91DC-902B-67A8-6C1240C5D9D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3644" y="141492"/>
            <a:ext cx="3763899" cy="787427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88C39EC5-6C30-E225-2AC1-6E655082255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B5D4B4-9674-2A6C-F01B-160AECFE0C16}"/>
              </a:ext>
            </a:extLst>
          </p:cNvPr>
          <p:cNvSpPr txBox="1"/>
          <p:nvPr/>
        </p:nvSpPr>
        <p:spPr>
          <a:xfrm>
            <a:off x="2441448" y="5179282"/>
            <a:ext cx="53949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2C88C8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Ivory Coast</a:t>
            </a:r>
          </a:p>
        </p:txBody>
      </p:sp>
    </p:spTree>
    <p:extLst>
      <p:ext uri="{BB962C8B-B14F-4D97-AF65-F5344CB8AC3E}">
        <p14:creationId xmlns:p14="http://schemas.microsoft.com/office/powerpoint/2010/main" val="149787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t="-4000" r="-6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D0D06B-7F64-1CF3-4207-1F854141C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55D682C5-E4D1-B0D9-7284-C86177BDEB6E}"/>
              </a:ext>
            </a:extLst>
          </p:cNvPr>
          <p:cNvSpPr txBox="1"/>
          <p:nvPr/>
        </p:nvSpPr>
        <p:spPr>
          <a:xfrm>
            <a:off x="6217896" y="6559992"/>
            <a:ext cx="2862096" cy="2476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D915A6-F7DC-68DF-E326-3615E282C0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3" name="Picture 2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781442AE-66DA-60C4-45D0-94008D5560F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9400"/>
            <a:ext cx="91440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9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402F0C-C928-9DF3-C443-49105B24FB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E0743D34-9E06-3EFF-EB0C-EFF5B6BAD6A3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D6BAF0-015F-94C6-0700-745E5C6B3D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BC344677-E4D9-3DCD-05B8-EF849CFF22E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49" y="235249"/>
            <a:ext cx="6793992" cy="9058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1D19A2-BF49-D657-6C4C-6A9A2885D13B}"/>
              </a:ext>
            </a:extLst>
          </p:cNvPr>
          <p:cNvSpPr txBox="1"/>
          <p:nvPr/>
        </p:nvSpPr>
        <p:spPr>
          <a:xfrm>
            <a:off x="1956815" y="1280160"/>
            <a:ext cx="67208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does a mummy Colour Wheel say to a baby Colour Wheel?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94DE57-B12D-59AE-42F5-223D51FA6768}"/>
              </a:ext>
            </a:extLst>
          </p:cNvPr>
          <p:cNvSpPr txBox="1"/>
          <p:nvPr/>
        </p:nvSpPr>
        <p:spPr>
          <a:xfrm>
            <a:off x="1676204" y="4547810"/>
            <a:ext cx="728206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FDC32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Don’t take that tone with me!</a:t>
            </a:r>
          </a:p>
        </p:txBody>
      </p:sp>
    </p:spTree>
    <p:extLst>
      <p:ext uri="{BB962C8B-B14F-4D97-AF65-F5344CB8AC3E}">
        <p14:creationId xmlns:p14="http://schemas.microsoft.com/office/powerpoint/2010/main" val="220526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8C6F3A-9033-9B10-D02B-026350366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A6453B63-654B-89C6-4728-E37B7A06F753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2560C2-21D2-5DBD-FC51-4F7F9978CC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A676EE9C-7FE8-3A9C-4E50-56E6899967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28" y="1560667"/>
            <a:ext cx="8924544" cy="1867060"/>
          </a:xfrm>
          <a:prstGeom prst="rect">
            <a:avLst/>
          </a:prstGeom>
        </p:spPr>
      </p:pic>
      <p:pic>
        <p:nvPicPr>
          <p:cNvPr id="4" name="Picture 3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5F655787-AF8C-B442-CAB0-6080115043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746" y="3527556"/>
            <a:ext cx="8636508" cy="176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986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86F23E-9F2A-1D2B-905F-8F3525511C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E7EB0805-9C6D-2A50-3158-BB4A0EE3DD5D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7EB98D-6DD1-578C-AC4B-53EE8FE7E5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EF71F2D-B2C0-1D8B-2AC7-805356488D86}"/>
              </a:ext>
            </a:extLst>
          </p:cNvPr>
          <p:cNvSpPr txBox="1"/>
          <p:nvPr/>
        </p:nvSpPr>
        <p:spPr>
          <a:xfrm>
            <a:off x="1956816" y="1828800"/>
            <a:ext cx="6720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the Minecraft logo?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F7A4FF00-84C7-9206-E4B7-1F3EBCD169F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1932" y="161431"/>
            <a:ext cx="4064508" cy="850315"/>
          </a:xfrm>
          <a:prstGeom prst="rect">
            <a:avLst/>
          </a:prstGeom>
        </p:spPr>
      </p:pic>
      <p:pic>
        <p:nvPicPr>
          <p:cNvPr id="4" name="Picture 3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5BC96B03-38B2-A5B5-0A1C-0E456F26BD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A63859-EB03-6B73-2D02-BB540E3AAF8A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chemeClr val="accent2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Grey</a:t>
            </a:r>
          </a:p>
        </p:txBody>
      </p:sp>
    </p:spTree>
    <p:extLst>
      <p:ext uri="{BB962C8B-B14F-4D97-AF65-F5344CB8AC3E}">
        <p14:creationId xmlns:p14="http://schemas.microsoft.com/office/powerpoint/2010/main" val="38898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12569D-FFA8-846D-9C2C-3784CAA48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22EAADD0-18EE-2BF7-30C0-B084C3CCF08C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ACC125-F8D4-2FB9-6987-1959F58C87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F65066-4175-85E1-A75D-6205F57F29F5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Which of the planets is known as the “Red Planet”?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AC9DEC8E-FA0C-6AD3-FA19-E0CCC67470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1932" y="161431"/>
            <a:ext cx="4064508" cy="850315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AC854C58-22CA-FC0E-64CB-DA64D99B6B1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549524-4810-B4B7-50C6-66AC6B05751C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chemeClr val="accent2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Mars</a:t>
            </a:r>
          </a:p>
        </p:txBody>
      </p:sp>
    </p:spTree>
    <p:extLst>
      <p:ext uri="{BB962C8B-B14F-4D97-AF65-F5344CB8AC3E}">
        <p14:creationId xmlns:p14="http://schemas.microsoft.com/office/powerpoint/2010/main" val="220214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7466E4-DFFF-1605-C676-910C6725D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ED3A3340-D4E1-DB14-D64B-2C13976BE96B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12BDD2-F69F-3D71-C4CB-D509ACD50F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C91B4E-98FF-68FE-F694-EA3F736EB9DA}"/>
              </a:ext>
            </a:extLst>
          </p:cNvPr>
          <p:cNvSpPr txBox="1"/>
          <p:nvPr/>
        </p:nvSpPr>
        <p:spPr>
          <a:xfrm>
            <a:off x="1956816" y="1828800"/>
            <a:ext cx="67208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If a person is jealous, they are said to be “___ with envy”?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F3CE047B-6818-7DFB-C858-FA756D9758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1932" y="161431"/>
            <a:ext cx="4064508" cy="850315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20C9B45A-1BCD-ED08-4C50-FBD757843B9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E1B4D8C-1816-F607-0B6C-3EAFF8B2696D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chemeClr val="accent2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Green</a:t>
            </a:r>
          </a:p>
        </p:txBody>
      </p:sp>
    </p:spTree>
    <p:extLst>
      <p:ext uri="{BB962C8B-B14F-4D97-AF65-F5344CB8AC3E}">
        <p14:creationId xmlns:p14="http://schemas.microsoft.com/office/powerpoint/2010/main" val="51616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7A90F6-879F-77E8-4DBC-99F5765983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926C3F2C-1C1B-0539-D472-FE19921299C0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84468-8A20-9D02-3B9F-853A404B15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0CFD4DA-FED2-AAF6-94C0-48A897DA2523}"/>
              </a:ext>
            </a:extLst>
          </p:cNvPr>
          <p:cNvSpPr txBox="1"/>
          <p:nvPr/>
        </p:nvSpPr>
        <p:spPr>
          <a:xfrm>
            <a:off x="1956816" y="1828800"/>
            <a:ext cx="67208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slippers does Dorothy wear in “The Wizard of Oz”?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20598D92-3F68-75C4-6B67-345F7FE315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1932" y="161431"/>
            <a:ext cx="4064508" cy="850315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FFECBF43-BC50-60D6-9E40-A2ACC169638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7CBB95E-9CBF-1398-40A1-7A034275F2A0}"/>
              </a:ext>
            </a:extLst>
          </p:cNvPr>
          <p:cNvSpPr txBox="1"/>
          <p:nvPr/>
        </p:nvSpPr>
        <p:spPr>
          <a:xfrm>
            <a:off x="3310128" y="5179282"/>
            <a:ext cx="40690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chemeClr val="accent2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Ruby/Red</a:t>
            </a:r>
          </a:p>
        </p:txBody>
      </p:sp>
    </p:spTree>
    <p:extLst>
      <p:ext uri="{BB962C8B-B14F-4D97-AF65-F5344CB8AC3E}">
        <p14:creationId xmlns:p14="http://schemas.microsoft.com/office/powerpoint/2010/main" val="60760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27C5D3-D1E9-5FA7-08D3-840F469A1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3501D31D-0B99-6B40-0E5B-3FA50B759036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8316E3-06D7-AE23-83C9-E2A39ED929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CBBA773-E475-A9D7-12F9-9593A2BCFEE1}"/>
              </a:ext>
            </a:extLst>
          </p:cNvPr>
          <p:cNvSpPr txBox="1"/>
          <p:nvPr/>
        </p:nvSpPr>
        <p:spPr>
          <a:xfrm>
            <a:off x="1956816" y="1828800"/>
            <a:ext cx="67208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After how many years does a couple celebrate their silver wedding anniversary?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5120BA4F-E6A5-F360-E533-93D87FDC3AB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1932" y="161431"/>
            <a:ext cx="4064508" cy="850315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F18F818A-FC00-0A6F-74AE-1A625F7598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E87F03-25F0-6BEE-642C-01C49CA5F201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chemeClr val="accent2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40631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E26BE6-9314-654F-4F0E-E5BAAD8FF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C499A6FC-8B09-8BC2-B243-59D7AB9E0AEF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8BD316-2859-DB6F-E9CE-A9B933DA5F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B3166DF8-E7D4-8BFF-7FFD-458A31BA227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49" y="235249"/>
            <a:ext cx="6793992" cy="9058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2F06BD8-5CB4-3A60-36D8-250E463003E8}"/>
              </a:ext>
            </a:extLst>
          </p:cNvPr>
          <p:cNvSpPr txBox="1"/>
          <p:nvPr/>
        </p:nvSpPr>
        <p:spPr>
          <a:xfrm>
            <a:off x="1956816" y="1828800"/>
            <a:ext cx="67208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a cat’s favourite colour?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2DA83A-6B73-5809-00D3-2365300D7C6A}"/>
              </a:ext>
            </a:extLst>
          </p:cNvPr>
          <p:cNvSpPr txBox="1"/>
          <p:nvPr/>
        </p:nvSpPr>
        <p:spPr>
          <a:xfrm>
            <a:off x="3401568" y="4658073"/>
            <a:ext cx="41513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“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Purr”ple</a:t>
            </a:r>
            <a:endParaRPr lang="en-IE" sz="6600" b="1" dirty="0">
              <a:ln w="19050">
                <a:solidFill>
                  <a:sysClr val="windowText" lastClr="000000"/>
                </a:solidFill>
              </a:ln>
              <a:solidFill>
                <a:srgbClr val="B845B4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06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9DB294-1CA4-8CDE-C07D-8A9CEA24A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09039F65-A40D-5DF0-DF92-D7F1850A825D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316D9F-FF06-F423-7050-32D9606AF3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662720F-EFE8-3D81-7059-DE46F75CC2D9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suede shoes did Elvis Presley sing about?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BDBEA730-86C9-EBD5-642D-83EE5221A8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1932" y="161431"/>
            <a:ext cx="4064508" cy="850315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F3D760F5-D837-F937-3307-C2F47F3847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0E84D8A-B782-7809-6D04-37478633A4B7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chemeClr val="accent2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Blue</a:t>
            </a:r>
          </a:p>
        </p:txBody>
      </p:sp>
    </p:spTree>
    <p:extLst>
      <p:ext uri="{BB962C8B-B14F-4D97-AF65-F5344CB8AC3E}">
        <p14:creationId xmlns:p14="http://schemas.microsoft.com/office/powerpoint/2010/main" val="235073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12FBF9-8E24-8D03-BD6D-8946D49498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6841C333-C09C-3D32-109A-F2B6F58248B7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163959-8077-2DB4-2514-E1A7FCC537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BD0B6F-B290-F849-4F87-AA8AA806A584}"/>
              </a:ext>
            </a:extLst>
          </p:cNvPr>
          <p:cNvSpPr txBox="1"/>
          <p:nvPr/>
        </p:nvSpPr>
        <p:spPr>
          <a:xfrm>
            <a:off x="155448" y="1166842"/>
            <a:ext cx="88331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CE4E9A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i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17C22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m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DC32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e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13D4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7030A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o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F99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0070C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e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2C88C8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DC32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k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chemeClr val="accent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F99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e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F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i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17C22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n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7030A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DC32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l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92D05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CE4E9A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o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C000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e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115453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t="-4000" r="-6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B460F3-E412-7DF9-72C3-A1AC21569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8260A849-B75C-6E04-B24F-AFD07D9B09EE}"/>
              </a:ext>
            </a:extLst>
          </p:cNvPr>
          <p:cNvSpPr txBox="1"/>
          <p:nvPr/>
        </p:nvSpPr>
        <p:spPr>
          <a:xfrm>
            <a:off x="6217896" y="6559992"/>
            <a:ext cx="2862096" cy="2476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7B20C6-46E9-5C1C-5239-27C84DBB81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3" name="Picture 2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0569AF3D-AEFE-BE6F-6ADB-B25E98BE9E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9400"/>
            <a:ext cx="91440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40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A0D203-C4B8-64BF-B65D-AFDB86D4DE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2A235141-FB42-1A25-5405-0B93444C3250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4CE2F6-E9EE-AB92-1EF9-75302DA470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279DCF3F-251B-4EA5-3CD3-14A667A4DCE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49" y="235249"/>
            <a:ext cx="6793992" cy="9058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97849D7-0FC0-F272-3551-F23994A8604D}"/>
              </a:ext>
            </a:extLst>
          </p:cNvPr>
          <p:cNvSpPr txBox="1"/>
          <p:nvPr/>
        </p:nvSpPr>
        <p:spPr>
          <a:xfrm>
            <a:off x="1956816" y="1828800"/>
            <a:ext cx="67208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kind of ant can you colour with?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4010A8-63E4-D33F-5A9F-FEDB6AA2A825}"/>
              </a:ext>
            </a:extLst>
          </p:cNvPr>
          <p:cNvSpPr txBox="1"/>
          <p:nvPr/>
        </p:nvSpPr>
        <p:spPr>
          <a:xfrm>
            <a:off x="1676204" y="4547810"/>
            <a:ext cx="72820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FF99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cray-ant!</a:t>
            </a:r>
          </a:p>
        </p:txBody>
      </p:sp>
    </p:spTree>
    <p:extLst>
      <p:ext uri="{BB962C8B-B14F-4D97-AF65-F5344CB8AC3E}">
        <p14:creationId xmlns:p14="http://schemas.microsoft.com/office/powerpoint/2010/main" val="282186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3DA865-FA3D-ECD6-9FB4-745A4AC3E0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36B2B586-0907-E28E-9FDB-F91C627241C8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425BC7-A489-62E5-9A3B-89048D16E4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pic>
        <p:nvPicPr>
          <p:cNvPr id="5" name="Picture 4" descr="A group of balls with a letter b&#10;&#10;AI-generated content may be incorrect.">
            <a:extLst>
              <a:ext uri="{FF2B5EF4-FFF2-40B4-BE49-F238E27FC236}">
                <a16:creationId xmlns:a16="http://schemas.microsoft.com/office/drawing/2014/main" id="{5C3BF9C4-757B-59EE-3136-A7FE61D8B6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12" y="2711694"/>
            <a:ext cx="8951976" cy="1434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50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1A881D-7D7C-C80D-8FF1-421D95DF27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926CAFDB-93B1-2996-0218-8C15A648FD48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6E33AC-0AF4-5234-6CD1-98EB479826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5D1723-5633-5719-976D-460401BA6708}"/>
              </a:ext>
            </a:extLst>
          </p:cNvPr>
          <p:cNvSpPr txBox="1"/>
          <p:nvPr/>
        </p:nvSpPr>
        <p:spPr>
          <a:xfrm>
            <a:off x="1956816" y="1828800"/>
            <a:ext cx="6720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Amethyst, violet and lavender are all shades of what colour?</a:t>
            </a:r>
          </a:p>
        </p:txBody>
      </p:sp>
      <p:pic>
        <p:nvPicPr>
          <p:cNvPr id="4" name="Picture 3" descr="A group of balls with a letter b&#10;&#10;AI-generated content may be incorrect.">
            <a:extLst>
              <a:ext uri="{FF2B5EF4-FFF2-40B4-BE49-F238E27FC236}">
                <a16:creationId xmlns:a16="http://schemas.microsoft.com/office/drawing/2014/main" id="{81509D2D-9EA1-E27C-9213-EAC1A90F29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0622" y="206238"/>
            <a:ext cx="5253228" cy="84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225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7BA4A4-6D3B-06F7-A574-CA7EDEEE80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32E71A19-3B8F-26DB-5B7A-70C7E189B78A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202210-EF12-4615-E6EF-50550CBE26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FA65CD-A590-B64A-80FD-871FB7F61DE0}"/>
              </a:ext>
            </a:extLst>
          </p:cNvPr>
          <p:cNvSpPr txBox="1"/>
          <p:nvPr/>
        </p:nvSpPr>
        <p:spPr>
          <a:xfrm>
            <a:off x="1956816" y="1828800"/>
            <a:ext cx="6720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famous artist had a Blue and a Rose period in his paintings?</a:t>
            </a:r>
          </a:p>
        </p:txBody>
      </p:sp>
      <p:pic>
        <p:nvPicPr>
          <p:cNvPr id="4" name="Picture 3" descr="A group of balls with a letter b&#10;&#10;AI-generated content may be incorrect.">
            <a:extLst>
              <a:ext uri="{FF2B5EF4-FFF2-40B4-BE49-F238E27FC236}">
                <a16:creationId xmlns:a16="http://schemas.microsoft.com/office/drawing/2014/main" id="{96D29BC3-7EAD-39AD-4573-812381A258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0622" y="206238"/>
            <a:ext cx="5253228" cy="84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38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275D3B-A7AB-ADE5-E0BC-3433D92BDF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4D950E81-82A6-C0BA-4692-E72BFA7A7225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71EE9F-6B79-7D3C-6215-DC8B4EEDDC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E699DD5-4685-86F7-08CF-9DA6E6D10D17}"/>
              </a:ext>
            </a:extLst>
          </p:cNvPr>
          <p:cNvSpPr txBox="1"/>
          <p:nvPr/>
        </p:nvSpPr>
        <p:spPr>
          <a:xfrm>
            <a:off x="1956816" y="1828800"/>
            <a:ext cx="672084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jacket is given to the winner of the US Masters golf tournament?</a:t>
            </a:r>
          </a:p>
        </p:txBody>
      </p:sp>
      <p:pic>
        <p:nvPicPr>
          <p:cNvPr id="4" name="Picture 3" descr="A group of balls with a letter b&#10;&#10;AI-generated content may be incorrect.">
            <a:extLst>
              <a:ext uri="{FF2B5EF4-FFF2-40B4-BE49-F238E27FC236}">
                <a16:creationId xmlns:a16="http://schemas.microsoft.com/office/drawing/2014/main" id="{0B5A5BC5-41B1-2859-F143-DB247F2520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0622" y="206238"/>
            <a:ext cx="5253228" cy="84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16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717321-AD27-7F0F-1731-B41975EAA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4415D3D0-B47C-3D2C-336D-3515F3283002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8C25D2-AE22-51E1-EBF3-2D8FEC13A7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E7EACE2-4A16-3B79-0ACE-DF2BCA620C84}"/>
              </a:ext>
            </a:extLst>
          </p:cNvPr>
          <p:cNvSpPr txBox="1"/>
          <p:nvPr/>
        </p:nvSpPr>
        <p:spPr>
          <a:xfrm>
            <a:off x="1956816" y="1828800"/>
            <a:ext cx="672084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European country’s flag consists of a white cross on a red background?</a:t>
            </a:r>
          </a:p>
        </p:txBody>
      </p:sp>
      <p:pic>
        <p:nvPicPr>
          <p:cNvPr id="4" name="Picture 3" descr="A group of balls with a letter b&#10;&#10;AI-generated content may be incorrect.">
            <a:extLst>
              <a:ext uri="{FF2B5EF4-FFF2-40B4-BE49-F238E27FC236}">
                <a16:creationId xmlns:a16="http://schemas.microsoft.com/office/drawing/2014/main" id="{1C7F0A37-C79D-BFE0-B4E6-5332C708D5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0622" y="206238"/>
            <a:ext cx="5253228" cy="84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76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8B5527-CC38-F68D-85C7-5A994F104F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01C05345-65C5-2707-44E9-4095E465E76E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4B7569-3485-8399-0E93-779B3D9633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B406AF-BD6A-0EFF-2F4F-7FF1B72EEC26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the Mr. Men character Mr. Worry?</a:t>
            </a:r>
          </a:p>
        </p:txBody>
      </p:sp>
      <p:pic>
        <p:nvPicPr>
          <p:cNvPr id="4" name="Picture 3" descr="A group of balls with a letter b&#10;&#10;AI-generated content may be incorrect.">
            <a:extLst>
              <a:ext uri="{FF2B5EF4-FFF2-40B4-BE49-F238E27FC236}">
                <a16:creationId xmlns:a16="http://schemas.microsoft.com/office/drawing/2014/main" id="{BDF2D8E0-F124-D390-5054-72AF34FD0A7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0622" y="206238"/>
            <a:ext cx="5253228" cy="84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22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36CBFD-53FC-CDC4-4017-1FEAFF5D6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9C5C9D95-BEB8-C490-8FB0-15C92C6E0A1F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D79775-EBF8-6F67-C0D8-0B27506135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AD21FD7A-7DA0-75BF-2BA8-9347F030E0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444" y="2498339"/>
            <a:ext cx="8897112" cy="186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7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087B2F-AB88-640A-E98B-B97640451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8F906178-B002-76AE-A39E-B02B6E57192D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7ED993-AF71-BC6E-A963-F5EF2017069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08717F6-F149-1F90-AE55-168BCCF12DDA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associated with the wood Ebony?</a:t>
            </a:r>
          </a:p>
        </p:txBody>
      </p:sp>
      <p:pic>
        <p:nvPicPr>
          <p:cNvPr id="4" name="Picture 3" descr="A group of balls with a letter b&#10;&#10;AI-generated content may be incorrect.">
            <a:extLst>
              <a:ext uri="{FF2B5EF4-FFF2-40B4-BE49-F238E27FC236}">
                <a16:creationId xmlns:a16="http://schemas.microsoft.com/office/drawing/2014/main" id="{B43EE244-0903-7CE4-82A6-51E10F97862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0622" y="206238"/>
            <a:ext cx="5253228" cy="84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61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t="-4000" r="-6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511B67-3660-A3BD-F2DE-9FE1F6DDD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853168F2-E0F4-3B70-18FC-70DC2474318F}"/>
              </a:ext>
            </a:extLst>
          </p:cNvPr>
          <p:cNvSpPr txBox="1"/>
          <p:nvPr/>
        </p:nvSpPr>
        <p:spPr>
          <a:xfrm>
            <a:off x="6217896" y="6559992"/>
            <a:ext cx="2862096" cy="2476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2DC94A-7676-3008-A862-D305050B92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3" name="Picture 2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FD7BDF1C-696F-847C-467E-E1EE0E7642B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9400"/>
            <a:ext cx="91440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70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E0C183-D0A8-0ABD-7D6F-4C9E9B8859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4DACEAD0-AD83-C08E-56B5-9AA81993BCE8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07F6E3-6A91-689A-A4E3-A10A0FEEC3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4ECA24B7-911B-5F72-7627-A442C65F5B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49" y="235249"/>
            <a:ext cx="6793992" cy="9058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922192-1F97-2A2F-D04E-4C983E52A669}"/>
              </a:ext>
            </a:extLst>
          </p:cNvPr>
          <p:cNvSpPr txBox="1"/>
          <p:nvPr/>
        </p:nvSpPr>
        <p:spPr>
          <a:xfrm>
            <a:off x="1956816" y="1828800"/>
            <a:ext cx="67208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What’s black and white and red all over?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755657-9747-E7EE-C752-A1702FAA41BA}"/>
              </a:ext>
            </a:extLst>
          </p:cNvPr>
          <p:cNvSpPr txBox="1"/>
          <p:nvPr/>
        </p:nvSpPr>
        <p:spPr>
          <a:xfrm>
            <a:off x="1676204" y="4547810"/>
            <a:ext cx="728206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sunburned zebra!</a:t>
            </a:r>
          </a:p>
        </p:txBody>
      </p:sp>
    </p:spTree>
    <p:extLst>
      <p:ext uri="{BB962C8B-B14F-4D97-AF65-F5344CB8AC3E}">
        <p14:creationId xmlns:p14="http://schemas.microsoft.com/office/powerpoint/2010/main" val="374546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ECDDFA-2FA7-E6DB-17F4-95AA56C81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1940FA51-28BE-7401-DD9E-8F71DA709CB9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4D35F0-AB9B-6ED3-3477-9EA1ACC86A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pic>
        <p:nvPicPr>
          <p:cNvPr id="5" name="Picture 4" descr="A group of balls with a letter b&#10;&#10;AI-generated content may be incorrect.">
            <a:extLst>
              <a:ext uri="{FF2B5EF4-FFF2-40B4-BE49-F238E27FC236}">
                <a16:creationId xmlns:a16="http://schemas.microsoft.com/office/drawing/2014/main" id="{A93FB863-9522-6540-EB5D-4BA74E094F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12" y="1797294"/>
            <a:ext cx="8951976" cy="1434612"/>
          </a:xfrm>
          <a:prstGeom prst="rect">
            <a:avLst/>
          </a:prstGeom>
        </p:spPr>
      </p:pic>
      <p:pic>
        <p:nvPicPr>
          <p:cNvPr id="4" name="Picture 3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F771ABFD-E6A9-A614-88ED-925A32CADA6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746" y="3527556"/>
            <a:ext cx="8636508" cy="176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39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6C4BE4-E109-F2B4-E05C-0C889355AE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47CCA09-5DF3-8B2F-E28D-8EDD95E5B43D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615F73-DB58-8517-0861-4D9C279A1B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FF4FEC-B796-10C0-F7E6-33735CCB57F6}"/>
              </a:ext>
            </a:extLst>
          </p:cNvPr>
          <p:cNvSpPr txBox="1"/>
          <p:nvPr/>
        </p:nvSpPr>
        <p:spPr>
          <a:xfrm>
            <a:off x="1956816" y="1828800"/>
            <a:ext cx="67208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Amethyst, violet and lavender are all shades of what colour?</a:t>
            </a:r>
          </a:p>
        </p:txBody>
      </p:sp>
      <p:pic>
        <p:nvPicPr>
          <p:cNvPr id="4" name="Picture 3" descr="A group of balls with a letter b&#10;&#10;AI-generated content may be incorrect.">
            <a:extLst>
              <a:ext uri="{FF2B5EF4-FFF2-40B4-BE49-F238E27FC236}">
                <a16:creationId xmlns:a16="http://schemas.microsoft.com/office/drawing/2014/main" id="{2091C5DC-A193-0618-458C-163EE95A18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8790" y="63802"/>
            <a:ext cx="4953762" cy="793873"/>
          </a:xfrm>
          <a:prstGeom prst="rect">
            <a:avLst/>
          </a:prstGeom>
        </p:spPr>
      </p:pic>
      <p:pic>
        <p:nvPicPr>
          <p:cNvPr id="6" name="Picture 5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86F7B551-888F-86DF-9133-DC92BD0C4E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5736" y="964522"/>
            <a:ext cx="4217670" cy="86427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3D8B41-E9FB-5B26-8A71-081450648976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Purple</a:t>
            </a:r>
          </a:p>
        </p:txBody>
      </p:sp>
    </p:spTree>
    <p:extLst>
      <p:ext uri="{BB962C8B-B14F-4D97-AF65-F5344CB8AC3E}">
        <p14:creationId xmlns:p14="http://schemas.microsoft.com/office/powerpoint/2010/main" val="296027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E26327-F8DC-CD32-CAD9-484E85510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1D7CF066-66DA-0361-4A21-9FA35423A105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476FDAC-DB36-FC2E-EF7F-981484D110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3D315A7-0F1B-460A-7470-076706423A45}"/>
              </a:ext>
            </a:extLst>
          </p:cNvPr>
          <p:cNvSpPr txBox="1"/>
          <p:nvPr/>
        </p:nvSpPr>
        <p:spPr>
          <a:xfrm>
            <a:off x="1956816" y="1828800"/>
            <a:ext cx="67208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famous artist had a Blue and a Rose period in his paintings?</a:t>
            </a:r>
          </a:p>
        </p:txBody>
      </p:sp>
      <p:pic>
        <p:nvPicPr>
          <p:cNvPr id="6" name="Picture 5" descr="A group of balls with a letter b&#10;&#10;AI-generated content may be incorrect.">
            <a:extLst>
              <a:ext uri="{FF2B5EF4-FFF2-40B4-BE49-F238E27FC236}">
                <a16:creationId xmlns:a16="http://schemas.microsoft.com/office/drawing/2014/main" id="{5FE04949-E095-F34D-0A88-234B7184C4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8790" y="63802"/>
            <a:ext cx="4953762" cy="793873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752E0977-22A7-8F0C-41B5-647355F3F16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5736" y="964522"/>
            <a:ext cx="4217670" cy="8642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5214976-4FB7-B329-EC2C-3E45F7F220DF}"/>
              </a:ext>
            </a:extLst>
          </p:cNvPr>
          <p:cNvSpPr txBox="1"/>
          <p:nvPr/>
        </p:nvSpPr>
        <p:spPr>
          <a:xfrm>
            <a:off x="2427732" y="5231359"/>
            <a:ext cx="57790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Pablo Picasso</a:t>
            </a:r>
          </a:p>
        </p:txBody>
      </p:sp>
    </p:spTree>
    <p:extLst>
      <p:ext uri="{BB962C8B-B14F-4D97-AF65-F5344CB8AC3E}">
        <p14:creationId xmlns:p14="http://schemas.microsoft.com/office/powerpoint/2010/main" val="353890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925A7A-BA17-077F-8ACA-9582541DD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BF11298D-B300-A4F9-9121-A34B309E7245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D2BF5F-5E18-BC68-3ABA-EA9584013B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7EA853-7626-ABD9-34A5-AD690E722CA6}"/>
              </a:ext>
            </a:extLst>
          </p:cNvPr>
          <p:cNvSpPr txBox="1"/>
          <p:nvPr/>
        </p:nvSpPr>
        <p:spPr>
          <a:xfrm>
            <a:off x="1956816" y="1828800"/>
            <a:ext cx="67208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jacket is given to the winner of the US Masters golf tournament?</a:t>
            </a:r>
          </a:p>
        </p:txBody>
      </p:sp>
      <p:pic>
        <p:nvPicPr>
          <p:cNvPr id="6" name="Picture 5" descr="A group of balls with a letter b&#10;&#10;AI-generated content may be incorrect.">
            <a:extLst>
              <a:ext uri="{FF2B5EF4-FFF2-40B4-BE49-F238E27FC236}">
                <a16:creationId xmlns:a16="http://schemas.microsoft.com/office/drawing/2014/main" id="{1E7C4443-2126-A5C9-E2D5-92E2799840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8790" y="63802"/>
            <a:ext cx="4953762" cy="793873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35861D91-11F3-46AF-60C2-C700A85AAF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5736" y="964522"/>
            <a:ext cx="4217670" cy="8642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88536D7-A483-039A-4C6A-8FAC9B1BF82A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Green</a:t>
            </a:r>
          </a:p>
        </p:txBody>
      </p:sp>
    </p:spTree>
    <p:extLst>
      <p:ext uri="{BB962C8B-B14F-4D97-AF65-F5344CB8AC3E}">
        <p14:creationId xmlns:p14="http://schemas.microsoft.com/office/powerpoint/2010/main" val="389059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466CD5-ADC9-F47F-F2B7-4B806CC25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32A79FA7-68EF-DB1E-B19B-3D07BCFE85F9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AB351F-7C83-2378-93FB-0308BDA33A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28A5F99-C777-6FE5-4F63-1D9E455C91D0}"/>
              </a:ext>
            </a:extLst>
          </p:cNvPr>
          <p:cNvSpPr txBox="1"/>
          <p:nvPr/>
        </p:nvSpPr>
        <p:spPr>
          <a:xfrm>
            <a:off x="1956816" y="1828800"/>
            <a:ext cx="67208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European country’s flag consists of a white cross on a red background?</a:t>
            </a:r>
          </a:p>
        </p:txBody>
      </p:sp>
      <p:pic>
        <p:nvPicPr>
          <p:cNvPr id="6" name="Picture 5" descr="A group of balls with a letter b&#10;&#10;AI-generated content may be incorrect.">
            <a:extLst>
              <a:ext uri="{FF2B5EF4-FFF2-40B4-BE49-F238E27FC236}">
                <a16:creationId xmlns:a16="http://schemas.microsoft.com/office/drawing/2014/main" id="{67A85D2F-8E16-8DC5-CC73-0FD91A4053B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8790" y="63802"/>
            <a:ext cx="4953762" cy="793873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30899F43-D97A-977F-ED94-5131A68B47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5736" y="964522"/>
            <a:ext cx="4217670" cy="8642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F143DB1-E87E-5CBC-AB02-4F65476DD0FF}"/>
              </a:ext>
            </a:extLst>
          </p:cNvPr>
          <p:cNvSpPr txBox="1"/>
          <p:nvPr/>
        </p:nvSpPr>
        <p:spPr>
          <a:xfrm>
            <a:off x="2634878" y="5231359"/>
            <a:ext cx="52852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Switzerland</a:t>
            </a:r>
          </a:p>
        </p:txBody>
      </p:sp>
    </p:spTree>
    <p:extLst>
      <p:ext uri="{BB962C8B-B14F-4D97-AF65-F5344CB8AC3E}">
        <p14:creationId xmlns:p14="http://schemas.microsoft.com/office/powerpoint/2010/main" val="168405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F0DECA-7E79-BE2C-7B37-B652D002FC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43A47B82-D55B-5B60-C27E-BD480D0C3217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12EB47-B650-D83F-0DFD-E23B3F4755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C018105-AE67-6201-CBF6-DD41A2C5B35B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the Mr. Men character Mr. Worry?</a:t>
            </a:r>
          </a:p>
        </p:txBody>
      </p:sp>
      <p:pic>
        <p:nvPicPr>
          <p:cNvPr id="6" name="Picture 5" descr="A group of balls with a letter b&#10;&#10;AI-generated content may be incorrect.">
            <a:extLst>
              <a:ext uri="{FF2B5EF4-FFF2-40B4-BE49-F238E27FC236}">
                <a16:creationId xmlns:a16="http://schemas.microsoft.com/office/drawing/2014/main" id="{3FFE16D8-C3E9-C795-B75E-96E5D2C68F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8790" y="63802"/>
            <a:ext cx="4953762" cy="793873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3D5A18BA-9AA7-659E-CCBA-27451B986DA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5736" y="964522"/>
            <a:ext cx="4217670" cy="8642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F625EEA-EEF4-A835-B922-B3335E32E3A6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Blue</a:t>
            </a:r>
          </a:p>
        </p:txBody>
      </p:sp>
    </p:spTree>
    <p:extLst>
      <p:ext uri="{BB962C8B-B14F-4D97-AF65-F5344CB8AC3E}">
        <p14:creationId xmlns:p14="http://schemas.microsoft.com/office/powerpoint/2010/main" val="218536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9E0459-BAB1-1B50-AC2F-906AB45AB0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1F0535CD-C3F3-F2D8-8194-C5E24DC407A0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7404D9-A062-9E12-FB46-1EEC7262A7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2E0AD8-789C-84DC-5862-9A983FB8A602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associated with the wood Ebony?</a:t>
            </a:r>
          </a:p>
        </p:txBody>
      </p:sp>
      <p:pic>
        <p:nvPicPr>
          <p:cNvPr id="6" name="Picture 5" descr="A group of balls with a letter b&#10;&#10;AI-generated content may be incorrect.">
            <a:extLst>
              <a:ext uri="{FF2B5EF4-FFF2-40B4-BE49-F238E27FC236}">
                <a16:creationId xmlns:a16="http://schemas.microsoft.com/office/drawing/2014/main" id="{D1EE79A9-1441-C46D-F8CC-58A35E489D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8790" y="63802"/>
            <a:ext cx="4953762" cy="793873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895763E4-1FF0-A865-3916-ABF8B416455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5736" y="964522"/>
            <a:ext cx="4217670" cy="8642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2E3E25-2727-325A-2DE1-610F7AF73992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Black</a:t>
            </a:r>
          </a:p>
        </p:txBody>
      </p:sp>
    </p:spTree>
    <p:extLst>
      <p:ext uri="{BB962C8B-B14F-4D97-AF65-F5344CB8AC3E}">
        <p14:creationId xmlns:p14="http://schemas.microsoft.com/office/powerpoint/2010/main" val="27987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202ECF-3449-F37B-B1BF-7974027744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53791CB8-6985-035D-A2DD-3A379382368E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BDF62A-BE2B-9240-E1D4-950B1169BD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223423A-9FA1-00E4-5357-9BF4A68DCE55}"/>
              </a:ext>
            </a:extLst>
          </p:cNvPr>
          <p:cNvSpPr txBox="1"/>
          <p:nvPr/>
        </p:nvSpPr>
        <p:spPr>
          <a:xfrm>
            <a:off x="1956816" y="1828800"/>
            <a:ext cx="6720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Postman Pat’s Van?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A16CDC2D-9127-7211-D890-586994D758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4318" y="166619"/>
            <a:ext cx="5545836" cy="116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54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t="-4000" r="-6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81E631-82B7-4E24-66FD-ABA5AC4C86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7ED792F4-B138-E4EA-A14C-72000107836C}"/>
              </a:ext>
            </a:extLst>
          </p:cNvPr>
          <p:cNvSpPr txBox="1"/>
          <p:nvPr/>
        </p:nvSpPr>
        <p:spPr>
          <a:xfrm>
            <a:off x="6217896" y="6559992"/>
            <a:ext cx="2862096" cy="2476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3B0ACC-5BB4-A55F-CCFD-78090CE0CC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3" name="Picture 2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97D969D7-BBC9-CDF3-3165-06C9BCD5D3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9400"/>
            <a:ext cx="91440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D6B425-C08F-70E3-0398-1FC7842B50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0EB8F3AE-DD13-2ADA-CD17-2952E5848C3E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E6DE37-A0F9-FE3A-8ECD-AAA78A84A6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869EBD84-3888-70DC-2846-D9CA337AFE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49" y="235249"/>
            <a:ext cx="6793992" cy="9058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D8B82D-594E-E2F6-430E-23774BBF35CD}"/>
              </a:ext>
            </a:extLst>
          </p:cNvPr>
          <p:cNvSpPr txBox="1"/>
          <p:nvPr/>
        </p:nvSpPr>
        <p:spPr>
          <a:xfrm>
            <a:off x="1956816" y="1828800"/>
            <a:ext cx="67208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What’s red and goes up and down?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263282-105B-AE94-A030-C17A01F23180}"/>
              </a:ext>
            </a:extLst>
          </p:cNvPr>
          <p:cNvSpPr txBox="1"/>
          <p:nvPr/>
        </p:nvSpPr>
        <p:spPr>
          <a:xfrm>
            <a:off x="1676204" y="4547810"/>
            <a:ext cx="728206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tomato in an elevator!</a:t>
            </a:r>
          </a:p>
        </p:txBody>
      </p:sp>
    </p:spTree>
    <p:extLst>
      <p:ext uri="{BB962C8B-B14F-4D97-AF65-F5344CB8AC3E}">
        <p14:creationId xmlns:p14="http://schemas.microsoft.com/office/powerpoint/2010/main" val="156837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90409A-F317-89A4-4CEE-C580C8BA7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1CDE4C1A-FA61-656C-EA2A-D4717B132648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A836B0-7F04-1432-9BB8-BAF74190EB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20125C-AA8E-E1F7-4191-7D6C26CC2ABC}"/>
              </a:ext>
            </a:extLst>
          </p:cNvPr>
          <p:cNvSpPr txBox="1"/>
          <p:nvPr/>
        </p:nvSpPr>
        <p:spPr>
          <a:xfrm>
            <a:off x="155448" y="1166842"/>
            <a:ext cx="88331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CE4E9A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o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17C22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p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DC32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e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0070C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y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o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2C88C8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u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E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92D05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n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CE4E9A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j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C000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o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y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e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F99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d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chemeClr val="accent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F99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e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u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17C22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i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7030A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z</a:t>
            </a:r>
            <a:endParaRPr lang="en-IE" sz="9600" b="1" dirty="0">
              <a:ln w="28575">
                <a:solidFill>
                  <a:schemeClr val="tx1"/>
                </a:solidFill>
              </a:ln>
              <a:solidFill>
                <a:srgbClr val="B845B4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64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634F44F-6D87-A4BE-2F1A-071EAC18F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9237A1DA-285A-D236-ADE4-73029F2881A8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4A6C15-007D-22BC-038D-8B07EEC236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5D60F-B410-A480-9E47-9EAAD6D87710}"/>
              </a:ext>
            </a:extLst>
          </p:cNvPr>
          <p:cNvSpPr txBox="1"/>
          <p:nvPr/>
        </p:nvSpPr>
        <p:spPr>
          <a:xfrm>
            <a:off x="1618488" y="830104"/>
            <a:ext cx="7525512" cy="550920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Thank you for downloading this </a:t>
            </a:r>
            <a:r>
              <a:rPr lang="en-IE" sz="16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Seomra</a:t>
            </a:r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 Ranga resource. We hope that you find it practical and useful in your classroom.</a:t>
            </a:r>
          </a:p>
          <a:p>
            <a:b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</a:br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Please be aware of the following conditions before using this resource.</a:t>
            </a:r>
          </a:p>
          <a:p>
            <a:endParaRPr lang="en-IE" sz="16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6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Please DO:</a:t>
            </a:r>
            <a:endParaRPr lang="en-IE" sz="16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Print and copy this resource so that you can use it with your pupils.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Make this resource available to your pupils in a private enclosed online space </a:t>
            </a:r>
            <a:r>
              <a:rPr lang="en-IE" sz="16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eg.</a:t>
            </a:r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 Google Classroom, Seesaw, </a:t>
            </a:r>
            <a:r>
              <a:rPr lang="en-IE" sz="16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Edublogs</a:t>
            </a:r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Tell others if you have found it useful.</a:t>
            </a:r>
            <a:b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</a:br>
            <a:endParaRPr lang="en-IE" sz="16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6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Please DO NOT: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Copy or share this resource (in part or whole) with others who have not joined our website. By becoming a member for themselves, they will help the site develop into the future.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Make this resource available on your school website for anyone to download.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Share this resource with participants on any sort of course.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Share this resource with other teachers in online groups </a:t>
            </a:r>
            <a:r>
              <a:rPr lang="en-IE" sz="16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eg.</a:t>
            </a:r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 Facebook Groups, WhatsApp Groups etc.</a:t>
            </a:r>
          </a:p>
          <a:p>
            <a:endParaRPr lang="en-IE" sz="16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Kind regards, </a:t>
            </a:r>
            <a:r>
              <a:rPr lang="en-IE" sz="16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Seomra</a:t>
            </a:r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 Ranga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04B0B7-56E7-FC4C-B0CB-145EB0E4E7C3}"/>
              </a:ext>
            </a:extLst>
          </p:cNvPr>
          <p:cNvSpPr txBox="1"/>
          <p:nvPr/>
        </p:nvSpPr>
        <p:spPr>
          <a:xfrm>
            <a:off x="3319272" y="50358"/>
            <a:ext cx="3474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000" b="1" dirty="0">
                <a:latin typeface="HelloTiffany" panose="02000603000000000000" pitchFamily="2" charset="0"/>
                <a:ea typeface="HelloTiffany" panose="02000603000000000000" pitchFamily="2" charset="0"/>
              </a:rPr>
              <a:t>For Your Information</a:t>
            </a:r>
          </a:p>
        </p:txBody>
      </p:sp>
    </p:spTree>
    <p:extLst>
      <p:ext uri="{BB962C8B-B14F-4D97-AF65-F5344CB8AC3E}">
        <p14:creationId xmlns:p14="http://schemas.microsoft.com/office/powerpoint/2010/main" val="173240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684BC5-A11F-36FB-0254-8FA62EA6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D1DB9546-AD4C-BF1A-4150-34982B9FD416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A8BC7B-3D06-C3D2-1809-F8CEBCD5EE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6D98FB-C36D-6118-E552-1F27A9B0FEB6}"/>
              </a:ext>
            </a:extLst>
          </p:cNvPr>
          <p:cNvSpPr txBox="1"/>
          <p:nvPr/>
        </p:nvSpPr>
        <p:spPr>
          <a:xfrm>
            <a:off x="1719072" y="1073420"/>
            <a:ext cx="3941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b="1" dirty="0">
                <a:latin typeface="HelloTiffany" panose="02000603000000000000" pitchFamily="2" charset="0"/>
                <a:ea typeface="HelloTiffany" panose="02000603000000000000" pitchFamily="2" charset="0"/>
              </a:rPr>
              <a:t>Resources used in this file from: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8421DE-75C0-5F4B-D97A-90F2F181E9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2844" y="2325806"/>
            <a:ext cx="1168657" cy="2337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7450955-ED77-271D-EF3C-2895153F5AC1}"/>
              </a:ext>
            </a:extLst>
          </p:cNvPr>
          <p:cNvSpPr txBox="1"/>
          <p:nvPr/>
        </p:nvSpPr>
        <p:spPr>
          <a:xfrm>
            <a:off x="3287517" y="2268829"/>
            <a:ext cx="2103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/>
              </a:rPr>
              <a:t>https://depositphotos.com/</a:t>
            </a:r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9DB26C2-FA91-2AA7-8816-BB27C4B9CA9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6341" y="1611358"/>
            <a:ext cx="461665" cy="46166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545119D-D1CA-43E0-F293-C32A05D7112B}"/>
              </a:ext>
            </a:extLst>
          </p:cNvPr>
          <p:cNvSpPr txBox="1"/>
          <p:nvPr/>
        </p:nvSpPr>
        <p:spPr>
          <a:xfrm>
            <a:off x="2987861" y="1611358"/>
            <a:ext cx="2702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7"/>
              </a:rPr>
              <a:t>https://www.teacherspayteachers.com/Store/Hello-Literacy</a:t>
            </a:r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5AD088E-3A83-999F-7B16-CF9160B94A6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203" y="2835234"/>
            <a:ext cx="1059298" cy="24168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331A042-C442-6F48-D368-ADE4DA60B0E3}"/>
              </a:ext>
            </a:extLst>
          </p:cNvPr>
          <p:cNvSpPr txBox="1"/>
          <p:nvPr/>
        </p:nvSpPr>
        <p:spPr>
          <a:xfrm>
            <a:off x="3261501" y="2799920"/>
            <a:ext cx="2103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9"/>
              </a:rPr>
              <a:t>https://www.textgiraffe.com/</a:t>
            </a:r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33887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183118-E453-45D2-825E-BC00D0BE1E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FC713DF8-8A00-A1D5-C413-236AB9EBA104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68AA94-017B-18C4-D538-CD358813E0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3684AB-8442-2CB3-AAE0-09AA46AC2EB7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the middle light in a set of traffic lights?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D8314966-781F-8478-5E7E-004D769FA6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4318" y="166619"/>
            <a:ext cx="5545836" cy="116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84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696C2C-922D-3B68-4F46-86B804F2D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52D0B3C5-322A-B1D8-EF20-6BCEC48E6FDA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D0A1C8-A10C-A9AA-7540-B4059ABF3D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1EA8CEF-63EF-A1E8-FEAC-491ADE68B9CE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Is green a primary or a secondary colour?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0361A5D1-7A38-3BB3-DC74-2DD4CCB4B1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4318" y="166619"/>
            <a:ext cx="5545836" cy="116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50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A7BBEC-A5CB-1992-6405-7C397706F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1EC74C06-87DA-3B2E-F3D5-98EC1D736ABF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B41055-CA26-8FEC-A689-CACF0B1F71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757" y="6534813"/>
            <a:ext cx="1168657" cy="298008"/>
          </a:xfrm>
          <a:prstGeom prst="rect">
            <a:avLst/>
          </a:prstGeom>
        </p:spPr>
      </p:pic>
      <p:pic>
        <p:nvPicPr>
          <p:cNvPr id="5" name="Picture 4" descr="A group of round objects with letters on them&#10;&#10;AI-generated content may be incorrect.">
            <a:extLst>
              <a:ext uri="{FF2B5EF4-FFF2-40B4-BE49-F238E27FC236}">
                <a16:creationId xmlns:a16="http://schemas.microsoft.com/office/drawing/2014/main" id="{C07C0AE1-F570-6AF2-A77F-68B95AE6A0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0243" y="1917228"/>
            <a:ext cx="6263514" cy="918403"/>
          </a:xfrm>
          <a:prstGeom prst="rect">
            <a:avLst/>
          </a:prstGeom>
        </p:spPr>
      </p:pic>
      <p:pic>
        <p:nvPicPr>
          <p:cNvPr id="7" name="Picture 6" descr="A group of colorful balls with a white letter&#10;&#10;AI-generated content may be incorrect.">
            <a:extLst>
              <a:ext uri="{FF2B5EF4-FFF2-40B4-BE49-F238E27FC236}">
                <a16:creationId xmlns:a16="http://schemas.microsoft.com/office/drawing/2014/main" id="{6C1173EF-8E7D-470E-EBB9-85DFC8405F0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3137" y="3301102"/>
            <a:ext cx="5077725" cy="144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57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17BD98-E5DA-8F33-B300-EE0B736A2C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359CB316-4633-95CF-9290-D488AE2556BA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2BB09A-B91B-BA97-6D15-5ECF013599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245A957-07B6-EBAB-1B10-41CCF0DD6DC0}"/>
              </a:ext>
            </a:extLst>
          </p:cNvPr>
          <p:cNvSpPr txBox="1"/>
          <p:nvPr/>
        </p:nvSpPr>
        <p:spPr>
          <a:xfrm>
            <a:off x="1956816" y="1828800"/>
            <a:ext cx="6720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type of flag is waved at the finish line in a F1 car race?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EF111294-E232-7641-93AD-7D84AC6209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4318" y="166619"/>
            <a:ext cx="5545836" cy="116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59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85A09A-397C-316B-6EA2-A3FAEAF2B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5BE3A32A-21D3-D9F2-63FE-1A0CDF215916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47953A-BB01-32B0-DAF0-F5B8922E8C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19E77A-15BD-CC00-DC66-AAF698F83F59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yellow stars are on the flag of the EU?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82713927-E4C5-4E44-11C1-44CDF866F98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4318" y="166619"/>
            <a:ext cx="5545836" cy="116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2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6DADAF-6D10-CC56-5613-45F04C979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DD64C317-3AA3-D5FE-8FEB-162346F84591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FC012D-B334-B5F9-BCA5-E52C6C0ABF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B3E06B7-C858-4F22-EDFC-4CC85AF54E32}"/>
              </a:ext>
            </a:extLst>
          </p:cNvPr>
          <p:cNvSpPr txBox="1"/>
          <p:nvPr/>
        </p:nvSpPr>
        <p:spPr>
          <a:xfrm>
            <a:off x="1956816" y="1828800"/>
            <a:ext cx="6720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In what EU country do they refer to the colour red as “rouge”?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8961FBCE-B1C3-481B-13B6-95047DBAAB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4318" y="166619"/>
            <a:ext cx="5545836" cy="116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14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t="-4000" r="-6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32A809-EB4B-19A7-1B43-5B736D8E1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14C0EF48-BFCC-D211-E49E-1C8AFE592A90}"/>
              </a:ext>
            </a:extLst>
          </p:cNvPr>
          <p:cNvSpPr txBox="1"/>
          <p:nvPr/>
        </p:nvSpPr>
        <p:spPr>
          <a:xfrm>
            <a:off x="6217896" y="6559992"/>
            <a:ext cx="2862096" cy="2476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E8EE57-F878-9124-6816-9CAF31C39A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3" name="Picture 2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94E56360-A554-407C-1E9A-B5FB76608D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9400"/>
            <a:ext cx="91440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37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18EB0C-F3D5-F97F-8767-795A881D0A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C7ADF7CD-A62C-4224-7840-6A3AF389BCB9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A76383-5714-3861-C71A-99770C6E858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2E38B72D-9033-BE09-DAA3-CF5DC01E262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49" y="235249"/>
            <a:ext cx="6793992" cy="9058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5FFF926-E513-AF97-3A61-28C79D6343C8}"/>
              </a:ext>
            </a:extLst>
          </p:cNvPr>
          <p:cNvSpPr txBox="1"/>
          <p:nvPr/>
        </p:nvSpPr>
        <p:spPr>
          <a:xfrm>
            <a:off x="1956816" y="1828800"/>
            <a:ext cx="67208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Why did the crayon cry?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EB48C5-B3DD-5871-5541-CBEBE0F03425}"/>
              </a:ext>
            </a:extLst>
          </p:cNvPr>
          <p:cNvSpPr txBox="1"/>
          <p:nvPr/>
        </p:nvSpPr>
        <p:spPr>
          <a:xfrm>
            <a:off x="1956816" y="4270811"/>
            <a:ext cx="688772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He was feeling blue!</a:t>
            </a:r>
          </a:p>
        </p:txBody>
      </p:sp>
    </p:spTree>
    <p:extLst>
      <p:ext uri="{BB962C8B-B14F-4D97-AF65-F5344CB8AC3E}">
        <p14:creationId xmlns:p14="http://schemas.microsoft.com/office/powerpoint/2010/main" val="128747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65A4BA-66C8-C923-0755-A37C9B1AA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47B37D96-784F-A7AB-E9B4-9A7403B1B895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A0CC0E-355F-3283-9FE7-A2C4631428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E1480F88-2272-DA2E-A970-AE2BB4E9FA8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444" y="1666235"/>
            <a:ext cx="8897112" cy="1861321"/>
          </a:xfrm>
          <a:prstGeom prst="rect">
            <a:avLst/>
          </a:prstGeom>
        </p:spPr>
      </p:pic>
      <p:pic>
        <p:nvPicPr>
          <p:cNvPr id="6" name="Picture 5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DBFA8028-05DA-5078-632B-72B77E59B3D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746" y="3527556"/>
            <a:ext cx="8636508" cy="176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89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031FB3-40A6-F3C9-E964-5B63935CD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81D80F5B-FC9B-BA6F-FC4B-C708860DD484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02A553-97E4-39CC-CDB8-9FDCA962D8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17FA8503-2E23-0372-3B40-D099CC5916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6334" y="160415"/>
            <a:ext cx="4023188" cy="8416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F238FF-A252-9712-C618-8EDDAE9F2876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do you get if you mix red and blue paint?</a:t>
            </a:r>
          </a:p>
        </p:txBody>
      </p:sp>
      <p:pic>
        <p:nvPicPr>
          <p:cNvPr id="6" name="Picture 5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8AA48F8E-D44F-1900-100D-F4FCB69DB11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788FC62-33AE-D499-80A5-4D5E613BC781}"/>
              </a:ext>
            </a:extLst>
          </p:cNvPr>
          <p:cNvSpPr txBox="1"/>
          <p:nvPr/>
        </p:nvSpPr>
        <p:spPr>
          <a:xfrm>
            <a:off x="3694176" y="5179281"/>
            <a:ext cx="2971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Purple</a:t>
            </a:r>
          </a:p>
        </p:txBody>
      </p:sp>
    </p:spTree>
    <p:extLst>
      <p:ext uri="{BB962C8B-B14F-4D97-AF65-F5344CB8AC3E}">
        <p14:creationId xmlns:p14="http://schemas.microsoft.com/office/powerpoint/2010/main" val="202885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3E93EE-ACAF-DD7B-B982-201A2438E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ACA41ED-4F3F-30B5-26A7-0569D7CA7CEA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A277EB-5BB3-C5FD-E4EC-3E8BBE95AE9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81886E4-E6F0-5548-BA16-BFF8B1BFE0E6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yellow part of an egg called?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BAA563AA-2DFA-4F34-2CE7-3BB92AEFBA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6334" y="160415"/>
            <a:ext cx="4023188" cy="841672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4EEB08B9-D9B9-3EDF-42D6-44239B166D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C6A45B-D959-8D06-DECA-386F7B1EC2C5}"/>
              </a:ext>
            </a:extLst>
          </p:cNvPr>
          <p:cNvSpPr txBox="1"/>
          <p:nvPr/>
        </p:nvSpPr>
        <p:spPr>
          <a:xfrm>
            <a:off x="3694176" y="5179281"/>
            <a:ext cx="2971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Yolk</a:t>
            </a:r>
          </a:p>
        </p:txBody>
      </p:sp>
    </p:spTree>
    <p:extLst>
      <p:ext uri="{BB962C8B-B14F-4D97-AF65-F5344CB8AC3E}">
        <p14:creationId xmlns:p14="http://schemas.microsoft.com/office/powerpoint/2010/main" val="82804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A79935-0F0C-46FF-424D-8D1862E2B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4672F879-E72D-3A42-2922-C7D005BD8DAA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986EA6-DC5F-6663-C30A-304D788114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5494EB-E417-D2CC-87C2-33B1C99683A8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A very small lie is sometimes called a “____ lie”?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9D1EA527-81CF-51D8-803E-BBF1B46EB0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6334" y="160415"/>
            <a:ext cx="4023188" cy="841672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8CDCC331-8F24-6BEA-8C30-10E0BB17438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7519F80-8E72-6847-12E0-A821E427C1B1}"/>
              </a:ext>
            </a:extLst>
          </p:cNvPr>
          <p:cNvSpPr txBox="1"/>
          <p:nvPr/>
        </p:nvSpPr>
        <p:spPr>
          <a:xfrm>
            <a:off x="3694176" y="5179281"/>
            <a:ext cx="2971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White</a:t>
            </a:r>
          </a:p>
        </p:txBody>
      </p:sp>
    </p:spTree>
    <p:extLst>
      <p:ext uri="{BB962C8B-B14F-4D97-AF65-F5344CB8AC3E}">
        <p14:creationId xmlns:p14="http://schemas.microsoft.com/office/powerpoint/2010/main" val="283072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77B2EB-3794-FDFD-E971-73E9B0EC1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DFB17461-37D1-50EB-7291-9B525820A0E4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10C1B2-65FF-A6F6-828E-5112A4ABB7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C9A260-E9C4-83D7-041A-FEDAB1A53954}"/>
              </a:ext>
            </a:extLst>
          </p:cNvPr>
          <p:cNvSpPr txBox="1"/>
          <p:nvPr/>
        </p:nvSpPr>
        <p:spPr>
          <a:xfrm>
            <a:off x="1956816" y="1828800"/>
            <a:ext cx="67208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completes this phrase: “___ sky at night, farmer’s delight”?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91439A08-B76E-4E84-692C-A37592C03F7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6334" y="160415"/>
            <a:ext cx="4023188" cy="841672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7A75BE4E-BF2C-5946-A8A6-4FFFA1A2BD5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38B2403-83AB-0BB5-58CC-07A4004ABE7B}"/>
              </a:ext>
            </a:extLst>
          </p:cNvPr>
          <p:cNvSpPr txBox="1"/>
          <p:nvPr/>
        </p:nvSpPr>
        <p:spPr>
          <a:xfrm>
            <a:off x="3694176" y="5179281"/>
            <a:ext cx="2971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Red</a:t>
            </a:r>
          </a:p>
        </p:txBody>
      </p:sp>
    </p:spTree>
    <p:extLst>
      <p:ext uri="{BB962C8B-B14F-4D97-AF65-F5344CB8AC3E}">
        <p14:creationId xmlns:p14="http://schemas.microsoft.com/office/powerpoint/2010/main" val="34790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FD44B4E7-5E05-DB4D-D120-5548BD7C08B5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22BB64-1AF7-E8A8-4A6B-2499F3FCFC2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7" name="Picture 6" descr="A group of round objects with letters on them&#10;&#10;AI-generated content may be incorrect.">
            <a:extLst>
              <a:ext uri="{FF2B5EF4-FFF2-40B4-BE49-F238E27FC236}">
                <a16:creationId xmlns:a16="http://schemas.microsoft.com/office/drawing/2014/main" id="{1055EDAA-758D-A4A9-677B-49BF537A7C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3352" y="175374"/>
            <a:ext cx="4334256" cy="635521"/>
          </a:xfrm>
          <a:prstGeom prst="rect">
            <a:avLst/>
          </a:prstGeom>
        </p:spPr>
      </p:pic>
      <p:pic>
        <p:nvPicPr>
          <p:cNvPr id="9" name="Picture 8" descr="A group of colorful balls with a white letter&#10;&#10;AI-generated content may be incorrect.">
            <a:extLst>
              <a:ext uri="{FF2B5EF4-FFF2-40B4-BE49-F238E27FC236}">
                <a16:creationId xmlns:a16="http://schemas.microsoft.com/office/drawing/2014/main" id="{B1E0D9E3-1464-49B5-FCAE-F90F4528B05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1928" y="175374"/>
            <a:ext cx="2562862" cy="72808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99891DE-C5F9-6C2F-17A5-C66493BC5FF1}"/>
              </a:ext>
            </a:extLst>
          </p:cNvPr>
          <p:cNvSpPr txBox="1"/>
          <p:nvPr/>
        </p:nvSpPr>
        <p:spPr>
          <a:xfrm>
            <a:off x="1785622" y="1493422"/>
            <a:ext cx="7059168" cy="4031873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Make sure you have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written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your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table/team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number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/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letter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on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every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sheet</a:t>
            </a:r>
            <a:endParaRPr lang="fr-CA" altLang="en-US" sz="3200" dirty="0">
              <a:latin typeface="HelloTiffany" panose="02000603000000000000" pitchFamily="2" charset="0"/>
              <a:ea typeface="HelloTiffany" panose="02000603000000000000" pitchFamily="2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Write the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number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of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each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round 1-8 on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every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sheet</a:t>
            </a:r>
            <a:endParaRPr lang="fr-CA" altLang="en-US" sz="3200" dirty="0">
              <a:latin typeface="HelloTiffany" panose="02000603000000000000" pitchFamily="2" charset="0"/>
              <a:ea typeface="HelloTiffany" panose="02000603000000000000" pitchFamily="2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Check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with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your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team mates and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agree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an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before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you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write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it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down</a:t>
            </a:r>
          </a:p>
        </p:txBody>
      </p:sp>
    </p:spTree>
    <p:extLst>
      <p:ext uri="{BB962C8B-B14F-4D97-AF65-F5344CB8AC3E}">
        <p14:creationId xmlns:p14="http://schemas.microsoft.com/office/powerpoint/2010/main" val="46357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AC9317-65E5-27E2-1897-3E4C45A6D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25CFCD91-3912-A8CE-24D6-E28236584FE2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2311E4-EDF0-AF12-2EA9-F53D0BDA1C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A5E4E3E-8BB0-5BFD-954C-D508E3AA34CE}"/>
              </a:ext>
            </a:extLst>
          </p:cNvPr>
          <p:cNvSpPr txBox="1"/>
          <p:nvPr/>
        </p:nvSpPr>
        <p:spPr>
          <a:xfrm>
            <a:off x="1956816" y="1828800"/>
            <a:ext cx="67208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King James and King William of ___ fought in the Battle of the Boyne in 1690?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2775ED6F-9041-5562-68AB-1A1B4B62598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6334" y="160415"/>
            <a:ext cx="4023188" cy="841672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CC87CF42-B9A7-5B8C-D9B6-ADB8E2CBAFF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9BAD20C-E124-EA45-82EF-45227E25962B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Orange</a:t>
            </a:r>
          </a:p>
        </p:txBody>
      </p:sp>
    </p:spTree>
    <p:extLst>
      <p:ext uri="{BB962C8B-B14F-4D97-AF65-F5344CB8AC3E}">
        <p14:creationId xmlns:p14="http://schemas.microsoft.com/office/powerpoint/2010/main" val="345120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57DB9B-CC1F-DF02-36EF-F7DEF07D97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3F753AF3-4107-8B7F-F45A-F7D76074F22F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97574B-81E9-7FDA-876D-F08AFB2D141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09533B-99A0-9EDE-0BE3-A30D48635EB2}"/>
              </a:ext>
            </a:extLst>
          </p:cNvPr>
          <p:cNvSpPr txBox="1"/>
          <p:nvPr/>
        </p:nvSpPr>
        <p:spPr>
          <a:xfrm>
            <a:off x="1956816" y="1828800"/>
            <a:ext cx="67208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Players from which Irish county are sometimes known as the “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Yellowbellies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”?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D74CD467-7D53-723C-A786-811034C144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6334" y="160415"/>
            <a:ext cx="4023188" cy="841672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A10C9307-EC0B-18EE-E910-3AE0531FF54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5BFB92-2057-EBF7-73F1-87655944E14F}"/>
              </a:ext>
            </a:extLst>
          </p:cNvPr>
          <p:cNvSpPr txBox="1"/>
          <p:nvPr/>
        </p:nvSpPr>
        <p:spPr>
          <a:xfrm>
            <a:off x="3520440" y="5179281"/>
            <a:ext cx="38770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Wexford</a:t>
            </a:r>
          </a:p>
        </p:txBody>
      </p:sp>
    </p:spTree>
    <p:extLst>
      <p:ext uri="{BB962C8B-B14F-4D97-AF65-F5344CB8AC3E}">
        <p14:creationId xmlns:p14="http://schemas.microsoft.com/office/powerpoint/2010/main" val="127992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t="-4000" r="-6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CDFC63-171A-09F9-9134-9CAFB830B0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22B0AEC1-7931-76BB-64EE-D7451D2D6F0D}"/>
              </a:ext>
            </a:extLst>
          </p:cNvPr>
          <p:cNvSpPr txBox="1"/>
          <p:nvPr/>
        </p:nvSpPr>
        <p:spPr>
          <a:xfrm>
            <a:off x="6217896" y="6559992"/>
            <a:ext cx="2862096" cy="2476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B37656-1C72-21F7-0281-F23657E359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3" name="Picture 2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235FCC21-8BF9-6CA7-8125-8E9ED9756A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9400"/>
            <a:ext cx="91440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83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8F7CC4-9D5B-0B0F-339A-DB0E5877B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2C1B3E3D-785C-0294-00B4-2D233A177BDA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27E386-1612-D11C-08D8-3A15429FA0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CCF8997D-8997-C0C2-A882-C912DE91FA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49" y="235249"/>
            <a:ext cx="6793992" cy="9058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22D723-7F0A-4D5E-1B94-F7F9460BDC01}"/>
              </a:ext>
            </a:extLst>
          </p:cNvPr>
          <p:cNvSpPr txBox="1"/>
          <p:nvPr/>
        </p:nvSpPr>
        <p:spPr>
          <a:xfrm>
            <a:off x="1956816" y="1828800"/>
            <a:ext cx="67208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the wind?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2867C1-3F7E-2759-1B9C-3482E1836767}"/>
              </a:ext>
            </a:extLst>
          </p:cNvPr>
          <p:cNvSpPr txBox="1"/>
          <p:nvPr/>
        </p:nvSpPr>
        <p:spPr>
          <a:xfrm>
            <a:off x="1956816" y="4270811"/>
            <a:ext cx="68877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Blew!</a:t>
            </a:r>
          </a:p>
        </p:txBody>
      </p:sp>
    </p:spTree>
    <p:extLst>
      <p:ext uri="{BB962C8B-B14F-4D97-AF65-F5344CB8AC3E}">
        <p14:creationId xmlns:p14="http://schemas.microsoft.com/office/powerpoint/2010/main" val="99475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1D2070-F14E-DFAC-E10D-7BF36149B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C4C0FE2A-62CE-C236-2CE6-CDF9469E04A2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E14CB6-6B71-9F00-8544-D73D3D1DEC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pic>
        <p:nvPicPr>
          <p:cNvPr id="5" name="Picture 4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47CCDFA9-A9F2-9C79-ED2A-624492218B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28" y="2495470"/>
            <a:ext cx="8924544" cy="186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8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0722C8-2946-D301-6A78-F54411B56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D8E1EE6D-B61F-BDD0-D87F-7C8B72F9E83A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A258BA-87A6-7EC4-E24A-652784FF8D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34DDC7-D7AB-9812-0D86-6EFC2118E46F}"/>
              </a:ext>
            </a:extLst>
          </p:cNvPr>
          <p:cNvSpPr txBox="1"/>
          <p:nvPr/>
        </p:nvSpPr>
        <p:spPr>
          <a:xfrm>
            <a:off x="1956816" y="1828800"/>
            <a:ext cx="6720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Red, yellow and what other colour are known as primary colours?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4ED8D1CA-D50F-BF46-FABA-3B31CF98E4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028" y="145462"/>
            <a:ext cx="5614416" cy="117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83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B94B60-CF72-F5C5-AC5F-B0E0E999E3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4EC86CA4-012A-EDEF-61A6-9202D1BA61FB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46B3B9-6FCC-0519-4FD7-B75F57F08D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A9FD941-0B51-211D-CFEA-F11F95DE9A76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different colours are there on a Rubik Cube?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CA9A0638-33A9-0E30-9456-0FF75703F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028" y="145462"/>
            <a:ext cx="5614416" cy="117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30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FE380E-B36F-DB92-1A42-561AEC3F2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65C21784-70FC-8B71-5C8E-2521004E8170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42298B-873C-EEDD-A356-1C889A549C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D1CCE8-7883-AA68-C1C7-3B1AC2FFBF13}"/>
              </a:ext>
            </a:extLst>
          </p:cNvPr>
          <p:cNvSpPr txBox="1"/>
          <p:nvPr/>
        </p:nvSpPr>
        <p:spPr>
          <a:xfrm>
            <a:off x="1956816" y="1828800"/>
            <a:ext cx="672084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During the first six months of life, what colour are a young zebra’s black stripes – brown, blue or black?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AE2CC1D9-C9A2-3C09-A69A-771A96A0C3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028" y="145462"/>
            <a:ext cx="5614416" cy="117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00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EF5428-6094-179A-E30B-D33FC62E12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1199FDCC-0E0D-E18F-6481-53804AE85752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3A92DA-FB63-B324-C505-44DBF68765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41A33ED-62E0-0FEF-C620-881E944CD558}"/>
              </a:ext>
            </a:extLst>
          </p:cNvPr>
          <p:cNvSpPr txBox="1"/>
          <p:nvPr/>
        </p:nvSpPr>
        <p:spPr>
          <a:xfrm>
            <a:off x="1956816" y="1828800"/>
            <a:ext cx="6720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a flag of surrender?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20AE1F09-4921-DF3F-A2E9-6CEFD9B0E1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028" y="145462"/>
            <a:ext cx="5614416" cy="117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7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6EB213-B8B8-4185-FC8A-6DBA00E94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31FC84F1-C8E2-69AE-9A94-D70D8AED633F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F84499-13FF-21E9-C71C-11F54F63C2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17FDF1A-391F-6389-FCD0-8A2CCD8BF0B2}"/>
              </a:ext>
            </a:extLst>
          </p:cNvPr>
          <p:cNvSpPr txBox="1"/>
          <p:nvPr/>
        </p:nvSpPr>
        <p:spPr>
          <a:xfrm>
            <a:off x="1956816" y="1828800"/>
            <a:ext cx="672084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two colours are on a flag which a lifeguard displays at a beach to show that it is safe to swim?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40C569A7-57DC-A35C-6809-D34507C3A9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028" y="145462"/>
            <a:ext cx="5614416" cy="117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47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C0961B-54FA-CEA6-2FFE-53D8B180A0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9B92F08-86C8-50D4-EA11-5A7B24C6388C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C2B752-D163-2A1F-6743-C7A95C9856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7" name="Picture 6" descr="A group of round objects with letters on them&#10;&#10;AI-generated content may be incorrect.">
            <a:extLst>
              <a:ext uri="{FF2B5EF4-FFF2-40B4-BE49-F238E27FC236}">
                <a16:creationId xmlns:a16="http://schemas.microsoft.com/office/drawing/2014/main" id="{3023A4D7-C43A-5CCA-98A5-92FCFD52D0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3352" y="175374"/>
            <a:ext cx="4334256" cy="635521"/>
          </a:xfrm>
          <a:prstGeom prst="rect">
            <a:avLst/>
          </a:prstGeom>
        </p:spPr>
      </p:pic>
      <p:pic>
        <p:nvPicPr>
          <p:cNvPr id="9" name="Picture 8" descr="A group of colorful balls with a white letter&#10;&#10;AI-generated content may be incorrect.">
            <a:extLst>
              <a:ext uri="{FF2B5EF4-FFF2-40B4-BE49-F238E27FC236}">
                <a16:creationId xmlns:a16="http://schemas.microsoft.com/office/drawing/2014/main" id="{F7A32766-A0CD-0B48-F861-6C112378691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1928" y="175374"/>
            <a:ext cx="2562862" cy="7280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8697952-A5A3-EBAB-F620-669233B3F63B}"/>
              </a:ext>
            </a:extLst>
          </p:cNvPr>
          <p:cNvSpPr txBox="1"/>
          <p:nvPr/>
        </p:nvSpPr>
        <p:spPr>
          <a:xfrm>
            <a:off x="1865376" y="1347715"/>
            <a:ext cx="6632131" cy="3046988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Don’t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worry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about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spellings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–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just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do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your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best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Try not to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shout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out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answers</a:t>
            </a:r>
            <a:endParaRPr lang="fr-CA" altLang="en-US" sz="3200" dirty="0">
              <a:latin typeface="HelloTiffany" panose="02000603000000000000" pitchFamily="2" charset="0"/>
              <a:ea typeface="HelloTiffany" panose="02000603000000000000" pitchFamily="2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If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you’re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not sure of the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,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make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your</a:t>
            </a:r>
            <a:r>
              <a:rPr lang="fr-CA" altLang="en-US" sz="32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best possible </a:t>
            </a:r>
            <a:r>
              <a:rPr lang="fr-CA" altLang="en-US" sz="32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guess</a:t>
            </a:r>
            <a:endParaRPr lang="fr-CA" altLang="en-US" sz="3200" dirty="0">
              <a:latin typeface="HelloTiffany" panose="02000603000000000000" pitchFamily="2" charset="0"/>
              <a:ea typeface="HelloTiffany" panose="02000603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04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59A930-868B-98AE-8488-5F133F86C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2A122C47-AB92-F0EB-355E-33FF82D707E7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213DB5-DE27-BFA2-1A1A-94486EE5B3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F17307-ECBA-21C5-7338-0DAB50EEFF6D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also a branch of the armed services?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EF878EF7-5267-1829-CB11-1C6B269EF5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028" y="145462"/>
            <a:ext cx="5614416" cy="117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66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t="-4000" r="-6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41624D-FC68-0758-CC86-5F20AB0AD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CD519152-43DD-E0DA-61C0-8F46028602D5}"/>
              </a:ext>
            </a:extLst>
          </p:cNvPr>
          <p:cNvSpPr txBox="1"/>
          <p:nvPr/>
        </p:nvSpPr>
        <p:spPr>
          <a:xfrm>
            <a:off x="6217896" y="6559992"/>
            <a:ext cx="2862096" cy="2476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169F13-AFC9-2DAA-78E2-DBE7C1FAFB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3" name="Picture 2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F8A3A580-9AF2-DD70-679E-49FEEFAE6E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9400"/>
            <a:ext cx="91440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97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2247D0-3B05-8895-F6C7-CB835B5C3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AE283A02-3DF5-1ADD-A836-292520A2B770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89507F-D70C-864D-6647-B1ED86AAE3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8C66F04F-71FC-0658-6E63-DCE7031533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49" y="235249"/>
            <a:ext cx="6793992" cy="9058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68DEF8-0689-76A8-3452-415AF7A45A4F}"/>
              </a:ext>
            </a:extLst>
          </p:cNvPr>
          <p:cNvSpPr txBox="1"/>
          <p:nvPr/>
        </p:nvSpPr>
        <p:spPr>
          <a:xfrm>
            <a:off x="1956816" y="1828800"/>
            <a:ext cx="67208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do you find at the end of a rainbow?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9289A9-FE76-D483-415F-1934B4D7E5F0}"/>
              </a:ext>
            </a:extLst>
          </p:cNvPr>
          <p:cNvSpPr txBox="1"/>
          <p:nvPr/>
        </p:nvSpPr>
        <p:spPr>
          <a:xfrm>
            <a:off x="2003682" y="4810307"/>
            <a:ext cx="68877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Violet!</a:t>
            </a:r>
          </a:p>
        </p:txBody>
      </p:sp>
    </p:spTree>
    <p:extLst>
      <p:ext uri="{BB962C8B-B14F-4D97-AF65-F5344CB8AC3E}">
        <p14:creationId xmlns:p14="http://schemas.microsoft.com/office/powerpoint/2010/main" val="418137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C21306-225F-11A2-5A17-0EB081012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1DA4D792-E9EA-63C0-BB06-3B6E3D522405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05CDA0-1DCE-5698-A7EB-F1B534820E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1DDFEF88-C19A-3E2F-9E94-B150C177CA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444" y="1567679"/>
            <a:ext cx="8897112" cy="1861321"/>
          </a:xfrm>
          <a:prstGeom prst="rect">
            <a:avLst/>
          </a:prstGeom>
        </p:spPr>
      </p:pic>
      <p:pic>
        <p:nvPicPr>
          <p:cNvPr id="4" name="Picture 3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ABD64C18-D289-B5CD-D0B2-64367697FD3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746" y="3527556"/>
            <a:ext cx="8636508" cy="176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43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F3C9F4-CCF6-3678-B26B-6A8E01ED1A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EF2C31BF-6C5C-EC37-30AC-624009E415CA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930A3A-16CB-3722-7755-CF1859FC90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26FAECC-7556-E273-E04E-8D613A6843F9}"/>
              </a:ext>
            </a:extLst>
          </p:cNvPr>
          <p:cNvSpPr txBox="1"/>
          <p:nvPr/>
        </p:nvSpPr>
        <p:spPr>
          <a:xfrm>
            <a:off x="1956816" y="1828800"/>
            <a:ext cx="6720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Postman Pat’s Van?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EF6BEE86-8F12-CEE0-F76A-92D6D54D7A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6815" y="89603"/>
            <a:ext cx="4301421" cy="899879"/>
          </a:xfrm>
          <a:prstGeom prst="rect">
            <a:avLst/>
          </a:prstGeom>
        </p:spPr>
      </p:pic>
      <p:pic>
        <p:nvPicPr>
          <p:cNvPr id="4" name="Picture 3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D81B8C90-34F2-6B2B-4C01-8E2D80A677F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B519C8-3F02-5997-FD52-53FA90E6C45F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E4AD12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Red</a:t>
            </a:r>
          </a:p>
        </p:txBody>
      </p:sp>
    </p:spTree>
    <p:extLst>
      <p:ext uri="{BB962C8B-B14F-4D97-AF65-F5344CB8AC3E}">
        <p14:creationId xmlns:p14="http://schemas.microsoft.com/office/powerpoint/2010/main" val="346714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A76E28-36BB-2355-048A-270CBD002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E499B2EF-2337-E1D9-C24F-4E2E11695865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6F95CF-9EB3-7B31-4AD6-9377FE2119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35761F-49F2-CE0A-0701-0149E947AE8D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the middle light in a set of traffic lights?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61B10195-23D9-DF12-8801-D9F2310F3C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6815" y="89603"/>
            <a:ext cx="4301421" cy="899879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B6897793-31B7-11DF-7805-63CEF31E1D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8EB0B3-7895-0FFE-C3B7-DEB5E831CA70}"/>
              </a:ext>
            </a:extLst>
          </p:cNvPr>
          <p:cNvSpPr txBox="1"/>
          <p:nvPr/>
        </p:nvSpPr>
        <p:spPr>
          <a:xfrm>
            <a:off x="2080260" y="5191886"/>
            <a:ext cx="64739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E4AD12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Amber/Orange</a:t>
            </a:r>
          </a:p>
        </p:txBody>
      </p:sp>
    </p:spTree>
    <p:extLst>
      <p:ext uri="{BB962C8B-B14F-4D97-AF65-F5344CB8AC3E}">
        <p14:creationId xmlns:p14="http://schemas.microsoft.com/office/powerpoint/2010/main" val="357736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CEBEEB-276C-EFA1-CE46-D14EDAA9B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0629DF34-8732-9DDC-B71D-AC29880E856E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77671F-1282-D3C6-395B-6C6D2C173D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F8BAB3-F644-5E3A-B98E-19057B98EAB3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Is green a primary or a secondary colour?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C6B189AA-17F6-5848-2FD8-6D074607A37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6815" y="89603"/>
            <a:ext cx="4301421" cy="899879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C00FEDBB-C4AF-5658-A296-BC85783992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90A18A6-B48B-0ECA-3A37-31658B84E452}"/>
              </a:ext>
            </a:extLst>
          </p:cNvPr>
          <p:cNvSpPr txBox="1"/>
          <p:nvPr/>
        </p:nvSpPr>
        <p:spPr>
          <a:xfrm>
            <a:off x="2898648" y="5179282"/>
            <a:ext cx="45079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E4AD12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Secondary</a:t>
            </a:r>
          </a:p>
        </p:txBody>
      </p:sp>
    </p:spTree>
    <p:extLst>
      <p:ext uri="{BB962C8B-B14F-4D97-AF65-F5344CB8AC3E}">
        <p14:creationId xmlns:p14="http://schemas.microsoft.com/office/powerpoint/2010/main" val="290028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0D6CF5-6632-3DBE-7F31-237482D2E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215B3E69-E8C8-89A2-72E7-CC001B9D5800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9C6ABB-1C9D-09A8-19DE-5B31666ECF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178CCB-8B5D-B94C-26B5-9EC1DBAEFFC8}"/>
              </a:ext>
            </a:extLst>
          </p:cNvPr>
          <p:cNvSpPr txBox="1"/>
          <p:nvPr/>
        </p:nvSpPr>
        <p:spPr>
          <a:xfrm>
            <a:off x="1956816" y="1828800"/>
            <a:ext cx="67208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type of flag is waved at the finish line in a F1 car race?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C862B00D-EB95-8066-9B17-B81C750C87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6815" y="89603"/>
            <a:ext cx="4301421" cy="899879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46DAAF23-6277-D340-E1D7-CEBAB787C14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CCE9E1F-82FC-F277-9C60-B940728712AD}"/>
              </a:ext>
            </a:extLst>
          </p:cNvPr>
          <p:cNvSpPr txBox="1"/>
          <p:nvPr/>
        </p:nvSpPr>
        <p:spPr>
          <a:xfrm>
            <a:off x="1751076" y="4499389"/>
            <a:ext cx="71323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ysClr val="windowText" lastClr="000000"/>
                  </a:solidFill>
                </a:ln>
                <a:solidFill>
                  <a:srgbClr val="E4AD12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Chequered/ Black &amp; White</a:t>
            </a:r>
          </a:p>
        </p:txBody>
      </p:sp>
    </p:spTree>
    <p:extLst>
      <p:ext uri="{BB962C8B-B14F-4D97-AF65-F5344CB8AC3E}">
        <p14:creationId xmlns:p14="http://schemas.microsoft.com/office/powerpoint/2010/main" val="266332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FF0A05-8CE3-DC55-7F0B-664FBD42C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9577BF9E-3CAF-4E23-AF2F-65F63940AD8E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466A7F-ADF3-39A0-2D1C-353424AE6E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BB55B34-D82A-CE5D-F125-DBA7EC191328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yellow stars are on the flag of the EU?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1F979661-99BF-DD53-EC1F-D7C2F4D6FD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6815" y="89603"/>
            <a:ext cx="4301421" cy="899879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50689B87-B765-9813-EC59-9C37CB6CBC6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66F99E6-0C30-44DE-6ADF-3B670F6096BB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E4AD12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61686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6D06CC-B0CA-4DD0-4050-1443436A1D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FC5DA879-D01B-0741-C027-7690D565F2AB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A04B1A-DE33-EA39-0C13-A29109778B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812EC8E-6CFB-9D79-AE7D-B3DB5C0CC76B}"/>
              </a:ext>
            </a:extLst>
          </p:cNvPr>
          <p:cNvSpPr txBox="1"/>
          <p:nvPr/>
        </p:nvSpPr>
        <p:spPr>
          <a:xfrm>
            <a:off x="1956816" y="1828800"/>
            <a:ext cx="67208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In what EU country do they refer to the colour red as “rouge”?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A51359E2-B25C-E352-4FD6-322A746A38A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6815" y="89603"/>
            <a:ext cx="4301421" cy="899879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C44A0EDF-CBC0-74C2-B601-E1A0B778E3C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8ACC017-E8B7-B982-80D5-2594D9050635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E4AD12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France</a:t>
            </a:r>
          </a:p>
        </p:txBody>
      </p:sp>
    </p:spTree>
    <p:extLst>
      <p:ext uri="{BB962C8B-B14F-4D97-AF65-F5344CB8AC3E}">
        <p14:creationId xmlns:p14="http://schemas.microsoft.com/office/powerpoint/2010/main" val="81393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507EEE-A898-72F3-BF5E-8E6E39E905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EE32CD0-1292-81B8-FC1C-A4F1D43AF2BD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4EE5C2-DE31-52E6-8379-647050AB6D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7" name="Picture 6" descr="A group of round objects with letters on them&#10;&#10;AI-generated content may be incorrect.">
            <a:extLst>
              <a:ext uri="{FF2B5EF4-FFF2-40B4-BE49-F238E27FC236}">
                <a16:creationId xmlns:a16="http://schemas.microsoft.com/office/drawing/2014/main" id="{CCDBF339-37C3-1AD5-0AB8-9DCA81CA224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3352" y="175374"/>
            <a:ext cx="4334256" cy="635521"/>
          </a:xfrm>
          <a:prstGeom prst="rect">
            <a:avLst/>
          </a:prstGeom>
        </p:spPr>
      </p:pic>
      <p:pic>
        <p:nvPicPr>
          <p:cNvPr id="9" name="Picture 8" descr="A group of colorful balls with a white letter&#10;&#10;AI-generated content may be incorrect.">
            <a:extLst>
              <a:ext uri="{FF2B5EF4-FFF2-40B4-BE49-F238E27FC236}">
                <a16:creationId xmlns:a16="http://schemas.microsoft.com/office/drawing/2014/main" id="{69B2B4FA-16E0-B90C-0DD6-09763F54188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1928" y="175374"/>
            <a:ext cx="2562862" cy="7280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00608C8-FE8A-740B-8169-8AE6A6752ABE}"/>
              </a:ext>
            </a:extLst>
          </p:cNvPr>
          <p:cNvSpPr txBox="1"/>
          <p:nvPr/>
        </p:nvSpPr>
        <p:spPr>
          <a:xfrm>
            <a:off x="1874520" y="1746567"/>
            <a:ext cx="6793992" cy="3970318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There are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eight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rounds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with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six questions in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each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round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There are 48 questions in all to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endParaRPr lang="fr-CA" altLang="en-US" sz="2800" dirty="0">
              <a:latin typeface="HelloTiffany" panose="02000603000000000000" pitchFamily="2" charset="0"/>
              <a:ea typeface="HelloTiffany" panose="02000603000000000000" pitchFamily="2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Each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question has a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colour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in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either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the question or the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endParaRPr lang="fr-CA" altLang="en-US" sz="2800" dirty="0">
              <a:latin typeface="HelloTiffany" panose="02000603000000000000" pitchFamily="2" charset="0"/>
              <a:ea typeface="HelloTiffany" panose="02000603000000000000" pitchFamily="2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 are not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expected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to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be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able to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all questions,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just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do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your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best</a:t>
            </a:r>
          </a:p>
        </p:txBody>
      </p:sp>
    </p:spTree>
    <p:extLst>
      <p:ext uri="{BB962C8B-B14F-4D97-AF65-F5344CB8AC3E}">
        <p14:creationId xmlns:p14="http://schemas.microsoft.com/office/powerpoint/2010/main" val="424482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t="-4000" r="-6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9CCDBB-B8D0-6A91-BDCE-C448E6668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60D6BE10-B47C-5376-9B79-778E3B764F6C}"/>
              </a:ext>
            </a:extLst>
          </p:cNvPr>
          <p:cNvSpPr txBox="1"/>
          <p:nvPr/>
        </p:nvSpPr>
        <p:spPr>
          <a:xfrm>
            <a:off x="6217896" y="6559992"/>
            <a:ext cx="2862096" cy="2476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7B9288-0220-5CF9-6BF3-8E6954C3A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3" name="Picture 2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CAB686C5-AA4B-32C3-B512-685C426645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9400"/>
            <a:ext cx="91440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68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028AC3-107D-B0CE-0B0C-EC47B79B6F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395AE484-30C6-17CF-EF46-6356452C0DD3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1F9D41-1373-A6B6-FA2E-EB155C8688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FDDA96FA-56B5-4748-45EB-0213C0FD38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49" y="235249"/>
            <a:ext cx="6793992" cy="9058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5807F6-0881-EE8A-1290-426BD8387A17}"/>
              </a:ext>
            </a:extLst>
          </p:cNvPr>
          <p:cNvSpPr txBox="1"/>
          <p:nvPr/>
        </p:nvSpPr>
        <p:spPr>
          <a:xfrm>
            <a:off x="1956816" y="1828800"/>
            <a:ext cx="67208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does it sound like when a rainbow answers the phone?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4D3223-D9DD-2DAE-BC83-400965346D6E}"/>
              </a:ext>
            </a:extLst>
          </p:cNvPr>
          <p:cNvSpPr txBox="1"/>
          <p:nvPr/>
        </p:nvSpPr>
        <p:spPr>
          <a:xfrm>
            <a:off x="2003682" y="4436334"/>
            <a:ext cx="688772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17C22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Green, Green, 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Yellow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17C22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65969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E5036D-2738-32EE-A152-0C191B94E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0096FCB0-D48D-F9F2-087A-E7D84A91884C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8F493A-EDB6-1854-F103-E4161A46C1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A4BAF88F-29A7-4114-C4B7-8A535D4156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016" y="2499296"/>
            <a:ext cx="8887968" cy="185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97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F13890-E994-224D-CE32-1F30C8309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353CC1E3-5E30-E47C-7333-6536A7BE8216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CA0BD6-E9EF-724A-C1AF-9FE3D5F039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5D9890-0713-00BD-EB06-8BC1A7E1C54A}"/>
              </a:ext>
            </a:extLst>
          </p:cNvPr>
          <p:cNvSpPr txBox="1"/>
          <p:nvPr/>
        </p:nvSpPr>
        <p:spPr>
          <a:xfrm>
            <a:off x="210312" y="1801368"/>
            <a:ext cx="87233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CE4E9A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i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17C22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m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DC32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e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13D4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7030A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o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F99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0070C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e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2C88C8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DC32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k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chemeClr val="accent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F99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e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92D05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CE4E9A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o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C000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e</a:t>
            </a:r>
            <a:r>
              <a:rPr lang="en-IE" sz="9600" b="1" dirty="0">
                <a:ln w="28575">
                  <a:solidFill>
                    <a:schemeClr val="tx1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380312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ABD5D6-5C7B-356A-8CDA-657F7C5B8D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5D63C216-3FA4-89E1-125B-3AFC16541A7D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DD211C-4CA5-AC86-730A-BA4C89C72B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7ED2609-9610-75B8-9455-4F3D9F70CE92}"/>
              </a:ext>
            </a:extLst>
          </p:cNvPr>
          <p:cNvSpPr txBox="1"/>
          <p:nvPr/>
        </p:nvSpPr>
        <p:spPr>
          <a:xfrm>
            <a:off x="1956816" y="1828800"/>
            <a:ext cx="6720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are the spots on the most common ladybirds?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C5409440-3DFE-9CA8-0D1B-D23245C2C5A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768" y="175374"/>
            <a:ext cx="5202936" cy="10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5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BDDA86-A033-C6A3-D8A3-FD7DE91C97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E92B9AB7-646E-B055-90DF-F18666077552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CC8A18-BF70-F4DE-65B0-CD9DFB1D12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44A735-3FC7-C2FD-09DC-E67F69842466}"/>
              </a:ext>
            </a:extLst>
          </p:cNvPr>
          <p:cNvSpPr txBox="1"/>
          <p:nvPr/>
        </p:nvSpPr>
        <p:spPr>
          <a:xfrm>
            <a:off x="1956816" y="1828800"/>
            <a:ext cx="6720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Traditionally, what colour are official post boxes in Ireland?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56D61AF5-B4EE-F353-BA15-732AD9DB83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768" y="175374"/>
            <a:ext cx="5202936" cy="10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67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A0392C-D9C9-F425-4490-512CFB920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6B656D7E-572D-025D-91CE-DCA4B2FF2E49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2E4B08-8DAB-873D-7250-3BB4FF77F5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D5EE815-5D8B-38DF-D61E-052F64E4EF5E}"/>
              </a:ext>
            </a:extLst>
          </p:cNvPr>
          <p:cNvSpPr txBox="1"/>
          <p:nvPr/>
        </p:nvSpPr>
        <p:spPr>
          <a:xfrm>
            <a:off x="1956816" y="1828800"/>
            <a:ext cx="6720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Cén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Gaeilge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atá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 “purple”?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3747D767-DB3C-86A3-C244-B4C63C27D8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768" y="175374"/>
            <a:ext cx="5202936" cy="10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47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7A2481-F769-0DD7-E4CE-DDC86CDF14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4CCE5B52-0067-4686-2560-13BDFC8D098F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112707-2E7E-113A-072F-E731BF092B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6565BFD-6B85-827A-444A-8A157DA3D85A}"/>
              </a:ext>
            </a:extLst>
          </p:cNvPr>
          <p:cNvSpPr txBox="1"/>
          <p:nvPr/>
        </p:nvSpPr>
        <p:spPr>
          <a:xfrm>
            <a:off x="1956816" y="1828800"/>
            <a:ext cx="6720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jersey does the leader of the Tour de France cycle race wear?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2D639577-00D7-E873-1D9F-DBC736E8A09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768" y="175374"/>
            <a:ext cx="5202936" cy="10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1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756B22-8122-773C-7C4B-21C2BB6A2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C1C7E1C9-F336-2F23-5ED7-16115B3652B5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7AF394-3B22-574A-75FC-C3A3EC2783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8571220-9A33-63D7-DC70-9BC582B073C8}"/>
              </a:ext>
            </a:extLst>
          </p:cNvPr>
          <p:cNvSpPr txBox="1"/>
          <p:nvPr/>
        </p:nvSpPr>
        <p:spPr>
          <a:xfrm>
            <a:off x="1956816" y="1828800"/>
            <a:ext cx="6720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are the berries on mistletoe – red, white, blue?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73643785-CF6A-C9CD-38F7-EBB3561030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768" y="175374"/>
            <a:ext cx="5202936" cy="10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17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F07F34-BA9B-6779-D0AA-3A0EF5031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6A24D4F3-EB3B-15CD-B666-94286929F564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B070E7-304B-5386-71D0-0A47F94AAE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4C76EE4-515C-183D-3587-591037159D6E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blood cells carry oxygen around your body?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5902D97B-E9CF-A3F5-483E-3CCEB7BBC0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768" y="175374"/>
            <a:ext cx="5202936" cy="10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28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615F109A-084D-E2CC-1568-3FE47731047D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CB90F2-E140-98E4-CEEA-8B59E4D62D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pic>
        <p:nvPicPr>
          <p:cNvPr id="6" name="Picture 5" descr="A green and blue spheres&#10;&#10;AI-generated content may be incorrect.">
            <a:extLst>
              <a:ext uri="{FF2B5EF4-FFF2-40B4-BE49-F238E27FC236}">
                <a16:creationId xmlns:a16="http://schemas.microsoft.com/office/drawing/2014/main" id="{6E0D3686-AD8C-2F54-3ECA-248FE65A32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876" y="1921462"/>
            <a:ext cx="8842248" cy="144010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DA7F17-016D-1BC6-493D-149DE7D86DF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304" y="3922986"/>
            <a:ext cx="8701392" cy="921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46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t="-4000" r="-6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CA30EA-3FA0-AC4F-222D-2552A7EE6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DB79C04F-23DC-36C2-9F57-D63E703C05AA}"/>
              </a:ext>
            </a:extLst>
          </p:cNvPr>
          <p:cNvSpPr txBox="1"/>
          <p:nvPr/>
        </p:nvSpPr>
        <p:spPr>
          <a:xfrm>
            <a:off x="6217896" y="6559992"/>
            <a:ext cx="2862096" cy="2476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89052E-8636-21E4-DE51-8B94CE0337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3" name="Picture 2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57CBCBC9-DE74-3FFF-362A-2C7360C905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9400"/>
            <a:ext cx="91440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45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EB21B4-32A6-234A-822A-504825385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F0EF9B1-8B27-3FF6-D768-8DBF2C5CCFF7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D66E51-E1A5-7EDD-719A-EE4B5387D38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FF962A78-E640-31A1-DA42-9FE5CF3430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49" y="235249"/>
            <a:ext cx="6793992" cy="9058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3748194-8D80-E680-9D7E-0182B4DB0842}"/>
              </a:ext>
            </a:extLst>
          </p:cNvPr>
          <p:cNvSpPr txBox="1"/>
          <p:nvPr/>
        </p:nvSpPr>
        <p:spPr>
          <a:xfrm>
            <a:off x="2003682" y="1325880"/>
            <a:ext cx="67208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happened when a red ship crashed into a blue ship?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6B4006-888D-4EB3-2184-B362C8B71072}"/>
              </a:ext>
            </a:extLst>
          </p:cNvPr>
          <p:cNvSpPr txBox="1"/>
          <p:nvPr/>
        </p:nvSpPr>
        <p:spPr>
          <a:xfrm>
            <a:off x="1682496" y="4436334"/>
            <a:ext cx="73243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B845B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The crew was marooned!</a:t>
            </a:r>
          </a:p>
        </p:txBody>
      </p:sp>
    </p:spTree>
    <p:extLst>
      <p:ext uri="{BB962C8B-B14F-4D97-AF65-F5344CB8AC3E}">
        <p14:creationId xmlns:p14="http://schemas.microsoft.com/office/powerpoint/2010/main" val="232111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A7C933-0BE7-94D9-F7BC-8DD696C39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A2679F5D-7619-A883-4DF9-D8099DD9F632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5D28CA-8A8F-1511-4E26-CFB76B8F71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pic>
        <p:nvPicPr>
          <p:cNvPr id="5" name="Picture 4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65F271A3-0FB6-EA87-9E9B-8D768A9D48B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28" y="1560667"/>
            <a:ext cx="8924544" cy="1867060"/>
          </a:xfrm>
          <a:prstGeom prst="rect">
            <a:avLst/>
          </a:prstGeom>
        </p:spPr>
      </p:pic>
      <p:pic>
        <p:nvPicPr>
          <p:cNvPr id="4" name="Picture 3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86072E8A-D4C9-31F1-7F1E-8CD73C65566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746" y="3527556"/>
            <a:ext cx="8636508" cy="176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27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C2E8F9-72BD-0513-8AF2-A013F40336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0ECCEE60-4AA1-9F9A-426B-B211B49166F6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9B5979-7581-9384-568B-B2CE189603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902D74A-50CF-063D-0E5B-EB2EF50BF399}"/>
              </a:ext>
            </a:extLst>
          </p:cNvPr>
          <p:cNvSpPr txBox="1"/>
          <p:nvPr/>
        </p:nvSpPr>
        <p:spPr>
          <a:xfrm>
            <a:off x="1956816" y="1828800"/>
            <a:ext cx="67208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Red, yellow and what other colour are known as primary colours?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7142A01A-18E1-DC81-5A78-BF2E36EA8C9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220" y="125358"/>
            <a:ext cx="4257675" cy="890727"/>
          </a:xfrm>
          <a:prstGeom prst="rect">
            <a:avLst/>
          </a:prstGeom>
        </p:spPr>
      </p:pic>
      <p:pic>
        <p:nvPicPr>
          <p:cNvPr id="6" name="Picture 5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69CC3AF3-1942-5953-C329-F795B0E9F7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7CBB062-B5C9-BC6C-41C8-94205012976B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1FAEB8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Blue</a:t>
            </a:r>
          </a:p>
        </p:txBody>
      </p:sp>
    </p:spTree>
    <p:extLst>
      <p:ext uri="{BB962C8B-B14F-4D97-AF65-F5344CB8AC3E}">
        <p14:creationId xmlns:p14="http://schemas.microsoft.com/office/powerpoint/2010/main" val="3977858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EAAF28-AC17-8F25-E61B-984249B5B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4097EBEB-DE3E-25E9-2753-160A44F1A281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04F964-0705-4574-00B0-C109127874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DF2F6A-B636-108A-8F68-EBD2E04FB34E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different colours are there on a Rubik Cube?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FF91A6AD-DD4A-ADF7-D7D4-4841FA99BD1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220" y="125358"/>
            <a:ext cx="4257675" cy="890727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70AE6F32-F166-AA05-0088-EB508740F02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B55BB78-365D-5D36-9808-6F538F4D9BFF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1FAEB8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28148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C2BB65-2AB3-4F5B-E191-F4E639ABE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2AE6C270-7EF3-2786-FB80-7AD0A818E76B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6C1A3D-BB2E-5370-F738-3F2AC1B6B4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FE98B0-D4D4-14E6-9833-2FBA1F93DCBB}"/>
              </a:ext>
            </a:extLst>
          </p:cNvPr>
          <p:cNvSpPr txBox="1"/>
          <p:nvPr/>
        </p:nvSpPr>
        <p:spPr>
          <a:xfrm>
            <a:off x="1956816" y="1828800"/>
            <a:ext cx="672084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During the first six months of life, what colour are a young zebra’s black stripes – brown, blue or black?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34A27B54-BEB7-2643-8836-A001B2CB1B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220" y="125358"/>
            <a:ext cx="4257675" cy="890727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95685269-D47E-789C-52C9-29D062F5FA5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7D3B25-06FC-5B90-B52E-ED7D424BA5D0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1FAEB8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Brown</a:t>
            </a:r>
          </a:p>
        </p:txBody>
      </p:sp>
    </p:spTree>
    <p:extLst>
      <p:ext uri="{BB962C8B-B14F-4D97-AF65-F5344CB8AC3E}">
        <p14:creationId xmlns:p14="http://schemas.microsoft.com/office/powerpoint/2010/main" val="226754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8BCD4C-2AD3-CAED-DA8B-9EB45E3F5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EE08FFF2-92B0-B7C6-D4EE-A3E8E8935085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9D0A44-D96B-3CFF-AEF9-4E3C0D17F8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42819C9-5874-ABC2-0F82-C659C0D754E3}"/>
              </a:ext>
            </a:extLst>
          </p:cNvPr>
          <p:cNvSpPr txBox="1"/>
          <p:nvPr/>
        </p:nvSpPr>
        <p:spPr>
          <a:xfrm>
            <a:off x="1956816" y="1828800"/>
            <a:ext cx="6720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a flag of surrender?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5E96F330-CF55-7980-4FB7-77F66AC4A2F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220" y="125358"/>
            <a:ext cx="4257675" cy="890727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52EAC5BC-C20A-17D1-4D10-4696869BA3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A465B27-94E7-D80D-93BF-7FE883514D16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1FAEB8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White</a:t>
            </a:r>
          </a:p>
        </p:txBody>
      </p:sp>
    </p:spTree>
    <p:extLst>
      <p:ext uri="{BB962C8B-B14F-4D97-AF65-F5344CB8AC3E}">
        <p14:creationId xmlns:p14="http://schemas.microsoft.com/office/powerpoint/2010/main" val="33740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96C9EF-6C0B-2611-25F6-5282A7A26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0437DBC3-0570-3D84-9029-1C29059B4E23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5098A0-B8B4-6929-F9A6-51D76DA6EC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B2D7E5-81C4-7E76-EB0D-2130DD0D1E9B}"/>
              </a:ext>
            </a:extLst>
          </p:cNvPr>
          <p:cNvSpPr txBox="1"/>
          <p:nvPr/>
        </p:nvSpPr>
        <p:spPr>
          <a:xfrm>
            <a:off x="1956816" y="1828800"/>
            <a:ext cx="67208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two colours are on a flag which a lifeguard displays at a beach to show that it is safe to swim?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CE1F598C-6864-0DC7-A65B-9D6276B9FB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220" y="125358"/>
            <a:ext cx="4257675" cy="890727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A05CC760-04C3-8788-ADC2-D53F6B856C1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3F70620-0281-F042-24BA-85323E04C241}"/>
              </a:ext>
            </a:extLst>
          </p:cNvPr>
          <p:cNvSpPr txBox="1"/>
          <p:nvPr/>
        </p:nvSpPr>
        <p:spPr>
          <a:xfrm>
            <a:off x="2372868" y="5163892"/>
            <a:ext cx="58887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1FAEB8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Red &amp; Yellow</a:t>
            </a:r>
          </a:p>
        </p:txBody>
      </p:sp>
    </p:spTree>
    <p:extLst>
      <p:ext uri="{BB962C8B-B14F-4D97-AF65-F5344CB8AC3E}">
        <p14:creationId xmlns:p14="http://schemas.microsoft.com/office/powerpoint/2010/main" val="17643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C6B29B-D2AB-F3FC-658C-3BEC6CCB6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C42478B8-34AC-F777-E0F7-303CF875D0CD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35681E-FA0B-BF29-132B-0186C83683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2E6F1C-B106-C1D9-6044-35ADC221EB64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also a branch of the armed services?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FDC3A17C-0519-639B-D2E4-BFCD632F442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220" y="125358"/>
            <a:ext cx="4257675" cy="890727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A30F16F4-9662-C347-F6CB-2401685AAFE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610D556-A919-E0B2-774C-A8C8583D6425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1FAEB8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Navy</a:t>
            </a:r>
          </a:p>
        </p:txBody>
      </p:sp>
    </p:spTree>
    <p:extLst>
      <p:ext uri="{BB962C8B-B14F-4D97-AF65-F5344CB8AC3E}">
        <p14:creationId xmlns:p14="http://schemas.microsoft.com/office/powerpoint/2010/main" val="286486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t="-4000" r="-6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0A797-DF37-8D4F-30BA-A7E035452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C00E96A1-89A6-B92D-15E6-8E7BBB19FC92}"/>
              </a:ext>
            </a:extLst>
          </p:cNvPr>
          <p:cNvSpPr txBox="1"/>
          <p:nvPr/>
        </p:nvSpPr>
        <p:spPr>
          <a:xfrm>
            <a:off x="6217896" y="6559992"/>
            <a:ext cx="2862096" cy="2476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F938A3-912E-3A23-6447-3349AFF252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3" name="Picture 2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A933E700-55E0-381A-7DA8-38DFA64164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9400"/>
            <a:ext cx="91440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4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69E7F7-4273-C41D-4B08-1D73ECF61F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84FF0C24-A848-AE05-77B4-9F5A945CE8BC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D62877-53E6-64D3-57C5-BABFFE8693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7623C627-5050-D95F-0D85-0D94140C5B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444" y="2498339"/>
            <a:ext cx="8897112" cy="186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06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29D804-4B3A-F85D-2E89-2C7BC7FE7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12B13388-9A01-DAC3-DD00-965678BD3DF7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0717FF-7A18-03FF-9975-7E9F09B643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706AC82E-E852-8EA5-CB55-22F0BA4A21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49" y="235249"/>
            <a:ext cx="6793992" cy="9058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BD0DE82-D1DA-B6E9-15E0-4DC5D5830659}"/>
              </a:ext>
            </a:extLst>
          </p:cNvPr>
          <p:cNvSpPr txBox="1"/>
          <p:nvPr/>
        </p:nvSpPr>
        <p:spPr>
          <a:xfrm>
            <a:off x="1956816" y="1828800"/>
            <a:ext cx="67208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Which burns longer, a red candle or a green candle?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3BBBAE-AB8C-F31C-6F1B-2452C3BB4C4E}"/>
              </a:ext>
            </a:extLst>
          </p:cNvPr>
          <p:cNvSpPr txBox="1"/>
          <p:nvPr/>
        </p:nvSpPr>
        <p:spPr>
          <a:xfrm>
            <a:off x="2050549" y="4702227"/>
            <a:ext cx="68877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>
                <a:ln w="19050">
                  <a:solidFill>
                    <a:sysClr val="windowText" lastClr="000000"/>
                  </a:solidFill>
                </a:ln>
                <a:solidFill>
                  <a:srgbClr val="17C22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Neither, they both burn shorter!</a:t>
            </a:r>
          </a:p>
        </p:txBody>
      </p:sp>
    </p:spTree>
    <p:extLst>
      <p:ext uri="{BB962C8B-B14F-4D97-AF65-F5344CB8AC3E}">
        <p14:creationId xmlns:p14="http://schemas.microsoft.com/office/powerpoint/2010/main" val="211240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539698-3B99-8FCD-2B3B-C2993EE0E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9F0565AE-1989-9024-3C7F-4EA2B3CE4F46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3D30E6-E40D-1DB3-8BD9-EF91D46627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pic>
        <p:nvPicPr>
          <p:cNvPr id="5" name="Picture 4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5C6E001C-DC36-C13C-3260-AA805BE93B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" y="2486862"/>
            <a:ext cx="9006840" cy="188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26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426B98-9A29-CCFD-1A4C-0E2C1BA8F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CCF9866D-9807-AA82-F61C-219380946E4B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56B351-7A90-BE78-D447-50A05AF37C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810A78F-8E4E-7F2B-D0E5-C8D8578A6589}"/>
              </a:ext>
            </a:extLst>
          </p:cNvPr>
          <p:cNvSpPr txBox="1"/>
          <p:nvPr/>
        </p:nvSpPr>
        <p:spPr>
          <a:xfrm>
            <a:off x="1956816" y="1828800"/>
            <a:ext cx="672084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the “Popemobile” – the car the pope uses for public appearances?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804C2082-4578-7836-919A-98528779189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5199" y="175374"/>
            <a:ext cx="5164074" cy="108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64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48E665-9FF7-1D5F-AB51-12747346C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C65556D7-AFC5-630E-697F-2B7B20527154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F949CA-D8C9-5FF2-C3A3-BC1B51CD26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87027FD-3CEC-132F-C8CF-487208A24460}"/>
              </a:ext>
            </a:extLst>
          </p:cNvPr>
          <p:cNvSpPr txBox="1"/>
          <p:nvPr/>
        </p:nvSpPr>
        <p:spPr>
          <a:xfrm>
            <a:off x="1956816" y="1828800"/>
            <a:ext cx="6720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medal is given to someone who comes second in a race?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DCB9128B-F540-639A-3E78-8222CFC87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5199" y="175374"/>
            <a:ext cx="5164074" cy="108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35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01863B-0D5F-E354-4789-29B394BD80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3B62AB4-3A57-B96D-1EF0-55AB5C3A9D48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7D5F0F-862E-B3E7-9379-F1B20B69E4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8EE09F8-2531-24D3-ECB8-B9AD895638FF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colour of the spot on the Japanese flag?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0B78296F-1201-5F8F-D7D9-344BCE62E7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5199" y="175374"/>
            <a:ext cx="5164074" cy="108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920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93090F-DCE0-6473-B4AA-56B8E5316D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280C84EE-5F32-012B-8279-E03B1EBAAEFC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99BA47-F97D-AD8E-A922-32FD7F2390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8FF800-B7E9-6617-52B4-D9770F8D308A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type of creature is a “Black Widow”?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E6823590-E7E2-379D-1390-07489206979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5199" y="175374"/>
            <a:ext cx="5164074" cy="108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21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389B51-64A1-651F-0132-6F5B7AAA7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2AD45BCB-0326-3CBB-0E1A-33EBC9FAA54A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15ECC1-F708-2B59-931F-1CD7AAB5AD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65FA3B-DE28-12B1-C6F6-8D7F2ACA1A3B}"/>
              </a:ext>
            </a:extLst>
          </p:cNvPr>
          <p:cNvSpPr txBox="1"/>
          <p:nvPr/>
        </p:nvSpPr>
        <p:spPr>
          <a:xfrm>
            <a:off x="1956816" y="1828800"/>
            <a:ext cx="6720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Olive, sage and emerald all refer to shades of what colour?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3D070F3F-1273-C290-D2DE-567978DDE3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5199" y="175374"/>
            <a:ext cx="5164074" cy="108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5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866196-DC28-806B-222E-CD61CF989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108D57AE-6AD0-7B82-4355-288FC3522AE0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402818-CA63-1CA9-977F-BD30E43988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EC92AB-208A-3ADC-C20C-93FF81DF3D2B}"/>
              </a:ext>
            </a:extLst>
          </p:cNvPr>
          <p:cNvSpPr txBox="1"/>
          <p:nvPr/>
        </p:nvSpPr>
        <p:spPr>
          <a:xfrm>
            <a:off x="1956816" y="1828800"/>
            <a:ext cx="6720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Which yellow fruit with a slippery skin is high in potassium?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6726E2F0-4FA3-3097-B0BE-D735371246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5199" y="175374"/>
            <a:ext cx="5164074" cy="108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3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t="-4000" r="-6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B46F98-C73C-B3B3-D3B1-1126353C4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C45E8E79-A505-1806-EDF6-42B0940FFD44}"/>
              </a:ext>
            </a:extLst>
          </p:cNvPr>
          <p:cNvSpPr txBox="1"/>
          <p:nvPr/>
        </p:nvSpPr>
        <p:spPr>
          <a:xfrm>
            <a:off x="6217896" y="6559992"/>
            <a:ext cx="2862096" cy="2476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66D74F-E247-19F0-9355-6B3598BD6BE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3" name="Picture 2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77AAEB47-6D03-DED6-7DB1-40C7FCA1D2B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9400"/>
            <a:ext cx="91440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68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1DD6B4-193A-40D8-96B7-AF264BBAF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872D06F1-F413-1257-0815-24D5850F86C2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5F090F-DB08-22D9-C02A-EED29D0BEE9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B5CB4BA5-0D5F-13BC-049F-640150238A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49" y="235249"/>
            <a:ext cx="6793992" cy="9058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93450DC-268F-6192-7C4A-F0D5BC2025BC}"/>
              </a:ext>
            </a:extLst>
          </p:cNvPr>
          <p:cNvSpPr txBox="1"/>
          <p:nvPr/>
        </p:nvSpPr>
        <p:spPr>
          <a:xfrm>
            <a:off x="1956816" y="1828800"/>
            <a:ext cx="67208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a pig’s favourite colour?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C62F24-9751-2F6C-4695-AA9AED5F7224}"/>
              </a:ext>
            </a:extLst>
          </p:cNvPr>
          <p:cNvSpPr txBox="1"/>
          <p:nvPr/>
        </p:nvSpPr>
        <p:spPr>
          <a:xfrm>
            <a:off x="2003682" y="4436334"/>
            <a:ext cx="68877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9B503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MaHOGany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9B503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20059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540FCA-13FB-3A93-BAF4-80E2F21B1A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14E34D7-79E8-BAA4-8B77-50F67D76DDFF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E32599-ADFC-FA1B-5042-B06A0DEF99B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3C2EEFE6-58E6-0BF2-F460-945E4D1223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7430" y="50358"/>
            <a:ext cx="5070348" cy="10607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022EDD6-1E4E-8A91-2639-5CB4F524A6DD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do you get if you mix red and blue paint?</a:t>
            </a:r>
          </a:p>
        </p:txBody>
      </p:sp>
    </p:spTree>
    <p:extLst>
      <p:ext uri="{BB962C8B-B14F-4D97-AF65-F5344CB8AC3E}">
        <p14:creationId xmlns:p14="http://schemas.microsoft.com/office/powerpoint/2010/main" val="227307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521CAC-9DC1-BA49-48A8-2C9D74D06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A0F9FDA0-9C6B-4AA3-D3D1-4788069EDB13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2CA392-3894-2B49-68CF-261E6D8531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E16CA5EC-BE10-C103-77DD-108F1F3B45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016" y="1569592"/>
            <a:ext cx="8887968" cy="1859408"/>
          </a:xfrm>
          <a:prstGeom prst="rect">
            <a:avLst/>
          </a:prstGeom>
        </p:spPr>
      </p:pic>
      <p:pic>
        <p:nvPicPr>
          <p:cNvPr id="4" name="Picture 3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607F082E-C4E1-F2D5-F47B-666F37088F8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746" y="3527556"/>
            <a:ext cx="8636508" cy="176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56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60697F-9E5F-3824-D0E6-39B4EDFE98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6C12453F-89D7-1275-28A7-E3905630C637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71D96A-2109-49B0-6A8E-903D7B0538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4CD34A6-5109-344B-5998-74557DE967B4}"/>
              </a:ext>
            </a:extLst>
          </p:cNvPr>
          <p:cNvSpPr txBox="1"/>
          <p:nvPr/>
        </p:nvSpPr>
        <p:spPr>
          <a:xfrm>
            <a:off x="1956816" y="1828800"/>
            <a:ext cx="67208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are the spots on the most common ladybirds?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85489DDB-58C0-6956-B123-8A6F14D7C9B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6504" y="158685"/>
            <a:ext cx="4051935" cy="847685"/>
          </a:xfrm>
          <a:prstGeom prst="rect">
            <a:avLst/>
          </a:prstGeom>
        </p:spPr>
      </p:pic>
      <p:pic>
        <p:nvPicPr>
          <p:cNvPr id="4" name="Picture 3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250FE54A-69A3-F58A-E24D-09B8AF57F3C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CC95046-605C-A113-B3E9-4144D908C732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F13D4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Black</a:t>
            </a:r>
          </a:p>
        </p:txBody>
      </p:sp>
    </p:spTree>
    <p:extLst>
      <p:ext uri="{BB962C8B-B14F-4D97-AF65-F5344CB8AC3E}">
        <p14:creationId xmlns:p14="http://schemas.microsoft.com/office/powerpoint/2010/main" val="317959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3DE564-6EE6-615E-A11D-A6A8B3399F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1C4EC8BF-1EC0-E6AC-6CA9-FF54E9FC4754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A5D03E-D7C1-3623-511A-BD9B833BC8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4A14F0F-55E5-DACD-75F2-E61B69F6328F}"/>
              </a:ext>
            </a:extLst>
          </p:cNvPr>
          <p:cNvSpPr txBox="1"/>
          <p:nvPr/>
        </p:nvSpPr>
        <p:spPr>
          <a:xfrm>
            <a:off x="1956816" y="1828800"/>
            <a:ext cx="67208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Traditionally, what colour are official post boxes in Ireland?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6EB7427E-D746-8E2A-C0B2-4F187E8245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6504" y="158685"/>
            <a:ext cx="4051935" cy="847685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68025B08-0E94-0700-8753-BD17F3F6E0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9A88ABD-98DF-850C-7D38-FD386023580A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F13D4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Green</a:t>
            </a:r>
          </a:p>
        </p:txBody>
      </p:sp>
    </p:spTree>
    <p:extLst>
      <p:ext uri="{BB962C8B-B14F-4D97-AF65-F5344CB8AC3E}">
        <p14:creationId xmlns:p14="http://schemas.microsoft.com/office/powerpoint/2010/main" val="166766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67070C-60D2-18E6-ED1F-22C7D6D931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B8CAF5C4-5480-947D-437C-BB0CE4E3AA0F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D58355-0DD9-6053-1ED7-07432BC9F91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B4F82BC-42FD-76DB-EEDE-E9C6463DAEC3}"/>
              </a:ext>
            </a:extLst>
          </p:cNvPr>
          <p:cNvSpPr txBox="1"/>
          <p:nvPr/>
        </p:nvSpPr>
        <p:spPr>
          <a:xfrm>
            <a:off x="1956816" y="1828800"/>
            <a:ext cx="6720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Cén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Gaeilge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atá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 “purple”?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44497CC6-ABCB-C99B-9EC7-4EF5C1B70A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6504" y="158685"/>
            <a:ext cx="4051935" cy="847685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7811A837-9E31-1CE1-FCF2-9D28B762E5E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3CB5F81-E7D6-B7E4-1977-64C8DEC34FB9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F13D4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Corcra</a:t>
            </a:r>
            <a:endParaRPr lang="en-IE" sz="6600" b="1" dirty="0">
              <a:ln w="19050">
                <a:solidFill>
                  <a:sysClr val="windowText" lastClr="000000"/>
                </a:solidFill>
              </a:ln>
              <a:solidFill>
                <a:srgbClr val="F13D41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90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3D97B5-02DF-094C-F4FC-DC380924E3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0F9FD6FA-A1EC-4BD7-910A-9284760BAAE6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5CFE5B-5097-672D-83BE-BAA20FB7C4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9D5A82-282E-D74A-BA9E-B502A28AA7AE}"/>
              </a:ext>
            </a:extLst>
          </p:cNvPr>
          <p:cNvSpPr txBox="1"/>
          <p:nvPr/>
        </p:nvSpPr>
        <p:spPr>
          <a:xfrm>
            <a:off x="1956816" y="1828800"/>
            <a:ext cx="67208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jersey does the leader of the Tour de France cycle race wear?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76890757-800B-0E54-121D-C3CEBB9819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6504" y="158685"/>
            <a:ext cx="4051935" cy="847685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9139B9C1-EE23-5265-C880-F8D55520C42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C96FCCB-DAEF-EE55-0B15-779640347461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F13D4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Yellow</a:t>
            </a:r>
          </a:p>
        </p:txBody>
      </p:sp>
    </p:spTree>
    <p:extLst>
      <p:ext uri="{BB962C8B-B14F-4D97-AF65-F5344CB8AC3E}">
        <p14:creationId xmlns:p14="http://schemas.microsoft.com/office/powerpoint/2010/main" val="323569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AF3127-BC08-2DA6-B754-393F910C7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D1039F42-BD03-3157-FE3F-3980931E97C9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4A9FFF-BD9C-D9C6-22BB-E63700F437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326B77-D714-3CAD-4B68-ED7034545AEA}"/>
              </a:ext>
            </a:extLst>
          </p:cNvPr>
          <p:cNvSpPr txBox="1"/>
          <p:nvPr/>
        </p:nvSpPr>
        <p:spPr>
          <a:xfrm>
            <a:off x="1956816" y="1828800"/>
            <a:ext cx="67208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are the berries on mistletoe – red, white, blue?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44B7CC25-E081-C03E-A0DC-51006307346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6504" y="158685"/>
            <a:ext cx="4051935" cy="847685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B541310D-C572-53A3-F3DB-215E6E64337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D8FCF86-43C2-2B68-DAC2-8275AEFB4466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F13D4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White</a:t>
            </a:r>
          </a:p>
        </p:txBody>
      </p:sp>
    </p:spTree>
    <p:extLst>
      <p:ext uri="{BB962C8B-B14F-4D97-AF65-F5344CB8AC3E}">
        <p14:creationId xmlns:p14="http://schemas.microsoft.com/office/powerpoint/2010/main" val="164631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E8FDAF-1522-EF6D-8E2C-C6EB4F63A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1BB3B386-BBCA-6E9E-37AB-A694B1A7B52C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874CAD-72D9-766D-A7E5-5377C40538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0736E97-F306-EA31-09C7-F3F6B744CF55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blood cells carry oxygen around your body?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0D35141D-A41C-DDA3-CC50-92C87A3E258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6504" y="158685"/>
            <a:ext cx="4051935" cy="847685"/>
          </a:xfrm>
          <a:prstGeom prst="rect">
            <a:avLst/>
          </a:prstGeom>
        </p:spPr>
      </p:pic>
      <p:pic>
        <p:nvPicPr>
          <p:cNvPr id="7" name="Picture 6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D571DD3C-58CA-804E-4F0D-EF139E90F13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2C46D23-EB52-8059-6A40-31E288DF07C1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F13D4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Red</a:t>
            </a:r>
          </a:p>
        </p:txBody>
      </p:sp>
    </p:spTree>
    <p:extLst>
      <p:ext uri="{BB962C8B-B14F-4D97-AF65-F5344CB8AC3E}">
        <p14:creationId xmlns:p14="http://schemas.microsoft.com/office/powerpoint/2010/main" val="84412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t="-4000" r="-6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00E4BD-944E-6534-EEFB-0F82BFCF5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AD2D15CF-DA07-0811-A5EF-0DF0947E7383}"/>
              </a:ext>
            </a:extLst>
          </p:cNvPr>
          <p:cNvSpPr txBox="1"/>
          <p:nvPr/>
        </p:nvSpPr>
        <p:spPr>
          <a:xfrm>
            <a:off x="6217896" y="6559992"/>
            <a:ext cx="2862096" cy="2476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CC46FF-FF89-931B-2564-95AFAD9BAD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3" name="Picture 2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9861200E-2166-6639-FEDD-F11B216969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9400"/>
            <a:ext cx="91440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17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B9C27E-851E-AA33-0B78-1D564E2AF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26533EC9-BE9B-CF51-4778-D625C062BA96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411877-225A-6F6C-514D-7EA0960B6B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A2DF2AC4-2DD6-DD61-7E78-D95969EBB3B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49" y="235249"/>
            <a:ext cx="6793992" cy="9058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C675EF-1D05-04C1-1E78-D3FE7F5ECD6A}"/>
              </a:ext>
            </a:extLst>
          </p:cNvPr>
          <p:cNvSpPr txBox="1"/>
          <p:nvPr/>
        </p:nvSpPr>
        <p:spPr>
          <a:xfrm>
            <a:off x="1956816" y="1828800"/>
            <a:ext cx="67208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orange and sounds like a parrot?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52B4FD-76B2-CAE0-8C63-0E91727F9E76}"/>
              </a:ext>
            </a:extLst>
          </p:cNvPr>
          <p:cNvSpPr txBox="1"/>
          <p:nvPr/>
        </p:nvSpPr>
        <p:spPr>
          <a:xfrm>
            <a:off x="2003682" y="4719798"/>
            <a:ext cx="68877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chemeClr val="accent2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Carrot!</a:t>
            </a:r>
          </a:p>
        </p:txBody>
      </p:sp>
    </p:spTree>
    <p:extLst>
      <p:ext uri="{BB962C8B-B14F-4D97-AF65-F5344CB8AC3E}">
        <p14:creationId xmlns:p14="http://schemas.microsoft.com/office/powerpoint/2010/main" val="429244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6A8105-56BB-A2CE-D7C7-24887972A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5CEA0163-4016-0C64-0D44-98BC78C2E6EB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CCA5A2-0CC8-01E3-BE93-6C1954EE5D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BBA77200-CB14-F9C0-8D19-0D84587FEB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444" y="2498339"/>
            <a:ext cx="8897112" cy="186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20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D3D876-E9AC-CE66-C73E-8A96A8D72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0504D2E1-4826-DA35-F694-A00274531C56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5189E2-561D-8CD2-6825-D86D4AE35F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54203296-AA5F-9C9C-94E5-C104A841AA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7430" y="50358"/>
            <a:ext cx="5070348" cy="10607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00DFE71-AFCE-E3E7-C407-8869D0051F54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yellow part of an egg called?</a:t>
            </a:r>
          </a:p>
        </p:txBody>
      </p:sp>
    </p:spTree>
    <p:extLst>
      <p:ext uri="{BB962C8B-B14F-4D97-AF65-F5344CB8AC3E}">
        <p14:creationId xmlns:p14="http://schemas.microsoft.com/office/powerpoint/2010/main" val="383059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0CE1D1-E6F8-738C-363A-A8C5B48195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BB933FB6-E93D-39A2-AE9C-49741ACE430B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94C211-E829-B4E7-666D-6614217657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372C8CB-F336-76ED-1ABA-A66824D7B6B0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value of the pink ball in snooker?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9B5D7526-2BCF-4301-0742-7A28D93B12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4878" y="203195"/>
            <a:ext cx="4750308" cy="99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3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D6D4E3-D411-CE13-D310-A3CBA4A85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A8563ECA-CDD7-9E7F-7B7C-D53ECD174364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B7783D-3597-4F11-B67F-7598F15078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D088BC1-DCA3-27A8-CA4F-6221E8DBBA37}"/>
              </a:ext>
            </a:extLst>
          </p:cNvPr>
          <p:cNvSpPr txBox="1"/>
          <p:nvPr/>
        </p:nvSpPr>
        <p:spPr>
          <a:xfrm>
            <a:off x="1956816" y="1828800"/>
            <a:ext cx="6720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On a rainbow, which colour falls between red and yellow?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9FD3FD52-D606-4C1E-A725-0B359D898E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4878" y="203195"/>
            <a:ext cx="4750308" cy="99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4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EC9C1A-410C-978C-B8EE-021A6709F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D83A9B22-C251-1AA3-E6E8-349F1D1868C6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9282B7-0662-82FC-4959-3C1C89D73D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75B5E2E-98FE-A801-D28A-560588430266}"/>
              </a:ext>
            </a:extLst>
          </p:cNvPr>
          <p:cNvSpPr txBox="1"/>
          <p:nvPr/>
        </p:nvSpPr>
        <p:spPr>
          <a:xfrm>
            <a:off x="1956816" y="1828800"/>
            <a:ext cx="6720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Which part of the eye gives it its colour – pupil, iris, lens?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03CFD730-A4D4-A7EE-673E-A185A1F9BE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4878" y="203195"/>
            <a:ext cx="4750308" cy="99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58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D3F701-38A0-7EEC-85BC-86004BD40A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C4B89FB4-F439-3B6B-2A4E-AF63174EAE6F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9C609C-0E42-200C-5DBF-E94EDAD7B8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D687629-3741-7FFF-7315-3DF81F135762}"/>
              </a:ext>
            </a:extLst>
          </p:cNvPr>
          <p:cNvSpPr txBox="1"/>
          <p:nvPr/>
        </p:nvSpPr>
        <p:spPr>
          <a:xfrm>
            <a:off x="1956816" y="1828800"/>
            <a:ext cx="672084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If someone is very pleased with something, they are said to be “tickled ___”?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C6919661-70EB-D351-3C7B-E1D87C77F3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4878" y="203195"/>
            <a:ext cx="4750308" cy="99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21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026373-A992-98FB-2F32-EBB505769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64D71187-311E-9DAF-2A37-3D7FC6C297F2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553630-5ECF-2B88-F22B-164498D68B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4FEE5E9-47B2-8C3A-4CF7-624A56EA8FDE}"/>
              </a:ext>
            </a:extLst>
          </p:cNvPr>
          <p:cNvSpPr txBox="1"/>
          <p:nvPr/>
        </p:nvSpPr>
        <p:spPr>
          <a:xfrm>
            <a:off x="1956816" y="1828800"/>
            <a:ext cx="672084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two colours appear on Horrid Henry’s jumper?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71C0F93D-C793-ADE1-5C06-F962229D10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4878" y="203195"/>
            <a:ext cx="4750308" cy="99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65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B9640D-7016-5C73-BBC1-DE2A9D9B4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62786133-4581-0A9D-C5C6-E78CA44B1A7D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6C5822-E365-8452-3E7E-E28F08F181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C162BD2-3D5C-B3DB-420D-D5C880840162}"/>
              </a:ext>
            </a:extLst>
          </p:cNvPr>
          <p:cNvSpPr txBox="1"/>
          <p:nvPr/>
        </p:nvSpPr>
        <p:spPr>
          <a:xfrm>
            <a:off x="1956816" y="1828800"/>
            <a:ext cx="6720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the “black box” recorder on an aircraft?</a:t>
            </a:r>
          </a:p>
        </p:txBody>
      </p:sp>
      <p:pic>
        <p:nvPicPr>
          <p:cNvPr id="6" name="Picture 5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2A9E63D5-5B70-539C-CDE0-39C5546F4C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4878" y="203195"/>
            <a:ext cx="4750308" cy="99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11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t="-4000" r="-6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0BE859-EE16-F5F3-7713-8681BBC7D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A65FB25B-3202-B78C-03BE-2F4D7AD786F0}"/>
              </a:ext>
            </a:extLst>
          </p:cNvPr>
          <p:cNvSpPr txBox="1"/>
          <p:nvPr/>
        </p:nvSpPr>
        <p:spPr>
          <a:xfrm>
            <a:off x="6217896" y="6559992"/>
            <a:ext cx="2862096" cy="2476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CE0D88-8926-CFB6-A8DE-405A0C9430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3" name="Picture 2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D433DCC4-D333-D627-55E3-13C7637D1B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9400"/>
            <a:ext cx="91440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13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D58902-CCBB-5155-0B2B-709DF05DB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5C847D6-2A4A-3591-416E-B50B3FD84D84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EEA0AF-BF07-E664-73A1-5AD3EF8D5A9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pic>
        <p:nvPicPr>
          <p:cNvPr id="4" name="Picture 3" descr="A blue and brown circle with a white letter&#10;&#10;AI-generated content may be incorrect.">
            <a:extLst>
              <a:ext uri="{FF2B5EF4-FFF2-40B4-BE49-F238E27FC236}">
                <a16:creationId xmlns:a16="http://schemas.microsoft.com/office/drawing/2014/main" id="{6D0A5D37-E088-362C-D42F-49846AEDC96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49" y="235249"/>
            <a:ext cx="6793992" cy="9058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3A7ED1-203F-6580-BF98-E4CF6ADD874C}"/>
              </a:ext>
            </a:extLst>
          </p:cNvPr>
          <p:cNvSpPr txBox="1"/>
          <p:nvPr/>
        </p:nvSpPr>
        <p:spPr>
          <a:xfrm>
            <a:off x="1956816" y="1828800"/>
            <a:ext cx="67208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do you call a country with only pink cars?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E96208-49F9-B277-E4CD-DAF56C3D39EB}"/>
              </a:ext>
            </a:extLst>
          </p:cNvPr>
          <p:cNvSpPr txBox="1"/>
          <p:nvPr/>
        </p:nvSpPr>
        <p:spPr>
          <a:xfrm>
            <a:off x="1676204" y="4436334"/>
            <a:ext cx="728206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FF99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Pink Car-nation!</a:t>
            </a:r>
          </a:p>
        </p:txBody>
      </p:sp>
    </p:spTree>
    <p:extLst>
      <p:ext uri="{BB962C8B-B14F-4D97-AF65-F5344CB8AC3E}">
        <p14:creationId xmlns:p14="http://schemas.microsoft.com/office/powerpoint/2010/main" val="190334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E4992C-2F9B-C2DA-B735-89D564988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09797078-3E03-7F42-C3FE-3F80A3524C5B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3AA396-2502-F092-0041-767F003C7F1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21" y="6559992"/>
            <a:ext cx="1168657" cy="298008"/>
          </a:xfrm>
          <a:prstGeom prst="rect">
            <a:avLst/>
          </a:prstGeom>
        </p:spPr>
      </p:pic>
      <p:pic>
        <p:nvPicPr>
          <p:cNvPr id="5" name="Picture 4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9325D137-9F6B-2E57-1B8C-2A79BCEA913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" y="1560667"/>
            <a:ext cx="9006840" cy="1884276"/>
          </a:xfrm>
          <a:prstGeom prst="rect">
            <a:avLst/>
          </a:prstGeom>
        </p:spPr>
      </p:pic>
      <p:pic>
        <p:nvPicPr>
          <p:cNvPr id="4" name="Picture 3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B702BF35-5BED-2AE6-6751-6B9725D9E50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746" y="3527556"/>
            <a:ext cx="8636508" cy="176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27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6DDD8A-091A-E807-5759-973CC5E27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A5831251-570B-E3F6-756E-4BF701E29DEE}"/>
              </a:ext>
            </a:extLst>
          </p:cNvPr>
          <p:cNvSpPr txBox="1"/>
          <p:nvPr/>
        </p:nvSpPr>
        <p:spPr>
          <a:xfrm>
            <a:off x="6126456" y="6559992"/>
            <a:ext cx="3102645" cy="247650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solidFill>
                  <a:schemeClr val="tx1"/>
                </a:solidFill>
                <a:effectLst/>
                <a:latin typeface="HelloBasic" panose="02000603000000000000" pitchFamily="2" charset="0"/>
                <a:ea typeface="HelloBasic" panose="02000603000000000000" pitchFamily="2" charset="0"/>
                <a:cs typeface="Times New Roman"/>
              </a:rPr>
              <a:t>© Seomra Ranga 2025 www.seomraranga.com</a:t>
            </a:r>
            <a:endParaRPr lang="en-IE" sz="1100" dirty="0">
              <a:solidFill>
                <a:schemeClr val="tx1"/>
              </a:solidFill>
              <a:effectLst/>
              <a:latin typeface="HelloBasic" panose="02000603000000000000" pitchFamily="2" charset="0"/>
              <a:ea typeface="HelloBasic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1CA151-FBCF-6F12-30E4-E1A30AE025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21" y="6559992"/>
            <a:ext cx="1168657" cy="298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151C70-D762-1061-FCF7-656FBB5A16F2}"/>
              </a:ext>
            </a:extLst>
          </p:cNvPr>
          <p:cNvSpPr txBox="1"/>
          <p:nvPr/>
        </p:nvSpPr>
        <p:spPr>
          <a:xfrm>
            <a:off x="1956816" y="1828800"/>
            <a:ext cx="67208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the “Popemobile” – the car the pope uses for public appearances?</a:t>
            </a:r>
          </a:p>
        </p:txBody>
      </p:sp>
      <p:pic>
        <p:nvPicPr>
          <p:cNvPr id="4" name="Picture 3" descr="A group of round objects with white letters on them&#10;&#10;AI-generated content may be incorrect.">
            <a:extLst>
              <a:ext uri="{FF2B5EF4-FFF2-40B4-BE49-F238E27FC236}">
                <a16:creationId xmlns:a16="http://schemas.microsoft.com/office/drawing/2014/main" id="{1CC4E23E-BDE5-0442-C78F-CCC7F5F46D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8503" y="137554"/>
            <a:ext cx="4141089" cy="866336"/>
          </a:xfrm>
          <a:prstGeom prst="rect">
            <a:avLst/>
          </a:prstGeom>
        </p:spPr>
      </p:pic>
      <p:pic>
        <p:nvPicPr>
          <p:cNvPr id="6" name="Picture 5" descr="A group of balls with a white w in the middle&#10;&#10;AI-generated content may be incorrect.">
            <a:extLst>
              <a:ext uri="{FF2B5EF4-FFF2-40B4-BE49-F238E27FC236}">
                <a16:creationId xmlns:a16="http://schemas.microsoft.com/office/drawing/2014/main" id="{0D4AE267-FBE7-9CB4-27FE-D85469914F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920"/>
            <a:ext cx="4391406" cy="8998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E7DCFC-5E11-4EF1-B2DA-539F365297F1}"/>
              </a:ext>
            </a:extLst>
          </p:cNvPr>
          <p:cNvSpPr txBox="1"/>
          <p:nvPr/>
        </p:nvSpPr>
        <p:spPr>
          <a:xfrm>
            <a:off x="3512439" y="5179282"/>
            <a:ext cx="3255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17C22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White</a:t>
            </a:r>
          </a:p>
        </p:txBody>
      </p:sp>
    </p:spTree>
    <p:extLst>
      <p:ext uri="{BB962C8B-B14F-4D97-AF65-F5344CB8AC3E}">
        <p14:creationId xmlns:p14="http://schemas.microsoft.com/office/powerpoint/2010/main" val="154433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924</TotalTime>
  <Words>3950</Words>
  <Application>Microsoft Office PowerPoint</Application>
  <PresentationFormat>On-screen Show (4:3)</PresentationFormat>
  <Paragraphs>513</Paragraphs>
  <Slides>174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174</vt:i4>
      </vt:variant>
    </vt:vector>
  </HeadingPairs>
  <TitlesOfParts>
    <vt:vector size="181" baseType="lpstr">
      <vt:lpstr>HelloBasic</vt:lpstr>
      <vt:lpstr>Calibri</vt:lpstr>
      <vt:lpstr>HelloTiffany</vt:lpstr>
      <vt:lpstr>Aptos</vt:lpstr>
      <vt:lpstr>Arial</vt:lpstr>
      <vt:lpstr>Aptos Display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Damien Quinn</dc:creator>
  <cp:lastModifiedBy>Damien Quinn</cp:lastModifiedBy>
  <cp:revision>57</cp:revision>
  <dcterms:created xsi:type="dcterms:W3CDTF">2025-02-14T16:36:35Z</dcterms:created>
  <dcterms:modified xsi:type="dcterms:W3CDTF">2025-02-23T19:20:48Z</dcterms:modified>
</cp:coreProperties>
</file>