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1" r:id="rId7"/>
    <p:sldId id="264" r:id="rId8"/>
    <p:sldId id="265" r:id="rId9"/>
    <p:sldId id="266" r:id="rId10"/>
    <p:sldId id="267" r:id="rId11"/>
    <p:sldId id="268" r:id="rId12"/>
    <p:sldId id="260" r:id="rId13"/>
    <p:sldId id="269" r:id="rId14"/>
    <p:sldId id="270" r:id="rId15"/>
    <p:sldId id="271" r:id="rId16"/>
    <p:sldId id="272" r:id="rId17"/>
    <p:sldId id="263" r:id="rId18"/>
    <p:sldId id="273" r:id="rId19"/>
  </p:sldIdLst>
  <p:sldSz cx="9144000" cy="6858000" type="screen4x3"/>
  <p:notesSz cx="6858000" cy="9144000"/>
  <p:embeddedFontLst>
    <p:embeddedFont>
      <p:font typeface="HelloAli" panose="02000603000000000000" pitchFamily="2" charset="0"/>
      <p:regular r:id="rId20"/>
    </p:embeddedFont>
    <p:embeddedFont>
      <p:font typeface="HelloPlainJane" panose="02000603000000000000" pitchFamily="2" charset="0"/>
      <p:regular r:id="rId21"/>
    </p:embeddedFont>
    <p:embeddedFont>
      <p:font typeface="HelloTiffany" panose="02000603000000000000" pitchFamily="2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95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47961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394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5387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39887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93752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4424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40805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7672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9994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1062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0556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CED7D-2666-4470-A853-E694B1958A2F}" type="datetimeFigureOut">
              <a:rPr lang="en-IE" smtClean="0"/>
              <a:t>18/11/2024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DBBC7-515F-433A-9D37-735E89374E3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40503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Hello-Literacy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5.jpeg"/><Relationship Id="rId4" Type="http://schemas.openxmlformats.org/officeDocument/2006/relationships/hyperlink" Target="https://depositphotos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68" y="6553200"/>
            <a:ext cx="1219200" cy="304800"/>
          </a:xfrm>
          <a:prstGeom prst="rect">
            <a:avLst/>
          </a:prstGeom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07096"/>
            <a:ext cx="6588224" cy="32941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68219" y="908720"/>
            <a:ext cx="7416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bg1">
                      <a:lumMod val="50000"/>
                    </a:schemeClr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General Elections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8219" y="4941168"/>
            <a:ext cx="7416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chemeClr val="bg1">
                      <a:lumMod val="50000"/>
                    </a:schemeClr>
                  </a:solidFill>
                </a:ln>
                <a:latin typeface="HelloTiffany" panose="02000603000000000000" pitchFamily="2" charset="0"/>
                <a:ea typeface="HelloTiffany" panose="02000603000000000000" pitchFamily="2" charset="0"/>
              </a:rPr>
              <a:t>in Ireland</a:t>
            </a:r>
          </a:p>
        </p:txBody>
      </p:sp>
    </p:spTree>
    <p:extLst>
      <p:ext uri="{BB962C8B-B14F-4D97-AF65-F5344CB8AC3E}">
        <p14:creationId xmlns:p14="http://schemas.microsoft.com/office/powerpoint/2010/main" val="335749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060848"/>
            <a:ext cx="68407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Polling Station is usually in a local school or hall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When you arrive at the Polling Station, you give the </a:t>
            </a:r>
            <a:r>
              <a:rPr lang="en-GB" sz="32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Polling Clerk </a:t>
            </a: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your Polling Card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Polling Clerk will give you a </a:t>
            </a:r>
            <a:r>
              <a:rPr lang="en-GB" sz="32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Ballot Paper</a:t>
            </a:r>
            <a:r>
              <a:rPr lang="en-GB" sz="3200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 </a:t>
            </a: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– this has the names of all the Candidates standing for election in your constituency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How to Vote in an Election?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80240274-CF54-8937-7953-D75C7DF9A118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FD9ABE-165D-160E-E6FA-0E4F7DE2D0C4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784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060848"/>
            <a:ext cx="70567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You take your Ballot Paper to a </a:t>
            </a:r>
            <a:r>
              <a:rPr lang="en-GB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Polling Booth</a:t>
            </a: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, where you can vote by </a:t>
            </a:r>
            <a:r>
              <a:rPr lang="en-GB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Secret Ballot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You number the Ballot Paper in order of your preference, giving your favourite candidate No. 1, your second favourite No. 2 etc.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You can choose to mark as many boxes as you wish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You then place your Ballot Paper in the locked </a:t>
            </a:r>
            <a:r>
              <a:rPr lang="en-GB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Ballot Box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How to Vote in an Election?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973E72CA-5BBC-D889-2611-33345AFA795D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02FD0D-8ACB-629D-9367-E0A2AB942B88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067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060848"/>
            <a:ext cx="68407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counting of votes commences at 9am on the day after the election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</a:t>
            </a:r>
            <a:r>
              <a:rPr lang="en-IE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Quota</a:t>
            </a:r>
            <a:r>
              <a:rPr lang="en-IE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 (the number of votes necessary for election) is calculated by the </a:t>
            </a:r>
            <a:r>
              <a:rPr lang="en-IE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Presiding Officer</a:t>
            </a:r>
            <a:r>
              <a:rPr lang="en-IE" sz="2800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 </a:t>
            </a:r>
            <a:r>
              <a:rPr lang="en-IE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in each constituency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quota is calculated by dividing the number of valid votes by the number of seats + 1 and then add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Counting of Votes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0004B6B7-04E4-9047-78CC-0125B4083B54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20237C-EC2F-2C25-CF7D-2B108A3B93BA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002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060848"/>
            <a:ext cx="70567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If a candidate exceeds the quota, the Presiding Officer announces publicly that they have been elected as a TD for the constituency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TDs are currently paid €113,679 per year and they attend meetings of Dáil Éireann that are held on about 90 days of the year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They discuss the problems of the country and pass laws to try to solve these problems. </a:t>
            </a:r>
            <a:endParaRPr lang="en-IE" sz="2800" dirty="0">
              <a:latin typeface="HelloPlainJane" panose="02000603000000000000" pitchFamily="2" charset="0"/>
              <a:ea typeface="HelloPlainJane" panose="02000603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Electing of TDs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BADBB126-E122-B91E-C2FB-0B875DB63E24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3335E5-8CD1-B499-CBC6-29B1EC56599C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989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1972348"/>
            <a:ext cx="70567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When all TDs have been elected, they gather in Dáil Éireann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political party with the most TDs will try to form a </a:t>
            </a:r>
            <a:r>
              <a:rPr lang="en-IE" sz="32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Government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If they do not have enough TDs, they will try to join with another party or parties to form a </a:t>
            </a:r>
            <a:r>
              <a:rPr lang="en-IE" sz="32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Coalition Government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After the Election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3B16EA5A-E892-B027-3E05-082FA48BCBED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FA3AF43-51C1-DFDB-EA89-5EE7437FECEB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871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1972348"/>
            <a:ext cx="70567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leader of the government becomes the new </a:t>
            </a:r>
            <a:r>
              <a:rPr lang="en-IE" sz="32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Taoiseach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S/he will appoint the </a:t>
            </a:r>
            <a:r>
              <a:rPr lang="en-IE" sz="32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Tánaiste</a:t>
            </a: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 who is the deputy leader of the government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Taoiseach will also appoint between seven and fifteen </a:t>
            </a:r>
            <a:r>
              <a:rPr lang="en-IE" sz="32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Ministers</a:t>
            </a: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 who will be responsible for different areas eg. Education, Health etc.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After the Election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7B3329FC-71E2-7DA3-2460-8F05FCE1A975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8C9536-3E18-73BA-12EE-9A098AE9A9F4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513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1972348"/>
            <a:ext cx="70567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new government will try to pass laws to enact policies that they promised during the election campaign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new government will attempt to stay in power for the next five years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After the Election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557B23B2-9898-FE1B-E766-A50B69EA1B0F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735D57-EFFB-0602-8130-21158900D98C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939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 Box 2">
            <a:extLst>
              <a:ext uri="{FF2B5EF4-FFF2-40B4-BE49-F238E27FC236}">
                <a16:creationId xmlns:a16="http://schemas.microsoft.com/office/drawing/2014/main" id="{DDD9EFDA-1850-F81C-CBBD-06A9EB890AD5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E5ECC6-78AE-63F9-220D-E7F8EAFFAD07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1E86257-BF83-3EBF-B585-031A5AB30995}"/>
              </a:ext>
            </a:extLst>
          </p:cNvPr>
          <p:cNvSpPr txBox="1"/>
          <p:nvPr/>
        </p:nvSpPr>
        <p:spPr>
          <a:xfrm>
            <a:off x="755576" y="1421302"/>
            <a:ext cx="784887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  <a:t>Thank you for downloading this Seomra Ranga resource. We hope that you find it practical and useful in your classroom.</a:t>
            </a:r>
          </a:p>
          <a:p>
            <a:b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</a:br>
            <a: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  <a:t>Please be aware of the following conditions before using this resource.</a:t>
            </a:r>
          </a:p>
          <a:p>
            <a:endParaRPr lang="en-IE" sz="1200" dirty="0">
              <a:latin typeface="HelloAli" panose="02000603000000000000" pitchFamily="2" charset="0"/>
              <a:ea typeface="HelloAli" panose="02000603000000000000" pitchFamily="2" charset="0"/>
            </a:endParaRPr>
          </a:p>
          <a:p>
            <a:r>
              <a:rPr lang="en-IE" sz="1200" b="1" u="sng" dirty="0">
                <a:latin typeface="HelloAli" panose="02000603000000000000" pitchFamily="2" charset="0"/>
                <a:ea typeface="HelloAli" panose="02000603000000000000" pitchFamily="2" charset="0"/>
              </a:rPr>
              <a:t>Please DO:</a:t>
            </a:r>
            <a:endParaRPr lang="en-IE" sz="1200" dirty="0">
              <a:latin typeface="HelloAli" panose="02000603000000000000" pitchFamily="2" charset="0"/>
              <a:ea typeface="HelloAli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  <a:t>Print and copy this resource so that you can use it with your pupils.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  <a:t>Make this resource available to your pupils in a private enclosed online space eg. Google Classroom, Seesaw, Edublogs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  <a:t>Tell others if you have found it useful.</a:t>
            </a:r>
            <a:b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</a:br>
            <a:endParaRPr lang="en-IE" sz="1200" dirty="0">
              <a:latin typeface="HelloAli" panose="02000603000000000000" pitchFamily="2" charset="0"/>
              <a:ea typeface="HelloAli" panose="02000603000000000000" pitchFamily="2" charset="0"/>
            </a:endParaRPr>
          </a:p>
          <a:p>
            <a:r>
              <a:rPr lang="en-IE" sz="1200" b="1" u="sng" dirty="0">
                <a:latin typeface="HelloAli" panose="02000603000000000000" pitchFamily="2" charset="0"/>
                <a:ea typeface="HelloAli" panose="02000603000000000000" pitchFamily="2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  <a:t>Share  this resource with participants on any sort of course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  <a:t>Share this resource with other teachers in online groups eg. Facebook Groups, WhatsApp Groups etc.</a:t>
            </a:r>
          </a:p>
          <a:p>
            <a:endParaRPr lang="en-IE" sz="1200" dirty="0">
              <a:latin typeface="HelloAli" panose="02000603000000000000" pitchFamily="2" charset="0"/>
              <a:ea typeface="HelloAli" panose="02000603000000000000" pitchFamily="2" charset="0"/>
            </a:endParaRPr>
          </a:p>
          <a:p>
            <a:r>
              <a:rPr lang="en-IE" sz="1200" dirty="0">
                <a:latin typeface="HelloAli" panose="02000603000000000000" pitchFamily="2" charset="0"/>
                <a:ea typeface="HelloAli" panose="02000603000000000000" pitchFamily="2" charset="0"/>
              </a:rPr>
              <a:t>Kind regards, Seomra Ranga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796EC5-26BE-D2A5-61B2-2E13DC1708FB}"/>
              </a:ext>
            </a:extLst>
          </p:cNvPr>
          <p:cNvSpPr txBox="1"/>
          <p:nvPr/>
        </p:nvSpPr>
        <p:spPr>
          <a:xfrm>
            <a:off x="2576661" y="836712"/>
            <a:ext cx="3990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b="1" u="sng" dirty="0">
                <a:latin typeface="HelloAli" panose="02000603000000000000" pitchFamily="2" charset="0"/>
                <a:ea typeface="HelloAli" panose="02000603000000000000" pitchFamily="2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147982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07B771-717D-62B1-40EF-F31B410DC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6733A1-BF14-EE92-E186-A465DADDC8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697364-6229-1FEF-8848-5297A609FAE1}"/>
              </a:ext>
            </a:extLst>
          </p:cNvPr>
          <p:cNvSpPr txBox="1"/>
          <p:nvPr/>
        </p:nvSpPr>
        <p:spPr>
          <a:xfrm>
            <a:off x="917848" y="1076609"/>
            <a:ext cx="4855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>
                <a:ln w="28575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Gisha" panose="020B0502040204020203" pitchFamily="34" charset="-79"/>
              </a:rPr>
              <a:t>Resources used in this file: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B3E82296-C278-1B94-3362-F20A21D7A8E8}"/>
              </a:ext>
            </a:extLst>
          </p:cNvPr>
          <p:cNvSpPr txBox="1"/>
          <p:nvPr/>
        </p:nvSpPr>
        <p:spPr>
          <a:xfrm>
            <a:off x="3260344" y="1604920"/>
            <a:ext cx="2948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IE" sz="1200" u="sng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  <a:hlinkClick r:id="rId4"/>
              </a:rPr>
              <a:t>https://depositphotos.com/</a:t>
            </a:r>
            <a:r>
              <a:rPr lang="en-IE" sz="1200" kern="1200" dirty="0">
                <a:solidFill>
                  <a:srgbClr val="000000"/>
                </a:solidFill>
                <a:effectLst/>
                <a:latin typeface="Calibri"/>
                <a:ea typeface="Times New Roman"/>
                <a:cs typeface="Times New Roman"/>
              </a:rPr>
              <a:t> </a:t>
            </a:r>
            <a:endParaRPr lang="en-IE" sz="1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3FE74AC-4B48-98B9-A5D9-9908FB6F486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219" y="1575710"/>
            <a:ext cx="1835150" cy="367030"/>
          </a:xfrm>
          <a:prstGeom prst="rect">
            <a:avLst/>
          </a:prstGeom>
        </p:spPr>
      </p:pic>
      <p:sp>
        <p:nvSpPr>
          <p:cNvPr id="2" name="Text Box 2">
            <a:extLst>
              <a:ext uri="{FF2B5EF4-FFF2-40B4-BE49-F238E27FC236}">
                <a16:creationId xmlns:a16="http://schemas.microsoft.com/office/drawing/2014/main" id="{F0C38925-B960-BCF7-F26A-703A1265309B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20937E-C6FD-4650-6F50-1627EFF21D57}"/>
              </a:ext>
            </a:extLst>
          </p:cNvPr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86329C-1DC1-4849-ACAB-2923DC82B1F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3745" y="2041992"/>
            <a:ext cx="643902" cy="6439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4432D5F-F7C9-DC80-49EB-B482036C97AC}"/>
              </a:ext>
            </a:extLst>
          </p:cNvPr>
          <p:cNvSpPr txBox="1"/>
          <p:nvPr/>
        </p:nvSpPr>
        <p:spPr>
          <a:xfrm>
            <a:off x="2740949" y="2133110"/>
            <a:ext cx="2702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hlinkClick r:id="rId8"/>
              </a:rPr>
              <a:t>https://www.teacherspayteachers.com/Store/Hello-Literacy</a:t>
            </a:r>
            <a:r>
              <a:rPr lang="en-IE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9962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203123"/>
            <a:ext cx="68407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600" dirty="0">
                <a:latin typeface="HelloPlainJane" panose="02000603000000000000" pitchFamily="2" charset="0"/>
                <a:ea typeface="HelloPlainJane" panose="02000603000000000000" pitchFamily="2" charset="0"/>
              </a:rPr>
              <a:t>A </a:t>
            </a:r>
            <a:r>
              <a:rPr lang="en-IE" sz="36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General Election </a:t>
            </a:r>
            <a:r>
              <a:rPr lang="en-IE" sz="3600" dirty="0">
                <a:latin typeface="HelloPlainJane" panose="02000603000000000000" pitchFamily="2" charset="0"/>
                <a:ea typeface="HelloPlainJane" panose="02000603000000000000" pitchFamily="2" charset="0"/>
              </a:rPr>
              <a:t>is when people living in a country vote on who they want to represent them in the national parliament.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6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national parliament in Ireland is called </a:t>
            </a:r>
            <a:r>
              <a:rPr lang="en-IE" sz="36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Dáil Éireann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68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What is a General Election?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AEDA7AC7-83B8-CD2A-0E29-E4A63C9F3E25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6474FE-F02B-9A2B-BE63-72A3FFD827DF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533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1976557"/>
            <a:ext cx="68407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A General Election is held at least every five years – this rule is laid out in the </a:t>
            </a:r>
            <a:r>
              <a:rPr lang="en-IE" sz="32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Irish Constitution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Sometimes elections are held more often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In 1982, there were two general elections in the same year, February and November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atin typeface="HelloTiffany" panose="02000603000000000000" pitchFamily="2" charset="0"/>
                <a:ea typeface="HelloTiffany" panose="02000603000000000000" pitchFamily="2" charset="0"/>
              </a:rPr>
              <a:t>When is a General Election Held?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ED184ABD-7A30-BBA1-F34E-94EF1CD62417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86CA2D-829B-E4F6-C4E2-A09A487007EA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927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060848"/>
            <a:ext cx="68407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174 TDs are elected by people in different areas around the country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Each of these areas is called a </a:t>
            </a:r>
            <a:r>
              <a:rPr lang="en-IE" sz="32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Constituency</a:t>
            </a:r>
            <a:r>
              <a:rPr lang="en-IE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 and there are currently 43 of these throughout the country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Constituencies can elect 3, 4 or 5 TDs, depending on the size of its population</a:t>
            </a:r>
            <a:endParaRPr lang="en-IE" sz="3200" dirty="0">
              <a:latin typeface="HelloPlainJane" panose="02000603000000000000" pitchFamily="2" charset="0"/>
              <a:ea typeface="HelloPlainJane" panose="02000603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Voting for a Teachta Dála (TD)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7910D4C7-C988-B2E0-CD14-7AA4F874EFDF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D9057-3731-CF25-C5E8-612356B607E0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762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060848"/>
            <a:ext cx="68407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TDs are elected by the direct vote of the people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Voting is by secret ballot on the </a:t>
            </a:r>
            <a:r>
              <a:rPr lang="en-IE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Single Transferable Vote</a:t>
            </a:r>
            <a:r>
              <a:rPr lang="en-IE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 system – this means voters indicate their preference by indicating 1, 2, 3 on the ballot paper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names of the candidates appear in alphabetical order on the </a:t>
            </a:r>
            <a:r>
              <a:rPr lang="en-IE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Ballot Paper </a:t>
            </a:r>
            <a:r>
              <a:rPr lang="en-IE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along with their photograph and the name of their political party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Voting in a General Election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46B13CC7-751A-ABEB-8AD5-7A0AC7667D93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07BCFC-29B1-DFFD-C193-5B2C2641CFBB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884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203123"/>
            <a:ext cx="68407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Every citizen of Ireland over 21 years of age who is not disqualified by the Constitution or by law is eligible to stand for election to Dáil Éireann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Usually candidates seek a </a:t>
            </a:r>
            <a:r>
              <a:rPr lang="en-GB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nomination</a:t>
            </a: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 from a </a:t>
            </a:r>
            <a:r>
              <a:rPr lang="en-GB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Political Party</a:t>
            </a:r>
            <a:r>
              <a:rPr lang="en-GB" sz="2800" b="1" dirty="0">
                <a:latin typeface="HelloPlainJane" panose="02000603000000000000" pitchFamily="2" charset="0"/>
                <a:ea typeface="HelloPlainJane" panose="02000603000000000000" pitchFamily="2" charset="0"/>
              </a:rPr>
              <a:t> </a:t>
            </a: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to stand for election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Those not belonging to a political party can stand for election as an </a:t>
            </a:r>
            <a:r>
              <a:rPr lang="en-GB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Independent</a:t>
            </a:r>
            <a:r>
              <a:rPr lang="en-GB" sz="2800" b="1" dirty="0">
                <a:latin typeface="HelloPlainJane" panose="02000603000000000000" pitchFamily="2" charset="0"/>
                <a:ea typeface="HelloPlainJane" panose="02000603000000000000" pitchFamily="2" charset="0"/>
              </a:rPr>
              <a:t> </a:t>
            </a:r>
            <a:endParaRPr lang="en-IE" sz="2800" b="1" dirty="0">
              <a:latin typeface="HelloPlainJane" panose="02000603000000000000" pitchFamily="2" charset="0"/>
              <a:ea typeface="HelloPlainJane" panose="02000603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Who Can Stand for Election?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6C58663A-7F13-A17E-FD9C-71211FDE8024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C637DD-4063-3BE0-8F53-BBF1CE336A69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617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060848"/>
            <a:ext cx="68407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Every citizen over 18 years of age is eligible to vote for TDs in a General Election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If you wish to exercise your vote, you have to make sure that your name is on the </a:t>
            </a:r>
            <a:r>
              <a:rPr lang="en-GB" sz="32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Electoral Register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register comes into force on February 15th each year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322849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atin typeface="HelloTiffany" panose="02000603000000000000" pitchFamily="2" charset="0"/>
                <a:ea typeface="HelloTiffany" panose="02000603000000000000" pitchFamily="2" charset="0"/>
              </a:rPr>
              <a:t>Who Can Vote in a General Election?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042FE11A-79FF-2618-93D0-ABC3B8C52350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D76864-7FDE-2E20-1881-ADC4545C6C85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224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060848"/>
            <a:ext cx="68407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If you are over 18 years of age, it is your democratic right to vote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If you don’t vote, then you don’t have a say in what TDs are elected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HelloPlainJane" panose="02000603000000000000" pitchFamily="2" charset="0"/>
                <a:ea typeface="HelloPlainJane" panose="02000603000000000000" pitchFamily="2" charset="0"/>
              </a:rPr>
              <a:t>Consequently, you don’t have a say in how the country is run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Why Should You Vote?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247D789D-C9E3-B36B-EFCE-78F0DA92A79D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3A7690-9F2E-6351-EA27-9CD337FAA6C1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78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2304"/>
            <a:ext cx="1835696" cy="183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7906" y="908720"/>
            <a:ext cx="2864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General Elections in Ireland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060848"/>
            <a:ext cx="68407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If you are on the Electoral Register, a </a:t>
            </a:r>
            <a:r>
              <a:rPr lang="en-GB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Polling Card </a:t>
            </a: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will be posted to your home prior to the election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The Polling Card tells you the date of the election, where your </a:t>
            </a:r>
            <a:r>
              <a:rPr lang="en-GB" sz="2800" b="1" u="sng" dirty="0">
                <a:solidFill>
                  <a:srgbClr val="15955E"/>
                </a:solidFill>
                <a:latin typeface="HelloPlainJane" panose="02000603000000000000" pitchFamily="2" charset="0"/>
                <a:ea typeface="HelloPlainJane" panose="02000603000000000000" pitchFamily="2" charset="0"/>
              </a:rPr>
              <a:t>Polling Station </a:t>
            </a: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is and at what time it is open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HelloPlainJane" panose="02000603000000000000" pitchFamily="2" charset="0"/>
                <a:ea typeface="HelloPlainJane" panose="02000603000000000000" pitchFamily="2" charset="0"/>
              </a:rPr>
              <a:t>You bring the Polling Card, as well as ID, with you to the Polling Station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26446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latin typeface="HelloTiffany" panose="02000603000000000000" pitchFamily="2" charset="0"/>
                <a:ea typeface="HelloTiffany" panose="02000603000000000000" pitchFamily="2" charset="0"/>
              </a:rPr>
              <a:t>How to Vote in an Election?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FAD8599C-BBE1-4DC5-D65D-22EF3F0B01EA}"/>
              </a:ext>
            </a:extLst>
          </p:cNvPr>
          <p:cNvSpPr txBox="1"/>
          <p:nvPr/>
        </p:nvSpPr>
        <p:spPr>
          <a:xfrm>
            <a:off x="6041355" y="6553200"/>
            <a:ext cx="3102645" cy="304800"/>
          </a:xfrm>
          <a:prstGeom prst="rect">
            <a:avLst/>
          </a:prstGeom>
          <a:solidFill>
            <a:schemeClr val="lt1">
              <a:alpha val="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IE" sz="1000" b="1" dirty="0">
                <a:effectLst/>
                <a:latin typeface="HelloTiffany" panose="02000603000000000000" pitchFamily="2" charset="0"/>
                <a:ea typeface="HelloTiffany" panose="02000603000000000000" pitchFamily="2" charset="0"/>
                <a:cs typeface="Times New Roman"/>
              </a:rPr>
              <a:t>© Seomra Ranga 2024 www.seomraranga.com</a:t>
            </a:r>
            <a:endParaRPr lang="en-IE" sz="1100" dirty="0">
              <a:effectLst/>
              <a:latin typeface="HelloTiffany" panose="02000603000000000000" pitchFamily="2" charset="0"/>
              <a:ea typeface="HelloTiffany" panose="02000603000000000000" pitchFamily="2" charset="0"/>
              <a:cs typeface="Times New Roman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11AAC7-2BF1-3035-83A9-BE6D75C31CA7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46" y="6553200"/>
            <a:ext cx="1219200" cy="304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063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1264</Words>
  <Application>Microsoft Office PowerPoint</Application>
  <PresentationFormat>On-screen Show (4:3)</PresentationFormat>
  <Paragraphs>112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HelloTiffany</vt:lpstr>
      <vt:lpstr>Times New Roman</vt:lpstr>
      <vt:lpstr>HelloPlainJane</vt:lpstr>
      <vt:lpstr>HelloAli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Damien</dc:creator>
  <cp:lastModifiedBy>Damien Quinn</cp:lastModifiedBy>
  <cp:revision>22</cp:revision>
  <dcterms:created xsi:type="dcterms:W3CDTF">2020-01-26T20:16:37Z</dcterms:created>
  <dcterms:modified xsi:type="dcterms:W3CDTF">2024-11-18T20:09:58Z</dcterms:modified>
</cp:coreProperties>
</file>