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62" r:id="rId5"/>
    <p:sldId id="259" r:id="rId6"/>
    <p:sldId id="261" r:id="rId7"/>
    <p:sldId id="264" r:id="rId8"/>
    <p:sldId id="265" r:id="rId9"/>
    <p:sldId id="266" r:id="rId10"/>
    <p:sldId id="267" r:id="rId11"/>
    <p:sldId id="268" r:id="rId12"/>
    <p:sldId id="260" r:id="rId13"/>
    <p:sldId id="269" r:id="rId14"/>
    <p:sldId id="274" r:id="rId15"/>
    <p:sldId id="263" r:id="rId16"/>
    <p:sldId id="273" r:id="rId17"/>
  </p:sldIdLst>
  <p:sldSz cx="9144000" cy="6858000" type="screen4x3"/>
  <p:notesSz cx="6858000" cy="9144000"/>
  <p:embeddedFontLst>
    <p:embeddedFont>
      <p:font typeface="HelloAli" panose="02000603000000000000" pitchFamily="2" charset="0"/>
      <p:regular r:id="rId18"/>
    </p:embeddedFont>
    <p:embeddedFont>
      <p:font typeface="HelloPlainJane" panose="02000603000000000000" pitchFamily="2" charset="0"/>
      <p:regular r:id="rId19"/>
    </p:embeddedFont>
    <p:embeddedFont>
      <p:font typeface="HelloTiffany" panose="02000603000000000000" pitchFamily="2"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5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794" y="96"/>
      </p:cViewPr>
      <p:guideLst>
        <p:guide orient="horz" pos="2160"/>
        <p:guide pos="2880"/>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IE"/>
          </a:p>
        </p:txBody>
      </p:sp>
      <p:sp>
        <p:nvSpPr>
          <p:cNvPr id="4" name="Date Placeholder 3"/>
          <p:cNvSpPr>
            <a:spLocks noGrp="1"/>
          </p:cNvSpPr>
          <p:nvPr>
            <p:ph type="dt" sz="half" idx="10"/>
          </p:nvPr>
        </p:nvSpPr>
        <p:spPr/>
        <p:txBody>
          <a:bodyPr/>
          <a:lstStyle/>
          <a:p>
            <a:fld id="{785CED7D-2666-4470-A853-E694B1958A2F}" type="datetimeFigureOut">
              <a:rPr lang="en-IE" smtClean="0"/>
              <a:t>17/11/2024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24796142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785CED7D-2666-4470-A853-E694B1958A2F}" type="datetimeFigureOut">
              <a:rPr lang="en-IE" smtClean="0"/>
              <a:t>17/11/2024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21394745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785CED7D-2666-4470-A853-E694B1958A2F}" type="datetimeFigureOut">
              <a:rPr lang="en-IE" smtClean="0"/>
              <a:t>17/11/2024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7538700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785CED7D-2666-4470-A853-E694B1958A2F}" type="datetimeFigureOut">
              <a:rPr lang="en-IE" smtClean="0"/>
              <a:t>17/11/2024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239887011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5CED7D-2666-4470-A853-E694B1958A2F}" type="datetimeFigureOut">
              <a:rPr lang="en-IE" smtClean="0"/>
              <a:t>17/11/2024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1937523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p:cNvSpPr>
            <a:spLocks noGrp="1"/>
          </p:cNvSpPr>
          <p:nvPr>
            <p:ph type="dt" sz="half" idx="10"/>
          </p:nvPr>
        </p:nvSpPr>
        <p:spPr/>
        <p:txBody>
          <a:bodyPr/>
          <a:lstStyle/>
          <a:p>
            <a:fld id="{785CED7D-2666-4470-A853-E694B1958A2F}" type="datetimeFigureOut">
              <a:rPr lang="en-IE" smtClean="0"/>
              <a:t>17/11/2024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30442475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p:cNvSpPr>
            <a:spLocks noGrp="1"/>
          </p:cNvSpPr>
          <p:nvPr>
            <p:ph type="dt" sz="half" idx="10"/>
          </p:nvPr>
        </p:nvSpPr>
        <p:spPr/>
        <p:txBody>
          <a:bodyPr/>
          <a:lstStyle/>
          <a:p>
            <a:fld id="{785CED7D-2666-4470-A853-E694B1958A2F}" type="datetimeFigureOut">
              <a:rPr lang="en-IE" smtClean="0"/>
              <a:t>17/11/2024</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24080538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Date Placeholder 2"/>
          <p:cNvSpPr>
            <a:spLocks noGrp="1"/>
          </p:cNvSpPr>
          <p:nvPr>
            <p:ph type="dt" sz="half" idx="10"/>
          </p:nvPr>
        </p:nvSpPr>
        <p:spPr/>
        <p:txBody>
          <a:bodyPr/>
          <a:lstStyle/>
          <a:p>
            <a:fld id="{785CED7D-2666-4470-A853-E694B1958A2F}" type="datetimeFigureOut">
              <a:rPr lang="en-IE" smtClean="0"/>
              <a:t>17/11/2024</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30767270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5CED7D-2666-4470-A853-E694B1958A2F}" type="datetimeFigureOut">
              <a:rPr lang="en-IE" smtClean="0"/>
              <a:t>17/11/2024</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34999493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5CED7D-2666-4470-A853-E694B1958A2F}" type="datetimeFigureOut">
              <a:rPr lang="en-IE" smtClean="0"/>
              <a:t>17/11/2024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391062908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5CED7D-2666-4470-A853-E694B1958A2F}" type="datetimeFigureOut">
              <a:rPr lang="en-IE" smtClean="0"/>
              <a:t>17/11/2024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D1DDBBC7-515F-433A-9D37-735E89374E3A}" type="slidenum">
              <a:rPr lang="en-IE" smtClean="0"/>
              <a:t>‹#›</a:t>
            </a:fld>
            <a:endParaRPr lang="en-IE"/>
          </a:p>
        </p:txBody>
      </p:sp>
    </p:spTree>
    <p:extLst>
      <p:ext uri="{BB962C8B-B14F-4D97-AF65-F5344CB8AC3E}">
        <p14:creationId xmlns:p14="http://schemas.microsoft.com/office/powerpoint/2010/main" val="39055659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5CED7D-2666-4470-A853-E694B1958A2F}" type="datetimeFigureOut">
              <a:rPr lang="en-IE" smtClean="0"/>
              <a:t>17/11/2024</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DDBBC7-515F-433A-9D37-735E89374E3A}" type="slidenum">
              <a:rPr lang="en-IE" smtClean="0"/>
              <a:t>‹#›</a:t>
            </a:fld>
            <a:endParaRPr lang="en-IE"/>
          </a:p>
        </p:txBody>
      </p:sp>
    </p:spTree>
    <p:extLst>
      <p:ext uri="{BB962C8B-B14F-4D97-AF65-F5344CB8AC3E}">
        <p14:creationId xmlns:p14="http://schemas.microsoft.com/office/powerpoint/2010/main" val="1140503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8" Type="http://schemas.openxmlformats.org/officeDocument/2006/relationships/hyperlink" Target="https://www.teacherspayteachers.com/Store/Hello-Literacy" TargetMode="External"/><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hyperlink" Target="https://depositphotos.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5" name="Text Box 2"/>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6" name="Picture 5"/>
          <p:cNvPicPr/>
          <p:nvPr/>
        </p:nvPicPr>
        <p:blipFill>
          <a:blip r:embed="rId3" cstate="screen">
            <a:extLst>
              <a:ext uri="{28A0092B-C50C-407E-A947-70E740481C1C}">
                <a14:useLocalDpi xmlns:a14="http://schemas.microsoft.com/office/drawing/2010/main"/>
              </a:ext>
            </a:extLst>
          </a:blip>
          <a:stretch>
            <a:fillRect/>
          </a:stretch>
        </p:blipFill>
        <p:spPr>
          <a:xfrm>
            <a:off x="53768" y="6553200"/>
            <a:ext cx="1219200" cy="304800"/>
          </a:xfrm>
          <a:prstGeom prst="rect">
            <a:avLst/>
          </a:prstGeom>
          <a:ln>
            <a:noFill/>
          </a:ln>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7624" y="1807096"/>
            <a:ext cx="6588224" cy="3294112"/>
          </a:xfrm>
          <a:prstGeom prst="rect">
            <a:avLst/>
          </a:prstGeom>
        </p:spPr>
      </p:pic>
      <p:sp>
        <p:nvSpPr>
          <p:cNvPr id="8" name="TextBox 7"/>
          <p:cNvSpPr txBox="1"/>
          <p:nvPr/>
        </p:nvSpPr>
        <p:spPr>
          <a:xfrm>
            <a:off x="968219" y="908720"/>
            <a:ext cx="7416824" cy="1015663"/>
          </a:xfrm>
          <a:prstGeom prst="rect">
            <a:avLst/>
          </a:prstGeom>
          <a:noFill/>
        </p:spPr>
        <p:txBody>
          <a:bodyPr wrap="square" rtlCol="0">
            <a:spAutoFit/>
          </a:bodyPr>
          <a:lstStyle/>
          <a:p>
            <a:pPr algn="ctr"/>
            <a:r>
              <a:rPr lang="en-IE" sz="6000" b="1" dirty="0">
                <a:ln w="19050">
                  <a:solidFill>
                    <a:schemeClr val="bg1">
                      <a:lumMod val="50000"/>
                    </a:schemeClr>
                  </a:solidFill>
                </a:ln>
                <a:latin typeface="HelloTiffany" panose="02000603000000000000" pitchFamily="2" charset="0"/>
                <a:ea typeface="HelloTiffany" panose="02000603000000000000" pitchFamily="2" charset="0"/>
              </a:rPr>
              <a:t>Ireland’s</a:t>
            </a:r>
          </a:p>
        </p:txBody>
      </p:sp>
      <p:sp>
        <p:nvSpPr>
          <p:cNvPr id="9" name="TextBox 8"/>
          <p:cNvSpPr txBox="1"/>
          <p:nvPr/>
        </p:nvSpPr>
        <p:spPr>
          <a:xfrm>
            <a:off x="968219" y="4941168"/>
            <a:ext cx="7416824" cy="1015663"/>
          </a:xfrm>
          <a:prstGeom prst="rect">
            <a:avLst/>
          </a:prstGeom>
          <a:noFill/>
        </p:spPr>
        <p:txBody>
          <a:bodyPr wrap="square" rtlCol="0">
            <a:spAutoFit/>
          </a:bodyPr>
          <a:lstStyle/>
          <a:p>
            <a:pPr algn="ctr"/>
            <a:r>
              <a:rPr lang="en-IE" sz="6000" b="1" dirty="0">
                <a:ln w="19050">
                  <a:solidFill>
                    <a:schemeClr val="bg1">
                      <a:lumMod val="50000"/>
                    </a:schemeClr>
                  </a:solidFill>
                </a:ln>
                <a:latin typeface="HelloTiffany" panose="02000603000000000000" pitchFamily="2" charset="0"/>
                <a:ea typeface="HelloTiffany" panose="02000603000000000000" pitchFamily="2" charset="0"/>
              </a:rPr>
              <a:t>Democracy</a:t>
            </a:r>
          </a:p>
        </p:txBody>
      </p:sp>
    </p:spTree>
    <p:extLst>
      <p:ext uri="{BB962C8B-B14F-4D97-AF65-F5344CB8AC3E}">
        <p14:creationId xmlns:p14="http://schemas.microsoft.com/office/powerpoint/2010/main" val="33574972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2060848"/>
            <a:ext cx="6840760" cy="3539430"/>
          </a:xfrm>
          <a:prstGeom prst="rect">
            <a:avLst/>
          </a:prstGeom>
          <a:noFill/>
        </p:spPr>
        <p:txBody>
          <a:bodyPr wrap="square" rtlCol="0">
            <a:spAutoFit/>
          </a:bodyPr>
          <a:lstStyle/>
          <a:p>
            <a:pPr algn="just" fontAlgn="base">
              <a:spcBef>
                <a:spcPct val="0"/>
              </a:spcBef>
              <a:spcAft>
                <a:spcPct val="0"/>
              </a:spcAft>
            </a:pPr>
            <a:r>
              <a:rPr lang="en-GB" sz="2800" dirty="0">
                <a:latin typeface="HelloPlainJane" panose="02000603000000000000" pitchFamily="2" charset="0"/>
                <a:ea typeface="HelloPlainJane" panose="02000603000000000000" pitchFamily="2" charset="0"/>
              </a:rPr>
              <a:t>As part of our democracy, a </a:t>
            </a:r>
            <a:r>
              <a:rPr lang="en-GB" sz="2800" b="1" u="sng" dirty="0">
                <a:solidFill>
                  <a:srgbClr val="15955E"/>
                </a:solidFill>
                <a:latin typeface="HelloPlainJane" panose="02000603000000000000" pitchFamily="2" charset="0"/>
                <a:ea typeface="HelloPlainJane" panose="02000603000000000000" pitchFamily="2" charset="0"/>
              </a:rPr>
              <a:t>General Election</a:t>
            </a:r>
            <a:r>
              <a:rPr lang="en-GB" sz="2800" dirty="0">
                <a:latin typeface="HelloPlainJane" panose="02000603000000000000" pitchFamily="2" charset="0"/>
                <a:ea typeface="HelloPlainJane" panose="02000603000000000000" pitchFamily="2" charset="0"/>
              </a:rPr>
              <a:t> must be held at least every five years. For the purposes of a General Election, the country is divided into areas, called </a:t>
            </a:r>
            <a:r>
              <a:rPr lang="en-GB" sz="2800" b="1" u="sng" dirty="0">
                <a:solidFill>
                  <a:srgbClr val="15955E"/>
                </a:solidFill>
                <a:latin typeface="HelloPlainJane" panose="02000603000000000000" pitchFamily="2" charset="0"/>
                <a:ea typeface="HelloPlainJane" panose="02000603000000000000" pitchFamily="2" charset="0"/>
              </a:rPr>
              <a:t>constituencies</a:t>
            </a:r>
            <a:r>
              <a:rPr lang="en-GB" sz="2800" dirty="0">
                <a:latin typeface="HelloPlainJane" panose="02000603000000000000" pitchFamily="2" charset="0"/>
                <a:ea typeface="HelloPlainJane" panose="02000603000000000000" pitchFamily="2" charset="0"/>
              </a:rPr>
              <a:t>. At present there are 43 constituencies in the country, 12 of those are in Dublin. The level of population in an area determines the size of constituencies. Constituencies may elect three, four or five people in an election. </a:t>
            </a:r>
            <a:endParaRPr lang="en-IE" sz="2800" dirty="0">
              <a:latin typeface="HelloPlainJane" panose="02000603000000000000" pitchFamily="2" charset="0"/>
              <a:ea typeface="HelloPlainJane" panose="02000603000000000000" pitchFamily="2" charset="0"/>
            </a:endParaRPr>
          </a:p>
        </p:txBody>
      </p:sp>
      <p:sp>
        <p:nvSpPr>
          <p:cNvPr id="7" name="TextBox 6"/>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Elections</a:t>
            </a:r>
          </a:p>
        </p:txBody>
      </p:sp>
      <p:sp>
        <p:nvSpPr>
          <p:cNvPr id="8" name="Text Box 2">
            <a:extLst>
              <a:ext uri="{FF2B5EF4-FFF2-40B4-BE49-F238E27FC236}">
                <a16:creationId xmlns:a16="http://schemas.microsoft.com/office/drawing/2014/main" id="{80240274-CF54-8937-7953-D75C7DF9A118}"/>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F9FD9ABE-165D-160E-E6FA-0E4F7DE2D0C4}"/>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7B5C7BE1-C6C0-7C7B-D169-BC08EEAD3494}"/>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36278496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2060848"/>
            <a:ext cx="7056784" cy="3785652"/>
          </a:xfrm>
          <a:prstGeom prst="rect">
            <a:avLst/>
          </a:prstGeom>
          <a:noFill/>
        </p:spPr>
        <p:txBody>
          <a:bodyPr wrap="square" rtlCol="0">
            <a:spAutoFit/>
          </a:bodyPr>
          <a:lstStyle/>
          <a:p>
            <a:pPr marR="0" lvl="0" indent="0" algn="just" fontAlgn="base">
              <a:lnSpc>
                <a:spcPct val="100000"/>
              </a:lnSpc>
              <a:spcBef>
                <a:spcPct val="0"/>
              </a:spcBef>
              <a:spcAft>
                <a:spcPct val="0"/>
              </a:spcAft>
              <a:buClrTx/>
              <a:buSzTx/>
              <a:buFontTx/>
              <a:buNone/>
              <a:tabLst/>
            </a:pPr>
            <a:r>
              <a:rPr lang="en-GB" altLang="en-US" sz="2400" dirty="0">
                <a:latin typeface="HelloPlainJane" panose="02000603000000000000" pitchFamily="2" charset="0"/>
                <a:ea typeface="HelloPlainJane" panose="02000603000000000000" pitchFamily="2" charset="0"/>
              </a:rPr>
              <a:t>Every Irish citizen who is over 18 years of age has the right to vote in an election. On </a:t>
            </a:r>
            <a:r>
              <a:rPr lang="en-GB" altLang="en-US" sz="2400" b="1" u="sng" dirty="0">
                <a:solidFill>
                  <a:srgbClr val="15955E"/>
                </a:solidFill>
                <a:latin typeface="HelloPlainJane" panose="02000603000000000000" pitchFamily="2" charset="0"/>
                <a:ea typeface="HelloPlainJane" panose="02000603000000000000" pitchFamily="2" charset="0"/>
              </a:rPr>
              <a:t>Polling Day</a:t>
            </a:r>
            <a:r>
              <a:rPr lang="en-GB" altLang="en-US" sz="2400" dirty="0">
                <a:latin typeface="HelloPlainJane" panose="02000603000000000000" pitchFamily="2" charset="0"/>
                <a:ea typeface="HelloPlainJane" panose="02000603000000000000" pitchFamily="2" charset="0"/>
              </a:rPr>
              <a:t>, a person goes to a </a:t>
            </a:r>
            <a:r>
              <a:rPr lang="en-GB" altLang="en-US" sz="2400" b="1" u="sng" dirty="0">
                <a:solidFill>
                  <a:srgbClr val="15955E"/>
                </a:solidFill>
                <a:latin typeface="HelloPlainJane" panose="02000603000000000000" pitchFamily="2" charset="0"/>
                <a:ea typeface="HelloPlainJane" panose="02000603000000000000" pitchFamily="2" charset="0"/>
              </a:rPr>
              <a:t>Polling Booth</a:t>
            </a:r>
            <a:r>
              <a:rPr lang="en-GB" altLang="en-US" sz="2400" dirty="0">
                <a:latin typeface="HelloPlainJane" panose="02000603000000000000" pitchFamily="2" charset="0"/>
                <a:ea typeface="HelloPlainJane" panose="02000603000000000000" pitchFamily="2" charset="0"/>
              </a:rPr>
              <a:t> or </a:t>
            </a:r>
            <a:r>
              <a:rPr lang="en-GB" altLang="en-US" sz="2400" b="1" u="sng" dirty="0">
                <a:solidFill>
                  <a:srgbClr val="15955E"/>
                </a:solidFill>
                <a:latin typeface="HelloPlainJane" panose="02000603000000000000" pitchFamily="2" charset="0"/>
                <a:ea typeface="HelloPlainJane" panose="02000603000000000000" pitchFamily="2" charset="0"/>
              </a:rPr>
              <a:t>Polling Station</a:t>
            </a:r>
            <a:r>
              <a:rPr lang="en-GB" altLang="en-US" sz="2400" dirty="0">
                <a:latin typeface="HelloPlainJane" panose="02000603000000000000" pitchFamily="2" charset="0"/>
                <a:ea typeface="HelloPlainJane" panose="02000603000000000000" pitchFamily="2" charset="0"/>
              </a:rPr>
              <a:t> to cast their vote. If their name is on the </a:t>
            </a:r>
            <a:r>
              <a:rPr lang="en-GB" altLang="en-US" sz="2400" b="1" u="sng" dirty="0">
                <a:solidFill>
                  <a:srgbClr val="15955E"/>
                </a:solidFill>
                <a:latin typeface="HelloPlainJane" panose="02000603000000000000" pitchFamily="2" charset="0"/>
                <a:ea typeface="HelloPlainJane" panose="02000603000000000000" pitchFamily="2" charset="0"/>
              </a:rPr>
              <a:t>Electoral Register</a:t>
            </a:r>
            <a:r>
              <a:rPr lang="en-GB" altLang="en-US" sz="2400" dirty="0">
                <a:latin typeface="HelloPlainJane" panose="02000603000000000000" pitchFamily="2" charset="0"/>
                <a:ea typeface="HelloPlainJane" panose="02000603000000000000" pitchFamily="2" charset="0"/>
              </a:rPr>
              <a:t> they are given a </a:t>
            </a:r>
            <a:r>
              <a:rPr lang="en-GB" altLang="en-US" sz="2400" b="1" u="sng" dirty="0">
                <a:solidFill>
                  <a:srgbClr val="15955E"/>
                </a:solidFill>
                <a:latin typeface="HelloPlainJane" panose="02000603000000000000" pitchFamily="2" charset="0"/>
                <a:ea typeface="HelloPlainJane" panose="02000603000000000000" pitchFamily="2" charset="0"/>
              </a:rPr>
              <a:t>Ballot Paper</a:t>
            </a:r>
            <a:r>
              <a:rPr lang="en-GB" altLang="en-US" sz="2400" dirty="0">
                <a:latin typeface="HelloPlainJane" panose="02000603000000000000" pitchFamily="2" charset="0"/>
                <a:ea typeface="HelloPlainJane" panose="02000603000000000000" pitchFamily="2" charset="0"/>
              </a:rPr>
              <a:t>. Voting takes place by </a:t>
            </a:r>
            <a:r>
              <a:rPr lang="en-GB" altLang="en-US" sz="2400" b="1" u="sng" dirty="0">
                <a:solidFill>
                  <a:srgbClr val="15955E"/>
                </a:solidFill>
                <a:latin typeface="HelloPlainJane" panose="02000603000000000000" pitchFamily="2" charset="0"/>
                <a:ea typeface="HelloPlainJane" panose="02000603000000000000" pitchFamily="2" charset="0"/>
              </a:rPr>
              <a:t>Secret Ballot</a:t>
            </a:r>
            <a:r>
              <a:rPr lang="en-GB" altLang="en-US" sz="2400" dirty="0">
                <a:latin typeface="HelloPlainJane" panose="02000603000000000000" pitchFamily="2" charset="0"/>
                <a:ea typeface="HelloPlainJane" panose="02000603000000000000" pitchFamily="2" charset="0"/>
              </a:rPr>
              <a:t>. The person marks their ballot paper 1, 2, 3 etc. in order of their choice. In Ireland, a system called </a:t>
            </a:r>
            <a:r>
              <a:rPr lang="en-GB" altLang="en-US" sz="2400" b="1" u="sng" dirty="0">
                <a:solidFill>
                  <a:srgbClr val="15955E"/>
                </a:solidFill>
                <a:latin typeface="HelloPlainJane" panose="02000603000000000000" pitchFamily="2" charset="0"/>
                <a:ea typeface="HelloPlainJane" panose="02000603000000000000" pitchFamily="2" charset="0"/>
              </a:rPr>
              <a:t>Proportional Representation</a:t>
            </a:r>
            <a:r>
              <a:rPr lang="en-GB" altLang="en-US" sz="2400" dirty="0">
                <a:latin typeface="HelloPlainJane" panose="02000603000000000000" pitchFamily="2" charset="0"/>
                <a:ea typeface="HelloPlainJane" panose="02000603000000000000" pitchFamily="2" charset="0"/>
              </a:rPr>
              <a:t> determines which candidate is elected. This means that the candidate who receives the most votes does not necessarily win a seat in the election. A candidate must reach a </a:t>
            </a:r>
            <a:r>
              <a:rPr lang="en-GB" altLang="en-US" sz="2400" b="1" u="sng" dirty="0">
                <a:solidFill>
                  <a:srgbClr val="15955E"/>
                </a:solidFill>
                <a:latin typeface="HelloPlainJane" panose="02000603000000000000" pitchFamily="2" charset="0"/>
                <a:ea typeface="HelloPlainJane" panose="02000603000000000000" pitchFamily="2" charset="0"/>
              </a:rPr>
              <a:t>Quota</a:t>
            </a:r>
            <a:r>
              <a:rPr lang="en-GB" altLang="en-US" sz="2400" dirty="0">
                <a:latin typeface="HelloPlainJane" panose="02000603000000000000" pitchFamily="2" charset="0"/>
                <a:ea typeface="HelloPlainJane" panose="02000603000000000000" pitchFamily="2" charset="0"/>
              </a:rPr>
              <a:t> to be elected.</a:t>
            </a:r>
            <a:r>
              <a:rPr lang="en-IE" altLang="en-US" sz="2400" dirty="0">
                <a:latin typeface="HelloPlainJane" panose="02000603000000000000" pitchFamily="2" charset="0"/>
                <a:ea typeface="HelloPlainJane" panose="02000603000000000000" pitchFamily="2" charset="0"/>
              </a:rPr>
              <a:t> </a:t>
            </a:r>
          </a:p>
        </p:txBody>
      </p:sp>
      <p:sp>
        <p:nvSpPr>
          <p:cNvPr id="7" name="TextBox 6"/>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Voting</a:t>
            </a:r>
          </a:p>
        </p:txBody>
      </p:sp>
      <p:sp>
        <p:nvSpPr>
          <p:cNvPr id="8" name="Text Box 2">
            <a:extLst>
              <a:ext uri="{FF2B5EF4-FFF2-40B4-BE49-F238E27FC236}">
                <a16:creationId xmlns:a16="http://schemas.microsoft.com/office/drawing/2014/main" id="{973E72CA-5BBC-D889-2611-33345AFA795D}"/>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CB02FD0D-8ACB-629D-9367-E0A2AB942B88}"/>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095BA733-4C23-314C-6D1F-933082FBB039}"/>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142067293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2060848"/>
            <a:ext cx="6840760" cy="3970318"/>
          </a:xfrm>
          <a:prstGeom prst="rect">
            <a:avLst/>
          </a:prstGeom>
          <a:noFill/>
        </p:spPr>
        <p:txBody>
          <a:bodyPr wrap="square" rtlCol="0">
            <a:spAutoFit/>
          </a:bodyPr>
          <a:lstStyle/>
          <a:p>
            <a:pPr algn="just"/>
            <a:r>
              <a:rPr lang="en-GB" sz="2700" dirty="0">
                <a:latin typeface="HelloPlainJane" panose="02000603000000000000" pitchFamily="2" charset="0"/>
                <a:ea typeface="HelloPlainJane" panose="02000603000000000000" pitchFamily="2" charset="0"/>
              </a:rPr>
              <a:t>Article 28 of the Irish Constitution says that the Government shall consist of not less than seven and not more than fifteen members. The government is the group of people who rule the country and make new laws. </a:t>
            </a:r>
            <a:r>
              <a:rPr lang="en-GB" sz="2700" b="1" u="sng" dirty="0">
                <a:solidFill>
                  <a:srgbClr val="15955E"/>
                </a:solidFill>
                <a:latin typeface="HelloPlainJane" panose="02000603000000000000" pitchFamily="2" charset="0"/>
                <a:ea typeface="HelloPlainJane" panose="02000603000000000000" pitchFamily="2" charset="0"/>
              </a:rPr>
              <a:t>An Taoiseach</a:t>
            </a:r>
            <a:r>
              <a:rPr lang="en-GB" sz="2700" dirty="0">
                <a:latin typeface="HelloPlainJane" panose="02000603000000000000" pitchFamily="2" charset="0"/>
                <a:ea typeface="HelloPlainJane" panose="02000603000000000000" pitchFamily="2" charset="0"/>
              </a:rPr>
              <a:t> is the leader of the government and </a:t>
            </a:r>
            <a:r>
              <a:rPr lang="en-GB" sz="2700" b="1" u="sng" dirty="0">
                <a:solidFill>
                  <a:srgbClr val="15955E"/>
                </a:solidFill>
                <a:latin typeface="HelloPlainJane" panose="02000603000000000000" pitchFamily="2" charset="0"/>
                <a:ea typeface="HelloPlainJane" panose="02000603000000000000" pitchFamily="2" charset="0"/>
              </a:rPr>
              <a:t>An Tánaiste</a:t>
            </a:r>
            <a:r>
              <a:rPr lang="en-GB" sz="2700" dirty="0">
                <a:latin typeface="HelloPlainJane" panose="02000603000000000000" pitchFamily="2" charset="0"/>
                <a:ea typeface="HelloPlainJane" panose="02000603000000000000" pitchFamily="2" charset="0"/>
              </a:rPr>
              <a:t> is the deputy leader of the government. An Taoiseach nominates a team of </a:t>
            </a:r>
            <a:r>
              <a:rPr lang="en-GB" sz="2700" b="1" u="sng" dirty="0">
                <a:solidFill>
                  <a:srgbClr val="15955E"/>
                </a:solidFill>
                <a:latin typeface="HelloPlainJane" panose="02000603000000000000" pitchFamily="2" charset="0"/>
                <a:ea typeface="HelloPlainJane" panose="02000603000000000000" pitchFamily="2" charset="0"/>
              </a:rPr>
              <a:t>Ministers</a:t>
            </a:r>
            <a:r>
              <a:rPr lang="en-GB" sz="2700" dirty="0">
                <a:latin typeface="HelloPlainJane" panose="02000603000000000000" pitchFamily="2" charset="0"/>
                <a:ea typeface="HelloPlainJane" panose="02000603000000000000" pitchFamily="2" charset="0"/>
              </a:rPr>
              <a:t> who have responsibility for different areas of the running of the country.</a:t>
            </a:r>
            <a:endParaRPr lang="en-IE" sz="2700" dirty="0">
              <a:latin typeface="HelloPlainJane" panose="02000603000000000000" pitchFamily="2" charset="0"/>
              <a:ea typeface="HelloPlainJane" panose="02000603000000000000" pitchFamily="2" charset="0"/>
            </a:endParaRPr>
          </a:p>
        </p:txBody>
      </p:sp>
      <p:sp>
        <p:nvSpPr>
          <p:cNvPr id="7" name="TextBox 6"/>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The Government</a:t>
            </a:r>
          </a:p>
        </p:txBody>
      </p:sp>
      <p:sp>
        <p:nvSpPr>
          <p:cNvPr id="8" name="Text Box 2">
            <a:extLst>
              <a:ext uri="{FF2B5EF4-FFF2-40B4-BE49-F238E27FC236}">
                <a16:creationId xmlns:a16="http://schemas.microsoft.com/office/drawing/2014/main" id="{0004B6B7-04E4-9047-78CC-0125B4083B54}"/>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6E20237C-EC2F-2C25-CF7D-2B108A3B93BA}"/>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C8B1EAEC-313C-D148-3C31-1B068CE18E95}"/>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14000205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2060848"/>
            <a:ext cx="7056784" cy="3539430"/>
          </a:xfrm>
          <a:prstGeom prst="rect">
            <a:avLst/>
          </a:prstGeom>
          <a:noFill/>
        </p:spPr>
        <p:txBody>
          <a:bodyPr wrap="square" rtlCol="0">
            <a:spAutoFit/>
          </a:bodyPr>
          <a:lstStyle/>
          <a:p>
            <a:pPr algn="just" fontAlgn="base">
              <a:spcBef>
                <a:spcPct val="0"/>
              </a:spcBef>
              <a:spcAft>
                <a:spcPct val="0"/>
              </a:spcAft>
            </a:pPr>
            <a:r>
              <a:rPr lang="en-GB" altLang="en-US" sz="2800" dirty="0">
                <a:latin typeface="HelloPlainJane" panose="02000603000000000000" pitchFamily="2" charset="0"/>
                <a:ea typeface="HelloPlainJane" panose="02000603000000000000" pitchFamily="2" charset="0"/>
              </a:rPr>
              <a:t>A Political Party is made up of people who share the same ideas on how the country should be governed. The plans they agree upon are called their </a:t>
            </a:r>
            <a:r>
              <a:rPr lang="en-GB" altLang="en-US" sz="2800" b="1" u="sng" dirty="0">
                <a:solidFill>
                  <a:srgbClr val="15955E"/>
                </a:solidFill>
                <a:latin typeface="HelloPlainJane" panose="02000603000000000000" pitchFamily="2" charset="0"/>
                <a:ea typeface="HelloPlainJane" panose="02000603000000000000" pitchFamily="2" charset="0"/>
              </a:rPr>
              <a:t>Policies</a:t>
            </a:r>
            <a:r>
              <a:rPr lang="en-GB" altLang="en-US" sz="2800" dirty="0">
                <a:latin typeface="HelloPlainJane" panose="02000603000000000000" pitchFamily="2" charset="0"/>
                <a:ea typeface="HelloPlainJane" panose="02000603000000000000" pitchFamily="2" charset="0"/>
              </a:rPr>
              <a:t>. Whichever political party has the most TDs after an election decides to form a government. </a:t>
            </a:r>
            <a:r>
              <a:rPr lang="en-US" sz="2800" dirty="0">
                <a:latin typeface="HelloPlainJane" panose="02000603000000000000" pitchFamily="2" charset="0"/>
                <a:ea typeface="HelloPlainJane" panose="02000603000000000000" pitchFamily="2" charset="0"/>
              </a:rPr>
              <a:t>There are currently 31 political parties registered to contest elections in Ireland and in the 2020 General Election saw nine different parties win seats in the Dáil.</a:t>
            </a:r>
            <a:endParaRPr lang="en-GB" altLang="en-US" sz="2800" dirty="0">
              <a:latin typeface="HelloPlainJane" panose="02000603000000000000" pitchFamily="2" charset="0"/>
              <a:ea typeface="HelloPlainJane" panose="02000603000000000000" pitchFamily="2" charset="0"/>
            </a:endParaRPr>
          </a:p>
        </p:txBody>
      </p:sp>
      <p:sp>
        <p:nvSpPr>
          <p:cNvPr id="7" name="TextBox 6"/>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Political Parties</a:t>
            </a:r>
          </a:p>
        </p:txBody>
      </p:sp>
      <p:sp>
        <p:nvSpPr>
          <p:cNvPr id="8" name="Text Box 2">
            <a:extLst>
              <a:ext uri="{FF2B5EF4-FFF2-40B4-BE49-F238E27FC236}">
                <a16:creationId xmlns:a16="http://schemas.microsoft.com/office/drawing/2014/main" id="{BADBB126-E122-B91E-C2FB-0B875DB63E24}"/>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673335E5-8CD1-B499-CBC6-29B1EC56599C}"/>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0673DEF0-C00C-4819-9EB7-DB82C72899D5}"/>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6098941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a:extLst>
            <a:ext uri="{FF2B5EF4-FFF2-40B4-BE49-F238E27FC236}">
              <a16:creationId xmlns:a16="http://schemas.microsoft.com/office/drawing/2014/main" id="{944B2035-842D-C3EE-C344-71B63B2D6DE4}"/>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C3AD031-A44F-850F-7B8F-AD2528A62D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a:extLst>
              <a:ext uri="{FF2B5EF4-FFF2-40B4-BE49-F238E27FC236}">
                <a16:creationId xmlns:a16="http://schemas.microsoft.com/office/drawing/2014/main" id="{F3392A2E-AF39-95A1-B29B-B7341F2574E3}"/>
              </a:ext>
            </a:extLst>
          </p:cNvPr>
          <p:cNvSpPr txBox="1"/>
          <p:nvPr/>
        </p:nvSpPr>
        <p:spPr>
          <a:xfrm>
            <a:off x="1475656" y="2060848"/>
            <a:ext cx="7056784" cy="2677656"/>
          </a:xfrm>
          <a:prstGeom prst="rect">
            <a:avLst/>
          </a:prstGeom>
          <a:noFill/>
        </p:spPr>
        <p:txBody>
          <a:bodyPr wrap="square" rtlCol="0">
            <a:spAutoFit/>
          </a:bodyPr>
          <a:lstStyle/>
          <a:p>
            <a:pPr algn="just"/>
            <a:r>
              <a:rPr lang="en-GB" altLang="en-US" sz="2800" dirty="0">
                <a:latin typeface="HelloPlainJane" panose="02000603000000000000" pitchFamily="2" charset="0"/>
                <a:ea typeface="HelloPlainJane" panose="02000603000000000000" pitchFamily="2" charset="0"/>
              </a:rPr>
              <a:t>If a political party has not got enough TDs after an election to form a government on their own, they may join up with another party or parties to form a </a:t>
            </a:r>
            <a:r>
              <a:rPr lang="en-GB" altLang="en-US" sz="2800" b="1" u="sng" dirty="0">
                <a:solidFill>
                  <a:srgbClr val="15955E"/>
                </a:solidFill>
                <a:latin typeface="HelloPlainJane" panose="02000603000000000000" pitchFamily="2" charset="0"/>
                <a:ea typeface="HelloPlainJane" panose="02000603000000000000" pitchFamily="2" charset="0"/>
              </a:rPr>
              <a:t>Coalition</a:t>
            </a:r>
            <a:r>
              <a:rPr lang="en-GB" altLang="en-US" sz="2800" dirty="0">
                <a:latin typeface="HelloPlainJane" panose="02000603000000000000" pitchFamily="2" charset="0"/>
                <a:ea typeface="HelloPlainJane" panose="02000603000000000000" pitchFamily="2" charset="0"/>
              </a:rPr>
              <a:t> </a:t>
            </a:r>
            <a:r>
              <a:rPr lang="en-GB" altLang="en-US" sz="2800" b="1" u="sng" dirty="0">
                <a:solidFill>
                  <a:srgbClr val="15955E"/>
                </a:solidFill>
                <a:latin typeface="HelloPlainJane" panose="02000603000000000000" pitchFamily="2" charset="0"/>
                <a:ea typeface="HelloPlainJane" panose="02000603000000000000" pitchFamily="2" charset="0"/>
              </a:rPr>
              <a:t>Government</a:t>
            </a:r>
            <a:r>
              <a:rPr lang="en-GB" altLang="en-US" sz="2800" dirty="0">
                <a:latin typeface="HelloPlainJane" panose="02000603000000000000" pitchFamily="2" charset="0"/>
                <a:ea typeface="HelloPlainJane" panose="02000603000000000000" pitchFamily="2" charset="0"/>
              </a:rPr>
              <a:t>. The rest of the TDs become the </a:t>
            </a:r>
            <a:r>
              <a:rPr lang="en-GB" altLang="en-US" sz="2800" b="1" u="sng" dirty="0">
                <a:solidFill>
                  <a:srgbClr val="15955E"/>
                </a:solidFill>
                <a:latin typeface="HelloPlainJane" panose="02000603000000000000" pitchFamily="2" charset="0"/>
                <a:ea typeface="HelloPlainJane" panose="02000603000000000000" pitchFamily="2" charset="0"/>
              </a:rPr>
              <a:t>Opposition</a:t>
            </a:r>
            <a:r>
              <a:rPr lang="en-GB" altLang="en-US" sz="2800" dirty="0">
                <a:latin typeface="HelloPlainJane" panose="02000603000000000000" pitchFamily="2" charset="0"/>
                <a:ea typeface="HelloPlainJane" panose="02000603000000000000" pitchFamily="2" charset="0"/>
              </a:rPr>
              <a:t>. A TD who doesn’t belong to any political party is known as an </a:t>
            </a:r>
            <a:r>
              <a:rPr lang="en-GB" altLang="en-US" sz="2800" b="1" u="sng" dirty="0">
                <a:solidFill>
                  <a:srgbClr val="15955E"/>
                </a:solidFill>
                <a:latin typeface="HelloPlainJane" panose="02000603000000000000" pitchFamily="2" charset="0"/>
                <a:ea typeface="HelloPlainJane" panose="02000603000000000000" pitchFamily="2" charset="0"/>
              </a:rPr>
              <a:t>Independent TD</a:t>
            </a:r>
            <a:r>
              <a:rPr lang="en-GB" altLang="en-US" sz="2800" dirty="0">
                <a:latin typeface="HelloPlainJane" panose="02000603000000000000" pitchFamily="2" charset="0"/>
                <a:ea typeface="HelloPlainJane" panose="02000603000000000000" pitchFamily="2" charset="0"/>
              </a:rPr>
              <a:t>.</a:t>
            </a:r>
          </a:p>
        </p:txBody>
      </p:sp>
      <p:sp>
        <p:nvSpPr>
          <p:cNvPr id="7" name="TextBox 6">
            <a:extLst>
              <a:ext uri="{FF2B5EF4-FFF2-40B4-BE49-F238E27FC236}">
                <a16:creationId xmlns:a16="http://schemas.microsoft.com/office/drawing/2014/main" id="{09BB6AE9-47BA-A246-43B4-9185231CBC60}"/>
              </a:ext>
            </a:extLst>
          </p:cNvPr>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Political Parties</a:t>
            </a:r>
          </a:p>
        </p:txBody>
      </p:sp>
      <p:sp>
        <p:nvSpPr>
          <p:cNvPr id="8" name="Text Box 2">
            <a:extLst>
              <a:ext uri="{FF2B5EF4-FFF2-40B4-BE49-F238E27FC236}">
                <a16:creationId xmlns:a16="http://schemas.microsoft.com/office/drawing/2014/main" id="{2B781F2F-E9E4-2A30-A23A-D28DB89DF30B}"/>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041E526F-158A-E5D5-C06A-AC075358E174}"/>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1AB36025-7BBC-6A82-0FE6-C5A9FEF263B0}"/>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167275869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2" name="Text Box 2">
            <a:extLst>
              <a:ext uri="{FF2B5EF4-FFF2-40B4-BE49-F238E27FC236}">
                <a16:creationId xmlns:a16="http://schemas.microsoft.com/office/drawing/2014/main" id="{DDD9EFDA-1850-F81C-CBBD-06A9EB890AD5}"/>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3" name="Picture 2">
            <a:extLst>
              <a:ext uri="{FF2B5EF4-FFF2-40B4-BE49-F238E27FC236}">
                <a16:creationId xmlns:a16="http://schemas.microsoft.com/office/drawing/2014/main" id="{28E5ECC6-78AE-63F9-220D-E7F8EAFFAD07}"/>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12" name="TextBox 11">
            <a:extLst>
              <a:ext uri="{FF2B5EF4-FFF2-40B4-BE49-F238E27FC236}">
                <a16:creationId xmlns:a16="http://schemas.microsoft.com/office/drawing/2014/main" id="{B1E86257-BF83-3EBF-B585-031A5AB30995}"/>
              </a:ext>
            </a:extLst>
          </p:cNvPr>
          <p:cNvSpPr txBox="1"/>
          <p:nvPr/>
        </p:nvSpPr>
        <p:spPr>
          <a:xfrm>
            <a:off x="755576" y="1421302"/>
            <a:ext cx="7848873" cy="36009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IE" sz="1200" dirty="0">
                <a:latin typeface="HelloAli" panose="02000603000000000000" pitchFamily="2" charset="0"/>
                <a:ea typeface="HelloAli" panose="02000603000000000000" pitchFamily="2" charset="0"/>
              </a:rPr>
              <a:t>Thank you for downloading this Seomra Ranga resource. We hope that you find it practical and useful in your classroom.</a:t>
            </a:r>
          </a:p>
          <a:p>
            <a:br>
              <a:rPr lang="en-IE" sz="1200" dirty="0">
                <a:latin typeface="HelloAli" panose="02000603000000000000" pitchFamily="2" charset="0"/>
                <a:ea typeface="HelloAli" panose="02000603000000000000" pitchFamily="2" charset="0"/>
              </a:rPr>
            </a:br>
            <a:r>
              <a:rPr lang="en-IE" sz="1200" dirty="0">
                <a:latin typeface="HelloAli" panose="02000603000000000000" pitchFamily="2" charset="0"/>
                <a:ea typeface="HelloAli" panose="02000603000000000000" pitchFamily="2" charset="0"/>
              </a:rPr>
              <a:t>Please be aware of the following conditions before using this resource.</a:t>
            </a:r>
          </a:p>
          <a:p>
            <a:endParaRPr lang="en-IE" sz="1200" dirty="0">
              <a:latin typeface="HelloAli" panose="02000603000000000000" pitchFamily="2" charset="0"/>
              <a:ea typeface="HelloAli" panose="02000603000000000000" pitchFamily="2" charset="0"/>
            </a:endParaRPr>
          </a:p>
          <a:p>
            <a:r>
              <a:rPr lang="en-IE" sz="1200" b="1" u="sng" dirty="0">
                <a:latin typeface="HelloAli" panose="02000603000000000000" pitchFamily="2" charset="0"/>
                <a:ea typeface="HelloAli" panose="02000603000000000000" pitchFamily="2" charset="0"/>
              </a:rPr>
              <a:t>Please DO:</a:t>
            </a:r>
            <a:endParaRPr lang="en-IE" sz="1200" dirty="0">
              <a:latin typeface="HelloAli" panose="02000603000000000000" pitchFamily="2" charset="0"/>
              <a:ea typeface="HelloAli" panose="02000603000000000000" pitchFamily="2" charset="0"/>
            </a:endParaRPr>
          </a:p>
          <a:p>
            <a:pPr marL="285750" indent="-285750">
              <a:buFont typeface="Arial" panose="020B0604020202020204" pitchFamily="34" charset="0"/>
              <a:buChar char="•"/>
            </a:pPr>
            <a:r>
              <a:rPr lang="en-IE" sz="1200" dirty="0">
                <a:latin typeface="HelloAli" panose="02000603000000000000" pitchFamily="2" charset="0"/>
                <a:ea typeface="HelloAli" panose="02000603000000000000" pitchFamily="2" charset="0"/>
              </a:rPr>
              <a:t>Print and copy this resource so that you can use it with your pupils.</a:t>
            </a:r>
          </a:p>
          <a:p>
            <a:pPr marL="285750" indent="-285750">
              <a:buFont typeface="Arial" panose="020B0604020202020204" pitchFamily="34" charset="0"/>
              <a:buChar char="•"/>
            </a:pPr>
            <a:r>
              <a:rPr lang="en-IE" sz="1200" dirty="0">
                <a:latin typeface="HelloAli" panose="02000603000000000000" pitchFamily="2" charset="0"/>
                <a:ea typeface="HelloAli" panose="02000603000000000000" pitchFamily="2" charset="0"/>
              </a:rPr>
              <a:t>Make this resource available to your pupils in a private enclosed online space eg. Google Classroom, Seesaw, Edublogs etc.</a:t>
            </a:r>
          </a:p>
          <a:p>
            <a:pPr marL="285750" indent="-285750">
              <a:buFont typeface="Arial" panose="020B0604020202020204" pitchFamily="34" charset="0"/>
              <a:buChar char="•"/>
            </a:pPr>
            <a:r>
              <a:rPr lang="en-IE" sz="1200" dirty="0">
                <a:latin typeface="HelloAli" panose="02000603000000000000" pitchFamily="2" charset="0"/>
                <a:ea typeface="HelloAli" panose="02000603000000000000" pitchFamily="2" charset="0"/>
              </a:rPr>
              <a:t>Tell others if you have found it useful.</a:t>
            </a:r>
            <a:br>
              <a:rPr lang="en-IE" sz="1200" dirty="0">
                <a:latin typeface="HelloAli" panose="02000603000000000000" pitchFamily="2" charset="0"/>
                <a:ea typeface="HelloAli" panose="02000603000000000000" pitchFamily="2" charset="0"/>
              </a:rPr>
            </a:br>
            <a:endParaRPr lang="en-IE" sz="1200" dirty="0">
              <a:latin typeface="HelloAli" panose="02000603000000000000" pitchFamily="2" charset="0"/>
              <a:ea typeface="HelloAli" panose="02000603000000000000" pitchFamily="2" charset="0"/>
            </a:endParaRPr>
          </a:p>
          <a:p>
            <a:r>
              <a:rPr lang="en-IE" sz="1200" b="1" u="sng" dirty="0">
                <a:latin typeface="HelloAli" panose="02000603000000000000" pitchFamily="2" charset="0"/>
                <a:ea typeface="HelloAli" panose="02000603000000000000" pitchFamily="2" charset="0"/>
              </a:rPr>
              <a:t>Please DO NOT:</a:t>
            </a:r>
          </a:p>
          <a:p>
            <a:pPr marL="285750" indent="-285750">
              <a:buFont typeface="Arial" panose="020B0604020202020204" pitchFamily="34" charset="0"/>
              <a:buChar char="•"/>
            </a:pPr>
            <a:r>
              <a:rPr lang="en-IE" sz="1200" dirty="0">
                <a:latin typeface="HelloAli" panose="02000603000000000000" pitchFamily="2" charset="0"/>
                <a:ea typeface="HelloAli" panose="02000603000000000000" pitchFamily="2" charset="0"/>
              </a:rPr>
              <a:t>Copy or share this resource (in part or whole) with others who have not joined our website. By becoming a member for themselves, they will help the site develop into the future.</a:t>
            </a:r>
          </a:p>
          <a:p>
            <a:pPr marL="285750" indent="-285750">
              <a:buFont typeface="Arial" charset="0"/>
              <a:buChar char="•"/>
            </a:pPr>
            <a:r>
              <a:rPr lang="en-IE" sz="1200" dirty="0">
                <a:latin typeface="HelloAli" panose="02000603000000000000" pitchFamily="2" charset="0"/>
                <a:ea typeface="HelloAli" panose="02000603000000000000" pitchFamily="2" charset="0"/>
              </a:rPr>
              <a:t>Make this resource available on your school website for anyone to download.</a:t>
            </a:r>
          </a:p>
          <a:p>
            <a:pPr marL="285750" indent="-285750">
              <a:buFont typeface="Arial" charset="0"/>
              <a:buChar char="•"/>
            </a:pPr>
            <a:r>
              <a:rPr lang="en-IE" sz="1200" dirty="0">
                <a:latin typeface="HelloAli" panose="02000603000000000000" pitchFamily="2" charset="0"/>
                <a:ea typeface="HelloAli" panose="02000603000000000000" pitchFamily="2" charset="0"/>
              </a:rPr>
              <a:t>Share  this resource with participants on any sort of course</a:t>
            </a:r>
          </a:p>
          <a:p>
            <a:pPr marL="285750" indent="-285750">
              <a:buFont typeface="Arial" charset="0"/>
              <a:buChar char="•"/>
            </a:pPr>
            <a:r>
              <a:rPr lang="en-IE" sz="1200" dirty="0">
                <a:latin typeface="HelloAli" panose="02000603000000000000" pitchFamily="2" charset="0"/>
                <a:ea typeface="HelloAli" panose="02000603000000000000" pitchFamily="2" charset="0"/>
              </a:rPr>
              <a:t>Share this resource with other teachers in online groups eg. Facebook Groups, WhatsApp Groups etc.</a:t>
            </a:r>
          </a:p>
          <a:p>
            <a:endParaRPr lang="en-IE" sz="1200" dirty="0">
              <a:latin typeface="HelloAli" panose="02000603000000000000" pitchFamily="2" charset="0"/>
              <a:ea typeface="HelloAli" panose="02000603000000000000" pitchFamily="2" charset="0"/>
            </a:endParaRPr>
          </a:p>
          <a:p>
            <a:r>
              <a:rPr lang="en-IE" sz="1200" dirty="0">
                <a:latin typeface="HelloAli" panose="02000603000000000000" pitchFamily="2" charset="0"/>
                <a:ea typeface="HelloAli" panose="02000603000000000000" pitchFamily="2" charset="0"/>
              </a:rPr>
              <a:t>Kind regards, Seomra Ranga</a:t>
            </a:r>
          </a:p>
        </p:txBody>
      </p:sp>
      <p:sp>
        <p:nvSpPr>
          <p:cNvPr id="13" name="TextBox 12">
            <a:extLst>
              <a:ext uri="{FF2B5EF4-FFF2-40B4-BE49-F238E27FC236}">
                <a16:creationId xmlns:a16="http://schemas.microsoft.com/office/drawing/2014/main" id="{77796EC5-26BE-D2A5-61B2-2E13DC1708FB}"/>
              </a:ext>
            </a:extLst>
          </p:cNvPr>
          <p:cNvSpPr txBox="1"/>
          <p:nvPr/>
        </p:nvSpPr>
        <p:spPr>
          <a:xfrm>
            <a:off x="2576661" y="836712"/>
            <a:ext cx="3990677"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IE" sz="2400" b="1" u="sng" dirty="0">
                <a:latin typeface="HelloAli" panose="02000603000000000000" pitchFamily="2" charset="0"/>
                <a:ea typeface="HelloAli" panose="02000603000000000000" pitchFamily="2" charset="0"/>
              </a:rPr>
              <a:t>For Your Information</a:t>
            </a:r>
          </a:p>
        </p:txBody>
      </p:sp>
    </p:spTree>
    <p:extLst>
      <p:ext uri="{BB962C8B-B14F-4D97-AF65-F5344CB8AC3E}">
        <p14:creationId xmlns:p14="http://schemas.microsoft.com/office/powerpoint/2010/main" val="147982002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a:extLst>
            <a:ext uri="{FF2B5EF4-FFF2-40B4-BE49-F238E27FC236}">
              <a16:creationId xmlns:a16="http://schemas.microsoft.com/office/drawing/2014/main" id="{B307B771-717D-62B1-40EF-F31B410DC35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2D6733A1-BF14-EE92-E186-A465DADDC8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8" name="TextBox 7">
            <a:extLst>
              <a:ext uri="{FF2B5EF4-FFF2-40B4-BE49-F238E27FC236}">
                <a16:creationId xmlns:a16="http://schemas.microsoft.com/office/drawing/2014/main" id="{8C697364-6229-1FEF-8848-5297A609FAE1}"/>
              </a:ext>
            </a:extLst>
          </p:cNvPr>
          <p:cNvSpPr txBox="1"/>
          <p:nvPr/>
        </p:nvSpPr>
        <p:spPr>
          <a:xfrm>
            <a:off x="917848" y="1076609"/>
            <a:ext cx="4855566" cy="369332"/>
          </a:xfrm>
          <a:prstGeom prst="rect">
            <a:avLst/>
          </a:prstGeom>
          <a:noFill/>
        </p:spPr>
        <p:txBody>
          <a:bodyPr wrap="square" rtlCol="0">
            <a:spAutoFit/>
          </a:bodyPr>
          <a:lstStyle/>
          <a:p>
            <a:r>
              <a:rPr lang="en-IE" b="1" dirty="0">
                <a:ln w="28575">
                  <a:noFill/>
                </a:ln>
                <a:latin typeface="HelloTiffany" panose="02000603000000000000" pitchFamily="2" charset="0"/>
                <a:ea typeface="HelloTiffany" panose="02000603000000000000" pitchFamily="2" charset="0"/>
                <a:cs typeface="Gisha" panose="020B0502040204020203" pitchFamily="34" charset="-79"/>
              </a:rPr>
              <a:t>Resources used in this file:</a:t>
            </a:r>
          </a:p>
        </p:txBody>
      </p:sp>
      <p:sp>
        <p:nvSpPr>
          <p:cNvPr id="7" name="TextBox 13">
            <a:extLst>
              <a:ext uri="{FF2B5EF4-FFF2-40B4-BE49-F238E27FC236}">
                <a16:creationId xmlns:a16="http://schemas.microsoft.com/office/drawing/2014/main" id="{B3E82296-C278-1B94-3362-F20A21D7A8E8}"/>
              </a:ext>
            </a:extLst>
          </p:cNvPr>
          <p:cNvSpPr txBox="1"/>
          <p:nvPr/>
        </p:nvSpPr>
        <p:spPr>
          <a:xfrm>
            <a:off x="3260344" y="1604920"/>
            <a:ext cx="2948940" cy="276999"/>
          </a:xfrm>
          <a:prstGeom prst="rect">
            <a:avLst/>
          </a:prstGeom>
          <a:noFill/>
        </p:spPr>
        <p:txBody>
          <a:bodyPr wrap="square" rtlCol="0">
            <a:spAutoFit/>
          </a:bodyPr>
          <a:lstStyle/>
          <a:p>
            <a:pPr>
              <a:spcAft>
                <a:spcPts val="0"/>
              </a:spcAft>
            </a:pPr>
            <a:r>
              <a:rPr lang="en-IE" sz="1200" u="sng" kern="1200" dirty="0">
                <a:solidFill>
                  <a:srgbClr val="000000"/>
                </a:solidFill>
                <a:effectLst/>
                <a:latin typeface="Calibri"/>
                <a:ea typeface="Times New Roman"/>
                <a:cs typeface="Times New Roman"/>
                <a:hlinkClick r:id="rId4"/>
              </a:rPr>
              <a:t>https://depositphotos.com/</a:t>
            </a:r>
            <a:r>
              <a:rPr lang="en-IE" sz="1200" kern="1200" dirty="0">
                <a:solidFill>
                  <a:srgbClr val="000000"/>
                </a:solidFill>
                <a:effectLst/>
                <a:latin typeface="Calibri"/>
                <a:ea typeface="Times New Roman"/>
                <a:cs typeface="Times New Roman"/>
              </a:rPr>
              <a:t> </a:t>
            </a:r>
            <a:endParaRPr lang="en-IE" sz="1200" dirty="0">
              <a:effectLst/>
              <a:latin typeface="Times New Roman"/>
              <a:ea typeface="Times New Roman"/>
            </a:endParaRPr>
          </a:p>
        </p:txBody>
      </p:sp>
      <p:pic>
        <p:nvPicPr>
          <p:cNvPr id="10" name="Picture 9">
            <a:extLst>
              <a:ext uri="{FF2B5EF4-FFF2-40B4-BE49-F238E27FC236}">
                <a16:creationId xmlns:a16="http://schemas.microsoft.com/office/drawing/2014/main" id="{53FE74AC-4B48-98B9-A5D9-9908FB6F4861}"/>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1244219" y="1575710"/>
            <a:ext cx="1835150" cy="367030"/>
          </a:xfrm>
          <a:prstGeom prst="rect">
            <a:avLst/>
          </a:prstGeom>
        </p:spPr>
      </p:pic>
      <p:sp>
        <p:nvSpPr>
          <p:cNvPr id="2" name="Text Box 2">
            <a:extLst>
              <a:ext uri="{FF2B5EF4-FFF2-40B4-BE49-F238E27FC236}">
                <a16:creationId xmlns:a16="http://schemas.microsoft.com/office/drawing/2014/main" id="{F0C38925-B960-BCF7-F26A-703A1265309B}"/>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3" name="Picture 2">
            <a:extLst>
              <a:ext uri="{FF2B5EF4-FFF2-40B4-BE49-F238E27FC236}">
                <a16:creationId xmlns:a16="http://schemas.microsoft.com/office/drawing/2014/main" id="{1120937E-C6FD-4650-6F50-1627EFF21D57}"/>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pic>
        <p:nvPicPr>
          <p:cNvPr id="9" name="Picture 8">
            <a:extLst>
              <a:ext uri="{FF2B5EF4-FFF2-40B4-BE49-F238E27FC236}">
                <a16:creationId xmlns:a16="http://schemas.microsoft.com/office/drawing/2014/main" id="{8B86329C-1DC1-4849-ACAB-2923DC82B1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13745" y="2041992"/>
            <a:ext cx="643902" cy="643902"/>
          </a:xfrm>
          <a:prstGeom prst="rect">
            <a:avLst/>
          </a:prstGeom>
        </p:spPr>
      </p:pic>
      <p:sp>
        <p:nvSpPr>
          <p:cNvPr id="11" name="TextBox 10">
            <a:extLst>
              <a:ext uri="{FF2B5EF4-FFF2-40B4-BE49-F238E27FC236}">
                <a16:creationId xmlns:a16="http://schemas.microsoft.com/office/drawing/2014/main" id="{34432D5F-F7C9-DC80-49EB-B482036C97AC}"/>
              </a:ext>
            </a:extLst>
          </p:cNvPr>
          <p:cNvSpPr txBox="1"/>
          <p:nvPr/>
        </p:nvSpPr>
        <p:spPr>
          <a:xfrm>
            <a:off x="2740949" y="2133110"/>
            <a:ext cx="2702352" cy="461665"/>
          </a:xfrm>
          <a:prstGeom prst="rect">
            <a:avLst/>
          </a:prstGeom>
          <a:noFill/>
        </p:spPr>
        <p:txBody>
          <a:bodyPr wrap="square" rtlCol="0">
            <a:spAutoFit/>
          </a:bodyPr>
          <a:lstStyle/>
          <a:p>
            <a:r>
              <a:rPr lang="en-IE" sz="1200" dirty="0">
                <a:hlinkClick r:id="rId8"/>
              </a:rPr>
              <a:t>https://www.teacherspayteachers.com/Store/Hello-Literacy</a:t>
            </a:r>
            <a:r>
              <a:rPr lang="en-IE" sz="1200" dirty="0"/>
              <a:t> </a:t>
            </a:r>
          </a:p>
        </p:txBody>
      </p:sp>
    </p:spTree>
    <p:extLst>
      <p:ext uri="{BB962C8B-B14F-4D97-AF65-F5344CB8AC3E}">
        <p14:creationId xmlns:p14="http://schemas.microsoft.com/office/powerpoint/2010/main" val="24996201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2" name="TextBox 1"/>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
        <p:nvSpPr>
          <p:cNvPr id="3" name="TextBox 2"/>
          <p:cNvSpPr txBox="1"/>
          <p:nvPr/>
        </p:nvSpPr>
        <p:spPr>
          <a:xfrm>
            <a:off x="1475656" y="2203123"/>
            <a:ext cx="6840760" cy="3539430"/>
          </a:xfrm>
          <a:prstGeom prst="rect">
            <a:avLst/>
          </a:prstGeom>
          <a:noFill/>
        </p:spPr>
        <p:txBody>
          <a:bodyPr wrap="square" rtlCol="0">
            <a:spAutoFit/>
          </a:bodyPr>
          <a:lstStyle/>
          <a:p>
            <a:pPr algn="just"/>
            <a:r>
              <a:rPr lang="en-GB" sz="3200" dirty="0">
                <a:latin typeface="HelloPlainJane" panose="02000603000000000000" pitchFamily="2" charset="0"/>
                <a:ea typeface="HelloPlainJane" panose="02000603000000000000" pitchFamily="2" charset="0"/>
              </a:rPr>
              <a:t>In Ireland we live in a democracy. Democracy is a form of government. The word “democracy” comes from two Greek words: “</a:t>
            </a:r>
            <a:r>
              <a:rPr lang="en-GB" sz="3200" b="1" u="sng" dirty="0">
                <a:solidFill>
                  <a:srgbClr val="15955E"/>
                </a:solidFill>
                <a:latin typeface="HelloPlainJane" panose="02000603000000000000" pitchFamily="2" charset="0"/>
                <a:ea typeface="HelloPlainJane" panose="02000603000000000000" pitchFamily="2" charset="0"/>
              </a:rPr>
              <a:t>demos</a:t>
            </a:r>
            <a:r>
              <a:rPr lang="en-GB" sz="3200" dirty="0">
                <a:latin typeface="HelloPlainJane" panose="02000603000000000000" pitchFamily="2" charset="0"/>
                <a:ea typeface="HelloPlainJane" panose="02000603000000000000" pitchFamily="2" charset="0"/>
              </a:rPr>
              <a:t>” meaning “people” and “</a:t>
            </a:r>
            <a:r>
              <a:rPr lang="en-GB" sz="3200" b="1" u="sng" dirty="0" err="1">
                <a:solidFill>
                  <a:srgbClr val="15955E"/>
                </a:solidFill>
                <a:latin typeface="HelloPlainJane" panose="02000603000000000000" pitchFamily="2" charset="0"/>
                <a:ea typeface="HelloPlainJane" panose="02000603000000000000" pitchFamily="2" charset="0"/>
              </a:rPr>
              <a:t>kratos</a:t>
            </a:r>
            <a:r>
              <a:rPr lang="en-GB" sz="3200" dirty="0">
                <a:latin typeface="HelloPlainJane" panose="02000603000000000000" pitchFamily="2" charset="0"/>
                <a:ea typeface="HelloPlainJane" panose="02000603000000000000" pitchFamily="2" charset="0"/>
              </a:rPr>
              <a:t>” meaning “power”. So, democracy means “</a:t>
            </a:r>
            <a:r>
              <a:rPr lang="en-GB" sz="3200" b="1" u="sng" dirty="0">
                <a:solidFill>
                  <a:srgbClr val="15955E"/>
                </a:solidFill>
                <a:latin typeface="HelloPlainJane" panose="02000603000000000000" pitchFamily="2" charset="0"/>
                <a:ea typeface="HelloPlainJane" panose="02000603000000000000" pitchFamily="2" charset="0"/>
              </a:rPr>
              <a:t>rule by the people</a:t>
            </a:r>
            <a:r>
              <a:rPr lang="en-GB" sz="3200" dirty="0">
                <a:latin typeface="HelloPlainJane" panose="02000603000000000000" pitchFamily="2" charset="0"/>
                <a:ea typeface="HelloPlainJane" panose="02000603000000000000" pitchFamily="2" charset="0"/>
              </a:rPr>
              <a:t>” – the people decide who is to run the country. They usually do this by voting in an election.</a:t>
            </a:r>
            <a:endParaRPr lang="en-IE" sz="3200" dirty="0">
              <a:latin typeface="HelloPlainJane" panose="02000603000000000000" pitchFamily="2" charset="0"/>
              <a:ea typeface="HelloPlainJane" panose="02000603000000000000" pitchFamily="2" charset="0"/>
            </a:endParaRPr>
          </a:p>
        </p:txBody>
      </p:sp>
      <p:sp>
        <p:nvSpPr>
          <p:cNvPr id="7" name="TextBox 6"/>
          <p:cNvSpPr txBox="1"/>
          <p:nvPr/>
        </p:nvSpPr>
        <p:spPr>
          <a:xfrm>
            <a:off x="683568"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What is a Democracy?</a:t>
            </a:r>
          </a:p>
        </p:txBody>
      </p:sp>
      <p:sp>
        <p:nvSpPr>
          <p:cNvPr id="8" name="Text Box 2">
            <a:extLst>
              <a:ext uri="{FF2B5EF4-FFF2-40B4-BE49-F238E27FC236}">
                <a16:creationId xmlns:a16="http://schemas.microsoft.com/office/drawing/2014/main" id="{AEDA7AC7-83B8-CD2A-0E29-E4A63C9F3E25}"/>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F96474FE-F02B-9A2B-BE63-72A3FFD827DF}"/>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Tree>
    <p:extLst>
      <p:ext uri="{BB962C8B-B14F-4D97-AF65-F5344CB8AC3E}">
        <p14:creationId xmlns:p14="http://schemas.microsoft.com/office/powerpoint/2010/main" val="13253367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3845111" y="2144088"/>
            <a:ext cx="4392488" cy="2554545"/>
          </a:xfrm>
          <a:prstGeom prst="rect">
            <a:avLst/>
          </a:prstGeom>
          <a:noFill/>
        </p:spPr>
        <p:txBody>
          <a:bodyPr wrap="square" rtlCol="0">
            <a:spAutoFit/>
          </a:bodyPr>
          <a:lstStyle/>
          <a:p>
            <a:pPr algn="just"/>
            <a:r>
              <a:rPr lang="en-GB" sz="3200" dirty="0">
                <a:latin typeface="HelloPlainJane" panose="02000603000000000000" pitchFamily="2" charset="0"/>
                <a:ea typeface="HelloPlainJane" panose="02000603000000000000" pitchFamily="2" charset="0"/>
              </a:rPr>
              <a:t>Abraham Lincoln, a famous American president defined democracy as “government of the people, by the people and for the people”.</a:t>
            </a:r>
            <a:endParaRPr lang="en-IE" sz="3200" dirty="0">
              <a:latin typeface="HelloPlainJane" panose="02000603000000000000" pitchFamily="2" charset="0"/>
              <a:ea typeface="HelloPlainJane" panose="02000603000000000000" pitchFamily="2" charset="0"/>
            </a:endParaRPr>
          </a:p>
        </p:txBody>
      </p:sp>
      <p:sp>
        <p:nvSpPr>
          <p:cNvPr id="7" name="TextBox 6"/>
          <p:cNvSpPr txBox="1"/>
          <p:nvPr/>
        </p:nvSpPr>
        <p:spPr>
          <a:xfrm>
            <a:off x="755576" y="1264462"/>
            <a:ext cx="7776864" cy="646331"/>
          </a:xfrm>
          <a:prstGeom prst="rect">
            <a:avLst/>
          </a:prstGeom>
          <a:noFill/>
        </p:spPr>
        <p:txBody>
          <a:bodyPr wrap="square" rtlCol="0">
            <a:spAutoFit/>
          </a:bodyPr>
          <a:lstStyle/>
          <a:p>
            <a:pPr algn="ctr"/>
            <a:r>
              <a:rPr lang="en-IE" sz="3600" b="1" dirty="0">
                <a:latin typeface="HelloTiffany" panose="02000603000000000000" pitchFamily="2" charset="0"/>
                <a:ea typeface="HelloTiffany" panose="02000603000000000000" pitchFamily="2" charset="0"/>
              </a:rPr>
              <a:t>Abraham Lincoln</a:t>
            </a:r>
          </a:p>
        </p:txBody>
      </p:sp>
      <p:sp>
        <p:nvSpPr>
          <p:cNvPr id="8" name="Text Box 2">
            <a:extLst>
              <a:ext uri="{FF2B5EF4-FFF2-40B4-BE49-F238E27FC236}">
                <a16:creationId xmlns:a16="http://schemas.microsoft.com/office/drawing/2014/main" id="{ED184ABD-7A30-BBA1-F34E-94EF1CD62417}"/>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3386CA2D-829B-E4F6-C4E2-A09A487007EA}"/>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AEF0A9B5-573A-3312-9D65-4B36D3E42BFA}"/>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pic>
        <p:nvPicPr>
          <p:cNvPr id="6" name="Picture 5" descr="A black and white portrait of a person&#10;&#10;Description automatically generated">
            <a:extLst>
              <a:ext uri="{FF2B5EF4-FFF2-40B4-BE49-F238E27FC236}">
                <a16:creationId xmlns:a16="http://schemas.microsoft.com/office/drawing/2014/main" id="{9FA297FD-A150-B9BD-08DC-7B14403E71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00687" y="2152104"/>
            <a:ext cx="2184717" cy="2754206"/>
          </a:xfrm>
          <a:prstGeom prst="rect">
            <a:avLst/>
          </a:prstGeom>
        </p:spPr>
      </p:pic>
    </p:spTree>
    <p:extLst>
      <p:ext uri="{BB962C8B-B14F-4D97-AF65-F5344CB8AC3E}">
        <p14:creationId xmlns:p14="http://schemas.microsoft.com/office/powerpoint/2010/main" val="10092783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1969834"/>
            <a:ext cx="6840760" cy="3970318"/>
          </a:xfrm>
          <a:prstGeom prst="rect">
            <a:avLst/>
          </a:prstGeom>
          <a:noFill/>
        </p:spPr>
        <p:txBody>
          <a:bodyPr wrap="square" rtlCol="0">
            <a:spAutoFit/>
          </a:bodyPr>
          <a:lstStyle/>
          <a:p>
            <a:pPr algn="just"/>
            <a:r>
              <a:rPr lang="en-GB" sz="2800" dirty="0">
                <a:latin typeface="HelloPlainJane" panose="02000603000000000000" pitchFamily="2" charset="0"/>
                <a:ea typeface="HelloPlainJane" panose="02000603000000000000" pitchFamily="2" charset="0"/>
              </a:rPr>
              <a:t>When a new state is established, one of its first duties is to draw up a </a:t>
            </a:r>
            <a:r>
              <a:rPr lang="en-GB" sz="2800" b="1" u="sng" dirty="0">
                <a:solidFill>
                  <a:srgbClr val="15955E"/>
                </a:solidFill>
                <a:latin typeface="HelloPlainJane" panose="02000603000000000000" pitchFamily="2" charset="0"/>
                <a:ea typeface="HelloPlainJane" panose="02000603000000000000" pitchFamily="2" charset="0"/>
              </a:rPr>
              <a:t>Constitution</a:t>
            </a:r>
            <a:r>
              <a:rPr lang="en-GB" sz="2800" dirty="0">
                <a:latin typeface="HelloPlainJane" panose="02000603000000000000" pitchFamily="2" charset="0"/>
                <a:ea typeface="HelloPlainJane" panose="02000603000000000000" pitchFamily="2" charset="0"/>
              </a:rPr>
              <a:t>. A Constitution is like a set of laws that determine how the country is to be ruled. The government of the time must abide by these rules. The people can change or amend the Constitution by a vote known as a </a:t>
            </a:r>
            <a:r>
              <a:rPr lang="en-GB" sz="2800" b="1" u="sng" dirty="0">
                <a:solidFill>
                  <a:srgbClr val="15955E"/>
                </a:solidFill>
                <a:latin typeface="HelloPlainJane" panose="02000603000000000000" pitchFamily="2" charset="0"/>
                <a:ea typeface="HelloPlainJane" panose="02000603000000000000" pitchFamily="2" charset="0"/>
              </a:rPr>
              <a:t>Referendum</a:t>
            </a:r>
            <a:r>
              <a:rPr lang="en-GB" sz="2800" dirty="0">
                <a:latin typeface="HelloPlainJane" panose="02000603000000000000" pitchFamily="2" charset="0"/>
                <a:ea typeface="HelloPlainJane" panose="02000603000000000000" pitchFamily="2" charset="0"/>
              </a:rPr>
              <a:t>. The Irish Constitution was first drawn up in 1937 by </a:t>
            </a:r>
            <a:r>
              <a:rPr lang="en-GB" sz="2800" dirty="0" err="1">
                <a:latin typeface="HelloPlainJane" panose="02000603000000000000" pitchFamily="2" charset="0"/>
                <a:ea typeface="HelloPlainJane" panose="02000603000000000000" pitchFamily="2" charset="0"/>
              </a:rPr>
              <a:t>Éamon</a:t>
            </a:r>
            <a:r>
              <a:rPr lang="en-GB" sz="2800" dirty="0">
                <a:latin typeface="HelloPlainJane" panose="02000603000000000000" pitchFamily="2" charset="0"/>
                <a:ea typeface="HelloPlainJane" panose="02000603000000000000" pitchFamily="2" charset="0"/>
              </a:rPr>
              <a:t> De Valera who was the Taoiseach at the time. It was approved by the Dáil, proposed to the Irish people and accepted by them.</a:t>
            </a:r>
            <a:endParaRPr lang="en-IE" sz="2800" dirty="0">
              <a:latin typeface="HelloPlainJane" panose="02000603000000000000" pitchFamily="2" charset="0"/>
              <a:ea typeface="HelloPlainJane" panose="02000603000000000000" pitchFamily="2" charset="0"/>
            </a:endParaRPr>
          </a:p>
        </p:txBody>
      </p:sp>
      <p:sp>
        <p:nvSpPr>
          <p:cNvPr id="7" name="TextBox 6"/>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What is the Constitution?</a:t>
            </a:r>
          </a:p>
        </p:txBody>
      </p:sp>
      <p:sp>
        <p:nvSpPr>
          <p:cNvPr id="8" name="Text Box 2">
            <a:extLst>
              <a:ext uri="{FF2B5EF4-FFF2-40B4-BE49-F238E27FC236}">
                <a16:creationId xmlns:a16="http://schemas.microsoft.com/office/drawing/2014/main" id="{7910D4C7-C988-B2E0-CD14-7AA4F874EFDF}"/>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4DCD9057-3731-CF25-C5E8-612356B607E0}"/>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CCD31644-0B0F-028D-1A98-9567CB56E3DF}"/>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10576270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2060848"/>
            <a:ext cx="6840760" cy="3539430"/>
          </a:xfrm>
          <a:prstGeom prst="rect">
            <a:avLst/>
          </a:prstGeom>
          <a:noFill/>
        </p:spPr>
        <p:txBody>
          <a:bodyPr wrap="square" rtlCol="0">
            <a:spAutoFit/>
          </a:bodyPr>
          <a:lstStyle/>
          <a:p>
            <a:pPr algn="just"/>
            <a:r>
              <a:rPr lang="en-GB" sz="2800" dirty="0">
                <a:latin typeface="HelloPlainJane" panose="02000603000000000000" pitchFamily="2" charset="0"/>
                <a:ea typeface="HelloPlainJane" panose="02000603000000000000" pitchFamily="2" charset="0"/>
              </a:rPr>
              <a:t>Article 12 of the Irish Constitution provides for a President for the country. </a:t>
            </a:r>
            <a:r>
              <a:rPr lang="en-GB" sz="2800" b="1" u="sng" dirty="0" err="1">
                <a:solidFill>
                  <a:srgbClr val="15955E"/>
                </a:solidFill>
                <a:latin typeface="HelloPlainJane" panose="02000603000000000000" pitchFamily="2" charset="0"/>
                <a:ea typeface="HelloPlainJane" panose="02000603000000000000" pitchFamily="2" charset="0"/>
              </a:rPr>
              <a:t>Uachtarán</a:t>
            </a:r>
            <a:r>
              <a:rPr lang="en-GB" sz="2800" b="1" u="sng" dirty="0">
                <a:solidFill>
                  <a:srgbClr val="15955E"/>
                </a:solidFill>
                <a:latin typeface="HelloPlainJane" panose="02000603000000000000" pitchFamily="2" charset="0"/>
                <a:ea typeface="HelloPlainJane" panose="02000603000000000000" pitchFamily="2" charset="0"/>
              </a:rPr>
              <a:t> </a:t>
            </a:r>
            <a:r>
              <a:rPr lang="en-GB" sz="2800" b="1" u="sng" dirty="0" err="1">
                <a:solidFill>
                  <a:srgbClr val="15955E"/>
                </a:solidFill>
                <a:latin typeface="HelloPlainJane" panose="02000603000000000000" pitchFamily="2" charset="0"/>
                <a:ea typeface="HelloPlainJane" panose="02000603000000000000" pitchFamily="2" charset="0"/>
              </a:rPr>
              <a:t>na</a:t>
            </a:r>
            <a:r>
              <a:rPr lang="en-GB" sz="2800" b="1" u="sng" dirty="0">
                <a:solidFill>
                  <a:srgbClr val="15955E"/>
                </a:solidFill>
                <a:latin typeface="HelloPlainJane" panose="02000603000000000000" pitchFamily="2" charset="0"/>
                <a:ea typeface="HelloPlainJane" panose="02000603000000000000" pitchFamily="2" charset="0"/>
              </a:rPr>
              <a:t> </a:t>
            </a:r>
            <a:r>
              <a:rPr lang="en-GB" sz="2800" b="1" u="sng" dirty="0" err="1">
                <a:solidFill>
                  <a:srgbClr val="15955E"/>
                </a:solidFill>
                <a:latin typeface="HelloPlainJane" panose="02000603000000000000" pitchFamily="2" charset="0"/>
                <a:ea typeface="HelloPlainJane" panose="02000603000000000000" pitchFamily="2" charset="0"/>
              </a:rPr>
              <a:t>hÉireann</a:t>
            </a:r>
            <a:r>
              <a:rPr lang="en-GB" sz="2800" dirty="0">
                <a:latin typeface="HelloPlainJane" panose="02000603000000000000" pitchFamily="2" charset="0"/>
                <a:ea typeface="HelloPlainJane" panose="02000603000000000000" pitchFamily="2" charset="0"/>
              </a:rPr>
              <a:t> is elected by a direct vote of the people. Every Irish citizen over 35 years of age is eligible to stand for the office of President. The President’s term of office is seven years, although he/she may be re-elected or nominated for a second term of seven years.</a:t>
            </a:r>
            <a:endParaRPr lang="en-IE" sz="2800" b="1" dirty="0">
              <a:solidFill>
                <a:schemeClr val="bg1">
                  <a:lumMod val="50000"/>
                </a:schemeClr>
              </a:solidFill>
              <a:latin typeface="HelloPlainJane" panose="02000603000000000000" pitchFamily="2" charset="0"/>
              <a:ea typeface="HelloPlainJane" panose="02000603000000000000" pitchFamily="2" charset="0"/>
            </a:endParaRPr>
          </a:p>
        </p:txBody>
      </p:sp>
      <p:sp>
        <p:nvSpPr>
          <p:cNvPr id="7" name="TextBox 6"/>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The President</a:t>
            </a:r>
          </a:p>
        </p:txBody>
      </p:sp>
      <p:sp>
        <p:nvSpPr>
          <p:cNvPr id="8" name="Text Box 2">
            <a:extLst>
              <a:ext uri="{FF2B5EF4-FFF2-40B4-BE49-F238E27FC236}">
                <a16:creationId xmlns:a16="http://schemas.microsoft.com/office/drawing/2014/main" id="{46B13CC7-751A-ABEB-8AD5-7A0AC7667D93}"/>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ED07BCFC-29B1-DFFD-C193-5B2C2641CFBB}"/>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BC3C45EC-BAEB-C760-F9B9-CC2B005ED7A9}"/>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20688453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2203123"/>
            <a:ext cx="6840760" cy="3046988"/>
          </a:xfrm>
          <a:prstGeom prst="rect">
            <a:avLst/>
          </a:prstGeom>
          <a:noFill/>
        </p:spPr>
        <p:txBody>
          <a:bodyPr wrap="square" rtlCol="0">
            <a:spAutoFit/>
          </a:bodyPr>
          <a:lstStyle/>
          <a:p>
            <a:pPr algn="just"/>
            <a:r>
              <a:rPr lang="en-GB" sz="3200" dirty="0">
                <a:latin typeface="HelloPlainJane" panose="02000603000000000000" pitchFamily="2" charset="0"/>
                <a:ea typeface="HelloPlainJane" panose="02000603000000000000" pitchFamily="2" charset="0"/>
              </a:rPr>
              <a:t>The official residence of the Irish President is </a:t>
            </a:r>
            <a:r>
              <a:rPr lang="en-GB" sz="3200" b="1" u="sng" dirty="0">
                <a:solidFill>
                  <a:srgbClr val="15955E"/>
                </a:solidFill>
                <a:latin typeface="HelloPlainJane" panose="02000603000000000000" pitchFamily="2" charset="0"/>
                <a:ea typeface="HelloPlainJane" panose="02000603000000000000" pitchFamily="2" charset="0"/>
              </a:rPr>
              <a:t>Áras an Uachtaráin</a:t>
            </a:r>
            <a:r>
              <a:rPr lang="en-GB" sz="3200" dirty="0">
                <a:solidFill>
                  <a:srgbClr val="15955E"/>
                </a:solidFill>
                <a:latin typeface="HelloPlainJane" panose="02000603000000000000" pitchFamily="2" charset="0"/>
                <a:ea typeface="HelloPlainJane" panose="02000603000000000000" pitchFamily="2" charset="0"/>
              </a:rPr>
              <a:t> </a:t>
            </a:r>
            <a:r>
              <a:rPr lang="en-GB" sz="3200" dirty="0">
                <a:latin typeface="HelloPlainJane" panose="02000603000000000000" pitchFamily="2" charset="0"/>
                <a:ea typeface="HelloPlainJane" panose="02000603000000000000" pitchFamily="2" charset="0"/>
              </a:rPr>
              <a:t>in the Phoenix Park, Dublin. </a:t>
            </a:r>
            <a:r>
              <a:rPr lang="en-GB" sz="3200" b="1" u="sng" dirty="0">
                <a:solidFill>
                  <a:srgbClr val="15955E"/>
                </a:solidFill>
                <a:latin typeface="HelloPlainJane" panose="02000603000000000000" pitchFamily="2" charset="0"/>
                <a:ea typeface="HelloPlainJane" panose="02000603000000000000" pitchFamily="2" charset="0"/>
              </a:rPr>
              <a:t>An </a:t>
            </a:r>
            <a:r>
              <a:rPr lang="en-GB" sz="3200" b="1" u="sng" dirty="0" err="1">
                <a:solidFill>
                  <a:srgbClr val="15955E"/>
                </a:solidFill>
                <a:latin typeface="HelloPlainJane" panose="02000603000000000000" pitchFamily="2" charset="0"/>
                <a:ea typeface="HelloPlainJane" panose="02000603000000000000" pitchFamily="2" charset="0"/>
              </a:rPr>
              <a:t>tUachtarán</a:t>
            </a:r>
            <a:r>
              <a:rPr lang="en-GB" sz="3200" dirty="0">
                <a:latin typeface="HelloPlainJane" panose="02000603000000000000" pitchFamily="2" charset="0"/>
                <a:ea typeface="HelloPlainJane" panose="02000603000000000000" pitchFamily="2" charset="0"/>
              </a:rPr>
              <a:t> is our head of state and represents the Irish people when acting in an official capacity. As citizens of this country, we owe our president every respect.</a:t>
            </a:r>
            <a:endParaRPr lang="en-IE" sz="3200" b="1" dirty="0">
              <a:solidFill>
                <a:schemeClr val="bg1">
                  <a:lumMod val="50000"/>
                </a:schemeClr>
              </a:solidFill>
              <a:latin typeface="HelloPlainJane" panose="02000603000000000000" pitchFamily="2" charset="0"/>
              <a:ea typeface="HelloPlainJane" panose="02000603000000000000" pitchFamily="2" charset="0"/>
            </a:endParaRPr>
          </a:p>
        </p:txBody>
      </p:sp>
      <p:sp>
        <p:nvSpPr>
          <p:cNvPr id="7" name="TextBox 6"/>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Áras an Uachtaráin</a:t>
            </a:r>
          </a:p>
        </p:txBody>
      </p:sp>
      <p:sp>
        <p:nvSpPr>
          <p:cNvPr id="8" name="Text Box 2">
            <a:extLst>
              <a:ext uri="{FF2B5EF4-FFF2-40B4-BE49-F238E27FC236}">
                <a16:creationId xmlns:a16="http://schemas.microsoft.com/office/drawing/2014/main" id="{6C58663A-7F13-A17E-FD9C-71211FDE8024}"/>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67C637DD-4063-3BE0-8F53-BBF1CE336A69}"/>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97F37676-EF41-126D-CE0E-488C66940A94}"/>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14261766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2060848"/>
            <a:ext cx="6840760" cy="3539430"/>
          </a:xfrm>
          <a:prstGeom prst="rect">
            <a:avLst/>
          </a:prstGeom>
          <a:noFill/>
        </p:spPr>
        <p:txBody>
          <a:bodyPr wrap="square" rtlCol="0">
            <a:spAutoFit/>
          </a:bodyPr>
          <a:lstStyle/>
          <a:p>
            <a:pPr marR="0" lvl="0" indent="0" algn="just" fontAlgn="base">
              <a:lnSpc>
                <a:spcPct val="100000"/>
              </a:lnSpc>
              <a:spcBef>
                <a:spcPct val="0"/>
              </a:spcBef>
              <a:spcAft>
                <a:spcPct val="0"/>
              </a:spcAft>
              <a:buClrTx/>
              <a:buSzTx/>
              <a:buFontTx/>
              <a:buNone/>
              <a:tabLst/>
            </a:pPr>
            <a:r>
              <a:rPr lang="en-GB" altLang="en-US" sz="2800" dirty="0">
                <a:latin typeface="HelloPlainJane" panose="02000603000000000000" pitchFamily="2" charset="0"/>
                <a:ea typeface="HelloPlainJane" panose="02000603000000000000" pitchFamily="2" charset="0"/>
              </a:rPr>
              <a:t>Our parliament is known as “An </a:t>
            </a:r>
            <a:r>
              <a:rPr lang="en-GB" altLang="en-US" sz="2800" dirty="0" err="1">
                <a:latin typeface="HelloPlainJane" panose="02000603000000000000" pitchFamily="2" charset="0"/>
                <a:ea typeface="HelloPlainJane" panose="02000603000000000000" pitchFamily="2" charset="0"/>
              </a:rPr>
              <a:t>tOireachtas</a:t>
            </a:r>
            <a:r>
              <a:rPr lang="en-GB" altLang="en-US" sz="2800" dirty="0">
                <a:latin typeface="HelloPlainJane" panose="02000603000000000000" pitchFamily="2" charset="0"/>
                <a:ea typeface="HelloPlainJane" panose="02000603000000000000" pitchFamily="2" charset="0"/>
              </a:rPr>
              <a:t>”. It consists of the President and two houses - </a:t>
            </a:r>
            <a:r>
              <a:rPr lang="en-GB" altLang="en-US" sz="2800" b="1" u="sng" dirty="0">
                <a:solidFill>
                  <a:srgbClr val="15955E"/>
                </a:solidFill>
                <a:latin typeface="HelloPlainJane" panose="02000603000000000000" pitchFamily="2" charset="0"/>
                <a:ea typeface="HelloPlainJane" panose="02000603000000000000" pitchFamily="2" charset="0"/>
              </a:rPr>
              <a:t>Dáil Éireann</a:t>
            </a:r>
            <a:r>
              <a:rPr lang="en-GB" altLang="en-US" sz="2800" dirty="0">
                <a:latin typeface="HelloPlainJane" panose="02000603000000000000" pitchFamily="2" charset="0"/>
                <a:ea typeface="HelloPlainJane" panose="02000603000000000000" pitchFamily="2" charset="0"/>
              </a:rPr>
              <a:t> and </a:t>
            </a:r>
            <a:r>
              <a:rPr lang="en-GB" altLang="en-US" sz="2800" b="1" dirty="0">
                <a:solidFill>
                  <a:srgbClr val="15955E"/>
                </a:solidFill>
                <a:latin typeface="HelloPlainJane" panose="02000603000000000000" pitchFamily="2" charset="0"/>
                <a:ea typeface="HelloPlainJane" panose="02000603000000000000" pitchFamily="2" charset="0"/>
              </a:rPr>
              <a:t>Seanad Éireann</a:t>
            </a:r>
            <a:r>
              <a:rPr lang="en-GB" altLang="en-US" sz="2800" dirty="0">
                <a:latin typeface="HelloPlainJane" panose="02000603000000000000" pitchFamily="2" charset="0"/>
                <a:ea typeface="HelloPlainJane" panose="02000603000000000000" pitchFamily="2" charset="0"/>
              </a:rPr>
              <a:t>. The president and the Dáil are elected by direct vote of the people, whereas the Seanad is not. The Dáil and the Seanad meet at </a:t>
            </a:r>
            <a:r>
              <a:rPr lang="en-GB" altLang="en-US" sz="2800" b="1" u="sng" dirty="0">
                <a:solidFill>
                  <a:srgbClr val="15955E"/>
                </a:solidFill>
                <a:latin typeface="HelloPlainJane" panose="02000603000000000000" pitchFamily="2" charset="0"/>
                <a:ea typeface="HelloPlainJane" panose="02000603000000000000" pitchFamily="2" charset="0"/>
              </a:rPr>
              <a:t>Leinster House</a:t>
            </a:r>
            <a:r>
              <a:rPr lang="en-GB" altLang="en-US" sz="2800" dirty="0">
                <a:latin typeface="HelloPlainJane" panose="02000603000000000000" pitchFamily="2" charset="0"/>
                <a:ea typeface="HelloPlainJane" panose="02000603000000000000" pitchFamily="2" charset="0"/>
              </a:rPr>
              <a:t>, Dublin. The first Dáil met in the Mansion House, Dublin on January 21st, 1919. The Mansion House is now the official residence of the Lord Mayor of Dublin.</a:t>
            </a:r>
          </a:p>
        </p:txBody>
      </p:sp>
      <p:sp>
        <p:nvSpPr>
          <p:cNvPr id="7" name="TextBox 6"/>
          <p:cNvSpPr txBox="1"/>
          <p:nvPr/>
        </p:nvSpPr>
        <p:spPr>
          <a:xfrm>
            <a:off x="755576" y="1322849"/>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An </a:t>
            </a:r>
            <a:r>
              <a:rPr lang="en-IE" sz="4000" b="1" dirty="0" err="1">
                <a:latin typeface="HelloTiffany" panose="02000603000000000000" pitchFamily="2" charset="0"/>
                <a:ea typeface="HelloTiffany" panose="02000603000000000000" pitchFamily="2" charset="0"/>
              </a:rPr>
              <a:t>tOireachtas</a:t>
            </a:r>
            <a:endParaRPr lang="en-IE" sz="4000" b="1" dirty="0">
              <a:latin typeface="HelloTiffany" panose="02000603000000000000" pitchFamily="2" charset="0"/>
              <a:ea typeface="HelloTiffany" panose="02000603000000000000" pitchFamily="2" charset="0"/>
            </a:endParaRPr>
          </a:p>
        </p:txBody>
      </p:sp>
      <p:sp>
        <p:nvSpPr>
          <p:cNvPr id="8" name="Text Box 2">
            <a:extLst>
              <a:ext uri="{FF2B5EF4-FFF2-40B4-BE49-F238E27FC236}">
                <a16:creationId xmlns:a16="http://schemas.microsoft.com/office/drawing/2014/main" id="{042FE11A-79FF-2618-93D0-ABC3B8C52350}"/>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90D76864-7FDE-2E20-1881-ADC4545C6C85}"/>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776E5084-1728-6EC4-FCBD-5F1DA44E67C5}"/>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19222409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2060848"/>
            <a:ext cx="6840760" cy="3785652"/>
          </a:xfrm>
          <a:prstGeom prst="rect">
            <a:avLst/>
          </a:prstGeom>
          <a:noFill/>
        </p:spPr>
        <p:txBody>
          <a:bodyPr wrap="square" rtlCol="0">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lang="en-GB" altLang="en-US" sz="2400" dirty="0">
                <a:latin typeface="HelloPlainJane" panose="02000603000000000000" pitchFamily="2" charset="0"/>
                <a:ea typeface="HelloPlainJane" panose="02000603000000000000" pitchFamily="2" charset="0"/>
              </a:rPr>
              <a:t>Dáil Éireann is the more powerful and democratic of the two houses in the Oireachtas. It has 174 members called “</a:t>
            </a:r>
            <a:r>
              <a:rPr lang="en-GB" altLang="en-US" sz="2400" b="1" u="sng" dirty="0" err="1">
                <a:solidFill>
                  <a:srgbClr val="15955E"/>
                </a:solidFill>
                <a:latin typeface="HelloPlainJane" panose="02000603000000000000" pitchFamily="2" charset="0"/>
                <a:ea typeface="HelloPlainJane" panose="02000603000000000000" pitchFamily="2" charset="0"/>
              </a:rPr>
              <a:t>Teachtaí</a:t>
            </a:r>
            <a:r>
              <a:rPr lang="en-GB" altLang="en-US" sz="2400" b="1" u="sng" dirty="0">
                <a:solidFill>
                  <a:srgbClr val="15955E"/>
                </a:solidFill>
                <a:latin typeface="HelloPlainJane" panose="02000603000000000000" pitchFamily="2" charset="0"/>
                <a:ea typeface="HelloPlainJane" panose="02000603000000000000" pitchFamily="2" charset="0"/>
              </a:rPr>
              <a:t> </a:t>
            </a:r>
            <a:r>
              <a:rPr lang="en-GB" altLang="en-US" sz="2400" b="1" u="sng" dirty="0" err="1">
                <a:solidFill>
                  <a:srgbClr val="15955E"/>
                </a:solidFill>
                <a:latin typeface="HelloPlainJane" panose="02000603000000000000" pitchFamily="2" charset="0"/>
                <a:ea typeface="HelloPlainJane" panose="02000603000000000000" pitchFamily="2" charset="0"/>
              </a:rPr>
              <a:t>Dála</a:t>
            </a:r>
            <a:r>
              <a:rPr lang="en-GB" altLang="en-US" sz="2400" dirty="0">
                <a:latin typeface="HelloPlainJane" panose="02000603000000000000" pitchFamily="2" charset="0"/>
                <a:ea typeface="HelloPlainJane" panose="02000603000000000000" pitchFamily="2" charset="0"/>
              </a:rPr>
              <a:t>” (TDs) elected in 43 different constituencies. Every citizen of Ireland over 21 years of age who is not disqualified by the Constitution or by law is eligible to be elected to the Dáil. Every citizen over 18 years of age is eligible to vote for TDs in a General Election. TDs are paid and they attend meetings of Dáil Éireann that are held on about 90 days of the year. They discuss the problems of the country and pass laws to try to solve these problems. </a:t>
            </a:r>
          </a:p>
        </p:txBody>
      </p:sp>
      <p:sp>
        <p:nvSpPr>
          <p:cNvPr id="7" name="TextBox 6"/>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An Dáil</a:t>
            </a:r>
          </a:p>
        </p:txBody>
      </p:sp>
      <p:sp>
        <p:nvSpPr>
          <p:cNvPr id="8" name="Text Box 2">
            <a:extLst>
              <a:ext uri="{FF2B5EF4-FFF2-40B4-BE49-F238E27FC236}">
                <a16:creationId xmlns:a16="http://schemas.microsoft.com/office/drawing/2014/main" id="{247D789D-C9E3-B36B-EFCE-78F0DA92A79D}"/>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013A7690-9F2E-6351-EA27-9CD337FAA6C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D0D613D0-1E56-EFE8-6622-4996689407A9}"/>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34578859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022304"/>
            <a:ext cx="1835696" cy="1835696"/>
          </a:xfrm>
          <a:prstGeom prst="rect">
            <a:avLst/>
          </a:prstGeom>
        </p:spPr>
      </p:pic>
      <p:sp>
        <p:nvSpPr>
          <p:cNvPr id="3" name="TextBox 2"/>
          <p:cNvSpPr txBox="1"/>
          <p:nvPr/>
        </p:nvSpPr>
        <p:spPr>
          <a:xfrm>
            <a:off x="1475656" y="1929999"/>
            <a:ext cx="6840760" cy="4031873"/>
          </a:xfrm>
          <a:prstGeom prst="rect">
            <a:avLst/>
          </a:prstGeom>
          <a:noFill/>
        </p:spPr>
        <p:txBody>
          <a:bodyPr wrap="square" rtlCol="0">
            <a:spAutoFit/>
          </a:bodyPr>
          <a:lstStyle/>
          <a:p>
            <a:pPr algn="just" hangingPunct="0"/>
            <a:r>
              <a:rPr lang="en-GB" sz="3200" dirty="0">
                <a:latin typeface="HelloPlainJane" panose="02000603000000000000" pitchFamily="2" charset="0"/>
                <a:ea typeface="HelloPlainJane" panose="02000603000000000000" pitchFamily="2" charset="0"/>
              </a:rPr>
              <a:t>Seanad Éireann has 60 members. It is less democratic than the Dáil because its members are not elected by the votes of all the people. 11 are nominated by An Taoiseach; 6 elected by the graduates of the universities and 43 elected by the TDs, outgoing senators and members of the Local Authorities. The Seanad acts as an advisory body to the Dáil.</a:t>
            </a:r>
            <a:endParaRPr lang="en-IE" sz="3200" dirty="0">
              <a:latin typeface="HelloPlainJane" panose="02000603000000000000" pitchFamily="2" charset="0"/>
              <a:ea typeface="HelloPlainJane" panose="02000603000000000000" pitchFamily="2" charset="0"/>
            </a:endParaRPr>
          </a:p>
        </p:txBody>
      </p:sp>
      <p:sp>
        <p:nvSpPr>
          <p:cNvPr id="7" name="TextBox 6"/>
          <p:cNvSpPr txBox="1"/>
          <p:nvPr/>
        </p:nvSpPr>
        <p:spPr>
          <a:xfrm>
            <a:off x="755576" y="1264462"/>
            <a:ext cx="7776864" cy="707886"/>
          </a:xfrm>
          <a:prstGeom prst="rect">
            <a:avLst/>
          </a:prstGeom>
          <a:noFill/>
        </p:spPr>
        <p:txBody>
          <a:bodyPr wrap="square" rtlCol="0">
            <a:spAutoFit/>
          </a:bodyPr>
          <a:lstStyle/>
          <a:p>
            <a:pPr algn="ctr"/>
            <a:r>
              <a:rPr lang="en-IE" sz="4000" b="1" dirty="0">
                <a:latin typeface="HelloTiffany" panose="02000603000000000000" pitchFamily="2" charset="0"/>
                <a:ea typeface="HelloTiffany" panose="02000603000000000000" pitchFamily="2" charset="0"/>
              </a:rPr>
              <a:t>An Seanad</a:t>
            </a:r>
          </a:p>
        </p:txBody>
      </p:sp>
      <p:sp>
        <p:nvSpPr>
          <p:cNvPr id="8" name="Text Box 2">
            <a:extLst>
              <a:ext uri="{FF2B5EF4-FFF2-40B4-BE49-F238E27FC236}">
                <a16:creationId xmlns:a16="http://schemas.microsoft.com/office/drawing/2014/main" id="{FAD8599C-BBE1-4DC5-D65D-22EF3F0B01EA}"/>
              </a:ext>
            </a:extLst>
          </p:cNvPr>
          <p:cNvSpPr txBox="1"/>
          <p:nvPr/>
        </p:nvSpPr>
        <p:spPr>
          <a:xfrm>
            <a:off x="6041355" y="6553200"/>
            <a:ext cx="3102645" cy="304800"/>
          </a:xfrm>
          <a:prstGeom prst="rect">
            <a:avLst/>
          </a:prstGeom>
          <a:solidFill>
            <a:schemeClr val="lt1">
              <a:alpha val="0"/>
            </a:schemeClr>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IE" sz="1000" b="1" dirty="0">
                <a:effectLst/>
                <a:latin typeface="HelloTiffany" panose="02000603000000000000" pitchFamily="2" charset="0"/>
                <a:ea typeface="HelloTiffany" panose="02000603000000000000" pitchFamily="2" charset="0"/>
                <a:cs typeface="Times New Roman"/>
              </a:rPr>
              <a:t>© Seomra Ranga 2024 www.seomraranga.com</a:t>
            </a:r>
            <a:endParaRPr lang="en-IE" sz="1100" dirty="0">
              <a:effectLst/>
              <a:latin typeface="HelloTiffany" panose="02000603000000000000" pitchFamily="2" charset="0"/>
              <a:ea typeface="HelloTiffany" panose="02000603000000000000" pitchFamily="2" charset="0"/>
              <a:cs typeface="Times New Roman"/>
            </a:endParaRPr>
          </a:p>
        </p:txBody>
      </p:sp>
      <p:pic>
        <p:nvPicPr>
          <p:cNvPr id="9" name="Picture 8">
            <a:extLst>
              <a:ext uri="{FF2B5EF4-FFF2-40B4-BE49-F238E27FC236}">
                <a16:creationId xmlns:a16="http://schemas.microsoft.com/office/drawing/2014/main" id="{2A11AAC7-2BF1-3035-83A9-BE6D75C31CA7}"/>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83446" y="6553200"/>
            <a:ext cx="1219200" cy="304800"/>
          </a:xfrm>
          <a:prstGeom prst="rect">
            <a:avLst/>
          </a:prstGeom>
          <a:ln>
            <a:noFill/>
          </a:ln>
        </p:spPr>
      </p:pic>
      <p:sp>
        <p:nvSpPr>
          <p:cNvPr id="5" name="TextBox 4">
            <a:extLst>
              <a:ext uri="{FF2B5EF4-FFF2-40B4-BE49-F238E27FC236}">
                <a16:creationId xmlns:a16="http://schemas.microsoft.com/office/drawing/2014/main" id="{B6F1F80B-B2AD-B80C-7947-C5377E768E8B}"/>
              </a:ext>
            </a:extLst>
          </p:cNvPr>
          <p:cNvSpPr txBox="1"/>
          <p:nvPr/>
        </p:nvSpPr>
        <p:spPr>
          <a:xfrm>
            <a:off x="5667906" y="908720"/>
            <a:ext cx="2864534" cy="338554"/>
          </a:xfrm>
          <a:prstGeom prst="rect">
            <a:avLst/>
          </a:prstGeom>
          <a:noFill/>
        </p:spPr>
        <p:txBody>
          <a:bodyPr wrap="square" rtlCol="0">
            <a:spAutoFit/>
          </a:bodyPr>
          <a:lstStyle/>
          <a:p>
            <a:pPr algn="r"/>
            <a:r>
              <a:rPr lang="en-IE" sz="1600" b="1" dirty="0">
                <a:latin typeface="HelloTiffany" panose="02000603000000000000" pitchFamily="2" charset="0"/>
                <a:ea typeface="HelloTiffany" panose="02000603000000000000" pitchFamily="2" charset="0"/>
              </a:rPr>
              <a:t>Ireland’s Democracy</a:t>
            </a:r>
          </a:p>
        </p:txBody>
      </p:sp>
    </p:spTree>
    <p:extLst>
      <p:ext uri="{BB962C8B-B14F-4D97-AF65-F5344CB8AC3E}">
        <p14:creationId xmlns:p14="http://schemas.microsoft.com/office/powerpoint/2010/main" val="36106386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TotalTime>
  <Words>1411</Words>
  <Application>Microsoft Office PowerPoint</Application>
  <PresentationFormat>On-screen Show (4:3)</PresentationFormat>
  <Paragraphs>75</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HelloTiffany</vt:lpstr>
      <vt:lpstr>HelloPlainJane</vt:lpstr>
      <vt:lpstr>Calibri</vt:lpstr>
      <vt:lpstr>Arial</vt:lpstr>
      <vt:lpstr>HelloAli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Damien</dc:creator>
  <cp:lastModifiedBy>Damien Quinn</cp:lastModifiedBy>
  <cp:revision>27</cp:revision>
  <dcterms:created xsi:type="dcterms:W3CDTF">2020-01-26T20:16:37Z</dcterms:created>
  <dcterms:modified xsi:type="dcterms:W3CDTF">2024-11-17T17:03:30Z</dcterms:modified>
</cp:coreProperties>
</file>