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319" r:id="rId3"/>
    <p:sldId id="320" r:id="rId4"/>
    <p:sldId id="32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22" r:id="rId66"/>
    <p:sldId id="265" r:id="rId67"/>
    <p:sldId id="266" r:id="rId68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69"/>
      <p:bold r:id="rId70"/>
      <p:italic r:id="rId71"/>
      <p:boldItalic r:id="rId72"/>
    </p:embeddedFont>
    <p:embeddedFont>
      <p:font typeface="HelloAli" panose="02000603000000000000" pitchFamily="2" charset="0"/>
      <p:regular r:id="rId73"/>
    </p:embeddedFont>
    <p:embeddedFont>
      <p:font typeface="HelloChunky" panose="02000603000000000000" pitchFamily="2" charset="0"/>
      <p:regular r:id="rId74"/>
    </p:embeddedFont>
    <p:embeddedFont>
      <p:font typeface="HelloLori" panose="02000603000000000000" pitchFamily="2" charset="0"/>
      <p:regular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DD"/>
    <a:srgbClr val="985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8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808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4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0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7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4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45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223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25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3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D8531-6A98-4F6A-A19B-5B384ABCC856}" type="datetimeFigureOut">
              <a:rPr lang="en-IE" smtClean="0"/>
              <a:t>09/09/2024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A7280EC-C4FD-4A40-B992-FE1FC646F63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818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s://depositphotos.com/" TargetMode="External"/><Relationship Id="rId4" Type="http://schemas.openxmlformats.org/officeDocument/2006/relationships/hyperlink" Target="https://www.teacherspayteachers.com/Store/Hello-Literac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white text&#10;&#10;Description automatically generated">
            <a:extLst>
              <a:ext uri="{FF2B5EF4-FFF2-40B4-BE49-F238E27FC236}">
                <a16:creationId xmlns:a16="http://schemas.microsoft.com/office/drawing/2014/main" id="{FDD25DA3-62D0-D1F2-C6D6-A6757F42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5" y="1649893"/>
            <a:ext cx="4288448" cy="31766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A5FEF94-1551-DEF4-753A-4DF3B8D0AE09}"/>
              </a:ext>
            </a:extLst>
          </p:cNvPr>
          <p:cNvSpPr/>
          <p:nvPr/>
        </p:nvSpPr>
        <p:spPr>
          <a:xfrm>
            <a:off x="4572000" y="1170145"/>
            <a:ext cx="4288448" cy="4288448"/>
          </a:xfrm>
          <a:prstGeom prst="ellipse">
            <a:avLst/>
          </a:prstGeom>
          <a:solidFill>
            <a:srgbClr val="9854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1F9C2B-50DD-3292-DBA9-504D235060BB}"/>
              </a:ext>
            </a:extLst>
          </p:cNvPr>
          <p:cNvSpPr/>
          <p:nvPr/>
        </p:nvSpPr>
        <p:spPr>
          <a:xfrm>
            <a:off x="4793286" y="1284776"/>
            <a:ext cx="4288448" cy="428844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4CDAAC-AC54-B5D7-91C4-1702DDE30A21}"/>
              </a:ext>
            </a:extLst>
          </p:cNvPr>
          <p:cNvSpPr txBox="1"/>
          <p:nvPr/>
        </p:nvSpPr>
        <p:spPr>
          <a:xfrm>
            <a:off x="626768" y="4356170"/>
            <a:ext cx="3648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latin typeface="HelloChunky" panose="02000603000000000000" pitchFamily="2" charset="0"/>
                <a:ea typeface="HelloChunky" panose="02000603000000000000" pitchFamily="2" charset="0"/>
              </a:rPr>
              <a:t>A Fun Oral</a:t>
            </a:r>
          </a:p>
          <a:p>
            <a:pPr algn="ctr"/>
            <a:r>
              <a:rPr lang="en-IE" sz="3600" dirty="0">
                <a:latin typeface="HelloChunky" panose="02000603000000000000" pitchFamily="2" charset="0"/>
                <a:ea typeface="HelloChunky" panose="02000603000000000000" pitchFamily="2" charset="0"/>
              </a:rPr>
              <a:t>Language Game</a:t>
            </a:r>
          </a:p>
        </p:txBody>
      </p:sp>
      <p:pic>
        <p:nvPicPr>
          <p:cNvPr id="15" name="Picture 14" descr="A purple and white text&#10;&#10;Description automatically generated">
            <a:extLst>
              <a:ext uri="{FF2B5EF4-FFF2-40B4-BE49-F238E27FC236}">
                <a16:creationId xmlns:a16="http://schemas.microsoft.com/office/drawing/2014/main" id="{75359357-74C5-61D1-64BC-9E3AEA662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7" y="-323700"/>
            <a:ext cx="3973457" cy="33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Plate of Salmon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Fish Dish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F94EA-B771-CE45-331A-1FCD844EFD7D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DB1C94-5BAE-CE12-54A7-300B3045D10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8B0683-C6F8-8537-C388-655644396051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10" name="Picture 9" descr="A purple and white text&#10;&#10;Description automatically generated">
            <a:extLst>
              <a:ext uri="{FF2B5EF4-FFF2-40B4-BE49-F238E27FC236}">
                <a16:creationId xmlns:a16="http://schemas.microsoft.com/office/drawing/2014/main" id="{44DA366A-ECAA-1D16-649B-3F6C53A54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Manual for a Chef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Cook Book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2FFBE1-D2FC-344B-D937-A1BD90D8FFB9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21EAFD-08EC-B8EF-0EFE-0B28392A24D3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E20C4B55-0F68-8949-A695-0A2CDE88B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First of the Fifth Month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May Day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93857B-61DE-A15E-086A-66E37675BA71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A9C598-6C92-55E9-D9AB-EC2761E4C137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10" name="Picture 9" descr="A purple and white text&#10;&#10;Description automatically generated">
            <a:extLst>
              <a:ext uri="{FF2B5EF4-FFF2-40B4-BE49-F238E27FC236}">
                <a16:creationId xmlns:a16="http://schemas.microsoft.com/office/drawing/2014/main" id="{22B294A2-14DD-4EAE-2FB9-F1B26847C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Drenched Domestic Animal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Wet Pet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7C9EE3-0D5B-A2F0-958B-1DA15636554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07345A-06F5-C52F-C619-C40283F7FB08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F9C3C2FF-F795-ACFE-99CF-1E2CCFC00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Really Great Group of Ships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Neat Fleet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1DD61-9F19-B29F-A828-52AEB7CB9E78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FD5A6B-B8AC-85CF-4246-3619CA921603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FE6A72FC-23A5-EDB2-AF60-A90F86D39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Stupid Sea Bird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Dull Gull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F91B98-8B8A-2FC1-138E-C9756122D72F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FC031E-10A6-DF74-59A4-1C343B94BCC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451EFBF2-6AD3-AEA9-B775-9D4F435DA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Bashful Insect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Shy Fly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97457E-E0D3-D83E-496C-F63A41B001F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CC5A64-56F8-2FD5-0C66-F82C7DE5F327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4E9AE906-B7C6-A50F-76F5-417667DD4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Large Thing Made of Fake Hair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Big Wig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60930F-8A41-422F-C5DB-E591261D0C82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144A76-5CC6-B958-898F-DD5C3E32C1BF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AF25E540-A7A8-DAA6-8869-50E9B6A9D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Humorous Rabbit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338834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Funny Bunny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776B29-BA7F-DF14-7E07-AC4D31FCD5ED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B8B8A-863F-7D16-E4E0-6346564FD97E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350A94B3-311B-0A91-BAFC-F18149E48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Rodent Could Wear This on its Head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Rat Hat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79E7EA-48A9-CCD9-EAB9-3CCB6E203369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4A81B9-BC58-C95B-1FF3-6FCC61219195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BA84C28D-E6B9-DA4D-47CF-A92E667AE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pic>
        <p:nvPicPr>
          <p:cNvPr id="16" name="Picture 15" descr="A purple and white text&#10;&#10;Description automatically generated">
            <a:extLst>
              <a:ext uri="{FF2B5EF4-FFF2-40B4-BE49-F238E27FC236}">
                <a16:creationId xmlns:a16="http://schemas.microsoft.com/office/drawing/2014/main" id="{4DC3BAD5-38EE-2ED9-2C52-1E3879F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17" name="Picture 16" descr="A purple and white text&#10;&#10;Description automatically generated">
            <a:extLst>
              <a:ext uri="{FF2B5EF4-FFF2-40B4-BE49-F238E27FC236}">
                <a16:creationId xmlns:a16="http://schemas.microsoft.com/office/drawing/2014/main" id="{2FAF1CD7-D950-98B9-751E-0428894B9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E8847A-A6F4-E936-9CAA-AC59C17C37C3}"/>
              </a:ext>
            </a:extLst>
          </p:cNvPr>
          <p:cNvSpPr txBox="1"/>
          <p:nvPr/>
        </p:nvSpPr>
        <p:spPr>
          <a:xfrm>
            <a:off x="512064" y="1293922"/>
            <a:ext cx="8302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000" dirty="0">
                <a:latin typeface="HelloChunky" panose="02000603000000000000" pitchFamily="2" charset="0"/>
                <a:ea typeface="HelloChunky" panose="02000603000000000000" pitchFamily="2" charset="0"/>
              </a:rPr>
              <a:t>Hinky Pinkies is an activity based on having fun with language. Each slide gives you a clue. The answers to the clues all have two words, both of which rhyme. If both words have one syllable each, it’s called a Hink Pink. If both words have two syllables, it’s called a Hinky Pinky.</a:t>
            </a:r>
          </a:p>
          <a:p>
            <a:pPr algn="l" fontAlgn="base"/>
            <a:endParaRPr lang="en-US" sz="2000" dirty="0">
              <a:latin typeface="HelloChunky" panose="02000603000000000000" pitchFamily="2" charset="0"/>
              <a:ea typeface="HelloChunky" panose="02000603000000000000" pitchFamily="2" charset="0"/>
            </a:endParaRPr>
          </a:p>
          <a:p>
            <a:pPr algn="l" fontAlgn="base"/>
            <a:r>
              <a:rPr lang="en-US" sz="2000" u="sng" dirty="0">
                <a:latin typeface="HelloChunky" panose="02000603000000000000" pitchFamily="2" charset="0"/>
                <a:ea typeface="HelloChunky" panose="02000603000000000000" pitchFamily="2" charset="0"/>
              </a:rPr>
              <a:t>Examples</a:t>
            </a:r>
            <a:r>
              <a:rPr lang="en-US" sz="2000" dirty="0">
                <a:latin typeface="HelloChunky" panose="02000603000000000000" pitchFamily="2" charset="0"/>
                <a:ea typeface="HelloChunky" panose="02000603000000000000" pitchFamily="2" charset="0"/>
              </a:rPr>
              <a:t>:</a:t>
            </a:r>
          </a:p>
          <a:p>
            <a:pPr algn="l" fontAlgn="base"/>
            <a:endParaRPr lang="en-US" sz="2000" dirty="0">
              <a:latin typeface="HelloChunky" panose="02000603000000000000" pitchFamily="2" charset="0"/>
              <a:ea typeface="HelloChunky" panose="02000603000000000000" pitchFamily="2" charset="0"/>
            </a:endParaRPr>
          </a:p>
          <a:p>
            <a:pPr marL="342900" indent="-34290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loChunky" panose="02000603000000000000" pitchFamily="2" charset="0"/>
                <a:ea typeface="HelloChunky" panose="02000603000000000000" pitchFamily="2" charset="0"/>
              </a:rPr>
              <a:t>Container for stones (Rocks Box)</a:t>
            </a:r>
          </a:p>
          <a:p>
            <a:pPr marL="342900" indent="-34290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loChunky" panose="02000603000000000000" pitchFamily="2" charset="0"/>
                <a:ea typeface="HelloChunky" panose="02000603000000000000" pitchFamily="2" charset="0"/>
              </a:rPr>
              <a:t>Sugar on your toes (Sweet Feet)</a:t>
            </a:r>
          </a:p>
          <a:p>
            <a:pPr marL="342900" indent="-34290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loChunky" panose="02000603000000000000" pitchFamily="2" charset="0"/>
                <a:ea typeface="HelloChunky" panose="02000603000000000000" pitchFamily="2" charset="0"/>
              </a:rPr>
              <a:t>Mickey Mouse’s thin wife (Skinny Minnie).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399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Place Where a Small Rat-Like Animal Lives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Mole Hole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281FBA-EBE2-3853-DFCD-4268197C2E0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540457-77B7-307C-9E5B-A5C7126EBBC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4AF86753-0483-6009-7C1F-4B51AF6CD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Smelly Little Finger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Stinky Pinkie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AA1A0A-B947-5033-111D-19860B7F9E8A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AD540C-586A-6371-5AA2-6A5516EEE9A4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3F84CC18-E127-BB17-972D-5C9004E2F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1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Kind Rodents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Nice Mice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70550B-93CB-4CA5-D0A3-CA4B12655761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C1D2C-D5FA-B9D7-10D8-8FF9CDDA5FEE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0778B612-5A6C-520C-E9EA-B133BBBA6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Small Violin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Little Fiddle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B40C8-DD84-CF6A-B2CA-ACC6E7678CE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B0D012-F076-4A78-8A49-B8B942D7EAED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0319608A-CE0E-8C65-F5B8-AF313D778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Something Humorous that Bees Make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Funny Honey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665993-6F12-3BA3-F822-3C8894E0CE05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5AD81E-2882-BDBE-BFF6-F44F67ABD016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409C3493-74B5-3A3E-B516-709E198D1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Cow War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Cattle Battle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DD6AA0-16BA-3C53-DC72-41F14EAC4F2D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416D1C-9C16-E34B-49D3-9541EB1D7614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A3E1F777-FE5A-BAE6-F432-36AA3C620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Strong Interest in Clothes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Fashion Passion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1B43AE-3795-9553-7674-6DF8487ECE9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8EFF44-1224-1A2F-C941-9D36BB3354A7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FC0A05DB-94A8-8AFD-8FD1-45F6D5BA9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Really Nice Road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Neat Street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9543C8-45A4-B4C3-34DE-03734C562B6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888134-1BEB-1054-812F-3EADDCA3E294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60F7D2B0-4AF1-171C-7BF4-18CF61E34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Overweight Feline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Fat Cat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56CEF2-F19F-18D8-8AE2-2B8BA330BF72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2F2095-B9A0-CA6D-D083-BE044497D0C6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85FFE3F6-87AC-D932-5A8B-4FC357FE2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Funny Female Horse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Silly Filly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72DD11-F7C9-3D48-B47F-B8A23A05FE3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9B4A69-B734-A5D7-73DC-8073CD772748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F0FE7F06-7B16-00EE-01CF-C20726C79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4CDAAC-AC54-B5D7-91C4-1702DDE30A21}"/>
              </a:ext>
            </a:extLst>
          </p:cNvPr>
          <p:cNvSpPr txBox="1"/>
          <p:nvPr/>
        </p:nvSpPr>
        <p:spPr>
          <a:xfrm>
            <a:off x="1353312" y="2751280"/>
            <a:ext cx="77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latin typeface="HelloChunky" panose="02000603000000000000" pitchFamily="2" charset="0"/>
                <a:ea typeface="HelloChunky" panose="02000603000000000000" pitchFamily="2" charset="0"/>
              </a:rPr>
              <a:t>This means it’s a Hink Pink with one syllable in each word in the answer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192285-75C1-39AC-DCED-98266A865260}"/>
              </a:ext>
            </a:extLst>
          </p:cNvPr>
          <p:cNvSpPr/>
          <p:nvPr/>
        </p:nvSpPr>
        <p:spPr>
          <a:xfrm>
            <a:off x="512064" y="2681582"/>
            <a:ext cx="630940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DD50C0-558D-4CC0-2F3A-224CC69373C0}"/>
              </a:ext>
            </a:extLst>
          </p:cNvPr>
          <p:cNvSpPr/>
          <p:nvPr/>
        </p:nvSpPr>
        <p:spPr>
          <a:xfrm>
            <a:off x="512064" y="3877073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51B46-96E6-316F-925A-4C3D6DFAC8D4}"/>
              </a:ext>
            </a:extLst>
          </p:cNvPr>
          <p:cNvSpPr txBox="1"/>
          <p:nvPr/>
        </p:nvSpPr>
        <p:spPr>
          <a:xfrm>
            <a:off x="1353312" y="3877073"/>
            <a:ext cx="774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latin typeface="HelloChunky" panose="02000603000000000000" pitchFamily="2" charset="0"/>
                <a:ea typeface="HelloChunky" panose="02000603000000000000" pitchFamily="2" charset="0"/>
              </a:rPr>
              <a:t>This means it’s a Hinkie Pinkie with two syllables in each word in the answer</a:t>
            </a:r>
          </a:p>
        </p:txBody>
      </p:sp>
      <p:pic>
        <p:nvPicPr>
          <p:cNvPr id="16" name="Picture 15" descr="A purple and white text&#10;&#10;Description automatically generated">
            <a:extLst>
              <a:ext uri="{FF2B5EF4-FFF2-40B4-BE49-F238E27FC236}">
                <a16:creationId xmlns:a16="http://schemas.microsoft.com/office/drawing/2014/main" id="{4DC3BAD5-38EE-2ED9-2C52-1E3879F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17" name="Picture 16" descr="A purple and white text&#10;&#10;Description automatically generated">
            <a:extLst>
              <a:ext uri="{FF2B5EF4-FFF2-40B4-BE49-F238E27FC236}">
                <a16:creationId xmlns:a16="http://schemas.microsoft.com/office/drawing/2014/main" id="{2FAF1CD7-D950-98B9-751E-0428894B9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E8847A-A6F4-E936-9CAA-AC59C17C37C3}"/>
              </a:ext>
            </a:extLst>
          </p:cNvPr>
          <p:cNvSpPr txBox="1"/>
          <p:nvPr/>
        </p:nvSpPr>
        <p:spPr>
          <a:xfrm>
            <a:off x="512064" y="1293922"/>
            <a:ext cx="83027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sz="2000" dirty="0">
                <a:latin typeface="HelloChunky" panose="02000603000000000000" pitchFamily="2" charset="0"/>
                <a:ea typeface="HelloChunky" panose="02000603000000000000" pitchFamily="2" charset="0"/>
              </a:rPr>
              <a:t>Keep an eye out for these symbols on each slide – they give you a further clue if the answer is a Hink Pink or a Hinky Pinky: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071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Shop Entrance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Store Door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6A09AE-73EB-F261-8F84-054689D1BB8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2EB19D-838F-C679-A39C-8D3856C35B0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A755B66B-F2FB-8F9C-53A1-0E6EB58D4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Large Truck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Big Rig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2506BB-E161-DB12-B58D-467322109700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27C81B-9B12-F32E-F451-D16A57C84B7F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2078A9E8-E881-3B07-73B8-45D252AC9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When Numerals Sleep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Number Slumber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474F3A-91BD-2666-12EF-3E1CE8A0D840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4071F3-764F-9EFC-D0F6-442081A18BCE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8BA45CAE-716F-508C-7388-46C0E6948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Lawful Bird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Legal Eagle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47F229-F5D2-5131-DC2F-8E47AA11AF4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C78D8B-764F-69B8-9C12-13FA1DA85473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1246DF05-FAB3-0F8D-867A-B5E81B2AB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Intelligent Beginning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Smart Start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8B6851-393F-B12F-4D83-5002E500CF5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DEB731-4977-8BFD-17D9-8A074DF1D67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CFC35452-9FB6-FE19-3985-79EE6BAAF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Huge Hog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Big Pig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83D5F-8413-83B9-8572-E8F2C408C8BA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8655FE-ACBC-6B8C-4355-33DBB7BF7226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C4608720-40F0-6054-E422-E9D896BF3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One Who Lives in a Basement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Cellar Dweller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8A092D-A2FC-18B9-68E3-C1C54782C27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AFCE52-0C15-2EB5-6633-7538A89E6251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F7E85F8F-D317-C896-940C-D78A02D41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Unhappy Father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Sad Dad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32CD01-5CC0-784C-59FA-B5407D3BCABA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F398A5-DEA4-F823-AB12-9D60CFB9E01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3703908F-69CE-5E85-EEA6-3F45FE9E5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Body of Water that is Not Real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Fake Lake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14582F-A74C-9547-3C51-02D984111902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CAC1C2-A49A-FB5A-BA1F-3C7C91B311CF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8CAA118B-AA7F-F0D1-DAF2-704B51506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Boiling Pan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Hot Pot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AE7B31-E34D-375B-3D42-950EC31800FF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AE1F06-2C58-DDAF-0271-88C818BE733D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6E41A681-1AB0-2BBC-33BC-37E0C2DC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pic>
        <p:nvPicPr>
          <p:cNvPr id="16" name="Picture 15" descr="A purple and white text&#10;&#10;Description automatically generated">
            <a:extLst>
              <a:ext uri="{FF2B5EF4-FFF2-40B4-BE49-F238E27FC236}">
                <a16:creationId xmlns:a16="http://schemas.microsoft.com/office/drawing/2014/main" id="{4DC3BAD5-38EE-2ED9-2C52-1E3879F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17" name="Picture 16" descr="A purple and white text&#10;&#10;Description automatically generated">
            <a:extLst>
              <a:ext uri="{FF2B5EF4-FFF2-40B4-BE49-F238E27FC236}">
                <a16:creationId xmlns:a16="http://schemas.microsoft.com/office/drawing/2014/main" id="{2FAF1CD7-D950-98B9-751E-0428894B9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E953016-E6F4-8FC6-110D-57897B92988B}"/>
              </a:ext>
            </a:extLst>
          </p:cNvPr>
          <p:cNvSpPr/>
          <p:nvPr/>
        </p:nvSpPr>
        <p:spPr>
          <a:xfrm>
            <a:off x="2400300" y="219456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Ready to Start?</a:t>
            </a:r>
          </a:p>
        </p:txBody>
      </p:sp>
    </p:spTree>
    <p:extLst>
      <p:ext uri="{BB962C8B-B14F-4D97-AF65-F5344CB8AC3E}">
        <p14:creationId xmlns:p14="http://schemas.microsoft.com/office/powerpoint/2010/main" val="269558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Smarter Boxer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Brighter Fighter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AF5A6E-242C-7657-B75D-3D3DDA6884E7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606320-C5C3-389E-2783-5F55FBC4CB5B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10" name="Picture 9" descr="A purple and white text&#10;&#10;Description automatically generated">
            <a:extLst>
              <a:ext uri="{FF2B5EF4-FFF2-40B4-BE49-F238E27FC236}">
                <a16:creationId xmlns:a16="http://schemas.microsoft.com/office/drawing/2014/main" id="{8FDEFC53-06D2-D129-5556-E5CB8E992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Funky Spectre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Cool Ghoul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36A7DE-59B0-F64B-DBDB-B46C0C064D08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424284-7619-EE1E-8BAD-C8B4DCDD7109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547F3CCA-FF05-A9D4-4DC5-96605DFEE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Sibling of a Skin Sore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Sister Blister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AF8B0F-311F-8BCA-FC4B-CA989E3CEB9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522EF9-37E7-A4A2-5E2A-DFE28217D21E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7F99B49B-A875-D1E0-9506-CE3CB2B7D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Bloody Tale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Gory Story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B85AF1-5862-9349-83FB-FF25B2317A05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D57EC2-CFD2-12A0-F171-EE7268EAF4B6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EF6B0059-2579-4398-AC2A-4D8980688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Bunny Custom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Rabbit Habit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6EC835-E7D0-F53A-40DA-45637CA632B9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5AC8BB-4031-D537-865A-099663D41021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907C6FBE-9499-43A8-5EEC-4274BD65F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Humorous Cash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Funny Money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3A047C-D02A-178D-D4DC-E4B379A073A8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53B01C-0EF9-A4A2-764F-0151949C47A4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ACB9993D-5AC8-9ACB-3B5D-B45C028B1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Lady Computer Letter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Female Email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1B6C-08EA-059C-8DCA-9D37E70EDB2F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2BD9D6-E860-DC35-49D9-867EB70D3445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273511EB-B37D-6C7F-7DF6-D897DAAB3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Not a Young Rock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Older Boulder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81F208-95C5-2555-7C5E-C67CCDAAAD8E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9D5FC2-0340-48B5-E986-C75D74C16A7C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7AF2D90A-CFAB-B44B-CF64-0F090096D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Soft Shaky Stomach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Jelly Belly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000C0B-1310-B1B7-96BE-F8193E4814AF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2AB1B3-7F82-4D5F-2EF3-658F6516FF26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5AF6BF40-C705-ADBC-F4B3-E633E53E2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Young Cat in Love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Smitten Kitten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5C1A3E-98B8-A5BF-9C77-8451FA0D4BD5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E7F528-DE64-0C7B-B5CC-04CFCBC8150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3813CE75-7E7C-54EA-95A0-5EE52B85B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Jubilant Father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767328" y="4014216"/>
            <a:ext cx="374904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Glad Dad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7017A-FEF9-6EF8-0F70-C81F112CA963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752A01-DC05-203A-7ECD-AED2503355E5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A98714-D25C-3CB1-666C-9575062FBD20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21" name="Picture 20" descr="A purple and white text&#10;&#10;Description automatically generated">
            <a:extLst>
              <a:ext uri="{FF2B5EF4-FFF2-40B4-BE49-F238E27FC236}">
                <a16:creationId xmlns:a16="http://schemas.microsoft.com/office/drawing/2014/main" id="{D366570C-1752-C65B-25A7-CB386CF76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Big Hill that Spouts Out Water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Mountain Fountain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B7D863-21BF-7B1B-C3E0-6C0ECB7FD5E1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29431C-5EB5-FC33-B05C-E14EF1BC6FE1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D0A02BCD-3EDC-51BC-B29F-50CB75E9F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Blossoming Plant’s Energy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Flower Power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5F9B92-5CA3-2380-175B-8F0E875A2695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853184-11F2-1450-C6BC-3A9C1428CB99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8F4EB9BC-62B0-57C1-341C-52A71BEEC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Improved Written Communication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Better Letter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F69D96-3812-45B3-2FAA-8F65345071B2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2B6AB4-DD3F-443D-5046-EF5855637C59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F4A859C9-53C4-862F-91B5-920386DFD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Sea Cream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Ocean Lotion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957C2B-D164-2935-05E4-9C43F29394C8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B3A8F2-7248-7A81-D022-B29665BDF4DB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5CC5BB52-88D5-FE25-32B4-E93020084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Large Group of People That is Noisy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Loud Crowd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3D764D-F0B1-79E3-CF4E-4C0BBB7105CF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40AB37-A77C-CDB2-8C53-60FD8196A4D2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8CC68E0B-19D9-1EA9-FCB1-C25D10C5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Stinky Sandwich Shop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Smelly Deli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4EC0E7-E480-DF03-3D60-BE95D26CF587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19CFF4-9DDC-56CD-D922-B34B6A1B68F2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34CA2AD9-4FF2-3FF4-EED2-FEBBC5E20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Skinny Refuse Container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Thin Bin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777EF6-C054-A1BF-F491-F97FA73ADBF0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68B820-3528-D30F-2BC9-E7A4C59BB81C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95B8E02F-3B1D-81E0-6A42-5D6822FE8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Play Featuring a South American Mammal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Llama Drama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4045CA-F57E-F4C1-B6CA-23DE9B1D881F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29D832-F979-E719-0ABD-56D2B23DCE54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38AD548E-C931-535D-BDBB-2CCE081E9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Sweets Left on the Beach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Sandy Candy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4883D-29B7-8E40-26CE-DA11B3C61B46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78A109-5B2C-708D-5158-0824C5EF0499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628AF081-D885-8A16-3E5C-1AD7C5992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Light Red Beverage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Pink Drink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E01E1D-E3CC-010E-29A9-96441B460F23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574A71-A860-FBE6-EAF3-53FBE6E945BA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78B26431-D4F7-BE3F-E57E-E2F48A9F7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What an Insect Sees With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3799337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Flies Eyes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DA1B64-AE5F-D1F3-FC37-8670340EAA87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F4F221-1332-F3C7-C719-BE7B07CCE391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436F05-FFC4-C5A9-4B25-CA24C2ED378A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14" name="Picture 13" descr="A purple and white text&#10;&#10;Description automatically generated">
            <a:extLst>
              <a:ext uri="{FF2B5EF4-FFF2-40B4-BE49-F238E27FC236}">
                <a16:creationId xmlns:a16="http://schemas.microsoft.com/office/drawing/2014/main" id="{9EFB7B2B-8887-1964-C627-2A9A2DC91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Closet to Keep a Sweeping Tool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Broom Room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54476-A784-E97E-3AC8-13801F8825C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FD7E1E-9116-4118-CE6B-B1E84933D3A8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D2CD7646-BEF4-BFE8-ED66-8EFF0EE22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0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Green Vegetable that Lives in Athens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Greek Leek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69C286-2575-DAF1-A7F2-9277D41B8BC8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57</a:t>
            </a:r>
          </a:p>
        </p:txBody>
      </p:sp>
      <p:pic>
        <p:nvPicPr>
          <p:cNvPr id="7" name="Picture 6" descr="A purple and white text&#10;&#10;Description automatically generated">
            <a:extLst>
              <a:ext uri="{FF2B5EF4-FFF2-40B4-BE49-F238E27FC236}">
                <a16:creationId xmlns:a16="http://schemas.microsoft.com/office/drawing/2014/main" id="{BD09CB08-6574-499A-D9F5-36B5BD020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1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8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Black Bird that Doesn’t Fly Very Fast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Slow Crow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1E8395-5E9A-BDBE-9739-8E6D9B0B53C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9C21CA-B845-042D-50B3-C479398E1705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B99DCD9B-E960-FD46-48C5-CD312491C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Paperback Thief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172969" y="4014216"/>
            <a:ext cx="4343400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54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Book Crook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F3DC9-538C-AE2F-0FAA-579FF58ED93F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E3090E-7E57-00C0-886B-0E5BE32EB7AB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49EB33-99DC-86D1-1EBB-3F9B49B5D005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8" name="Picture 7" descr="A purple and white text&#10;&#10;Description automatically generated">
            <a:extLst>
              <a:ext uri="{FF2B5EF4-FFF2-40B4-BE49-F238E27FC236}">
                <a16:creationId xmlns:a16="http://schemas.microsoft.com/office/drawing/2014/main" id="{2EC63ED2-7003-6FE7-21BD-EC1BEA3AF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A Lengthy Tune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Long Song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ECCDF-88C2-B3E7-6381-AA658E7C5D58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3FDEB6-6E9E-AC2D-0ECC-330A0343F8A6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60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37298E-3A64-EC16-EF61-78133C2C4733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BCC32AEB-742E-9C97-229C-1804A930A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pic>
        <p:nvPicPr>
          <p:cNvPr id="16" name="Picture 15" descr="A purple and white text&#10;&#10;Description automatically generated">
            <a:extLst>
              <a:ext uri="{FF2B5EF4-FFF2-40B4-BE49-F238E27FC236}">
                <a16:creationId xmlns:a16="http://schemas.microsoft.com/office/drawing/2014/main" id="{4DC3BAD5-38EE-2ED9-2C52-1E3879F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17" name="Picture 16" descr="A purple and white text&#10;&#10;Description automatically generated">
            <a:extLst>
              <a:ext uri="{FF2B5EF4-FFF2-40B4-BE49-F238E27FC236}">
                <a16:creationId xmlns:a16="http://schemas.microsoft.com/office/drawing/2014/main" id="{2FAF1CD7-D950-98B9-751E-0428894B9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E953016-E6F4-8FC6-110D-57897B92988B}"/>
              </a:ext>
            </a:extLst>
          </p:cNvPr>
          <p:cNvSpPr/>
          <p:nvPr/>
        </p:nvSpPr>
        <p:spPr>
          <a:xfrm>
            <a:off x="2400300" y="219456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Hope you enjoyed these</a:t>
            </a:r>
          </a:p>
        </p:txBody>
      </p:sp>
    </p:spTree>
    <p:extLst>
      <p:ext uri="{BB962C8B-B14F-4D97-AF65-F5344CB8AC3E}">
        <p14:creationId xmlns:p14="http://schemas.microsoft.com/office/powerpoint/2010/main" val="181007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E7708-5D67-5029-E50A-7142898E4A56}"/>
              </a:ext>
            </a:extLst>
          </p:cNvPr>
          <p:cNvSpPr txBox="1"/>
          <p:nvPr/>
        </p:nvSpPr>
        <p:spPr>
          <a:xfrm>
            <a:off x="288750" y="655686"/>
            <a:ext cx="85664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Thank you for downloading this Seomra Ranga resource. We hope that you find it practical and useful in your classroom.</a:t>
            </a:r>
          </a:p>
          <a:p>
            <a:b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</a:b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Please be aware of the following conditions before using this resource.</a:t>
            </a:r>
          </a:p>
          <a:p>
            <a:endParaRPr lang="en-IE" sz="1600" dirty="0">
              <a:latin typeface="HelloAli" panose="02000603000000000000" pitchFamily="2" charset="0"/>
              <a:ea typeface="HelloAli" panose="02000603000000000000" pitchFamily="2" charset="0"/>
            </a:endParaRPr>
          </a:p>
          <a:p>
            <a:r>
              <a:rPr lang="en-IE" sz="1600" b="1" u="sng" dirty="0">
                <a:latin typeface="HelloAli" panose="02000603000000000000" pitchFamily="2" charset="0"/>
                <a:ea typeface="HelloAli" panose="02000603000000000000" pitchFamily="2" charset="0"/>
              </a:rPr>
              <a:t>Please DO:</a:t>
            </a:r>
            <a:endParaRPr lang="en-IE" sz="1600" dirty="0">
              <a:latin typeface="HelloAli" panose="02000603000000000000" pitchFamily="2" charset="0"/>
              <a:ea typeface="HelloAli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Print and copy this resource so that you can use it with your pupils.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Make this resource available to your pupils in a private enclosed online space eg. Google Classroom, Seesaw, Edublogs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Tell others if you have found it useful.</a:t>
            </a:r>
            <a:b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</a:br>
            <a:endParaRPr lang="en-IE" sz="1600" dirty="0">
              <a:latin typeface="HelloAli" panose="02000603000000000000" pitchFamily="2" charset="0"/>
              <a:ea typeface="HelloAli" panose="02000603000000000000" pitchFamily="2" charset="0"/>
            </a:endParaRPr>
          </a:p>
          <a:p>
            <a:r>
              <a:rPr lang="en-IE" sz="1600" b="1" u="sng" dirty="0">
                <a:latin typeface="HelloAli" panose="02000603000000000000" pitchFamily="2" charset="0"/>
                <a:ea typeface="HelloAli" panose="02000603000000000000" pitchFamily="2" charset="0"/>
              </a:rPr>
              <a:t>Please DO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Copy or share this resource (in part or whole) with others who have not joined our website. By becoming a member for themselves, they will help the site develop into the future.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Make this resource available on your school website for anyone to download.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Share  this resource with participants on any sort of course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Share this resource with other teachers in online groups eg. Facebook Groups, WhatsApp Groups etc.</a:t>
            </a:r>
          </a:p>
          <a:p>
            <a:endParaRPr lang="en-IE" sz="1600" dirty="0"/>
          </a:p>
          <a:p>
            <a:r>
              <a:rPr lang="en-IE" sz="1600" dirty="0">
                <a:latin typeface="HelloAli" panose="02000603000000000000" pitchFamily="2" charset="0"/>
                <a:ea typeface="HelloAli" panose="02000603000000000000" pitchFamily="2" charset="0"/>
              </a:rPr>
              <a:t>Kind regards, Seomra Ranga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2D6F8-6CB1-E8B6-22B6-EED48B13EDD5}"/>
              </a:ext>
            </a:extLst>
          </p:cNvPr>
          <p:cNvSpPr txBox="1"/>
          <p:nvPr/>
        </p:nvSpPr>
        <p:spPr>
          <a:xfrm>
            <a:off x="2576661" y="108925"/>
            <a:ext cx="399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>
                <a:latin typeface="HelloLori" panose="02000603000000000000" pitchFamily="2" charset="0"/>
                <a:ea typeface="HelloLori" panose="02000603000000000000" pitchFamily="2" charset="0"/>
              </a:rPr>
              <a:t>For Your Information</a:t>
            </a:r>
          </a:p>
        </p:txBody>
      </p:sp>
    </p:spTree>
    <p:extLst>
      <p:ext uri="{BB962C8B-B14F-4D97-AF65-F5344CB8AC3E}">
        <p14:creationId xmlns:p14="http://schemas.microsoft.com/office/powerpoint/2010/main" val="31939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8EA70C-A710-05E2-E591-E4D2B7F7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A3B7F3-C07C-82C1-A594-A931B2B8592E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E2FC34-B252-34A0-15E7-0F11272C37E2}"/>
              </a:ext>
            </a:extLst>
          </p:cNvPr>
          <p:cNvSpPr txBox="1">
            <a:spLocks/>
          </p:cNvSpPr>
          <p:nvPr/>
        </p:nvSpPr>
        <p:spPr>
          <a:xfrm>
            <a:off x="349059" y="417770"/>
            <a:ext cx="4318198" cy="4619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1" dirty="0">
                <a:latin typeface="HelloChunky" panose="02000603000000000000" pitchFamily="2" charset="0"/>
                <a:ea typeface="HelloChunky" panose="02000603000000000000" pitchFamily="2" charset="0"/>
              </a:rPr>
              <a:t>Resources used in this file from: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2A346-65CE-9A0A-EF72-C0B04A498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5" y="940150"/>
            <a:ext cx="656848" cy="656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BA55E-A0E7-7BA7-B30F-08EC4EFA8E38}"/>
              </a:ext>
            </a:extLst>
          </p:cNvPr>
          <p:cNvSpPr txBox="1"/>
          <p:nvPr/>
        </p:nvSpPr>
        <p:spPr>
          <a:xfrm>
            <a:off x="1536192" y="1037741"/>
            <a:ext cx="270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hlinkClick r:id="rId4"/>
              </a:rPr>
              <a:t>https://www.teacherspayteachers.com/Store/Hello-Literacy</a:t>
            </a:r>
            <a:r>
              <a:rPr lang="en-IE" sz="1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BA3C-5636-FE52-4619-DDC94F1C6B3A}"/>
              </a:ext>
            </a:extLst>
          </p:cNvPr>
          <p:cNvSpPr txBox="1"/>
          <p:nvPr/>
        </p:nvSpPr>
        <p:spPr>
          <a:xfrm>
            <a:off x="2420646" y="1866750"/>
            <a:ext cx="224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5"/>
              </a:rPr>
              <a:t>https://depositphotos.com/</a:t>
            </a:r>
            <a:r>
              <a:rPr lang="en-IE" sz="12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5A708-F22C-AA28-6E24-679DDBD2D7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0" y="1837068"/>
            <a:ext cx="1835696" cy="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Tired Flower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346699" y="4014216"/>
            <a:ext cx="4169669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Lazy Daisy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DFE8D-DABD-4AF6-0818-4C0BC0E0C965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E8387E-E14C-5593-1F09-FF4858491582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57B7D4-57E6-FBD6-FB27-AAD96A80C474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HP2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25F8966C-C05B-F011-20AC-ABBE4ECF3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47471" y="1494166"/>
            <a:ext cx="5495544" cy="2331720"/>
          </a:xfrm>
          <a:prstGeom prst="wedgeRoundRectCallout">
            <a:avLst>
              <a:gd name="adj1" fmla="val 69350"/>
              <a:gd name="adj2" fmla="val 29167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Jacket for a Ship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1687062" y="4123944"/>
            <a:ext cx="4068991" cy="1566676"/>
          </a:xfrm>
          <a:prstGeom prst="wedgeRoundRectCallout">
            <a:avLst>
              <a:gd name="adj1" fmla="val -84104"/>
              <a:gd name="adj2" fmla="val 5374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Boat Coat</a:t>
            </a:r>
          </a:p>
        </p:txBody>
      </p:sp>
      <p:pic>
        <p:nvPicPr>
          <p:cNvPr id="4" name="Picture 3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160E1424-5DBD-42B2-DFCD-865D4704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40" y="1399032"/>
            <a:ext cx="5230368" cy="523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99E56-6F48-2EB8-6E47-9F87F9EB2C7C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BC5855-268F-FB43-ACAE-576E169712B5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31243C-1CA3-564E-CCB6-F47E9EC71FD2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10" name="Picture 9" descr="A purple and white text&#10;&#10;Description automatically generated">
            <a:extLst>
              <a:ext uri="{FF2B5EF4-FFF2-40B4-BE49-F238E27FC236}">
                <a16:creationId xmlns:a16="http://schemas.microsoft.com/office/drawing/2014/main" id="{320B89C6-5A1D-7FC0-BD9F-64483BFC7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4DA84E2-EAF9-E997-2299-6FC15D80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9" y="-780292"/>
            <a:ext cx="3291847" cy="2438405"/>
          </a:xfrm>
          <a:prstGeom prst="rect">
            <a:avLst/>
          </a:prstGeom>
        </p:spPr>
      </p:pic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E9BA477D-08A1-1143-DEFB-96A5B89F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953"/>
            <a:ext cx="1536192" cy="389169"/>
          </a:xfrm>
          <a:prstGeom prst="rect">
            <a:avLst/>
          </a:prstGeom>
        </p:spPr>
      </p:pic>
      <p:pic>
        <p:nvPicPr>
          <p:cNvPr id="11" name="Picture 10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B343687E-4CDC-E9AA-D037-FC0B6331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868" y="1972969"/>
            <a:ext cx="4690872" cy="46908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D4B2677-DCCE-6FF8-0FEA-5ED3E9F85986}"/>
              </a:ext>
            </a:extLst>
          </p:cNvPr>
          <p:cNvSpPr/>
          <p:nvPr/>
        </p:nvSpPr>
        <p:spPr>
          <a:xfrm>
            <a:off x="3328426" y="1234440"/>
            <a:ext cx="5495544" cy="2331720"/>
          </a:xfrm>
          <a:prstGeom prst="wedgeRoundRectCallout">
            <a:avLst>
              <a:gd name="adj1" fmla="val -76740"/>
              <a:gd name="adj2" fmla="val 51128"/>
              <a:gd name="adj3" fmla="val 16667"/>
            </a:avLst>
          </a:prstGeom>
          <a:solidFill>
            <a:srgbClr val="98548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Orchestra at the Beach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EDF9ED4-C2B3-C726-D86B-6BD152EE9FCB}"/>
              </a:ext>
            </a:extLst>
          </p:cNvPr>
          <p:cNvSpPr/>
          <p:nvPr/>
        </p:nvSpPr>
        <p:spPr>
          <a:xfrm>
            <a:off x="3346699" y="4014216"/>
            <a:ext cx="4169669" cy="1566676"/>
          </a:xfrm>
          <a:prstGeom prst="wedgeRoundRectCallout">
            <a:avLst>
              <a:gd name="adj1" fmla="val 87478"/>
              <a:gd name="adj2" fmla="val 71255"/>
              <a:gd name="adj3" fmla="val 16667"/>
            </a:avLst>
          </a:prstGeom>
          <a:solidFill>
            <a:srgbClr val="FF9A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6000" b="1" dirty="0">
                <a:ln>
                  <a:solidFill>
                    <a:schemeClr val="tx1"/>
                  </a:solidFill>
                </a:ln>
                <a:latin typeface="HelloChunky" panose="02000603000000000000" pitchFamily="2" charset="0"/>
                <a:ea typeface="HelloChunky" panose="02000603000000000000" pitchFamily="2" charset="0"/>
              </a:rPr>
              <a:t>Sand Band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0BC9D-E62E-3EB2-5840-A3A8E03FA9C6}"/>
              </a:ext>
            </a:extLst>
          </p:cNvPr>
          <p:cNvSpPr txBox="1"/>
          <p:nvPr/>
        </p:nvSpPr>
        <p:spPr>
          <a:xfrm>
            <a:off x="5148072" y="6509953"/>
            <a:ext cx="406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bg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© Seomra Ranga 2024 www.seomraranga.com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E3830A-DA49-53DE-60EE-A04B8E2B1D6A}"/>
              </a:ext>
            </a:extLst>
          </p:cNvPr>
          <p:cNvSpPr/>
          <p:nvPr/>
        </p:nvSpPr>
        <p:spPr>
          <a:xfrm>
            <a:off x="8375897" y="169157"/>
            <a:ext cx="539506" cy="539506"/>
          </a:xfrm>
          <a:prstGeom prst="roundRect">
            <a:avLst/>
          </a:prstGeom>
          <a:solidFill>
            <a:srgbClr val="9854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latin typeface="HelloChunky" panose="02000603000000000000" pitchFamily="2" charset="0"/>
                <a:ea typeface="HelloChunky" panose="02000603000000000000" pitchFamily="2" charset="0"/>
              </a:rPr>
              <a:t>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4C190F-E1A4-7E84-572E-11C4F3A8BEAF}"/>
              </a:ext>
            </a:extLst>
          </p:cNvPr>
          <p:cNvSpPr/>
          <p:nvPr/>
        </p:nvSpPr>
        <p:spPr>
          <a:xfrm>
            <a:off x="7207955" y="169157"/>
            <a:ext cx="644252" cy="539506"/>
          </a:xfrm>
          <a:prstGeom prst="roundRect">
            <a:avLst/>
          </a:prstGeom>
          <a:solidFill>
            <a:srgbClr val="FF9AD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HP1</a:t>
            </a:r>
          </a:p>
        </p:txBody>
      </p:sp>
      <p:pic>
        <p:nvPicPr>
          <p:cNvPr id="9" name="Picture 8" descr="A purple and white text&#10;&#10;Description automatically generated">
            <a:extLst>
              <a:ext uri="{FF2B5EF4-FFF2-40B4-BE49-F238E27FC236}">
                <a16:creationId xmlns:a16="http://schemas.microsoft.com/office/drawing/2014/main" id="{FA0B8B7F-6EA4-3CFB-E648-ECDE22E3D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8" y="-780292"/>
            <a:ext cx="292608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383</TotalTime>
  <Words>1436</Words>
  <Application>Microsoft Office PowerPoint</Application>
  <PresentationFormat>On-screen Show (4:3)</PresentationFormat>
  <Paragraphs>340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HelloChunky</vt:lpstr>
      <vt:lpstr>Arial</vt:lpstr>
      <vt:lpstr>HelloAli</vt:lpstr>
      <vt:lpstr>Gill Sans MT</vt:lpstr>
      <vt:lpstr>HelloLori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Damien Quinn</dc:creator>
  <cp:lastModifiedBy>Damien Quinn</cp:lastModifiedBy>
  <cp:revision>37</cp:revision>
  <dcterms:created xsi:type="dcterms:W3CDTF">2024-09-08T14:53:49Z</dcterms:created>
  <dcterms:modified xsi:type="dcterms:W3CDTF">2024-09-09T08:14:42Z</dcterms:modified>
</cp:coreProperties>
</file>