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1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9_02.jpg"/>
          <p:cNvPicPr preferRelativeResize="0">
            <a:picLocks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54112" y="0"/>
            <a:ext cx="73152" cy="6858000"/>
          </a:xfrm>
          <a:prstGeom prst="rect">
            <a:avLst/>
          </a:prstGeom>
        </p:spPr>
      </p:pic>
      <p:pic>
        <p:nvPicPr>
          <p:cNvPr id="7" name="Picture 6" descr="1_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0500" y="0"/>
            <a:ext cx="1333500" cy="685800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0352"/>
            <a:ext cx="9144000" cy="228600"/>
            <a:chOff x="0" y="6582727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7813040" y="6582727"/>
              <a:ext cx="1330960" cy="228600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34101" y="6582727"/>
              <a:ext cx="1609724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582727"/>
              <a:ext cx="6096000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6781800" cy="1069975"/>
          </a:xfrm>
        </p:spPr>
        <p:txBody>
          <a:bodyPr bIns="0" anchor="b" anchorCtr="0">
            <a:noAutofit/>
          </a:bodyPr>
          <a:lstStyle>
            <a:lvl1pPr>
              <a:defRPr sz="4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6781800" cy="762000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>
          <a:xfrm>
            <a:off x="6210300" y="6610350"/>
            <a:ext cx="1524000" cy="228600"/>
          </a:xfrm>
        </p:spPr>
        <p:txBody>
          <a:bodyPr/>
          <a:lstStyle/>
          <a:p>
            <a:fld id="{7869537D-2F1B-4A1B-AFBA-07CB7824A14E}" type="datetimeFigureOut">
              <a:rPr lang="en-IE" smtClean="0"/>
              <a:t>28/08/2024</a:t>
            </a:fld>
            <a:endParaRPr lang="en-IE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>
          <a:xfrm>
            <a:off x="7924800" y="6610350"/>
            <a:ext cx="1198880" cy="228600"/>
          </a:xfrm>
        </p:spPr>
        <p:txBody>
          <a:bodyPr/>
          <a:lstStyle/>
          <a:p>
            <a:fld id="{6221C3DE-1B66-4F8B-9FDA-A52E5DE1DDC4}" type="slidenum">
              <a:rPr lang="en-IE" smtClean="0"/>
              <a:t>‹#›</a:t>
            </a:fld>
            <a:endParaRPr lang="en-IE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>
          <a:xfrm>
            <a:off x="457200" y="6611112"/>
            <a:ext cx="5600700" cy="228600"/>
          </a:xfrm>
        </p:spPr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9537D-2F1B-4A1B-AFBA-07CB7824A14E}" type="datetimeFigureOut">
              <a:rPr lang="en-IE" smtClean="0"/>
              <a:t>28/08/2024</a:t>
            </a:fld>
            <a:endParaRPr lang="en-IE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21C3DE-1B66-4F8B-9FDA-A52E5DE1DDC4}" type="slidenum">
              <a:rPr lang="en-IE" smtClean="0"/>
              <a:t>‹#›</a:t>
            </a:fld>
            <a:endParaRPr lang="en-IE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89085"/>
            <a:ext cx="2057400" cy="553707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85216"/>
            <a:ext cx="6019800" cy="55412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9537D-2F1B-4A1B-AFBA-07CB7824A14E}" type="datetimeFigureOut">
              <a:rPr lang="en-IE" smtClean="0"/>
              <a:t>28/08/2024</a:t>
            </a:fld>
            <a:endParaRPr lang="en-IE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21C3DE-1B66-4F8B-9FDA-A52E5DE1DDC4}" type="slidenum">
              <a:rPr lang="en-IE" smtClean="0"/>
              <a:t>‹#›</a:t>
            </a:fld>
            <a:endParaRPr lang="en-IE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32" name="Rectangle 3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9537D-2F1B-4A1B-AFBA-07CB7824A14E}" type="datetimeFigureOut">
              <a:rPr lang="en-IE" smtClean="0"/>
              <a:t>28/08/2024</a:t>
            </a:fld>
            <a:endParaRPr lang="en-I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21C3DE-1B66-4F8B-9FDA-A52E5DE1DDC4}" type="slidenum">
              <a:rPr lang="en-IE" smtClean="0"/>
              <a:t>‹#›</a:t>
            </a:fld>
            <a:endParaRPr lang="en-IE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2"/>
          <p:cNvGrpSpPr/>
          <p:nvPr/>
        </p:nvGrpSpPr>
        <p:grpSpPr>
          <a:xfrm>
            <a:off x="1438274" y="6629400"/>
            <a:ext cx="7705726" cy="228600"/>
            <a:chOff x="1438274" y="6629400"/>
            <a:chExt cx="7705726" cy="228600"/>
          </a:xfrm>
        </p:grpSpPr>
        <p:sp>
          <p:nvSpPr>
            <p:cNvPr id="27" name="Rectangle 26"/>
            <p:cNvSpPr/>
            <p:nvPr/>
          </p:nvSpPr>
          <p:spPr>
            <a:xfrm>
              <a:off x="8763000" y="662940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142480" y="662940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38274" y="6629400"/>
              <a:ext cx="5663565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245101"/>
            <a:ext cx="6934199" cy="1155700"/>
          </a:xfrm>
        </p:spPr>
        <p:txBody>
          <a:bodyPr anchor="t">
            <a:normAutofit/>
          </a:bodyPr>
          <a:lstStyle>
            <a:lvl1pPr algn="r">
              <a:defRPr sz="4200" b="0" i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2600" y="4114800"/>
            <a:ext cx="6934199" cy="1130300"/>
          </a:xfrm>
        </p:spPr>
        <p:txBody>
          <a:bodyPr anchor="b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 descr="9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63980" cy="6858000"/>
          </a:xfrm>
          <a:prstGeom prst="rect">
            <a:avLst/>
          </a:prstGeom>
        </p:spPr>
      </p:pic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>
          <a:xfrm>
            <a:off x="7162800" y="6610350"/>
            <a:ext cx="1524000" cy="246888"/>
          </a:xfrm>
        </p:spPr>
        <p:txBody>
          <a:bodyPr/>
          <a:lstStyle/>
          <a:p>
            <a:fld id="{7869537D-2F1B-4A1B-AFBA-07CB7824A14E}" type="datetimeFigureOut">
              <a:rPr lang="en-IE" smtClean="0"/>
              <a:t>28/08/2024</a:t>
            </a:fld>
            <a:endParaRPr lang="en-IE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1"/>
          </p:nvPr>
        </p:nvSpPr>
        <p:spPr>
          <a:xfrm>
            <a:off x="8742680" y="6610350"/>
            <a:ext cx="381000" cy="246888"/>
          </a:xfrm>
        </p:spPr>
        <p:txBody>
          <a:bodyPr/>
          <a:lstStyle/>
          <a:p>
            <a:fld id="{6221C3DE-1B66-4F8B-9FDA-A52E5DE1DDC4}" type="slidenum">
              <a:rPr lang="en-IE" smtClean="0"/>
              <a:t>‹#›</a:t>
            </a:fld>
            <a:endParaRPr lang="en-IE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2"/>
          </p:nvPr>
        </p:nvSpPr>
        <p:spPr>
          <a:xfrm>
            <a:off x="1524000" y="6610350"/>
            <a:ext cx="5562600" cy="247650"/>
          </a:xfrm>
        </p:spPr>
        <p:txBody>
          <a:bodyPr/>
          <a:lstStyle/>
          <a:p>
            <a:endParaRPr lang="en-IE"/>
          </a:p>
        </p:txBody>
      </p:sp>
      <p:pic>
        <p:nvPicPr>
          <p:cNvPr id="20" name="Picture 19" descr="vert_bar_02.png"/>
          <p:cNvPicPr preferRelativeResize="0">
            <a:picLocks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62456" y="0"/>
            <a:ext cx="73152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3" name="Group 14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869537D-2F1B-4A1B-AFBA-07CB7824A14E}" type="datetimeFigureOut">
              <a:rPr lang="en-IE" smtClean="0"/>
              <a:t>28/08/2024</a:t>
            </a:fld>
            <a:endParaRPr lang="en-IE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221C3DE-1B66-4F8B-9FDA-A52E5DE1DDC4}" type="slidenum">
              <a:rPr lang="en-IE" smtClean="0"/>
              <a:t>‹#›</a:t>
            </a:fld>
            <a:endParaRPr lang="en-I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4" name="Picture 13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4648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57200" y="2438400"/>
            <a:ext cx="40386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5"/>
          </p:nvPr>
        </p:nvSpPr>
        <p:spPr>
          <a:xfrm>
            <a:off x="4648200" y="2438400"/>
            <a:ext cx="40386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6" name="Picture 15" descr="bar_06.png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20" name="Rectangle 1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Date Placeholder 2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7869537D-2F1B-4A1B-AFBA-07CB7824A14E}" type="datetimeFigureOut">
              <a:rPr lang="en-IE" smtClean="0"/>
              <a:t>28/08/2024</a:t>
            </a:fld>
            <a:endParaRPr lang="en-IE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221C3DE-1B66-4F8B-9FDA-A52E5DE1DDC4}" type="slidenum">
              <a:rPr lang="en-IE" smtClean="0"/>
              <a:t>‹#›</a:t>
            </a:fld>
            <a:endParaRPr lang="en-IE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3" name="Group 11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9537D-2F1B-4A1B-AFBA-07CB7824A14E}" type="datetimeFigureOut">
              <a:rPr lang="en-IE" smtClean="0"/>
              <a:t>28/08/2024</a:t>
            </a:fld>
            <a:endParaRPr lang="en-IE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21C3DE-1B66-4F8B-9FDA-A52E5DE1DDC4}" type="slidenum">
              <a:rPr lang="en-IE" smtClean="0"/>
              <a:t>‹#›</a:t>
            </a:fld>
            <a:endParaRPr lang="en-IE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9537D-2F1B-4A1B-AFBA-07CB7824A14E}" type="datetimeFigureOut">
              <a:rPr lang="en-IE" smtClean="0"/>
              <a:t>28/08/2024</a:t>
            </a:fld>
            <a:endParaRPr lang="en-I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21C3DE-1B66-4F8B-9FDA-A52E5DE1DDC4}" type="slidenum">
              <a:rPr lang="en-IE" smtClean="0"/>
              <a:t>‹#›</a:t>
            </a:fld>
            <a:endParaRPr lang="en-I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3" name="Text Placeholder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352800" cy="914400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419600" y="1524000"/>
            <a:ext cx="42672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7201" y="2514599"/>
            <a:ext cx="3352800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4" name="Picture 13" descr="bar_06.png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869537D-2F1B-4A1B-AFBA-07CB7824A14E}" type="datetimeFigureOut">
              <a:rPr lang="en-IE" smtClean="0"/>
              <a:t>28/08/2024</a:t>
            </a:fld>
            <a:endParaRPr lang="en-IE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221C3DE-1B66-4F8B-9FDA-A52E5DE1DDC4}" type="slidenum">
              <a:rPr lang="en-IE" smtClean="0"/>
              <a:t>‹#›</a:t>
            </a:fld>
            <a:endParaRPr lang="en-I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048"/>
            <a:ext cx="3355848" cy="914400"/>
          </a:xfrm>
        </p:spPr>
        <p:txBody>
          <a:bodyPr anchor="b">
            <a:normAutofit/>
          </a:bodyPr>
          <a:lstStyle>
            <a:lvl1pPr algn="l">
              <a:defRPr lang="en-US" sz="1800" b="1" i="0" kern="1200" cap="all" spc="1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25696" y="1554480"/>
            <a:ext cx="4270248" cy="4059936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14600"/>
            <a:ext cx="3355848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en-US" sz="1400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9537D-2F1B-4A1B-AFBA-07CB7824A14E}" type="datetimeFigureOut">
              <a:rPr lang="en-IE" smtClean="0"/>
              <a:t>28/08/2024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C3DE-1B66-4F8B-9FDA-A52E5DE1DDC4}" type="slidenum">
              <a:rPr lang="en-IE" smtClean="0"/>
              <a:t>‹#›</a:t>
            </a:fld>
            <a:endParaRPr lang="en-IE"/>
          </a:p>
        </p:txBody>
      </p:sp>
      <p:pic>
        <p:nvPicPr>
          <p:cNvPr id="8" name="Picture 7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9" name="Picture 8" descr="bar_06.png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4419600" y="1524000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19600" y="5637212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4000">
                <a:schemeClr val="bg1">
                  <a:lumMod val="75000"/>
                  <a:alpha val="61000"/>
                </a:schemeClr>
              </a:gs>
              <a:gs pos="38000">
                <a:schemeClr val="bg1">
                  <a:lumMod val="75000"/>
                  <a:alpha val="76000"/>
                </a:schemeClr>
              </a:gs>
              <a:gs pos="100000">
                <a:schemeClr val="bg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144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610350"/>
            <a:ext cx="1524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7869537D-2F1B-4A1B-AFBA-07CB7824A14E}" type="datetimeFigureOut">
              <a:rPr lang="en-IE" smtClean="0"/>
              <a:t>28/08/2024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610350"/>
            <a:ext cx="6629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680" y="6610350"/>
            <a:ext cx="381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6221C3DE-1B66-4F8B-9FDA-A52E5DE1DDC4}" type="slidenum">
              <a:rPr lang="en-IE" smtClean="0"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196752"/>
            <a:ext cx="6781800" cy="2756991"/>
          </a:xfrm>
        </p:spPr>
        <p:txBody>
          <a:bodyPr/>
          <a:lstStyle/>
          <a:p>
            <a:r>
              <a:rPr lang="en-IE" sz="9600" b="1" dirty="0">
                <a:ln w="12700">
                  <a:solidFill>
                    <a:sysClr val="windowText" lastClr="000000"/>
                  </a:solidFill>
                </a:ln>
                <a:solidFill>
                  <a:schemeClr val="accent1"/>
                </a:solidFill>
              </a:rPr>
              <a:t>Writing a Diary Entry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3B8783-DBE3-C6B2-3CDC-40C83DDAC7C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9320"/>
            <a:ext cx="1469463" cy="3722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35CD016-7FF5-2000-0533-C70457D5A2C7}"/>
              </a:ext>
            </a:extLst>
          </p:cNvPr>
          <p:cNvSpPr txBox="1"/>
          <p:nvPr/>
        </p:nvSpPr>
        <p:spPr>
          <a:xfrm>
            <a:off x="4211960" y="6342831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/>
              <a:t>© </a:t>
            </a:r>
            <a:r>
              <a:rPr lang="en-IE" sz="1200" b="1" dirty="0" err="1"/>
              <a:t>Seomra</a:t>
            </a:r>
            <a:r>
              <a:rPr lang="en-IE" sz="1200" b="1" dirty="0"/>
              <a:t> Ranga 2024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797686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>
                <a:solidFill>
                  <a:schemeClr val="accent1"/>
                </a:solidFill>
              </a:rPr>
              <a:t>Time Conjunctions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5097627"/>
              </p:ext>
            </p:extLst>
          </p:nvPr>
        </p:nvGraphicFramePr>
        <p:xfrm>
          <a:off x="395536" y="2348880"/>
          <a:ext cx="8229600" cy="2225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b="0" dirty="0"/>
                        <a:t>first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b="0" dirty="0"/>
                        <a:t>next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b="0" dirty="0"/>
                        <a:t>after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b="0" dirty="0"/>
                        <a:t>eventually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before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earlier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later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meanwhile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in the 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next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after that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while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moments later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ever since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just then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suddenly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in the beginning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at first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at that 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just at that moment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lastly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when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soon afterwards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Before long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6AEC25BB-4D2D-B627-2CCD-84F9A38FCA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09320"/>
            <a:ext cx="1328168" cy="3722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A3D4C45-CB82-7F84-3EBB-526BCF3AAA39}"/>
              </a:ext>
            </a:extLst>
          </p:cNvPr>
          <p:cNvSpPr txBox="1"/>
          <p:nvPr/>
        </p:nvSpPr>
        <p:spPr>
          <a:xfrm>
            <a:off x="5724128" y="6309320"/>
            <a:ext cx="3384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/>
              <a:t>© </a:t>
            </a:r>
            <a:r>
              <a:rPr lang="en-IE" sz="1200" b="1" dirty="0" err="1"/>
              <a:t>Seomra</a:t>
            </a:r>
            <a:r>
              <a:rPr lang="en-IE" sz="1200" b="1" dirty="0"/>
              <a:t> Ranga 2024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390768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>
                <a:solidFill>
                  <a:schemeClr val="accent1"/>
                </a:solidFill>
              </a:rPr>
              <a:t>Diary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6000" b="1" dirty="0"/>
              <a:t>End the Diary Entry with your final </a:t>
            </a:r>
            <a:r>
              <a:rPr lang="en-IE" sz="6000" b="1" dirty="0">
                <a:solidFill>
                  <a:schemeClr val="accent1"/>
                </a:solidFill>
              </a:rPr>
              <a:t>thoughts</a:t>
            </a:r>
            <a:r>
              <a:rPr lang="en-IE" sz="6000" b="1" dirty="0"/>
              <a:t> and your </a:t>
            </a:r>
            <a:r>
              <a:rPr lang="en-IE" sz="6000" b="1" dirty="0">
                <a:solidFill>
                  <a:schemeClr val="accent1"/>
                </a:solidFill>
              </a:rPr>
              <a:t>hopes</a:t>
            </a:r>
            <a:r>
              <a:rPr lang="en-IE" sz="6000" b="1" dirty="0"/>
              <a:t> for the future</a:t>
            </a:r>
          </a:p>
          <a:p>
            <a:endParaRPr lang="en-IE" sz="60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235F9A-A4F5-DEC0-ECAC-076C6711AE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09320"/>
            <a:ext cx="1328168" cy="3722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A736856-4C65-752E-224E-558FB5F8187D}"/>
              </a:ext>
            </a:extLst>
          </p:cNvPr>
          <p:cNvSpPr txBox="1"/>
          <p:nvPr/>
        </p:nvSpPr>
        <p:spPr>
          <a:xfrm>
            <a:off x="5724128" y="6309320"/>
            <a:ext cx="3384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/>
              <a:t>© </a:t>
            </a:r>
            <a:r>
              <a:rPr lang="en-IE" sz="1200" b="1" dirty="0" err="1"/>
              <a:t>Seomra</a:t>
            </a:r>
            <a:r>
              <a:rPr lang="en-IE" sz="1200" b="1" dirty="0"/>
              <a:t> Ranga 2024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016480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>
                <a:solidFill>
                  <a:schemeClr val="accent1"/>
                </a:solidFill>
              </a:rPr>
              <a:t>Diary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6000" b="1" dirty="0"/>
              <a:t>The Diary Entry often ends with an address to the diary </a:t>
            </a:r>
            <a:r>
              <a:rPr lang="en-IE" sz="6000" b="1" dirty="0" err="1"/>
              <a:t>eg</a:t>
            </a:r>
            <a:r>
              <a:rPr lang="en-IE" sz="6000" b="1" dirty="0"/>
              <a:t>. “I’m off to bed. Bye for now”</a:t>
            </a:r>
          </a:p>
          <a:p>
            <a:endParaRPr lang="en-IE" sz="60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8597AB-9501-67C4-AE76-EE850BD305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09320"/>
            <a:ext cx="1328168" cy="3722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372063A-62EC-E82C-E721-F4C9EE395FE4}"/>
              </a:ext>
            </a:extLst>
          </p:cNvPr>
          <p:cNvSpPr txBox="1"/>
          <p:nvPr/>
        </p:nvSpPr>
        <p:spPr>
          <a:xfrm>
            <a:off x="5724128" y="6309320"/>
            <a:ext cx="3384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/>
              <a:t>© </a:t>
            </a:r>
            <a:r>
              <a:rPr lang="en-IE" sz="1200" b="1" dirty="0" err="1"/>
              <a:t>Seomra</a:t>
            </a:r>
            <a:r>
              <a:rPr lang="en-IE" sz="1200" b="1" dirty="0"/>
              <a:t> Ranga 2024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882692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086" y="411260"/>
            <a:ext cx="8229600" cy="914400"/>
          </a:xfrm>
        </p:spPr>
        <p:txBody>
          <a:bodyPr>
            <a:normAutofit/>
          </a:bodyPr>
          <a:lstStyle/>
          <a:p>
            <a:pPr algn="ctr"/>
            <a:r>
              <a:rPr lang="en-IE" sz="3200" b="1" dirty="0">
                <a:solidFill>
                  <a:schemeClr val="accent1"/>
                </a:solidFill>
              </a:rPr>
              <a:t>For Your Information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8597AB-9501-67C4-AE76-EE850BD305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09320"/>
            <a:ext cx="1328168" cy="3722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372063A-62EC-E82C-E721-F4C9EE395FE4}"/>
              </a:ext>
            </a:extLst>
          </p:cNvPr>
          <p:cNvSpPr txBox="1"/>
          <p:nvPr/>
        </p:nvSpPr>
        <p:spPr>
          <a:xfrm>
            <a:off x="5724128" y="6309320"/>
            <a:ext cx="3384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/>
              <a:t>© </a:t>
            </a:r>
            <a:r>
              <a:rPr lang="en-IE" sz="1200" b="1" dirty="0" err="1"/>
              <a:t>Seomra</a:t>
            </a:r>
            <a:r>
              <a:rPr lang="en-IE" sz="1200" b="1" dirty="0"/>
              <a:t> Ranga 2024 www.seomraranga.com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B27711-EF74-D73E-288B-FAA7CF8CDAA4}"/>
              </a:ext>
            </a:extLst>
          </p:cNvPr>
          <p:cNvSpPr txBox="1"/>
          <p:nvPr/>
        </p:nvSpPr>
        <p:spPr>
          <a:xfrm>
            <a:off x="412911" y="1196752"/>
            <a:ext cx="869559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600" dirty="0">
                <a:ea typeface="HelloAli" panose="02000603000000000000" pitchFamily="2" charset="0"/>
              </a:rPr>
              <a:t>Thank you for downloading this </a:t>
            </a:r>
            <a:r>
              <a:rPr lang="en-IE" sz="1600" dirty="0" err="1">
                <a:ea typeface="HelloAli" panose="02000603000000000000" pitchFamily="2" charset="0"/>
              </a:rPr>
              <a:t>Seomra</a:t>
            </a:r>
            <a:r>
              <a:rPr lang="en-IE" sz="1600" dirty="0">
                <a:ea typeface="HelloAli" panose="02000603000000000000" pitchFamily="2" charset="0"/>
              </a:rPr>
              <a:t> </a:t>
            </a:r>
            <a:r>
              <a:rPr lang="en-IE" sz="1600" dirty="0" err="1">
                <a:ea typeface="HelloAli" panose="02000603000000000000" pitchFamily="2" charset="0"/>
              </a:rPr>
              <a:t>Ranga</a:t>
            </a:r>
            <a:r>
              <a:rPr lang="en-IE" sz="1600" dirty="0">
                <a:ea typeface="HelloAli" panose="02000603000000000000" pitchFamily="2" charset="0"/>
              </a:rPr>
              <a:t> resource. We hope that you find it practical and useful in your classroom.</a:t>
            </a:r>
          </a:p>
          <a:p>
            <a:br>
              <a:rPr lang="en-IE" sz="1600" dirty="0">
                <a:ea typeface="HelloAli" panose="02000603000000000000" pitchFamily="2" charset="0"/>
              </a:rPr>
            </a:br>
            <a:r>
              <a:rPr lang="en-IE" sz="1600" dirty="0">
                <a:ea typeface="HelloAli" panose="02000603000000000000" pitchFamily="2" charset="0"/>
              </a:rPr>
              <a:t>Please be aware of the following conditions before using this resource.</a:t>
            </a:r>
          </a:p>
          <a:p>
            <a:endParaRPr lang="en-IE" sz="1600" dirty="0">
              <a:ea typeface="HelloAli" panose="02000603000000000000" pitchFamily="2" charset="0"/>
            </a:endParaRPr>
          </a:p>
          <a:p>
            <a:r>
              <a:rPr lang="en-IE" sz="1600" b="1" u="sng" dirty="0">
                <a:ea typeface="HelloAli" panose="02000603000000000000" pitchFamily="2" charset="0"/>
              </a:rPr>
              <a:t>Please DO:</a:t>
            </a:r>
            <a:endParaRPr lang="en-IE" sz="1600" dirty="0">
              <a:ea typeface="HelloAli" panose="02000603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ea typeface="HelloAli" panose="02000603000000000000" pitchFamily="2" charset="0"/>
              </a:rPr>
              <a:t>Print and copy this resource so that you can use it with your pupils.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ea typeface="HelloAli" panose="02000603000000000000" pitchFamily="2" charset="0"/>
              </a:rPr>
              <a:t>Make this resource available to your pupils in a private enclosed online space </a:t>
            </a:r>
            <a:r>
              <a:rPr lang="en-IE" sz="1600" dirty="0" err="1">
                <a:ea typeface="HelloAli" panose="02000603000000000000" pitchFamily="2" charset="0"/>
              </a:rPr>
              <a:t>eg</a:t>
            </a:r>
            <a:r>
              <a:rPr lang="en-IE" sz="1600" dirty="0">
                <a:ea typeface="HelloAli" panose="02000603000000000000" pitchFamily="2" charset="0"/>
              </a:rPr>
              <a:t>. Google Classroom, Seesaw, </a:t>
            </a:r>
            <a:r>
              <a:rPr lang="en-IE" sz="1600" dirty="0" err="1">
                <a:ea typeface="HelloAli" panose="02000603000000000000" pitchFamily="2" charset="0"/>
              </a:rPr>
              <a:t>Edublogs</a:t>
            </a:r>
            <a:r>
              <a:rPr lang="en-IE" sz="1600" dirty="0">
                <a:ea typeface="HelloAli" panose="02000603000000000000" pitchFamily="2" charset="0"/>
              </a:rPr>
              <a:t>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ea typeface="HelloAli" panose="02000603000000000000" pitchFamily="2" charset="0"/>
              </a:rPr>
              <a:t>Tell others if you have found it useful.</a:t>
            </a:r>
            <a:br>
              <a:rPr lang="en-IE" sz="1600" dirty="0">
                <a:ea typeface="HelloAli" panose="02000603000000000000" pitchFamily="2" charset="0"/>
              </a:rPr>
            </a:br>
            <a:endParaRPr lang="en-IE" sz="1600" dirty="0">
              <a:ea typeface="HelloAli" panose="02000603000000000000" pitchFamily="2" charset="0"/>
            </a:endParaRPr>
          </a:p>
          <a:p>
            <a:r>
              <a:rPr lang="en-IE" sz="1600" b="1" u="sng" dirty="0">
                <a:ea typeface="HelloAli" panose="02000603000000000000" pitchFamily="2" charset="0"/>
              </a:rPr>
              <a:t>Please DO NOT: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ea typeface="HelloAli" panose="02000603000000000000" pitchFamily="2" charset="0"/>
              </a:rPr>
              <a:t>Copy or share this resource (in part or whole) with others who have not joined our website. By becoming a member for themselves, they will help the site develop into the future.</a:t>
            </a:r>
          </a:p>
          <a:p>
            <a:pPr marL="285750" indent="-285750">
              <a:buFont typeface="Arial" charset="0"/>
              <a:buChar char="•"/>
            </a:pPr>
            <a:r>
              <a:rPr lang="en-IE" sz="1600" dirty="0">
                <a:ea typeface="HelloAli" panose="02000603000000000000" pitchFamily="2" charset="0"/>
              </a:rPr>
              <a:t>Make this resource available on your school website for anyone to download.</a:t>
            </a:r>
          </a:p>
          <a:p>
            <a:pPr marL="285750" indent="-285750">
              <a:buFont typeface="Arial" charset="0"/>
              <a:buChar char="•"/>
            </a:pPr>
            <a:r>
              <a:rPr lang="en-IE" sz="1600" dirty="0">
                <a:ea typeface="HelloAli" panose="02000603000000000000" pitchFamily="2" charset="0"/>
              </a:rPr>
              <a:t>Share  this resource with participants on any sort of course</a:t>
            </a:r>
          </a:p>
          <a:p>
            <a:pPr marL="285750" indent="-285750">
              <a:buFont typeface="Arial" charset="0"/>
              <a:buChar char="•"/>
            </a:pPr>
            <a:r>
              <a:rPr lang="en-IE" sz="1600" dirty="0">
                <a:ea typeface="HelloAli" panose="02000603000000000000" pitchFamily="2" charset="0"/>
              </a:rPr>
              <a:t>Share this resource with other teachers in online groups </a:t>
            </a:r>
            <a:r>
              <a:rPr lang="en-IE" sz="1600" dirty="0" err="1">
                <a:ea typeface="HelloAli" panose="02000603000000000000" pitchFamily="2" charset="0"/>
              </a:rPr>
              <a:t>eg</a:t>
            </a:r>
            <a:r>
              <a:rPr lang="en-IE" sz="1600" dirty="0">
                <a:ea typeface="HelloAli" panose="02000603000000000000" pitchFamily="2" charset="0"/>
              </a:rPr>
              <a:t>. Facebook Groups, WhatsApp Groups etc.</a:t>
            </a:r>
          </a:p>
          <a:p>
            <a:endParaRPr lang="en-IE" sz="1600" dirty="0"/>
          </a:p>
          <a:p>
            <a:r>
              <a:rPr lang="en-IE" sz="1600" dirty="0">
                <a:ea typeface="HelloAli" panose="02000603000000000000" pitchFamily="2" charset="0"/>
              </a:rPr>
              <a:t>Kind regards, </a:t>
            </a:r>
            <a:r>
              <a:rPr lang="en-IE" sz="1600" dirty="0" err="1">
                <a:ea typeface="HelloAli" panose="02000603000000000000" pitchFamily="2" charset="0"/>
              </a:rPr>
              <a:t>Seomra</a:t>
            </a:r>
            <a:r>
              <a:rPr lang="en-IE" sz="1600" dirty="0">
                <a:ea typeface="HelloAli" panose="02000603000000000000" pitchFamily="2" charset="0"/>
              </a:rPr>
              <a:t> </a:t>
            </a:r>
            <a:r>
              <a:rPr lang="en-IE" sz="1600" dirty="0" err="1">
                <a:ea typeface="HelloAli" panose="02000603000000000000" pitchFamily="2" charset="0"/>
              </a:rPr>
              <a:t>Ranga</a:t>
            </a:r>
            <a:endParaRPr lang="en-IE" sz="1600" dirty="0">
              <a:ea typeface="HelloAli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943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>
                <a:solidFill>
                  <a:schemeClr val="accent1"/>
                </a:solidFill>
              </a:rPr>
              <a:t>Diary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6000" b="1" dirty="0"/>
              <a:t>Put a relevant date on the diary entry</a:t>
            </a:r>
          </a:p>
          <a:p>
            <a:r>
              <a:rPr lang="en-IE" sz="6000" b="1" dirty="0"/>
              <a:t>Start with “Dear Diary”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6E581A-D642-916E-BC20-E01735C182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9320"/>
            <a:ext cx="1469463" cy="3722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CE67B26-D5BF-EE68-74AA-F4F1CAD60D25}"/>
              </a:ext>
            </a:extLst>
          </p:cNvPr>
          <p:cNvSpPr txBox="1"/>
          <p:nvPr/>
        </p:nvSpPr>
        <p:spPr>
          <a:xfrm>
            <a:off x="5724128" y="6309320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/>
              <a:t>© </a:t>
            </a:r>
            <a:r>
              <a:rPr lang="en-IE" sz="1200" b="1" dirty="0" err="1"/>
              <a:t>Seomra</a:t>
            </a:r>
            <a:r>
              <a:rPr lang="en-IE" sz="1200" b="1" dirty="0"/>
              <a:t> Ranga 2024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849683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>
                <a:solidFill>
                  <a:schemeClr val="accent1"/>
                </a:solidFill>
              </a:rPr>
              <a:t>Diary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E" sz="6000" b="1" dirty="0"/>
              <a:t>The first sentence is usually a general sentence about the day </a:t>
            </a:r>
            <a:r>
              <a:rPr lang="en-IE" sz="6000" b="1" dirty="0" err="1"/>
              <a:t>eg</a:t>
            </a:r>
            <a:r>
              <a:rPr lang="en-IE" sz="6000" b="1" dirty="0"/>
              <a:t>. “Today was such a horrible day”.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C6F97FB-4009-9B9E-CA23-EC445B892D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09320"/>
            <a:ext cx="1328168" cy="3722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2088062-0A1C-85B0-B7A3-DC9B11ACE332}"/>
              </a:ext>
            </a:extLst>
          </p:cNvPr>
          <p:cNvSpPr txBox="1"/>
          <p:nvPr/>
        </p:nvSpPr>
        <p:spPr>
          <a:xfrm>
            <a:off x="5724128" y="6309320"/>
            <a:ext cx="3384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/>
              <a:t>© </a:t>
            </a:r>
            <a:r>
              <a:rPr lang="en-IE" sz="1200" b="1" dirty="0" err="1"/>
              <a:t>Seomra</a:t>
            </a:r>
            <a:r>
              <a:rPr lang="en-IE" sz="1200" b="1" dirty="0"/>
              <a:t> Ranga 2024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720073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>
                <a:solidFill>
                  <a:schemeClr val="accent1"/>
                </a:solidFill>
              </a:rPr>
              <a:t>Diary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E" sz="6000" b="1" dirty="0"/>
              <a:t>A Diary Entry is a form of Recount Writing so you are re-telling the story as if you were the character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2EAA91-D9D7-F91F-A0DD-C7F3C1FA20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09320"/>
            <a:ext cx="1328168" cy="3722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01B2416-8AB5-AB98-F48E-AA531F412929}"/>
              </a:ext>
            </a:extLst>
          </p:cNvPr>
          <p:cNvSpPr txBox="1"/>
          <p:nvPr/>
        </p:nvSpPr>
        <p:spPr>
          <a:xfrm>
            <a:off x="5724128" y="6309320"/>
            <a:ext cx="3384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/>
              <a:t>© </a:t>
            </a:r>
            <a:r>
              <a:rPr lang="en-IE" sz="1200" b="1" dirty="0" err="1"/>
              <a:t>Seomra</a:t>
            </a:r>
            <a:r>
              <a:rPr lang="en-IE" sz="1200" b="1" dirty="0"/>
              <a:t> Ranga 2024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888890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>
                <a:solidFill>
                  <a:schemeClr val="accent1"/>
                </a:solidFill>
              </a:rPr>
              <a:t>Diary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E" sz="6000" b="1" dirty="0"/>
              <a:t>Write the entry in the </a:t>
            </a:r>
            <a:r>
              <a:rPr lang="en-IE" sz="6000" b="1" dirty="0">
                <a:solidFill>
                  <a:schemeClr val="accent1"/>
                </a:solidFill>
              </a:rPr>
              <a:t>past tense</a:t>
            </a:r>
          </a:p>
          <a:p>
            <a:r>
              <a:rPr lang="en-IE" sz="6000" b="1" dirty="0"/>
              <a:t>Use pronouns like “</a:t>
            </a:r>
            <a:r>
              <a:rPr lang="en-IE" sz="6000" b="1" dirty="0">
                <a:solidFill>
                  <a:schemeClr val="accent1"/>
                </a:solidFill>
              </a:rPr>
              <a:t>I</a:t>
            </a:r>
            <a:r>
              <a:rPr lang="en-IE" sz="6000" b="1" dirty="0"/>
              <a:t>”, “</a:t>
            </a:r>
            <a:r>
              <a:rPr lang="en-IE" sz="6000" b="1" dirty="0">
                <a:solidFill>
                  <a:schemeClr val="accent1"/>
                </a:solidFill>
              </a:rPr>
              <a:t>me</a:t>
            </a:r>
            <a:r>
              <a:rPr lang="en-IE" sz="6000" b="1" dirty="0"/>
              <a:t>” and “</a:t>
            </a:r>
            <a:r>
              <a:rPr lang="en-IE" sz="6000" b="1" dirty="0">
                <a:solidFill>
                  <a:schemeClr val="accent1"/>
                </a:solidFill>
              </a:rPr>
              <a:t>my</a:t>
            </a:r>
            <a:r>
              <a:rPr lang="en-IE" sz="6000" b="1" dirty="0"/>
              <a:t>” to show that the events happened to you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BAD6C3-6651-F59E-92EA-8F02D33449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09320"/>
            <a:ext cx="1328168" cy="3722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47D38A-9526-BAAB-25DA-6A446DCA5723}"/>
              </a:ext>
            </a:extLst>
          </p:cNvPr>
          <p:cNvSpPr txBox="1"/>
          <p:nvPr/>
        </p:nvSpPr>
        <p:spPr>
          <a:xfrm>
            <a:off x="5724128" y="6309320"/>
            <a:ext cx="3384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/>
              <a:t>© </a:t>
            </a:r>
            <a:r>
              <a:rPr lang="en-IE" sz="1200" b="1" dirty="0" err="1"/>
              <a:t>Seomra</a:t>
            </a:r>
            <a:r>
              <a:rPr lang="en-IE" sz="1200" b="1" dirty="0"/>
              <a:t> Ranga 2024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041805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>
                <a:solidFill>
                  <a:schemeClr val="accent1"/>
                </a:solidFill>
              </a:rPr>
              <a:t>Diary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6000" b="1" dirty="0"/>
              <a:t>Describe the places where the events happened</a:t>
            </a:r>
          </a:p>
          <a:p>
            <a:endParaRPr lang="en-IE" sz="60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0579B8-95AB-9B27-505B-DAE4B5BD2B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09320"/>
            <a:ext cx="1328168" cy="3722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0297BE0-D2F4-5958-BB65-099257B061F6}"/>
              </a:ext>
            </a:extLst>
          </p:cNvPr>
          <p:cNvSpPr txBox="1"/>
          <p:nvPr/>
        </p:nvSpPr>
        <p:spPr>
          <a:xfrm>
            <a:off x="5724128" y="6309320"/>
            <a:ext cx="3384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/>
              <a:t>© </a:t>
            </a:r>
            <a:r>
              <a:rPr lang="en-IE" sz="1200" b="1" dirty="0" err="1"/>
              <a:t>Seomra</a:t>
            </a:r>
            <a:r>
              <a:rPr lang="en-IE" sz="1200" b="1" dirty="0"/>
              <a:t> Ranga 2024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206373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>
                <a:solidFill>
                  <a:schemeClr val="accent1"/>
                </a:solidFill>
              </a:rPr>
              <a:t>Diary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E" sz="6000" b="1" dirty="0"/>
              <a:t>A Diary Entry usually includes the writer’s emotions so talk about how you were </a:t>
            </a:r>
            <a:r>
              <a:rPr lang="en-IE" sz="6000" b="1" dirty="0">
                <a:solidFill>
                  <a:schemeClr val="accent1"/>
                </a:solidFill>
              </a:rPr>
              <a:t>feeling</a:t>
            </a:r>
            <a:r>
              <a:rPr lang="en-IE" sz="6000" b="1" dirty="0"/>
              <a:t> or what you were </a:t>
            </a:r>
            <a:r>
              <a:rPr lang="en-IE" sz="6000" b="1" dirty="0">
                <a:solidFill>
                  <a:schemeClr val="accent1"/>
                </a:solidFill>
              </a:rPr>
              <a:t>thinking</a:t>
            </a:r>
            <a:r>
              <a:rPr lang="en-IE" sz="6000" b="1" dirty="0"/>
              <a:t> when each event happened</a:t>
            </a:r>
          </a:p>
          <a:p>
            <a:endParaRPr lang="en-IE" sz="60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20CF51-0CB2-D4EA-3122-25C9CF65C5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09320"/>
            <a:ext cx="1328168" cy="3722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DD9DF2E-D717-CC6C-C705-5E3EE9FC343E}"/>
              </a:ext>
            </a:extLst>
          </p:cNvPr>
          <p:cNvSpPr txBox="1"/>
          <p:nvPr/>
        </p:nvSpPr>
        <p:spPr>
          <a:xfrm>
            <a:off x="5724128" y="6309320"/>
            <a:ext cx="3384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/>
              <a:t>© </a:t>
            </a:r>
            <a:r>
              <a:rPr lang="en-IE" sz="1200" b="1" dirty="0" err="1"/>
              <a:t>Seomra</a:t>
            </a:r>
            <a:r>
              <a:rPr lang="en-IE" sz="1200" b="1" dirty="0"/>
              <a:t> Ranga 2024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483730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>
                <a:solidFill>
                  <a:schemeClr val="accent1"/>
                </a:solidFill>
              </a:rPr>
              <a:t>Diary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6000" b="1" dirty="0"/>
              <a:t>The Diary Entry should include </a:t>
            </a:r>
            <a:r>
              <a:rPr lang="en-IE" sz="6000" b="1" dirty="0">
                <a:solidFill>
                  <a:schemeClr val="accent1"/>
                </a:solidFill>
              </a:rPr>
              <a:t>Opinions</a:t>
            </a:r>
            <a:r>
              <a:rPr lang="en-IE" sz="6000" b="1" dirty="0"/>
              <a:t> as well as Facts </a:t>
            </a:r>
          </a:p>
          <a:p>
            <a:endParaRPr lang="en-IE" sz="60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DDBCE2-35AA-75F3-BBAF-F85EEE18E6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09320"/>
            <a:ext cx="1328168" cy="3722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E936E87-1844-5913-0297-98BBF440EC2A}"/>
              </a:ext>
            </a:extLst>
          </p:cNvPr>
          <p:cNvSpPr txBox="1"/>
          <p:nvPr/>
        </p:nvSpPr>
        <p:spPr>
          <a:xfrm>
            <a:off x="5724128" y="6309320"/>
            <a:ext cx="3384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/>
              <a:t>© </a:t>
            </a:r>
            <a:r>
              <a:rPr lang="en-IE" sz="1200" b="1" dirty="0" err="1"/>
              <a:t>Seomra</a:t>
            </a:r>
            <a:r>
              <a:rPr lang="en-IE" sz="1200" b="1" dirty="0"/>
              <a:t> Ranga 2024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172444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5400" b="1" dirty="0">
                <a:solidFill>
                  <a:schemeClr val="accent1"/>
                </a:solidFill>
              </a:rPr>
              <a:t>Diary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6000" b="1" dirty="0"/>
              <a:t>Use </a:t>
            </a:r>
            <a:r>
              <a:rPr lang="en-IE" sz="6000" b="1" dirty="0">
                <a:solidFill>
                  <a:schemeClr val="accent1"/>
                </a:solidFill>
              </a:rPr>
              <a:t>Time Conjunctions </a:t>
            </a:r>
            <a:r>
              <a:rPr lang="en-IE" sz="6000" b="1" dirty="0"/>
              <a:t>to start sentences or join parts of sentences:</a:t>
            </a:r>
          </a:p>
          <a:p>
            <a:endParaRPr lang="en-IE" sz="60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6EA419-C40B-6AF1-2072-E43B90CF69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09320"/>
            <a:ext cx="1328168" cy="3722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B6CA262-D8BE-B851-D191-ADA1BF9436DB}"/>
              </a:ext>
            </a:extLst>
          </p:cNvPr>
          <p:cNvSpPr txBox="1"/>
          <p:nvPr/>
        </p:nvSpPr>
        <p:spPr>
          <a:xfrm>
            <a:off x="5724128" y="6309320"/>
            <a:ext cx="3384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/>
              <a:t>© </a:t>
            </a:r>
            <a:r>
              <a:rPr lang="en-IE" sz="1200" b="1" dirty="0" err="1"/>
              <a:t>Seomra</a:t>
            </a:r>
            <a:r>
              <a:rPr lang="en-IE" sz="1200" b="1" dirty="0"/>
              <a:t> Ranga 2024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445292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acro">
  <a:themeElements>
    <a:clrScheme name="Macro">
      <a:dk1>
        <a:sysClr val="windowText" lastClr="000000"/>
      </a:dk1>
      <a:lt1>
        <a:sysClr val="window" lastClr="FFFFFF"/>
      </a:lt1>
      <a:dk2>
        <a:srgbClr val="3F3F4D"/>
      </a:dk2>
      <a:lt2>
        <a:srgbClr val="DDDDDD"/>
      </a:lt2>
      <a:accent1>
        <a:srgbClr val="A51009"/>
      </a:accent1>
      <a:accent2>
        <a:srgbClr val="DE7014"/>
      </a:accent2>
      <a:accent3>
        <a:srgbClr val="704836"/>
      </a:accent3>
      <a:accent4>
        <a:srgbClr val="F2B431"/>
      </a:accent4>
      <a:accent5>
        <a:srgbClr val="7F221D"/>
      </a:accent5>
      <a:accent6>
        <a:srgbClr val="CDAC77"/>
      </a:accent6>
      <a:hlink>
        <a:srgbClr val="F5B123"/>
      </a:hlink>
      <a:folHlink>
        <a:srgbClr val="E19B0B"/>
      </a:folHlink>
    </a:clrScheme>
    <a:fontScheme name="Macr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c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300000"/>
              </a:schemeClr>
            </a:gs>
            <a:gs pos="100000">
              <a:schemeClr val="phClr">
                <a:tint val="80000"/>
                <a:satMod val="15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90000"/>
                <a:satMod val="300000"/>
              </a:schemeClr>
            </a:gs>
            <a:gs pos="100000">
              <a:schemeClr val="phClr">
                <a:satMod val="150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70000"/>
              </a:srgbClr>
            </a:outerShdw>
          </a:effectLst>
        </a:effectStyle>
        <a:effectStyle>
          <a:effectLst>
            <a:outerShdw blurRad="25400" dist="254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5875" prstMaterial="softmetal">
            <a:bevelT w="25400" h="19050" prst="angle"/>
            <a:contourClr>
              <a:schemeClr val="phClr">
                <a:shade val="30000"/>
              </a:schemeClr>
            </a:contourClr>
          </a:sp3d>
        </a:effectStyle>
        <a:effectStyle>
          <a:effectLst>
            <a:outerShdw blurRad="254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9050" prstMaterial="metal">
            <a:bevelT w="63500" h="31750" prst="angle"/>
            <a:contourClr>
              <a:schemeClr val="phClr">
                <a:shade val="25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7000"/>
                <a:shade val="93000"/>
                <a:satMod val="110000"/>
                <a:lumMod val="90000"/>
              </a:schemeClr>
            </a:gs>
            <a:gs pos="76000">
              <a:schemeClr val="phClr">
                <a:tint val="85000"/>
                <a:shade val="75000"/>
                <a:satMod val="120000"/>
              </a:schemeClr>
            </a:gs>
            <a:gs pos="100000">
              <a:schemeClr val="phClr">
                <a:tint val="86000"/>
                <a:shade val="50000"/>
                <a:satMod val="13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35000"/>
                <a:satMod val="146000"/>
                <a:lumMod val="101000"/>
              </a:schemeClr>
            </a:gs>
            <a:gs pos="26000">
              <a:schemeClr val="phClr">
                <a:tint val="96000"/>
                <a:shade val="96000"/>
                <a:satMod val="190000"/>
              </a:schemeClr>
            </a:gs>
            <a:gs pos="100000">
              <a:schemeClr val="phClr">
                <a:tint val="60000"/>
                <a:shade val="90000"/>
                <a:satMod val="22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</Template>
  <TotalTime>76</TotalTime>
  <Words>533</Words>
  <Application>Microsoft Office PowerPoint</Application>
  <PresentationFormat>On-screen Show (4:3)</PresentationFormat>
  <Paragraphs>76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HelloAli</vt:lpstr>
      <vt:lpstr>Wingdings</vt:lpstr>
      <vt:lpstr>Macro</vt:lpstr>
      <vt:lpstr>Writing a Diary Entry</vt:lpstr>
      <vt:lpstr>Diary Writing</vt:lpstr>
      <vt:lpstr>Diary Writing</vt:lpstr>
      <vt:lpstr>Diary Writing</vt:lpstr>
      <vt:lpstr>Diary Writing</vt:lpstr>
      <vt:lpstr>Diary Writing</vt:lpstr>
      <vt:lpstr>Diary Writing</vt:lpstr>
      <vt:lpstr>Diary Writing</vt:lpstr>
      <vt:lpstr>Diary Writing</vt:lpstr>
      <vt:lpstr>Time Conjunctions</vt:lpstr>
      <vt:lpstr>Diary Writing</vt:lpstr>
      <vt:lpstr>Diary Writing</vt:lpstr>
      <vt:lpstr>For Your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a Diary Entry</dc:title>
  <dc:creator>Damien</dc:creator>
  <cp:lastModifiedBy>Damien Quinn</cp:lastModifiedBy>
  <cp:revision>11</cp:revision>
  <dcterms:created xsi:type="dcterms:W3CDTF">2021-11-22T20:12:53Z</dcterms:created>
  <dcterms:modified xsi:type="dcterms:W3CDTF">2024-08-28T10:47:57Z</dcterms:modified>
</cp:coreProperties>
</file>