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75" r:id="rId4"/>
    <p:sldId id="276" r:id="rId5"/>
    <p:sldId id="277" r:id="rId6"/>
    <p:sldId id="267" r:id="rId7"/>
    <p:sldId id="258" r:id="rId8"/>
    <p:sldId id="262" r:id="rId9"/>
    <p:sldId id="263" r:id="rId10"/>
    <p:sldId id="264" r:id="rId11"/>
    <p:sldId id="265" r:id="rId12"/>
    <p:sldId id="266" r:id="rId13"/>
    <p:sldId id="394" r:id="rId14"/>
    <p:sldId id="269" r:id="rId15"/>
    <p:sldId id="278" r:id="rId16"/>
    <p:sldId id="395" r:id="rId17"/>
    <p:sldId id="270" r:id="rId18"/>
    <p:sldId id="271" r:id="rId19"/>
    <p:sldId id="272" r:id="rId20"/>
    <p:sldId id="273" r:id="rId21"/>
    <p:sldId id="274" r:id="rId22"/>
    <p:sldId id="396" r:id="rId23"/>
    <p:sldId id="39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398" r:id="rId32"/>
    <p:sldId id="399" r:id="rId33"/>
    <p:sldId id="268" r:id="rId34"/>
    <p:sldId id="293" r:id="rId35"/>
    <p:sldId id="294" r:id="rId36"/>
    <p:sldId id="295" r:id="rId37"/>
    <p:sldId id="296" r:id="rId38"/>
    <p:sldId id="297" r:id="rId39"/>
    <p:sldId id="298" r:id="rId40"/>
    <p:sldId id="400" r:id="rId41"/>
    <p:sldId id="401" r:id="rId42"/>
    <p:sldId id="286" r:id="rId43"/>
    <p:sldId id="287" r:id="rId44"/>
    <p:sldId id="288" r:id="rId45"/>
    <p:sldId id="289" r:id="rId46"/>
    <p:sldId id="290" r:id="rId47"/>
    <p:sldId id="291" r:id="rId48"/>
    <p:sldId id="292" r:id="rId49"/>
    <p:sldId id="402" r:id="rId50"/>
    <p:sldId id="403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404" r:id="rId59"/>
    <p:sldId id="405" r:id="rId60"/>
    <p:sldId id="306" r:id="rId61"/>
    <p:sldId id="307" r:id="rId62"/>
    <p:sldId id="308" r:id="rId63"/>
    <p:sldId id="309" r:id="rId64"/>
    <p:sldId id="310" r:id="rId65"/>
    <p:sldId id="311" r:id="rId66"/>
    <p:sldId id="312" r:id="rId67"/>
    <p:sldId id="406" r:id="rId68"/>
    <p:sldId id="407" r:id="rId69"/>
    <p:sldId id="391" r:id="rId70"/>
    <p:sldId id="313" r:id="rId71"/>
    <p:sldId id="314" r:id="rId72"/>
    <p:sldId id="315" r:id="rId73"/>
    <p:sldId id="316" r:id="rId74"/>
    <p:sldId id="317" r:id="rId75"/>
    <p:sldId id="318" r:id="rId76"/>
    <p:sldId id="319" r:id="rId77"/>
    <p:sldId id="408" r:id="rId78"/>
    <p:sldId id="409" r:id="rId79"/>
    <p:sldId id="320" r:id="rId80"/>
    <p:sldId id="321" r:id="rId81"/>
    <p:sldId id="322" r:id="rId82"/>
    <p:sldId id="323" r:id="rId83"/>
    <p:sldId id="324" r:id="rId84"/>
    <p:sldId id="325" r:id="rId85"/>
    <p:sldId id="326" r:id="rId86"/>
    <p:sldId id="410" r:id="rId87"/>
    <p:sldId id="411" r:id="rId88"/>
    <p:sldId id="327" r:id="rId89"/>
    <p:sldId id="328" r:id="rId90"/>
    <p:sldId id="329" r:id="rId91"/>
    <p:sldId id="330" r:id="rId92"/>
    <p:sldId id="331" r:id="rId93"/>
    <p:sldId id="332" r:id="rId94"/>
    <p:sldId id="333" r:id="rId95"/>
    <p:sldId id="412" r:id="rId96"/>
    <p:sldId id="413" r:id="rId97"/>
    <p:sldId id="334" r:id="rId98"/>
    <p:sldId id="335" r:id="rId99"/>
    <p:sldId id="336" r:id="rId100"/>
    <p:sldId id="337" r:id="rId101"/>
    <p:sldId id="338" r:id="rId102"/>
    <p:sldId id="339" r:id="rId103"/>
    <p:sldId id="340" r:id="rId104"/>
    <p:sldId id="414" r:id="rId105"/>
    <p:sldId id="415" r:id="rId106"/>
    <p:sldId id="392" r:id="rId107"/>
    <p:sldId id="341" r:id="rId108"/>
    <p:sldId id="342" r:id="rId109"/>
    <p:sldId id="343" r:id="rId110"/>
    <p:sldId id="344" r:id="rId111"/>
    <p:sldId id="345" r:id="rId112"/>
    <p:sldId id="346" r:id="rId113"/>
    <p:sldId id="347" r:id="rId114"/>
    <p:sldId id="416" r:id="rId115"/>
    <p:sldId id="417" r:id="rId116"/>
    <p:sldId id="348" r:id="rId117"/>
    <p:sldId id="349" r:id="rId118"/>
    <p:sldId id="350" r:id="rId119"/>
    <p:sldId id="351" r:id="rId120"/>
    <p:sldId id="352" r:id="rId121"/>
    <p:sldId id="353" r:id="rId122"/>
    <p:sldId id="354" r:id="rId123"/>
    <p:sldId id="418" r:id="rId124"/>
    <p:sldId id="419" r:id="rId125"/>
    <p:sldId id="355" r:id="rId126"/>
    <p:sldId id="356" r:id="rId127"/>
    <p:sldId id="357" r:id="rId128"/>
    <p:sldId id="358" r:id="rId129"/>
    <p:sldId id="359" r:id="rId130"/>
    <p:sldId id="360" r:id="rId131"/>
    <p:sldId id="361" r:id="rId132"/>
    <p:sldId id="420" r:id="rId133"/>
    <p:sldId id="421" r:id="rId134"/>
    <p:sldId id="362" r:id="rId135"/>
    <p:sldId id="363" r:id="rId136"/>
    <p:sldId id="364" r:id="rId137"/>
    <p:sldId id="365" r:id="rId138"/>
    <p:sldId id="366" r:id="rId139"/>
    <p:sldId id="367" r:id="rId140"/>
    <p:sldId id="368" r:id="rId141"/>
    <p:sldId id="422" r:id="rId142"/>
    <p:sldId id="423" r:id="rId143"/>
    <p:sldId id="369" r:id="rId144"/>
    <p:sldId id="370" r:id="rId145"/>
    <p:sldId id="371" r:id="rId146"/>
    <p:sldId id="372" r:id="rId147"/>
    <p:sldId id="373" r:id="rId148"/>
    <p:sldId id="374" r:id="rId149"/>
    <p:sldId id="375" r:id="rId150"/>
    <p:sldId id="424" r:id="rId151"/>
    <p:sldId id="425" r:id="rId152"/>
    <p:sldId id="393" r:id="rId153"/>
    <p:sldId id="376" r:id="rId154"/>
    <p:sldId id="377" r:id="rId155"/>
    <p:sldId id="378" r:id="rId156"/>
    <p:sldId id="379" r:id="rId157"/>
    <p:sldId id="380" r:id="rId158"/>
    <p:sldId id="381" r:id="rId159"/>
    <p:sldId id="382" r:id="rId160"/>
    <p:sldId id="426" r:id="rId161"/>
    <p:sldId id="427" r:id="rId162"/>
    <p:sldId id="383" r:id="rId163"/>
    <p:sldId id="384" r:id="rId164"/>
    <p:sldId id="385" r:id="rId165"/>
    <p:sldId id="386" r:id="rId166"/>
    <p:sldId id="387" r:id="rId167"/>
    <p:sldId id="388" r:id="rId168"/>
    <p:sldId id="389" r:id="rId169"/>
    <p:sldId id="428" r:id="rId170"/>
    <p:sldId id="429" r:id="rId171"/>
    <p:sldId id="390" r:id="rId172"/>
    <p:sldId id="261" r:id="rId173"/>
    <p:sldId id="259" r:id="rId17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E1C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650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theme" Target="theme/theme1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presProps" Target="presProps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viewProps" Target="viewProps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99675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6004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48423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426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19218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6353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66078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623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463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71676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66777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CE7C3-2EC1-4B4D-86B8-A9DDA6D60AC2}" type="datetimeFigureOut">
              <a:rPr lang="en-IE" smtClean="0"/>
              <a:t>07/02/2024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E5F69-C8C3-4952-8C69-5A38A677C3D4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37501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www.teacherspayteachers.com/Store/Educlips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hyperlink" Target="https://depositphotos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8" name="Picture 7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3688E546-AFA5-CD4F-2825-38E6767AC0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142" y="864826"/>
            <a:ext cx="6633715" cy="1705326"/>
          </a:xfrm>
          <a:prstGeom prst="rect">
            <a:avLst/>
          </a:prstGeom>
        </p:spPr>
      </p:pic>
      <p:pic>
        <p:nvPicPr>
          <p:cNvPr id="10" name="Picture 9" descr="A red and white text&#10;&#10;Description automatically generated">
            <a:extLst>
              <a:ext uri="{FF2B5EF4-FFF2-40B4-BE49-F238E27FC236}">
                <a16:creationId xmlns:a16="http://schemas.microsoft.com/office/drawing/2014/main" id="{857284CE-E4BA-21BE-3AE7-DAFDB88FDC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551" y="1891570"/>
            <a:ext cx="3438151" cy="2438405"/>
          </a:xfrm>
          <a:prstGeom prst="rect">
            <a:avLst/>
          </a:prstGeom>
        </p:spPr>
      </p:pic>
      <p:pic>
        <p:nvPicPr>
          <p:cNvPr id="12" name="Picture 11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B95BAB60-B8CB-8618-632F-E3B950401D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429000"/>
            <a:ext cx="2731014" cy="2438405"/>
          </a:xfrm>
          <a:prstGeom prst="rect">
            <a:avLst/>
          </a:prstGeom>
        </p:spPr>
      </p:pic>
      <p:pic>
        <p:nvPicPr>
          <p:cNvPr id="16" name="Picture 15" descr="A cartoon of a child holding a heart&#10;&#10;Description automatically generated">
            <a:extLst>
              <a:ext uri="{FF2B5EF4-FFF2-40B4-BE49-F238E27FC236}">
                <a16:creationId xmlns:a16="http://schemas.microsoft.com/office/drawing/2014/main" id="{5F0E098F-D361-7E3B-D69F-124F55972E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383" y="2570152"/>
            <a:ext cx="1370442" cy="298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3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If a text message is signed with “XO”, the “X” stands for a kiss, what does the “O” stand for?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4D1281-811C-C255-B0FA-06B81EA03060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9C3A43FA-8E72-96FD-86C7-C2261EA94F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25" y="252226"/>
            <a:ext cx="3930949" cy="20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1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is the name of Homer’s wife in the cartoon “The Simpsons”?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D93F963D-EF28-7CC9-D888-DBE9C75871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8776"/>
            <a:ext cx="3314793" cy="1609123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6240517A-F00D-AF5D-C431-42F0BEA299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CE2860-9C64-AE9F-A322-A29C0877CECE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Marge</a:t>
            </a:r>
          </a:p>
        </p:txBody>
      </p:sp>
    </p:spTree>
    <p:extLst>
      <p:ext uri="{BB962C8B-B14F-4D97-AF65-F5344CB8AC3E}">
        <p14:creationId xmlns:p14="http://schemas.microsoft.com/office/powerpoint/2010/main" val="3392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In what stage musical did Danny Zuko and Sandy Dee eventually fall in love?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4B1527B9-A619-4CD5-FF96-7759A948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8776"/>
            <a:ext cx="3314793" cy="1609123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801A2B80-BA52-9EEC-5EE4-8F76145EAE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098CC6-11AB-F8B4-C32F-8061DBD5174E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Grease</a:t>
            </a:r>
          </a:p>
        </p:txBody>
      </p:sp>
    </p:spTree>
    <p:extLst>
      <p:ext uri="{BB962C8B-B14F-4D97-AF65-F5344CB8AC3E}">
        <p14:creationId xmlns:p14="http://schemas.microsoft.com/office/powerpoint/2010/main" val="21953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In what language does “Ti Amo” mean “I love you”?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0A0BA86E-2C17-4B1D-A159-BC811BF2D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8776"/>
            <a:ext cx="3314793" cy="1609123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A9370CCE-32C5-02DD-69D7-69570BB15F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069257-0781-12D6-1D57-12250B73AEED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Italian</a:t>
            </a:r>
          </a:p>
        </p:txBody>
      </p:sp>
    </p:spTree>
    <p:extLst>
      <p:ext uri="{BB962C8B-B14F-4D97-AF65-F5344CB8AC3E}">
        <p14:creationId xmlns:p14="http://schemas.microsoft.com/office/powerpoint/2010/main" val="295572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000" dirty="0"/>
              <a:t>Mean-spirited 19th century Valentines’ Cards were known as “____ Valentines” – Salt, Vinegar or Pepper?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5F73BC7F-E133-CFFE-B412-0938A92501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8776"/>
            <a:ext cx="3314793" cy="1609123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9B258FC2-CCDC-DF96-C607-DB6D271E91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AA58BB-BA5B-5A78-0A6C-7BEAE0DFC4BF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Vinegar</a:t>
            </a:r>
          </a:p>
        </p:txBody>
      </p:sp>
    </p:spTree>
    <p:extLst>
      <p:ext uri="{BB962C8B-B14F-4D97-AF65-F5344CB8AC3E}">
        <p14:creationId xmlns:p14="http://schemas.microsoft.com/office/powerpoint/2010/main" val="74155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0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did one piece of toast say to the other?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“You’re my butter half!”</a:t>
            </a:r>
          </a:p>
        </p:txBody>
      </p:sp>
    </p:spTree>
    <p:extLst>
      <p:ext uri="{BB962C8B-B14F-4D97-AF65-F5344CB8AC3E}">
        <p14:creationId xmlns:p14="http://schemas.microsoft.com/office/powerpoint/2010/main" val="422619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1F0DA0-A511-BEB0-C3C7-397E45099028}"/>
              </a:ext>
            </a:extLst>
          </p:cNvPr>
          <p:cNvSpPr txBox="1"/>
          <p:nvPr/>
        </p:nvSpPr>
        <p:spPr>
          <a:xfrm>
            <a:off x="2152290" y="1399454"/>
            <a:ext cx="48394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19050">
                  <a:solidFill>
                    <a:schemeClr val="tx1"/>
                  </a:solidFill>
                </a:ln>
                <a:solidFill>
                  <a:srgbClr val="EE1C25"/>
                </a:solidFill>
              </a:rPr>
              <a:t>Time to Check the Scores</a:t>
            </a:r>
          </a:p>
        </p:txBody>
      </p:sp>
    </p:spTree>
    <p:extLst>
      <p:ext uri="{BB962C8B-B14F-4D97-AF65-F5344CB8AC3E}">
        <p14:creationId xmlns:p14="http://schemas.microsoft.com/office/powerpoint/2010/main" val="205371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3" name="Picture 2" descr="A red and white text&#10;&#10;Description automatically generated">
            <a:extLst>
              <a:ext uri="{FF2B5EF4-FFF2-40B4-BE49-F238E27FC236}">
                <a16:creationId xmlns:a16="http://schemas.microsoft.com/office/drawing/2014/main" id="{2B10C27B-0F0E-971E-D025-AB4D1AB5F5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566" y="1725283"/>
            <a:ext cx="6814868" cy="340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45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True or false: a Claddagh ring shows two hands holding a heart with a crown above it?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758E2649-5F58-057A-40C8-06364F5195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525" y="134663"/>
            <a:ext cx="4629818" cy="231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83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What item of jewellery do couples usually exchange as a symbol of their love when getting married? 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758E2649-5F58-057A-40C8-06364F5195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525" y="134663"/>
            <a:ext cx="4629818" cy="231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54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True or false: the world record for the longest marriage is 86 years 290 days?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69CD55-4F62-4EBD-FBFF-7A9A869BBE7E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08B408FC-087B-EB31-AC0C-9CE154EC2A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25" y="252226"/>
            <a:ext cx="3930949" cy="20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7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/>
              <a:t>Cén</a:t>
            </a:r>
            <a:r>
              <a:rPr lang="en-IE" sz="6000" dirty="0"/>
              <a:t> </a:t>
            </a:r>
            <a:r>
              <a:rPr lang="en-IE" sz="6000" dirty="0" err="1"/>
              <a:t>Gaeilge</a:t>
            </a:r>
            <a:r>
              <a:rPr lang="en-IE" sz="6000" dirty="0"/>
              <a:t> </a:t>
            </a:r>
            <a:r>
              <a:rPr lang="en-IE" sz="6000" dirty="0" err="1"/>
              <a:t>atá</a:t>
            </a:r>
            <a:r>
              <a:rPr lang="en-IE" sz="6000" dirty="0"/>
              <a:t> </a:t>
            </a:r>
            <a:r>
              <a:rPr lang="en-IE" sz="6000" dirty="0" err="1"/>
              <a:t>ar</a:t>
            </a:r>
            <a:r>
              <a:rPr lang="en-IE" sz="6000" dirty="0"/>
              <a:t> “Love”?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758E2649-5F58-057A-40C8-06364F5195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525" y="134663"/>
            <a:ext cx="4629818" cy="231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4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In the Popeye cartoons, what was the name of Popeye’s girlfriend?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758E2649-5F58-057A-40C8-06364F5195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525" y="134663"/>
            <a:ext cx="4629818" cy="231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0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What hugely popular website was launched on Valentines’ Day, 2005 – YouTube, Google or Amazon?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758E2649-5F58-057A-40C8-06364F5195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525" y="134663"/>
            <a:ext cx="4629818" cy="231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57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How many years are a couple married if they are celebrating their Silver wedding anniversary?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758E2649-5F58-057A-40C8-06364F5195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525" y="134663"/>
            <a:ext cx="4629818" cy="231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99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27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did one light bulb say to the other on Valentines’ Day?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“I love you a whole watt!”</a:t>
            </a:r>
          </a:p>
        </p:txBody>
      </p:sp>
    </p:spTree>
    <p:extLst>
      <p:ext uri="{BB962C8B-B14F-4D97-AF65-F5344CB8AC3E}">
        <p14:creationId xmlns:p14="http://schemas.microsoft.com/office/powerpoint/2010/main" val="148123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2" name="Picture 1" descr="A red and white text&#10;&#10;Description automatically generated">
            <a:extLst>
              <a:ext uri="{FF2B5EF4-FFF2-40B4-BE49-F238E27FC236}">
                <a16:creationId xmlns:a16="http://schemas.microsoft.com/office/drawing/2014/main" id="{ABA53EA1-B46E-B182-9CBC-7A6275298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84" y="3048363"/>
            <a:ext cx="6245429" cy="2715404"/>
          </a:xfrm>
          <a:prstGeom prst="rect">
            <a:avLst/>
          </a:prstGeom>
        </p:spPr>
      </p:pic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C9F4A9F2-A7ED-5564-0B8F-0A586C3B18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628" y="754540"/>
            <a:ext cx="6830740" cy="338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0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True or false: singer Michael Jackson died on Valentines’ Day in 2009?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DF6AC618-A8DD-CB5D-384C-CCBB9FC8D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43329"/>
            <a:ext cx="3342231" cy="1654570"/>
          </a:xfrm>
          <a:prstGeom prst="rect">
            <a:avLst/>
          </a:prstGeom>
        </p:spPr>
      </p:pic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D8BC3A3D-8B63-89DB-9F0B-3B15079592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1B7FFB-AC57-07DC-37F3-D7AD40129A57}"/>
              </a:ext>
            </a:extLst>
          </p:cNvPr>
          <p:cNvSpPr txBox="1"/>
          <p:nvPr/>
        </p:nvSpPr>
        <p:spPr>
          <a:xfrm>
            <a:off x="1259457" y="5035225"/>
            <a:ext cx="6944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False </a:t>
            </a:r>
            <a:r>
              <a:rPr lang="en-IE" sz="3200" b="1" dirty="0">
                <a:solidFill>
                  <a:srgbClr val="FF0000"/>
                </a:solidFill>
              </a:rPr>
              <a:t>(He died on June 25th, 2009)</a:t>
            </a:r>
          </a:p>
        </p:txBody>
      </p:sp>
    </p:spTree>
    <p:extLst>
      <p:ext uri="{BB962C8B-B14F-4D97-AF65-F5344CB8AC3E}">
        <p14:creationId xmlns:p14="http://schemas.microsoft.com/office/powerpoint/2010/main" val="68715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In what Disney movie does a prince’s kiss wake up a woman from a deep sleep?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13502068-E5FD-748D-1616-90109C2244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43329"/>
            <a:ext cx="3342231" cy="1654570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64D8330E-CDDA-1213-57C1-C38A151DAD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697F5B-973C-62BE-B398-51C47AA56365}"/>
              </a:ext>
            </a:extLst>
          </p:cNvPr>
          <p:cNvSpPr txBox="1"/>
          <p:nvPr/>
        </p:nvSpPr>
        <p:spPr>
          <a:xfrm>
            <a:off x="2268747" y="5035225"/>
            <a:ext cx="4813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Sleeping Beauty</a:t>
            </a:r>
          </a:p>
        </p:txBody>
      </p:sp>
    </p:spTree>
    <p:extLst>
      <p:ext uri="{BB962C8B-B14F-4D97-AF65-F5344CB8AC3E}">
        <p14:creationId xmlns:p14="http://schemas.microsoft.com/office/powerpoint/2010/main" val="421441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After flowers, what is the next most popular Valentines’ Day gift?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4505959B-3229-E4DA-C07B-E6BBF77D68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43329"/>
            <a:ext cx="3342231" cy="1654570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463E0D31-8793-7311-7CF0-F44D231F91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CB1158D-62E7-A831-C909-EE9B67A9997F}"/>
              </a:ext>
            </a:extLst>
          </p:cNvPr>
          <p:cNvSpPr txBox="1"/>
          <p:nvPr/>
        </p:nvSpPr>
        <p:spPr>
          <a:xfrm>
            <a:off x="2087592" y="5035225"/>
            <a:ext cx="5650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Chocolates/Sweets</a:t>
            </a:r>
          </a:p>
        </p:txBody>
      </p:sp>
    </p:spTree>
    <p:extLst>
      <p:ext uri="{BB962C8B-B14F-4D97-AF65-F5344CB8AC3E}">
        <p14:creationId xmlns:p14="http://schemas.microsoft.com/office/powerpoint/2010/main" val="204650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How much does a stamp cost to post a Valentines’ Day card in Ireland: €1.15, €1.25 or €1.35?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3615E2-1CB8-6FDF-E0A2-0E243CD296C3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1D619B10-4238-ADF7-DD19-13A8B5C2F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25" y="252226"/>
            <a:ext cx="3930949" cy="20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4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000" dirty="0"/>
              <a:t>My name is Kate Middleton. I have three children: George, Charlotte and Louis. What is my husband’s name?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EE79D596-FC71-8673-1663-E0342B20D1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43329"/>
            <a:ext cx="3342231" cy="1654570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EC1F3A57-DBA3-7504-16FC-A8E51A0407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E3CCB0-A715-40B6-5363-9518C9A5FE4F}"/>
              </a:ext>
            </a:extLst>
          </p:cNvPr>
          <p:cNvSpPr txBox="1"/>
          <p:nvPr/>
        </p:nvSpPr>
        <p:spPr>
          <a:xfrm>
            <a:off x="2268747" y="5035225"/>
            <a:ext cx="43908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Prince William</a:t>
            </a:r>
          </a:p>
        </p:txBody>
      </p:sp>
    </p:spTree>
    <p:extLst>
      <p:ext uri="{BB962C8B-B14F-4D97-AF65-F5344CB8AC3E}">
        <p14:creationId xmlns:p14="http://schemas.microsoft.com/office/powerpoint/2010/main" val="250543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Complete the name of the Christmas movie, “Love ____” – Really, Definitely or Actually?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55F65839-829C-F291-51D5-4F44D05B09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43329"/>
            <a:ext cx="3342231" cy="1654570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064CA491-DCCF-8EDC-0A35-FECCDDF066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892BC4-9962-8A6D-C84F-581B1CAAF049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Actually</a:t>
            </a:r>
          </a:p>
        </p:txBody>
      </p:sp>
    </p:spTree>
    <p:extLst>
      <p:ext uri="{BB962C8B-B14F-4D97-AF65-F5344CB8AC3E}">
        <p14:creationId xmlns:p14="http://schemas.microsoft.com/office/powerpoint/2010/main" val="342005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If you receive an unsigned Valentines’ Day card, it is said to be from a “Secret ____”?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A9994837-6E1F-D622-FEF3-EF58E0295C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43329"/>
            <a:ext cx="3342231" cy="1654570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78F5C0C1-997D-6E7D-A3E4-CCC8CA1A57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B01838-CB52-F29D-79B1-B0D5DA883C74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Admirer</a:t>
            </a:r>
          </a:p>
        </p:txBody>
      </p:sp>
    </p:spTree>
    <p:extLst>
      <p:ext uri="{BB962C8B-B14F-4D97-AF65-F5344CB8AC3E}">
        <p14:creationId xmlns:p14="http://schemas.microsoft.com/office/powerpoint/2010/main" val="71876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86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Why do skunks get very upset on Valentines’ Day 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37557" y="4135651"/>
            <a:ext cx="76688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They find it very scent-</a:t>
            </a:r>
            <a:r>
              <a:rPr lang="en-IE" sz="5400" b="1" dirty="0" err="1">
                <a:solidFill>
                  <a:srgbClr val="FF0000"/>
                </a:solidFill>
              </a:rPr>
              <a:t>imental</a:t>
            </a:r>
            <a:r>
              <a:rPr lang="en-IE" sz="5400" b="1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23080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5DD6847B-F267-DF23-B8DA-86669D0DF5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072" y="1742536"/>
            <a:ext cx="6745856" cy="337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13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is the name of a holiday that a newly-married couple goes on after the wedding?</a:t>
            </a:r>
          </a:p>
        </p:txBody>
      </p:sp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9CC277DC-E520-3412-1A4F-93D0BB63A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59" y="113097"/>
            <a:ext cx="4672950" cy="233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2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Complete the part of the Valentines’ Day card verse: “Roses are red, Violets are ___”?</a:t>
            </a:r>
          </a:p>
        </p:txBody>
      </p:sp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9CC277DC-E520-3412-1A4F-93D0BB63A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59" y="113097"/>
            <a:ext cx="4672950" cy="233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37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True or false: St. Valentine is also known as the patron saint of beekeepers?</a:t>
            </a:r>
          </a:p>
        </p:txBody>
      </p:sp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9CC277DC-E520-3412-1A4F-93D0BB63A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59" y="113097"/>
            <a:ext cx="4672950" cy="233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8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In a tennis match, if the score is 40-Love, how many points does the “Love” represent?</a:t>
            </a:r>
          </a:p>
        </p:txBody>
      </p:sp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9CC277DC-E520-3412-1A4F-93D0BB63A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59" y="113097"/>
            <a:ext cx="4672950" cy="233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56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35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The human heart, associated with Valentines’ Day, has how many chambers?</a:t>
            </a:r>
          </a:p>
        </p:txBody>
      </p:sp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9CC277DC-E520-3412-1A4F-93D0BB63A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59" y="113097"/>
            <a:ext cx="4672950" cy="233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7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How much would you pay for a dozen red roses @ €12.50 each?</a:t>
            </a:r>
          </a:p>
        </p:txBody>
      </p:sp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9CC277DC-E520-3412-1A4F-93D0BB63A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59" y="113097"/>
            <a:ext cx="4672950" cy="233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6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7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did the stamp say to the envelope on Valentines’ Day?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“I’m stuck on you!”</a:t>
            </a:r>
          </a:p>
        </p:txBody>
      </p:sp>
    </p:spTree>
    <p:extLst>
      <p:ext uri="{BB962C8B-B14F-4D97-AF65-F5344CB8AC3E}">
        <p14:creationId xmlns:p14="http://schemas.microsoft.com/office/powerpoint/2010/main" val="185952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2" name="Picture 1" descr="A red and white text&#10;&#10;Description automatically generated">
            <a:extLst>
              <a:ext uri="{FF2B5EF4-FFF2-40B4-BE49-F238E27FC236}">
                <a16:creationId xmlns:a16="http://schemas.microsoft.com/office/drawing/2014/main" id="{ABA53EA1-B46E-B182-9CBC-7A6275298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84" y="3048363"/>
            <a:ext cx="6245429" cy="2715404"/>
          </a:xfrm>
          <a:prstGeom prst="rect">
            <a:avLst/>
          </a:prstGeom>
        </p:spPr>
      </p:pic>
      <p:pic>
        <p:nvPicPr>
          <p:cNvPr id="3" name="Picture 2" descr="A red and white text&#10;&#10;Description automatically generated">
            <a:extLst>
              <a:ext uri="{FF2B5EF4-FFF2-40B4-BE49-F238E27FC236}">
                <a16:creationId xmlns:a16="http://schemas.microsoft.com/office/drawing/2014/main" id="{57AA1FA6-22A6-5760-46E5-F9416E491C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564" y="728011"/>
            <a:ext cx="6814868" cy="340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True or false: a Claddagh ring shows two hands holding a heart with a crown above it?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758E2649-5F58-057A-40C8-06364F5195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30309"/>
            <a:ext cx="3335180" cy="1667590"/>
          </a:xfrm>
          <a:prstGeom prst="rect">
            <a:avLst/>
          </a:prstGeom>
        </p:spPr>
      </p:pic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93E85907-FAE7-6E6B-1C87-5D8146F93A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0CB6C1-1B70-58DE-10B3-702B5B8B1547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420634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What item of jewellery do couples usually exchange as a symbol of their love when getting married? 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FE2AFC3E-E44B-05ED-0B58-9363FC3C2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30309"/>
            <a:ext cx="3335180" cy="166759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B25911D6-116B-3CDD-9403-B92B706AC6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70B5E0-18D6-5FC1-63C2-B158B9E23A46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Rings</a:t>
            </a:r>
          </a:p>
        </p:txBody>
      </p:sp>
    </p:spTree>
    <p:extLst>
      <p:ext uri="{BB962C8B-B14F-4D97-AF65-F5344CB8AC3E}">
        <p14:creationId xmlns:p14="http://schemas.microsoft.com/office/powerpoint/2010/main" val="1313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/>
              <a:t>Cén</a:t>
            </a:r>
            <a:r>
              <a:rPr lang="en-IE" sz="6000" dirty="0"/>
              <a:t> </a:t>
            </a:r>
            <a:r>
              <a:rPr lang="en-IE" sz="6000" dirty="0" err="1"/>
              <a:t>Gaeilge</a:t>
            </a:r>
            <a:r>
              <a:rPr lang="en-IE" sz="6000" dirty="0"/>
              <a:t> </a:t>
            </a:r>
            <a:r>
              <a:rPr lang="en-IE" sz="6000" dirty="0" err="1"/>
              <a:t>atá</a:t>
            </a:r>
            <a:r>
              <a:rPr lang="en-IE" sz="6000" dirty="0"/>
              <a:t> </a:t>
            </a:r>
            <a:r>
              <a:rPr lang="en-IE" sz="6000" dirty="0" err="1"/>
              <a:t>ar</a:t>
            </a:r>
            <a:r>
              <a:rPr lang="en-IE" sz="6000" dirty="0"/>
              <a:t> “Love”?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B3A1F461-8B9D-31BF-A75E-C461D92F6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30309"/>
            <a:ext cx="3335180" cy="166759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AA859FA1-7F47-26D2-94BB-17176EB874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C6382D-9D23-233E-EE28-FBCDA5543D9F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err="1">
                <a:solidFill>
                  <a:srgbClr val="FF0000"/>
                </a:solidFill>
              </a:rPr>
              <a:t>Grá</a:t>
            </a:r>
            <a:endParaRPr lang="en-I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73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In the Popeye cartoons, what was the name of Popeye’s girlfriend?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A523A076-2A28-5436-F960-2D7CC17554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30309"/>
            <a:ext cx="3335180" cy="166759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56118F1C-B093-F919-D350-7489FF8595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14D3A2-FEC8-5038-3A17-1909CAD5BE43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Olive </a:t>
            </a:r>
            <a:r>
              <a:rPr lang="en-IE" sz="5400" b="1" dirty="0" err="1">
                <a:solidFill>
                  <a:srgbClr val="FF0000"/>
                </a:solidFill>
              </a:rPr>
              <a:t>Oyl</a:t>
            </a:r>
            <a:endParaRPr lang="en-I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59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What hugely popular website was launched on Valentines’ Day, 2005 – YouTube, Google or Amazon?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4B7D652A-010D-BF7A-3DA7-BD7EF93216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30309"/>
            <a:ext cx="3335180" cy="166759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723F5979-3611-A380-4115-43BFE45CCB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E792504-F522-C337-8136-89D4B71233F4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YouTube</a:t>
            </a:r>
          </a:p>
        </p:txBody>
      </p:sp>
    </p:spTree>
    <p:extLst>
      <p:ext uri="{BB962C8B-B14F-4D97-AF65-F5344CB8AC3E}">
        <p14:creationId xmlns:p14="http://schemas.microsoft.com/office/powerpoint/2010/main" val="217378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did the painter tell his girlfriend?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2" y="4135651"/>
            <a:ext cx="76688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“I love you with all my art!”</a:t>
            </a:r>
          </a:p>
        </p:txBody>
      </p:sp>
    </p:spTree>
    <p:extLst>
      <p:ext uri="{BB962C8B-B14F-4D97-AF65-F5344CB8AC3E}">
        <p14:creationId xmlns:p14="http://schemas.microsoft.com/office/powerpoint/2010/main" val="20056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How many years are a couple married if they are celebrating their Silver wedding anniversary?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1E57779E-71DD-4369-E2DA-235BB67EA9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30309"/>
            <a:ext cx="3335180" cy="166759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76EC25A5-1057-FEE8-EFC3-948424E935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6F3D2F3-16E0-DABD-0D91-975DF8112A56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25 years</a:t>
            </a:r>
          </a:p>
        </p:txBody>
      </p:sp>
    </p:spTree>
    <p:extLst>
      <p:ext uri="{BB962C8B-B14F-4D97-AF65-F5344CB8AC3E}">
        <p14:creationId xmlns:p14="http://schemas.microsoft.com/office/powerpoint/2010/main" val="387474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9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do farmers give for Valentines’ Day?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Lots of hogs and kisses!</a:t>
            </a:r>
          </a:p>
        </p:txBody>
      </p:sp>
    </p:spTree>
    <p:extLst>
      <p:ext uri="{BB962C8B-B14F-4D97-AF65-F5344CB8AC3E}">
        <p14:creationId xmlns:p14="http://schemas.microsoft.com/office/powerpoint/2010/main" val="206075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2" name="Picture 1" descr="A red and white text&#10;&#10;Description automatically generated">
            <a:extLst>
              <a:ext uri="{FF2B5EF4-FFF2-40B4-BE49-F238E27FC236}">
                <a16:creationId xmlns:a16="http://schemas.microsoft.com/office/drawing/2014/main" id="{ABA53EA1-B46E-B182-9CBC-7A6275298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84" y="3048363"/>
            <a:ext cx="6245429" cy="2715404"/>
          </a:xfrm>
          <a:prstGeom prst="rect">
            <a:avLst/>
          </a:prstGeom>
        </p:spPr>
      </p:pic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D918D716-8791-8005-846B-B8482D98CB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070" y="779770"/>
            <a:ext cx="6745856" cy="337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89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What is the name of a holiday that a newly-married couple goes on after the wedding?</a:t>
            </a:r>
          </a:p>
        </p:txBody>
      </p:sp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9CC277DC-E520-3412-1A4F-93D0BB63A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56817"/>
            <a:ext cx="3255188" cy="1627594"/>
          </a:xfrm>
          <a:prstGeom prst="rect">
            <a:avLst/>
          </a:prstGeom>
        </p:spPr>
      </p:pic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EB28FFBA-1A53-8B3B-292A-022FA890EC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CB3A74-52AB-AEF2-406B-E3B034D69BFF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Honeymoon</a:t>
            </a:r>
          </a:p>
        </p:txBody>
      </p:sp>
    </p:spTree>
    <p:extLst>
      <p:ext uri="{BB962C8B-B14F-4D97-AF65-F5344CB8AC3E}">
        <p14:creationId xmlns:p14="http://schemas.microsoft.com/office/powerpoint/2010/main" val="12232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Complete the part of the Valentines’ Day card verse: “Roses are red, Violets are ___”?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447C29F9-8749-B95E-7F53-08D0EC9DBE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56817"/>
            <a:ext cx="3255188" cy="1627594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510CC267-B54E-26E1-D678-8147A7B4A7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6DBFBF-875A-5301-95D0-4DFAE2A79B0D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187608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True or false: St. Valentine is also known as the patron saint of beekeepers?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3B86FC70-21EE-4DE2-4C4C-F9501EDBF3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56817"/>
            <a:ext cx="3255188" cy="1627594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690F232C-4102-6311-373F-21AFA19E46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7CF9B8-2E9E-DF09-1274-A508ABE787DA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71885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In a tennis match, if the score is 40-Love, how many points does the “Love” represent?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EC71E877-8C0A-F8AA-23C1-510BD2AC1A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56817"/>
            <a:ext cx="3255188" cy="1627594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EA62B539-88FC-CAED-EC49-E56D906060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733741-B3AD-47A6-185E-FFB84B0AC24C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0 (zero)</a:t>
            </a:r>
          </a:p>
        </p:txBody>
      </p:sp>
    </p:spTree>
    <p:extLst>
      <p:ext uri="{BB962C8B-B14F-4D97-AF65-F5344CB8AC3E}">
        <p14:creationId xmlns:p14="http://schemas.microsoft.com/office/powerpoint/2010/main" val="131005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The human heart, associated with Valentines’ Day, has how many chambers?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B8DE6458-8DA7-3C5D-398E-0BCA3A407B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56817"/>
            <a:ext cx="3255188" cy="1627594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315EA581-9CCA-4B82-D9F5-29F68E70B8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98E00D-F87E-CD69-6729-B4F7AC476728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7742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How much would you pay for a dozen red roses @ €12.50 each?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014391D0-6D4A-E1EE-5188-1C402A3CF4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56817"/>
            <a:ext cx="3255188" cy="1627594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3B7AE162-9378-C0AB-4E56-7CE282B46B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D2C2AC-E1F5-08F6-5884-57D2F1349F1A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€150</a:t>
            </a:r>
          </a:p>
        </p:txBody>
      </p:sp>
    </p:spTree>
    <p:extLst>
      <p:ext uri="{BB962C8B-B14F-4D97-AF65-F5344CB8AC3E}">
        <p14:creationId xmlns:p14="http://schemas.microsoft.com/office/powerpoint/2010/main" val="100462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C522E649-A011-1F41-2B31-3290C96107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321" y="1802921"/>
            <a:ext cx="6569358" cy="325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8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52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do you write on a slug’s Valentines’ Day card?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“Be my </a:t>
            </a:r>
            <a:r>
              <a:rPr lang="en-IE" sz="5400" b="1" dirty="0" err="1">
                <a:solidFill>
                  <a:srgbClr val="FF0000"/>
                </a:solidFill>
              </a:rPr>
              <a:t>Valen</a:t>
            </a:r>
            <a:r>
              <a:rPr lang="en-IE" sz="5400" b="1" dirty="0">
                <a:solidFill>
                  <a:srgbClr val="FF0000"/>
                </a:solidFill>
              </a:rPr>
              <a:t>-slime!”</a:t>
            </a:r>
          </a:p>
        </p:txBody>
      </p:sp>
    </p:spTree>
    <p:extLst>
      <p:ext uri="{BB962C8B-B14F-4D97-AF65-F5344CB8AC3E}">
        <p14:creationId xmlns:p14="http://schemas.microsoft.com/office/powerpoint/2010/main" val="357308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1F0DA0-A511-BEB0-C3C7-397E45099028}"/>
              </a:ext>
            </a:extLst>
          </p:cNvPr>
          <p:cNvSpPr txBox="1"/>
          <p:nvPr/>
        </p:nvSpPr>
        <p:spPr>
          <a:xfrm>
            <a:off x="1725283" y="1399454"/>
            <a:ext cx="56934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19050">
                  <a:solidFill>
                    <a:schemeClr val="tx1"/>
                  </a:solidFill>
                </a:ln>
                <a:solidFill>
                  <a:srgbClr val="EE1C25"/>
                </a:solidFill>
              </a:rPr>
              <a:t>Time to Check the Final  Scores</a:t>
            </a:r>
          </a:p>
        </p:txBody>
      </p:sp>
    </p:spTree>
    <p:extLst>
      <p:ext uri="{BB962C8B-B14F-4D97-AF65-F5344CB8AC3E}">
        <p14:creationId xmlns:p14="http://schemas.microsoft.com/office/powerpoint/2010/main" val="358296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3" name="Picture 2" descr="A red and white text&#10;&#10;Description automatically generated">
            <a:extLst>
              <a:ext uri="{FF2B5EF4-FFF2-40B4-BE49-F238E27FC236}">
                <a16:creationId xmlns:a16="http://schemas.microsoft.com/office/drawing/2014/main" id="{78F5C76C-7724-B135-A731-5EABDF2E79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917" y="2122098"/>
            <a:ext cx="6848166" cy="261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0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Cupid, the Roman god of love is usually pictured holding what weapon?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D5B9AD20-C57F-DDD2-5653-A51D54483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92" y="251600"/>
            <a:ext cx="5426016" cy="207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81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Valentines’ Day is mentioned in what Shakespeare play – King Lear, Othello or Hamlet?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D5B9AD20-C57F-DDD2-5653-A51D54483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92" y="251600"/>
            <a:ext cx="5426016" cy="207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6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To “wear your ___ on your sleeve” is another way of showing your feelings?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D5B9AD20-C57F-DDD2-5653-A51D54483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92" y="251600"/>
            <a:ext cx="5426016" cy="207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07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In what country are decorated wooden spoons given as a symbol of romantic love – England, Scotland or Wales?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D5B9AD20-C57F-DDD2-5653-A51D54483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92" y="251600"/>
            <a:ext cx="5426016" cy="207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91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True or false – there was a pope called Pope Valentine who was pope for only 40 days?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D5B9AD20-C57F-DDD2-5653-A51D54483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92" y="251600"/>
            <a:ext cx="5426016" cy="207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27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How many wives did the 16th century King of England, Henry VIII, have?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D5B9AD20-C57F-DDD2-5653-A51D54483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92" y="251600"/>
            <a:ext cx="5426016" cy="207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1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dirty="0"/>
              <a:t>If you fancy another person, you are said to have a ____ on them. Is it a crush, a squash, or a push?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DF669B50-5207-38E3-2DB2-B59D246A37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969" y="222788"/>
            <a:ext cx="4072061" cy="20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7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46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kind of Valentines’ Day gift is never on time?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err="1">
                <a:solidFill>
                  <a:srgbClr val="FF0000"/>
                </a:solidFill>
              </a:rPr>
              <a:t>ChocoLATE</a:t>
            </a:r>
            <a:endParaRPr lang="en-I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4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2" name="Picture 1" descr="A red and white text&#10;&#10;Description automatically generated">
            <a:extLst>
              <a:ext uri="{FF2B5EF4-FFF2-40B4-BE49-F238E27FC236}">
                <a16:creationId xmlns:a16="http://schemas.microsoft.com/office/drawing/2014/main" id="{ABA53EA1-B46E-B182-9CBC-7A6275298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84" y="3048363"/>
            <a:ext cx="6245429" cy="2715404"/>
          </a:xfrm>
          <a:prstGeom prst="rect">
            <a:avLst/>
          </a:prstGeom>
        </p:spPr>
      </p:pic>
      <p:pic>
        <p:nvPicPr>
          <p:cNvPr id="3" name="Picture 2" descr="A red and white text&#10;&#10;Description automatically generated">
            <a:extLst>
              <a:ext uri="{FF2B5EF4-FFF2-40B4-BE49-F238E27FC236}">
                <a16:creationId xmlns:a16="http://schemas.microsoft.com/office/drawing/2014/main" id="{66867C6E-F354-C6CB-DDEF-94F6A70632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915" y="1207698"/>
            <a:ext cx="6848166" cy="261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8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Cupid, the Roman god of love is usually pictured holding what weapon?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D5B9AD20-C57F-DDD2-5653-A51D54483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418132"/>
            <a:ext cx="3739551" cy="1427310"/>
          </a:xfrm>
          <a:prstGeom prst="rect">
            <a:avLst/>
          </a:prstGeom>
        </p:spPr>
      </p:pic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F429874F-0164-1A3E-F08E-3E4911EFDA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05" y="379306"/>
            <a:ext cx="3461414" cy="15049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D65978-13F3-0F30-803A-29872E1A3FF5}"/>
              </a:ext>
            </a:extLst>
          </p:cNvPr>
          <p:cNvSpPr txBox="1"/>
          <p:nvPr/>
        </p:nvSpPr>
        <p:spPr>
          <a:xfrm>
            <a:off x="2827244" y="5035225"/>
            <a:ext cx="40889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Bow &amp; Arrow</a:t>
            </a:r>
          </a:p>
        </p:txBody>
      </p:sp>
    </p:spTree>
    <p:extLst>
      <p:ext uri="{BB962C8B-B14F-4D97-AF65-F5344CB8AC3E}">
        <p14:creationId xmlns:p14="http://schemas.microsoft.com/office/powerpoint/2010/main" val="241047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Valentines’ Day is mentioned in what Shakespeare play – King Lear, Othello or Hamlet?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7E984792-6781-D8A4-EF22-A79AB72992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418132"/>
            <a:ext cx="3739551" cy="142731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730F9333-0268-BF49-5460-86521E9FEC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05" y="379306"/>
            <a:ext cx="3461414" cy="15049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9B50DD-F9F0-7C3A-46CD-E5DAAD9ECD89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Hamlet</a:t>
            </a:r>
          </a:p>
        </p:txBody>
      </p:sp>
    </p:spTree>
    <p:extLst>
      <p:ext uri="{BB962C8B-B14F-4D97-AF65-F5344CB8AC3E}">
        <p14:creationId xmlns:p14="http://schemas.microsoft.com/office/powerpoint/2010/main" val="345580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To “wear your ___ on your sleeve” is another way of showing your feelings?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17D10C0C-99AC-447F-A364-9C2E405AD6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418132"/>
            <a:ext cx="3739551" cy="142731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527ABBCB-4D9C-0592-9725-56830A8A51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05" y="379306"/>
            <a:ext cx="3461414" cy="15049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25800B-6DAF-48D9-DE56-E3E00365275C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Heart</a:t>
            </a:r>
          </a:p>
        </p:txBody>
      </p:sp>
    </p:spTree>
    <p:extLst>
      <p:ext uri="{BB962C8B-B14F-4D97-AF65-F5344CB8AC3E}">
        <p14:creationId xmlns:p14="http://schemas.microsoft.com/office/powerpoint/2010/main" val="68143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000" dirty="0"/>
              <a:t>In what country are decorated wooden spoons given as a symbol of romantic love – England, Scotland or Wales?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58660CC9-3433-BA2C-5563-DCC9D50CB8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418132"/>
            <a:ext cx="3739551" cy="142731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099A8AA3-FEC0-707F-7D6B-464DD71900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05" y="379306"/>
            <a:ext cx="3461414" cy="15049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36C667-0EEE-A347-AC66-4E48B633E717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Wales</a:t>
            </a:r>
          </a:p>
        </p:txBody>
      </p:sp>
    </p:spTree>
    <p:extLst>
      <p:ext uri="{BB962C8B-B14F-4D97-AF65-F5344CB8AC3E}">
        <p14:creationId xmlns:p14="http://schemas.microsoft.com/office/powerpoint/2010/main" val="364871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True or false – there was a pope called Pope Valentine who was pope for only 40 days?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C78A6CA5-AD4D-2A9F-60FB-3ABA2848F3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418132"/>
            <a:ext cx="3739551" cy="142731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E7788F54-62C6-C4F0-7520-CACA2E55A4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05" y="379306"/>
            <a:ext cx="3461414" cy="15049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99FB74-3A6C-3EDE-AD02-B2DDA82EE9C1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257037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How many wives did the 16th century King of England, Henry VIII, have?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22953861-84E6-3115-9CE4-72409FF76E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418132"/>
            <a:ext cx="3739551" cy="142731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27B3B774-2C10-5E50-EB19-349CD6CC56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05" y="379306"/>
            <a:ext cx="3461414" cy="15049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09C5A0-29AE-9F78-C68E-EE46A5036852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33350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3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is the name of the Roman god of love that is associated with Valentines’ Day?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C7A9CC-22A7-16E9-AE41-F8B9387C80FB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17E04713-EBC7-A2E5-1015-F2D83DDB8C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969" y="222788"/>
            <a:ext cx="4072061" cy="20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2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do you call two birds in love?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Tweethearts!</a:t>
            </a:r>
          </a:p>
        </p:txBody>
      </p:sp>
    </p:spTree>
    <p:extLst>
      <p:ext uri="{BB962C8B-B14F-4D97-AF65-F5344CB8AC3E}">
        <p14:creationId xmlns:p14="http://schemas.microsoft.com/office/powerpoint/2010/main" val="413795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1F0DA0-A511-BEB0-C3C7-397E45099028}"/>
              </a:ext>
            </a:extLst>
          </p:cNvPr>
          <p:cNvSpPr txBox="1"/>
          <p:nvPr/>
        </p:nvSpPr>
        <p:spPr>
          <a:xfrm>
            <a:off x="2152290" y="1399454"/>
            <a:ext cx="48394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19050">
                  <a:solidFill>
                    <a:schemeClr val="tx1"/>
                  </a:solidFill>
                </a:ln>
                <a:solidFill>
                  <a:srgbClr val="EE1C25"/>
                </a:solidFill>
              </a:rPr>
              <a:t>Hope you all enjoyed the Quiz</a:t>
            </a:r>
          </a:p>
        </p:txBody>
      </p:sp>
    </p:spTree>
    <p:extLst>
      <p:ext uri="{BB962C8B-B14F-4D97-AF65-F5344CB8AC3E}">
        <p14:creationId xmlns:p14="http://schemas.microsoft.com/office/powerpoint/2010/main" val="123417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7FBB28-2E17-A599-7AFF-F27D1C1FBFA5}"/>
              </a:ext>
            </a:extLst>
          </p:cNvPr>
          <p:cNvSpPr txBox="1"/>
          <p:nvPr/>
        </p:nvSpPr>
        <p:spPr>
          <a:xfrm>
            <a:off x="1327344" y="1273329"/>
            <a:ext cx="638193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>
                <a:ea typeface="HelloAli" panose="02000603000000000000" pitchFamily="2" charset="0"/>
              </a:rPr>
              <a:t>Thank you for downloading this Seomra Ranga resource. We hope that you find it practical and useful in your classroom.</a:t>
            </a:r>
          </a:p>
          <a:p>
            <a:br>
              <a:rPr lang="en-IE" sz="1400" dirty="0">
                <a:ea typeface="HelloAli" panose="02000603000000000000" pitchFamily="2" charset="0"/>
              </a:rPr>
            </a:br>
            <a:r>
              <a:rPr lang="en-IE" sz="1400" dirty="0">
                <a:ea typeface="HelloAli" panose="02000603000000000000" pitchFamily="2" charset="0"/>
              </a:rPr>
              <a:t>Please be aware of the following conditions before using this resource.</a:t>
            </a:r>
          </a:p>
          <a:p>
            <a:endParaRPr lang="en-IE" sz="1400" dirty="0">
              <a:ea typeface="HelloAli" panose="02000603000000000000" pitchFamily="2" charset="0"/>
            </a:endParaRPr>
          </a:p>
          <a:p>
            <a:r>
              <a:rPr lang="en-IE" sz="1400" b="1" u="sng" dirty="0">
                <a:ea typeface="HelloAli" panose="02000603000000000000" pitchFamily="2" charset="0"/>
              </a:rPr>
              <a:t>Please DO:</a:t>
            </a:r>
            <a:endParaRPr lang="en-IE" sz="1400" dirty="0">
              <a:ea typeface="HelloAli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Print and copy this resource so that you can use it with your pupils.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Make this resource available to your pupils in a private enclosed online space eg. Google Classroom, Seesaw, Edublogs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Tell others if you have found it useful.</a:t>
            </a:r>
            <a:br>
              <a:rPr lang="en-IE" sz="1400" dirty="0">
                <a:ea typeface="HelloAli" panose="02000603000000000000" pitchFamily="2" charset="0"/>
              </a:rPr>
            </a:br>
            <a:endParaRPr lang="en-IE" sz="1400" dirty="0">
              <a:ea typeface="HelloAli" panose="02000603000000000000" pitchFamily="2" charset="0"/>
            </a:endParaRPr>
          </a:p>
          <a:p>
            <a:r>
              <a:rPr lang="en-IE" sz="1400" b="1" u="sng" dirty="0">
                <a:ea typeface="HelloAli" panose="02000603000000000000" pitchFamily="2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Make this resource available to participants on any type of course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Share this resource with other teachers in online groups eg. Facebook Groups, WhatsApp Groups etc.</a:t>
            </a:r>
          </a:p>
          <a:p>
            <a:endParaRPr lang="en-IE" sz="1400" dirty="0"/>
          </a:p>
          <a:p>
            <a:r>
              <a:rPr lang="en-IE" sz="1400" dirty="0">
                <a:ea typeface="HelloAli" panose="02000603000000000000" pitchFamily="2" charset="0"/>
              </a:rPr>
              <a:t>Kind regards, Seomra Ranga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9FB694-98A6-9713-BA86-2D1DAA2AF365}"/>
              </a:ext>
            </a:extLst>
          </p:cNvPr>
          <p:cNvSpPr txBox="1"/>
          <p:nvPr/>
        </p:nvSpPr>
        <p:spPr>
          <a:xfrm>
            <a:off x="2522976" y="630027"/>
            <a:ext cx="3990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000" b="1" u="sng" dirty="0">
                <a:ea typeface="HelloLori" panose="02000603000000000000" pitchFamily="2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245068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6224DA-19E0-A31A-0BB6-7675D7FF0B5D}"/>
              </a:ext>
            </a:extLst>
          </p:cNvPr>
          <p:cNvSpPr txBox="1"/>
          <p:nvPr/>
        </p:nvSpPr>
        <p:spPr>
          <a:xfrm>
            <a:off x="767751" y="744206"/>
            <a:ext cx="42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>
                <a:ln w="19050">
                  <a:noFill/>
                </a:ln>
              </a:rPr>
              <a:t>Resources used in this file from: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D91B45-0A3C-5E56-4321-7F2BAA95ABCE}"/>
              </a:ext>
            </a:extLst>
          </p:cNvPr>
          <p:cNvSpPr txBox="1"/>
          <p:nvPr/>
        </p:nvSpPr>
        <p:spPr>
          <a:xfrm>
            <a:off x="3209466" y="2225531"/>
            <a:ext cx="2236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hlinkClick r:id="rId4"/>
              </a:rPr>
              <a:t>https://depositphotos.com/</a:t>
            </a:r>
            <a:r>
              <a:rPr lang="en-IE" sz="12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291665-FB07-972D-4B8D-050943AADC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04" y="2195849"/>
            <a:ext cx="1835696" cy="367139"/>
          </a:xfrm>
          <a:prstGeom prst="rect">
            <a:avLst/>
          </a:prstGeom>
        </p:spPr>
      </p:pic>
      <p:pic>
        <p:nvPicPr>
          <p:cNvPr id="8" name="Picture 7" descr="A logo with a cartoon child holding a paint brush&#10;&#10;Description automatically generated">
            <a:extLst>
              <a:ext uri="{FF2B5EF4-FFF2-40B4-BE49-F238E27FC236}">
                <a16:creationId xmlns:a16="http://schemas.microsoft.com/office/drawing/2014/main" id="{D6539074-D548-285A-CCD1-4862FB04C6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151" y="1446318"/>
            <a:ext cx="552090" cy="5528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0E3F03-F867-1BA5-4109-C156C9FEFC92}"/>
              </a:ext>
            </a:extLst>
          </p:cNvPr>
          <p:cNvSpPr txBox="1"/>
          <p:nvPr/>
        </p:nvSpPr>
        <p:spPr>
          <a:xfrm>
            <a:off x="2531718" y="1516194"/>
            <a:ext cx="2236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hlinkClick r:id="rId7"/>
              </a:rPr>
              <a:t>https://www.teacherspayteachers.com/Store/Educlips</a:t>
            </a:r>
            <a:r>
              <a:rPr lang="en-IE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1764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In a Grimm Brothers fairy tale, what did the princess have to kiss to transform it back to a prince?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20E2B5-D208-19C8-6085-1882B06D030F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36E5CE0C-5400-B321-1C9E-0E0C8C0C85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969" y="222788"/>
            <a:ext cx="4072061" cy="20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76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True or false: in Victorian times it was considered bad luck to sign your name on a Valentines’ Card?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729D40-1665-707B-FCBA-3BF1B64FDC8F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18BFE0ED-11C7-F001-BFE8-C47E28BC46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969" y="222788"/>
            <a:ext cx="4072061" cy="20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2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7" name="Picture 6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1565F5E0-EB58-58B4-1C34-FC569BCD52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630" y="648417"/>
            <a:ext cx="2572202" cy="1413298"/>
          </a:xfrm>
          <a:prstGeom prst="rect">
            <a:avLst/>
          </a:prstGeom>
        </p:spPr>
      </p:pic>
      <p:pic>
        <p:nvPicPr>
          <p:cNvPr id="11" name="Picture 10" descr="A red and white text&#10;&#10;Description automatically generated">
            <a:extLst>
              <a:ext uri="{FF2B5EF4-FFF2-40B4-BE49-F238E27FC236}">
                <a16:creationId xmlns:a16="http://schemas.microsoft.com/office/drawing/2014/main" id="{0F1A5D5A-E4A8-FD8B-CE42-8E372465F5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798" y="588032"/>
            <a:ext cx="3759372" cy="14132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A23F6B9-C4CF-5679-371C-2EE3CCA89A1D}"/>
              </a:ext>
            </a:extLst>
          </p:cNvPr>
          <p:cNvSpPr txBox="1"/>
          <p:nvPr/>
        </p:nvSpPr>
        <p:spPr>
          <a:xfrm>
            <a:off x="1782916" y="1984076"/>
            <a:ext cx="6048454" cy="353943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Make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sure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have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written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table/team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letter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every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endParaRPr lang="fr-CA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Write the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round 1-8 on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every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endParaRPr lang="fr-CA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Try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not to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shout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out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answers</a:t>
            </a:r>
            <a:endParaRPr lang="fr-CA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91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What fruit is sometimes known as a “love apple”?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82E3B4-3BD4-C900-77E3-AF84254F4DC4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7EDE97F8-2E89-3C0A-A1F0-CAF2E682CF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969" y="222788"/>
            <a:ext cx="4072061" cy="20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13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“All You Need Is Love” is a well-known song by what group – ABBA, The Beatles or Take That?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A52AEF-41D4-E40D-59F4-4519229121B8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781B5F7E-C646-2999-572D-A30F6705FC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969" y="222788"/>
            <a:ext cx="4072061" cy="20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74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37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did the paper clip say to the magnet?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2" y="4135651"/>
            <a:ext cx="76688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“I find you very attractive!”</a:t>
            </a:r>
          </a:p>
        </p:txBody>
      </p:sp>
    </p:spTree>
    <p:extLst>
      <p:ext uri="{BB962C8B-B14F-4D97-AF65-F5344CB8AC3E}">
        <p14:creationId xmlns:p14="http://schemas.microsoft.com/office/powerpoint/2010/main" val="380332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8" name="Picture 7" descr="A red and white text&#10;&#10;Description automatically generated">
            <a:extLst>
              <a:ext uri="{FF2B5EF4-FFF2-40B4-BE49-F238E27FC236}">
                <a16:creationId xmlns:a16="http://schemas.microsoft.com/office/drawing/2014/main" id="{3FA71EE5-8C54-D676-315C-D87BDDF88C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859" y="782014"/>
            <a:ext cx="6476280" cy="3321169"/>
          </a:xfrm>
          <a:prstGeom prst="rect">
            <a:avLst/>
          </a:prstGeom>
        </p:spPr>
      </p:pic>
      <p:pic>
        <p:nvPicPr>
          <p:cNvPr id="3" name="Picture 2" descr="A red and white text&#10;&#10;Description automatically generated">
            <a:extLst>
              <a:ext uri="{FF2B5EF4-FFF2-40B4-BE49-F238E27FC236}">
                <a16:creationId xmlns:a16="http://schemas.microsoft.com/office/drawing/2014/main" id="{AAF94EA4-608F-A109-0BA5-7AED4A84A6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84" y="3048363"/>
            <a:ext cx="6245429" cy="271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3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pic>
        <p:nvPicPr>
          <p:cNvPr id="12" name="Picture 11" descr="A red and white text&#10;&#10;Description automatically generated">
            <a:extLst>
              <a:ext uri="{FF2B5EF4-FFF2-40B4-BE49-F238E27FC236}">
                <a16:creationId xmlns:a16="http://schemas.microsoft.com/office/drawing/2014/main" id="{F6ECAD47-2263-0A19-A0EC-582E311754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34" y="405996"/>
            <a:ext cx="3045124" cy="156160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colour is usually associated with Valentines’ Day?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D89E6A47-D4DB-8CD3-69F7-2EB5DB31AB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13028"/>
            <a:ext cx="3805510" cy="16545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C6861B-33D6-BC4B-70F0-7ABBD0BC49E6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Red or Pink</a:t>
            </a:r>
          </a:p>
        </p:txBody>
      </p:sp>
    </p:spTree>
    <p:extLst>
      <p:ext uri="{BB962C8B-B14F-4D97-AF65-F5344CB8AC3E}">
        <p14:creationId xmlns:p14="http://schemas.microsoft.com/office/powerpoint/2010/main" val="192177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“Je t’aime” means “I love you” in what language?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451028-ABEF-2A9F-70F1-DE542416F332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2894E0-1274-C832-6650-A2F6CBA6ED01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French</a:t>
            </a:r>
          </a:p>
        </p:txBody>
      </p:sp>
      <p:pic>
        <p:nvPicPr>
          <p:cNvPr id="7" name="Picture 6" descr="A red and white text&#10;&#10;Description automatically generated">
            <a:extLst>
              <a:ext uri="{FF2B5EF4-FFF2-40B4-BE49-F238E27FC236}">
                <a16:creationId xmlns:a16="http://schemas.microsoft.com/office/drawing/2014/main" id="{E7D93FAA-38E4-0D6B-3312-1D834212CE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34" y="405996"/>
            <a:ext cx="3045124" cy="1561602"/>
          </a:xfrm>
          <a:prstGeom prst="rect">
            <a:avLst/>
          </a:prstGeom>
        </p:spPr>
      </p:pic>
      <p:pic>
        <p:nvPicPr>
          <p:cNvPr id="8" name="Picture 7" descr="A red and white text&#10;&#10;Description automatically generated">
            <a:extLst>
              <a:ext uri="{FF2B5EF4-FFF2-40B4-BE49-F238E27FC236}">
                <a16:creationId xmlns:a16="http://schemas.microsoft.com/office/drawing/2014/main" id="{DF249B2A-0003-6BC8-9581-3BF8EE059B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13028"/>
            <a:ext cx="3805510" cy="165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3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Complete the cartoon couple: Tarzan and ____?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6303C8-7DC0-FBEE-F51B-3C2BD4CC9227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AEEE27-ADA0-3FDB-A041-CD976B71DCA0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Jane</a:t>
            </a:r>
          </a:p>
        </p:txBody>
      </p:sp>
      <p:pic>
        <p:nvPicPr>
          <p:cNvPr id="7" name="Picture 6" descr="A red and white text&#10;&#10;Description automatically generated">
            <a:extLst>
              <a:ext uri="{FF2B5EF4-FFF2-40B4-BE49-F238E27FC236}">
                <a16:creationId xmlns:a16="http://schemas.microsoft.com/office/drawing/2014/main" id="{510A27C4-F630-EAF7-5252-D6632A9314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34" y="405996"/>
            <a:ext cx="3045124" cy="1561602"/>
          </a:xfrm>
          <a:prstGeom prst="rect">
            <a:avLst/>
          </a:prstGeom>
        </p:spPr>
      </p:pic>
      <p:pic>
        <p:nvPicPr>
          <p:cNvPr id="8" name="Picture 7" descr="A red and white text&#10;&#10;Description automatically generated">
            <a:extLst>
              <a:ext uri="{FF2B5EF4-FFF2-40B4-BE49-F238E27FC236}">
                <a16:creationId xmlns:a16="http://schemas.microsoft.com/office/drawing/2014/main" id="{A41AE5BB-8AB8-4BE8-DBCA-8E78992788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13028"/>
            <a:ext cx="3805510" cy="165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2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If a text message is signed with “XO”, the “X” stands for a kiss, what does the “O” stand for?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4D1281-811C-C255-B0FA-06B81EA03060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844E6B-D098-7907-CA7B-37F7945A4D10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A Hug</a:t>
            </a:r>
          </a:p>
        </p:txBody>
      </p:sp>
      <p:pic>
        <p:nvPicPr>
          <p:cNvPr id="7" name="Picture 6" descr="A red and white text&#10;&#10;Description automatically generated">
            <a:extLst>
              <a:ext uri="{FF2B5EF4-FFF2-40B4-BE49-F238E27FC236}">
                <a16:creationId xmlns:a16="http://schemas.microsoft.com/office/drawing/2014/main" id="{968080D3-63F6-0988-3970-CA203247FD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34" y="405996"/>
            <a:ext cx="3045124" cy="1561602"/>
          </a:xfrm>
          <a:prstGeom prst="rect">
            <a:avLst/>
          </a:prstGeom>
        </p:spPr>
      </p:pic>
      <p:pic>
        <p:nvPicPr>
          <p:cNvPr id="8" name="Picture 7" descr="A red and white text&#10;&#10;Description automatically generated">
            <a:extLst>
              <a:ext uri="{FF2B5EF4-FFF2-40B4-BE49-F238E27FC236}">
                <a16:creationId xmlns:a16="http://schemas.microsoft.com/office/drawing/2014/main" id="{D504BFA6-4B91-6670-EA31-6B90E7D675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13028"/>
            <a:ext cx="3805510" cy="165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4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True or false: the world record for the longest marriage is 86 years 290 days?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69CD55-4F62-4EBD-FBFF-7A9A869BBE7E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E39554-BA6B-2B48-BE3B-71C523F042CB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True</a:t>
            </a:r>
          </a:p>
        </p:txBody>
      </p:sp>
      <p:pic>
        <p:nvPicPr>
          <p:cNvPr id="7" name="Picture 6" descr="A red and white text&#10;&#10;Description automatically generated">
            <a:extLst>
              <a:ext uri="{FF2B5EF4-FFF2-40B4-BE49-F238E27FC236}">
                <a16:creationId xmlns:a16="http://schemas.microsoft.com/office/drawing/2014/main" id="{D2B7A48B-B75F-225B-F077-045BC07138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34" y="405996"/>
            <a:ext cx="3045124" cy="1561602"/>
          </a:xfrm>
          <a:prstGeom prst="rect">
            <a:avLst/>
          </a:prstGeom>
        </p:spPr>
      </p:pic>
      <p:pic>
        <p:nvPicPr>
          <p:cNvPr id="8" name="Picture 7" descr="A red and white text&#10;&#10;Description automatically generated">
            <a:extLst>
              <a:ext uri="{FF2B5EF4-FFF2-40B4-BE49-F238E27FC236}">
                <a16:creationId xmlns:a16="http://schemas.microsoft.com/office/drawing/2014/main" id="{A4148F37-3216-A6C5-D4F8-75BB4DFAC6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13028"/>
            <a:ext cx="3805510" cy="165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3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7" name="Picture 6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1565F5E0-EB58-58B4-1C34-FC569BCD52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630" y="648417"/>
            <a:ext cx="2572202" cy="1413298"/>
          </a:xfrm>
          <a:prstGeom prst="rect">
            <a:avLst/>
          </a:prstGeom>
        </p:spPr>
      </p:pic>
      <p:pic>
        <p:nvPicPr>
          <p:cNvPr id="11" name="Picture 10" descr="A red and white text&#10;&#10;Description automatically generated">
            <a:extLst>
              <a:ext uri="{FF2B5EF4-FFF2-40B4-BE49-F238E27FC236}">
                <a16:creationId xmlns:a16="http://schemas.microsoft.com/office/drawing/2014/main" id="{0F1A5D5A-E4A8-FD8B-CE42-8E372465F5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798" y="588032"/>
            <a:ext cx="3759372" cy="14132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1444BA-B7EB-1FA5-BE78-6029CBAAB0A2}"/>
              </a:ext>
            </a:extLst>
          </p:cNvPr>
          <p:cNvSpPr txBox="1"/>
          <p:nvPr/>
        </p:nvSpPr>
        <p:spPr>
          <a:xfrm>
            <a:off x="1570008" y="1817337"/>
            <a:ext cx="6426679" cy="353943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Check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team mates and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agree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write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down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Don’t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worry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about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spellings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just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best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you’re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not sure of the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make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best possible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guess</a:t>
            </a:r>
            <a:endParaRPr lang="fr-CA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26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How much does a stamp cost to post a Valentines’ Day card in Ireland: €1.15, €1.25 or €1.35?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3615E2-1CB8-6FDF-E0A2-0E243CD296C3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9076C4-8244-57F6-0343-2E49B3E14AD8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€1.35</a:t>
            </a:r>
          </a:p>
        </p:txBody>
      </p:sp>
      <p:pic>
        <p:nvPicPr>
          <p:cNvPr id="7" name="Picture 6" descr="A red and white text&#10;&#10;Description automatically generated">
            <a:extLst>
              <a:ext uri="{FF2B5EF4-FFF2-40B4-BE49-F238E27FC236}">
                <a16:creationId xmlns:a16="http://schemas.microsoft.com/office/drawing/2014/main" id="{57C19D99-B714-6899-88B2-39664CCD25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34" y="405996"/>
            <a:ext cx="3045124" cy="1561602"/>
          </a:xfrm>
          <a:prstGeom prst="rect">
            <a:avLst/>
          </a:prstGeom>
        </p:spPr>
      </p:pic>
      <p:pic>
        <p:nvPicPr>
          <p:cNvPr id="8" name="Picture 7" descr="A red and white text&#10;&#10;Description automatically generated">
            <a:extLst>
              <a:ext uri="{FF2B5EF4-FFF2-40B4-BE49-F238E27FC236}">
                <a16:creationId xmlns:a16="http://schemas.microsoft.com/office/drawing/2014/main" id="{2970BD83-2DFD-E22C-A83E-A5273613EF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13028"/>
            <a:ext cx="3805510" cy="165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08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37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did one cat say to the other cat on Valentines’ Day?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“You’re purr-</a:t>
            </a:r>
            <a:r>
              <a:rPr lang="en-IE" sz="5400" b="1" dirty="0" err="1">
                <a:solidFill>
                  <a:srgbClr val="FF0000"/>
                </a:solidFill>
              </a:rPr>
              <a:t>fect</a:t>
            </a:r>
            <a:r>
              <a:rPr lang="en-IE" sz="5400" b="1" dirty="0">
                <a:solidFill>
                  <a:srgbClr val="FF0000"/>
                </a:solidFill>
              </a:rPr>
              <a:t>!”</a:t>
            </a:r>
          </a:p>
        </p:txBody>
      </p:sp>
    </p:spTree>
    <p:extLst>
      <p:ext uri="{BB962C8B-B14F-4D97-AF65-F5344CB8AC3E}">
        <p14:creationId xmlns:p14="http://schemas.microsoft.com/office/powerpoint/2010/main" val="293387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3" name="Picture 2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9797645F-95F0-96DF-B376-EC216E3D90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69" y="1785668"/>
            <a:ext cx="6639061" cy="328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00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If two people like each other, do they go on a fig, a date or a raisin?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B0D4B7FF-AAE2-5CFA-2615-AA2939D252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721" y="297212"/>
            <a:ext cx="4242557" cy="21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On what date is Valentines’ Day celebrated each year?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B0D4B7FF-AAE2-5CFA-2615-AA2939D252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721" y="297212"/>
            <a:ext cx="4242557" cy="21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0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A perfect man to get married to is sometimes called a “Prince ____”?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B0D4B7FF-AAE2-5CFA-2615-AA2939D252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721" y="297212"/>
            <a:ext cx="4242557" cy="21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95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True or false: ten towns in USA are called “Valentine”?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B0D4B7FF-AAE2-5CFA-2615-AA2939D252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721" y="297212"/>
            <a:ext cx="4242557" cy="21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0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/>
              <a:t>Cén</a:t>
            </a:r>
            <a:r>
              <a:rPr lang="en-IE" sz="6000" dirty="0"/>
              <a:t> </a:t>
            </a:r>
            <a:r>
              <a:rPr lang="en-IE" sz="6000" dirty="0" err="1"/>
              <a:t>Gaeilge</a:t>
            </a:r>
            <a:r>
              <a:rPr lang="en-IE" sz="6000" dirty="0"/>
              <a:t> </a:t>
            </a:r>
            <a:r>
              <a:rPr lang="en-IE" sz="6000" dirty="0" err="1"/>
              <a:t>atá</a:t>
            </a:r>
            <a:r>
              <a:rPr lang="en-IE" sz="6000" dirty="0"/>
              <a:t> </a:t>
            </a:r>
            <a:r>
              <a:rPr lang="en-IE" sz="6000" dirty="0" err="1"/>
              <a:t>ar</a:t>
            </a:r>
            <a:r>
              <a:rPr lang="en-IE" sz="6000" dirty="0"/>
              <a:t> “heart”?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B0D4B7FF-AAE2-5CFA-2615-AA2939D252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721" y="297212"/>
            <a:ext cx="4242557" cy="21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3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/>
              <a:t>Question 6:</a:t>
            </a:r>
            <a:endParaRPr lang="en-IE" sz="36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character did Harry Potter marry in the books by J.K. Rowling?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B0D4B7FF-AAE2-5CFA-2615-AA2939D252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721" y="297212"/>
            <a:ext cx="4242557" cy="21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50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7" name="Picture 6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1565F5E0-EB58-58B4-1C34-FC569BCD52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630" y="648417"/>
            <a:ext cx="2572202" cy="1413298"/>
          </a:xfrm>
          <a:prstGeom prst="rect">
            <a:avLst/>
          </a:prstGeom>
        </p:spPr>
      </p:pic>
      <p:pic>
        <p:nvPicPr>
          <p:cNvPr id="11" name="Picture 10" descr="A red and white text&#10;&#10;Description automatically generated">
            <a:extLst>
              <a:ext uri="{FF2B5EF4-FFF2-40B4-BE49-F238E27FC236}">
                <a16:creationId xmlns:a16="http://schemas.microsoft.com/office/drawing/2014/main" id="{0F1A5D5A-E4A8-FD8B-CE42-8E372465F5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798" y="588032"/>
            <a:ext cx="3759372" cy="14132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C82367-94D0-C843-D595-603E9168CB86}"/>
              </a:ext>
            </a:extLst>
          </p:cNvPr>
          <p:cNvSpPr txBox="1"/>
          <p:nvPr/>
        </p:nvSpPr>
        <p:spPr>
          <a:xfrm>
            <a:off x="1782916" y="1984076"/>
            <a:ext cx="5946352" cy="353943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There are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eight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rounds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six questions in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There are 48 questions in all to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endParaRPr lang="fr-CA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You are not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expected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able to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all questions,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just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fr-CA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best</a:t>
            </a:r>
          </a:p>
        </p:txBody>
      </p:sp>
    </p:spTree>
    <p:extLst>
      <p:ext uri="{BB962C8B-B14F-4D97-AF65-F5344CB8AC3E}">
        <p14:creationId xmlns:p14="http://schemas.microsoft.com/office/powerpoint/2010/main" val="162824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99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How did the telephone propose to his girlfriend?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He gave her a ring!</a:t>
            </a:r>
          </a:p>
        </p:txBody>
      </p:sp>
    </p:spTree>
    <p:extLst>
      <p:ext uri="{BB962C8B-B14F-4D97-AF65-F5344CB8AC3E}">
        <p14:creationId xmlns:p14="http://schemas.microsoft.com/office/powerpoint/2010/main" val="258100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C522E649-A011-1F41-2B31-3290C96107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321" y="810884"/>
            <a:ext cx="6569358" cy="3252157"/>
          </a:xfrm>
          <a:prstGeom prst="rect">
            <a:avLst/>
          </a:prstGeom>
        </p:spPr>
      </p:pic>
      <p:pic>
        <p:nvPicPr>
          <p:cNvPr id="2" name="Picture 1" descr="A red and white text&#10;&#10;Description automatically generated">
            <a:extLst>
              <a:ext uri="{FF2B5EF4-FFF2-40B4-BE49-F238E27FC236}">
                <a16:creationId xmlns:a16="http://schemas.microsoft.com/office/drawing/2014/main" id="{ABA53EA1-B46E-B182-9CBC-7A62752983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84" y="3048363"/>
            <a:ext cx="6245429" cy="271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8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If you fancy another person, you are said to have a ____ on them. Is it a crush, a squash, or a push?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DF669B50-5207-38E3-2DB2-B59D246A37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3649"/>
            <a:ext cx="3260785" cy="1614250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1A95D0DD-3057-76FB-4345-5BC75E64D5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96E057-76A8-6926-7F67-1A81D5844FCF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A Crush</a:t>
            </a:r>
          </a:p>
        </p:txBody>
      </p:sp>
    </p:spTree>
    <p:extLst>
      <p:ext uri="{BB962C8B-B14F-4D97-AF65-F5344CB8AC3E}">
        <p14:creationId xmlns:p14="http://schemas.microsoft.com/office/powerpoint/2010/main" val="185510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What is the name of the Roman god of love that is associated with Valentines’ Day?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C7A9CC-22A7-16E9-AE41-F8B9387C80FB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00CDE543-10F5-15C9-A46D-7AA4F2CBE6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3649"/>
            <a:ext cx="3260785" cy="1614250"/>
          </a:xfrm>
          <a:prstGeom prst="rect">
            <a:avLst/>
          </a:prstGeom>
        </p:spPr>
      </p:pic>
      <p:pic>
        <p:nvPicPr>
          <p:cNvPr id="7" name="Picture 6" descr="A red and white text&#10;&#10;Description automatically generated">
            <a:extLst>
              <a:ext uri="{FF2B5EF4-FFF2-40B4-BE49-F238E27FC236}">
                <a16:creationId xmlns:a16="http://schemas.microsoft.com/office/drawing/2014/main" id="{94428FD2-61C7-1D98-8989-F623C8F75E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9813DA-8478-F856-285D-47FCDC37771E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Cupid</a:t>
            </a:r>
          </a:p>
        </p:txBody>
      </p:sp>
    </p:spTree>
    <p:extLst>
      <p:ext uri="{BB962C8B-B14F-4D97-AF65-F5344CB8AC3E}">
        <p14:creationId xmlns:p14="http://schemas.microsoft.com/office/powerpoint/2010/main" val="12690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In a Grimm Brothers fairy tale, what did the princess have to kiss to transform it back to a prince?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20E2B5-D208-19C8-6085-1882B06D030F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FF6F836E-B086-F449-7DDA-03AA6844C9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3649"/>
            <a:ext cx="3260785" cy="1614250"/>
          </a:xfrm>
          <a:prstGeom prst="rect">
            <a:avLst/>
          </a:prstGeom>
        </p:spPr>
      </p:pic>
      <p:pic>
        <p:nvPicPr>
          <p:cNvPr id="7" name="Picture 6" descr="A red and white text&#10;&#10;Description automatically generated">
            <a:extLst>
              <a:ext uri="{FF2B5EF4-FFF2-40B4-BE49-F238E27FC236}">
                <a16:creationId xmlns:a16="http://schemas.microsoft.com/office/drawing/2014/main" id="{1C8FD9CA-F6E2-46DC-A340-94BC0409BC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EB1476-3BA3-B0DE-E5D1-E5ED6B6A445A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A Frog</a:t>
            </a:r>
          </a:p>
        </p:txBody>
      </p:sp>
    </p:spTree>
    <p:extLst>
      <p:ext uri="{BB962C8B-B14F-4D97-AF65-F5344CB8AC3E}">
        <p14:creationId xmlns:p14="http://schemas.microsoft.com/office/powerpoint/2010/main" val="22571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True or false: in Victorian times it was considered bad luck to sign your name on a Valentines’ Card?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729D40-1665-707B-FCBA-3BF1B64FDC8F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BFA8EC71-CD70-F910-2CB2-82AA6D6B8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3649"/>
            <a:ext cx="3260785" cy="1614250"/>
          </a:xfrm>
          <a:prstGeom prst="rect">
            <a:avLst/>
          </a:prstGeom>
        </p:spPr>
      </p:pic>
      <p:pic>
        <p:nvPicPr>
          <p:cNvPr id="7" name="Picture 6" descr="A red and white text&#10;&#10;Description automatically generated">
            <a:extLst>
              <a:ext uri="{FF2B5EF4-FFF2-40B4-BE49-F238E27FC236}">
                <a16:creationId xmlns:a16="http://schemas.microsoft.com/office/drawing/2014/main" id="{1E874F41-843F-30D0-7BE2-A7A70187A6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D5009E-1216-F38C-B56D-865E79434242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115217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fruit is sometimes known as a “love apple”?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82E3B4-3BD4-C900-77E3-AF84254F4DC4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050D5202-35D5-8603-0B89-2ED9E42473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3649"/>
            <a:ext cx="3260785" cy="1614250"/>
          </a:xfrm>
          <a:prstGeom prst="rect">
            <a:avLst/>
          </a:prstGeom>
        </p:spPr>
      </p:pic>
      <p:pic>
        <p:nvPicPr>
          <p:cNvPr id="7" name="Picture 6" descr="A red and white text&#10;&#10;Description automatically generated">
            <a:extLst>
              <a:ext uri="{FF2B5EF4-FFF2-40B4-BE49-F238E27FC236}">
                <a16:creationId xmlns:a16="http://schemas.microsoft.com/office/drawing/2014/main" id="{E27452F7-96B4-73E5-F299-A789A12E81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5BA630-9447-A692-99D0-F9A3FD704C24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A Tomato</a:t>
            </a:r>
          </a:p>
        </p:txBody>
      </p:sp>
    </p:spTree>
    <p:extLst>
      <p:ext uri="{BB962C8B-B14F-4D97-AF65-F5344CB8AC3E}">
        <p14:creationId xmlns:p14="http://schemas.microsoft.com/office/powerpoint/2010/main" val="384264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“All You Need Is Love” is a well-known song by what group – ABBA, the Beatles or Take That?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A52AEF-41D4-E40D-59F4-4519229121B8}"/>
              </a:ext>
            </a:extLst>
          </p:cNvPr>
          <p:cNvSpPr txBox="1"/>
          <p:nvPr/>
        </p:nvSpPr>
        <p:spPr>
          <a:xfrm>
            <a:off x="767751" y="1742530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AC6DBE75-E357-766C-E7F3-D42D1A4114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3649"/>
            <a:ext cx="3260785" cy="1614250"/>
          </a:xfrm>
          <a:prstGeom prst="rect">
            <a:avLst/>
          </a:prstGeom>
        </p:spPr>
      </p:pic>
      <p:pic>
        <p:nvPicPr>
          <p:cNvPr id="7" name="Picture 6" descr="A red and white text&#10;&#10;Description automatically generated">
            <a:extLst>
              <a:ext uri="{FF2B5EF4-FFF2-40B4-BE49-F238E27FC236}">
                <a16:creationId xmlns:a16="http://schemas.microsoft.com/office/drawing/2014/main" id="{A75A2B86-3768-CC89-B75D-44C9914241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A8EF6F-1AFD-59DB-02D6-A2E0965F0305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The Beatles</a:t>
            </a:r>
          </a:p>
        </p:txBody>
      </p:sp>
    </p:spTree>
    <p:extLst>
      <p:ext uri="{BB962C8B-B14F-4D97-AF65-F5344CB8AC3E}">
        <p14:creationId xmlns:p14="http://schemas.microsoft.com/office/powerpoint/2010/main" val="26394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21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1F0DA0-A511-BEB0-C3C7-397E45099028}"/>
              </a:ext>
            </a:extLst>
          </p:cNvPr>
          <p:cNvSpPr txBox="1"/>
          <p:nvPr/>
        </p:nvSpPr>
        <p:spPr>
          <a:xfrm>
            <a:off x="2152290" y="1399454"/>
            <a:ext cx="48394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19050">
                  <a:solidFill>
                    <a:schemeClr val="tx1"/>
                  </a:solidFill>
                </a:ln>
                <a:solidFill>
                  <a:srgbClr val="EE1C25"/>
                </a:solidFill>
              </a:rPr>
              <a:t>Good Luck and Enjoy the Quiz</a:t>
            </a:r>
          </a:p>
        </p:txBody>
      </p:sp>
    </p:spTree>
    <p:extLst>
      <p:ext uri="{BB962C8B-B14F-4D97-AF65-F5344CB8AC3E}">
        <p14:creationId xmlns:p14="http://schemas.microsoft.com/office/powerpoint/2010/main" val="387367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did the lady with a broken leg tell her Valentine?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“I’ve got a crutch on you!”</a:t>
            </a:r>
          </a:p>
        </p:txBody>
      </p:sp>
    </p:spTree>
    <p:extLst>
      <p:ext uri="{BB962C8B-B14F-4D97-AF65-F5344CB8AC3E}">
        <p14:creationId xmlns:p14="http://schemas.microsoft.com/office/powerpoint/2010/main" val="19225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806EE95F-F47E-0CC7-F057-B327B8BBED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319" y="1802920"/>
            <a:ext cx="6569361" cy="32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40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What red flower is especially associated with Valentines’ Day?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50742053-5170-D5BB-D367-18ABC45599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155" y="261311"/>
            <a:ext cx="4242557" cy="210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famous doll with a boyfriend called Ken had a movie released about her in 2023?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50742053-5170-D5BB-D367-18ABC45599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155" y="261311"/>
            <a:ext cx="4242557" cy="210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In the Muppets, who was Miss Piggy in love with?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50742053-5170-D5BB-D367-18ABC45599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155" y="261311"/>
            <a:ext cx="4242557" cy="210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57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In the Shakespeare play, who did Juliet want to marry?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50742053-5170-D5BB-D367-18ABC45599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155" y="261311"/>
            <a:ext cx="4242557" cy="210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16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is the surname of this fictitious couple, Gomez and </a:t>
            </a:r>
            <a:r>
              <a:rPr lang="en-IE" sz="5400" dirty="0" err="1"/>
              <a:t>Mortitia</a:t>
            </a:r>
            <a:r>
              <a:rPr lang="en-IE" sz="5400" dirty="0"/>
              <a:t>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50742053-5170-D5BB-D367-18ABC45599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155" y="261311"/>
            <a:ext cx="4242557" cy="210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65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European capital city is sometimes known as the “City of love”?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50742053-5170-D5BB-D367-18ABC45599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155" y="261311"/>
            <a:ext cx="4242557" cy="210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3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4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did one oar say to the other oar?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“This is so row-mantic!”</a:t>
            </a:r>
          </a:p>
        </p:txBody>
      </p:sp>
    </p:spTree>
    <p:extLst>
      <p:ext uri="{BB962C8B-B14F-4D97-AF65-F5344CB8AC3E}">
        <p14:creationId xmlns:p14="http://schemas.microsoft.com/office/powerpoint/2010/main" val="228365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8" name="Picture 7" descr="A red and white text&#10;&#10;Description automatically generated">
            <a:extLst>
              <a:ext uri="{FF2B5EF4-FFF2-40B4-BE49-F238E27FC236}">
                <a16:creationId xmlns:a16="http://schemas.microsoft.com/office/drawing/2014/main" id="{3FA71EE5-8C54-D676-315C-D87BDDF88C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860" y="1768415"/>
            <a:ext cx="6476280" cy="332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35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2" name="Picture 1" descr="A red and white text&#10;&#10;Description automatically generated">
            <a:extLst>
              <a:ext uri="{FF2B5EF4-FFF2-40B4-BE49-F238E27FC236}">
                <a16:creationId xmlns:a16="http://schemas.microsoft.com/office/drawing/2014/main" id="{ABA53EA1-B46E-B182-9CBC-7A6275298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84" y="3048363"/>
            <a:ext cx="6245429" cy="2715404"/>
          </a:xfrm>
          <a:prstGeom prst="rect">
            <a:avLst/>
          </a:prstGeom>
        </p:spPr>
      </p:pic>
      <p:pic>
        <p:nvPicPr>
          <p:cNvPr id="3" name="Picture 2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6D561DD8-8EDA-A425-0487-DDDCF0D2B9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67" y="896876"/>
            <a:ext cx="6639061" cy="328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39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If two people like each other, do they go on a fig, a date or a raisin?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B0D4B7FF-AAE2-5CFA-2615-AA2939D252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33" y="370420"/>
            <a:ext cx="3342233" cy="1654570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D01D4382-A801-BD6D-2A4E-035D5A7A4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967425-853E-767E-C926-11AD4669AF00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A Date</a:t>
            </a:r>
          </a:p>
        </p:txBody>
      </p:sp>
    </p:spTree>
    <p:extLst>
      <p:ext uri="{BB962C8B-B14F-4D97-AF65-F5344CB8AC3E}">
        <p14:creationId xmlns:p14="http://schemas.microsoft.com/office/powerpoint/2010/main" val="334290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On what date is Valentines’ Day celebrated each year?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B1055721-C717-684B-3F57-9382C1261C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33" y="370420"/>
            <a:ext cx="3342233" cy="165457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B129B8C2-1FFF-CEA5-D99E-436925D67B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C0D3B-D0D3-F159-DC28-420E6D2ED1EF}"/>
              </a:ext>
            </a:extLst>
          </p:cNvPr>
          <p:cNvSpPr txBox="1"/>
          <p:nvPr/>
        </p:nvSpPr>
        <p:spPr>
          <a:xfrm>
            <a:off x="2471468" y="4981602"/>
            <a:ext cx="4201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February 14th</a:t>
            </a:r>
          </a:p>
        </p:txBody>
      </p:sp>
    </p:spTree>
    <p:extLst>
      <p:ext uri="{BB962C8B-B14F-4D97-AF65-F5344CB8AC3E}">
        <p14:creationId xmlns:p14="http://schemas.microsoft.com/office/powerpoint/2010/main" val="410367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dirty="0"/>
              <a:t>A perfect man to get married to is sometimes called a “Prince ____”?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2249C597-F6B0-7F33-16E4-BC7ECBEF85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33" y="370420"/>
            <a:ext cx="3342233" cy="165457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E4DD59AB-8226-30A7-56C7-048DC29B39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273484-5632-AA3E-B2A5-076E7010048D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Charming</a:t>
            </a:r>
          </a:p>
        </p:txBody>
      </p:sp>
    </p:spTree>
    <p:extLst>
      <p:ext uri="{BB962C8B-B14F-4D97-AF65-F5344CB8AC3E}">
        <p14:creationId xmlns:p14="http://schemas.microsoft.com/office/powerpoint/2010/main" val="75364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True or false: ten towns in USA are called “Valentine”?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0CEB4F15-08AF-A0C5-75F5-3029453C01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33" y="370420"/>
            <a:ext cx="3342233" cy="165457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FFE3363B-175B-2323-79CB-A645F164F6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F645C5-EBB7-FDBA-365E-8B2D9045D5AC}"/>
              </a:ext>
            </a:extLst>
          </p:cNvPr>
          <p:cNvSpPr txBox="1"/>
          <p:nvPr/>
        </p:nvSpPr>
        <p:spPr>
          <a:xfrm>
            <a:off x="2372265" y="5035225"/>
            <a:ext cx="5365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False </a:t>
            </a:r>
            <a:r>
              <a:rPr lang="en-IE" sz="3600" b="1" dirty="0">
                <a:solidFill>
                  <a:srgbClr val="FF0000"/>
                </a:solidFill>
              </a:rPr>
              <a:t>(There are only 4!)</a:t>
            </a:r>
          </a:p>
        </p:txBody>
      </p:sp>
    </p:spTree>
    <p:extLst>
      <p:ext uri="{BB962C8B-B14F-4D97-AF65-F5344CB8AC3E}">
        <p14:creationId xmlns:p14="http://schemas.microsoft.com/office/powerpoint/2010/main" val="92928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/>
              <a:t>Cén</a:t>
            </a:r>
            <a:r>
              <a:rPr lang="en-IE" sz="6000" dirty="0"/>
              <a:t> </a:t>
            </a:r>
            <a:r>
              <a:rPr lang="en-IE" sz="6000" dirty="0" err="1"/>
              <a:t>Gaeilge</a:t>
            </a:r>
            <a:r>
              <a:rPr lang="en-IE" sz="6000" dirty="0"/>
              <a:t> </a:t>
            </a:r>
            <a:r>
              <a:rPr lang="en-IE" sz="6000" dirty="0" err="1"/>
              <a:t>atá</a:t>
            </a:r>
            <a:r>
              <a:rPr lang="en-IE" sz="6000" dirty="0"/>
              <a:t> </a:t>
            </a:r>
            <a:r>
              <a:rPr lang="en-IE" sz="6000" dirty="0" err="1"/>
              <a:t>ar</a:t>
            </a:r>
            <a:r>
              <a:rPr lang="en-IE" sz="6000" dirty="0"/>
              <a:t> “heart”?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61070B70-5ACA-7CDA-4794-9A22B3D013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33" y="370420"/>
            <a:ext cx="3342233" cy="165457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36AAACC0-A413-3928-FF28-A9A18D813A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13B6859-177D-C5E5-A9D4-AFD8497B97FA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err="1">
                <a:solidFill>
                  <a:srgbClr val="FF0000"/>
                </a:solidFill>
              </a:rPr>
              <a:t>Croí</a:t>
            </a:r>
            <a:endParaRPr lang="en-I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03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/>
              <a:t>Question 6:</a:t>
            </a:r>
            <a:endParaRPr lang="en-IE" sz="36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character did Harry Potter marry in the books by J.K. Rowling?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DD872790-8264-8F8A-7BD2-183EBCB095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33" y="370420"/>
            <a:ext cx="3342233" cy="1654570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847A76D5-0460-E53E-5D39-389E25FE7B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DA1FCD-ADF3-1CA0-7783-45059395ECFE}"/>
              </a:ext>
            </a:extLst>
          </p:cNvPr>
          <p:cNvSpPr txBox="1"/>
          <p:nvPr/>
        </p:nvSpPr>
        <p:spPr>
          <a:xfrm>
            <a:off x="2170025" y="5051523"/>
            <a:ext cx="4459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Ginny Weasley</a:t>
            </a:r>
          </a:p>
        </p:txBody>
      </p:sp>
    </p:spTree>
    <p:extLst>
      <p:ext uri="{BB962C8B-B14F-4D97-AF65-F5344CB8AC3E}">
        <p14:creationId xmlns:p14="http://schemas.microsoft.com/office/powerpoint/2010/main" val="177506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96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did the tortoise say on Valentines’ Day?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“I </a:t>
            </a:r>
            <a:r>
              <a:rPr lang="en-IE" sz="5400" b="1" dirty="0" err="1">
                <a:solidFill>
                  <a:srgbClr val="FF0000"/>
                </a:solidFill>
              </a:rPr>
              <a:t>turt</a:t>
            </a:r>
            <a:r>
              <a:rPr lang="en-IE" sz="5400" b="1" dirty="0">
                <a:solidFill>
                  <a:srgbClr val="FF0000"/>
                </a:solidFill>
              </a:rPr>
              <a:t>-ally love you!”</a:t>
            </a:r>
          </a:p>
        </p:txBody>
      </p:sp>
    </p:spTree>
    <p:extLst>
      <p:ext uri="{BB962C8B-B14F-4D97-AF65-F5344CB8AC3E}">
        <p14:creationId xmlns:p14="http://schemas.microsoft.com/office/powerpoint/2010/main" val="375309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1F0DA0-A511-BEB0-C3C7-397E45099028}"/>
              </a:ext>
            </a:extLst>
          </p:cNvPr>
          <p:cNvSpPr txBox="1"/>
          <p:nvPr/>
        </p:nvSpPr>
        <p:spPr>
          <a:xfrm>
            <a:off x="2152290" y="1399454"/>
            <a:ext cx="48394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19050">
                  <a:solidFill>
                    <a:schemeClr val="tx1"/>
                  </a:solidFill>
                </a:ln>
                <a:solidFill>
                  <a:srgbClr val="EE1C25"/>
                </a:solidFill>
              </a:rPr>
              <a:t>Time to Check the Scores</a:t>
            </a:r>
          </a:p>
        </p:txBody>
      </p:sp>
    </p:spTree>
    <p:extLst>
      <p:ext uri="{BB962C8B-B14F-4D97-AF65-F5344CB8AC3E}">
        <p14:creationId xmlns:p14="http://schemas.microsoft.com/office/powerpoint/2010/main" val="223142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pic>
        <p:nvPicPr>
          <p:cNvPr id="12" name="Picture 11" descr="A red and white text&#10;&#10;Description automatically generated">
            <a:extLst>
              <a:ext uri="{FF2B5EF4-FFF2-40B4-BE49-F238E27FC236}">
                <a16:creationId xmlns:a16="http://schemas.microsoft.com/office/drawing/2014/main" id="{F6ECAD47-2263-0A19-A0EC-582E311754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25" y="252226"/>
            <a:ext cx="3930949" cy="201587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What colour is usually associated with Valentines’ Day?</a:t>
            </a:r>
          </a:p>
        </p:txBody>
      </p:sp>
    </p:spTree>
    <p:extLst>
      <p:ext uri="{BB962C8B-B14F-4D97-AF65-F5344CB8AC3E}">
        <p14:creationId xmlns:p14="http://schemas.microsoft.com/office/powerpoint/2010/main" val="238617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3" name="Picture 2" descr="A red and white text&#10;&#10;Description automatically generated">
            <a:extLst>
              <a:ext uri="{FF2B5EF4-FFF2-40B4-BE49-F238E27FC236}">
                <a16:creationId xmlns:a16="http://schemas.microsoft.com/office/drawing/2014/main" id="{61314FAB-1C51-37E9-A3BC-CF50FFE03B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76" y="1802920"/>
            <a:ext cx="6699447" cy="32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00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True or false: the remains of St. Valentine are in Whitefriar Street Church in Dublin?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28496696-BB86-E8DF-F391-3B70DB920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204" y="246398"/>
            <a:ext cx="4368460" cy="212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6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True or false: Freddie Highmore, star of “The Good Doctor” was born on Valentines’ Day in 1992?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28496696-BB86-E8DF-F391-3B70DB920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204" y="246398"/>
            <a:ext cx="4368460" cy="212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8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is the name of Homer’s wife in the cartoon “The Simpsons”?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28496696-BB86-E8DF-F391-3B70DB920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204" y="246398"/>
            <a:ext cx="4368460" cy="212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95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In what stage musical did Danny Zuko and Sandy Dee eventually fall in love?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28496696-BB86-E8DF-F391-3B70DB920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204" y="246398"/>
            <a:ext cx="4368460" cy="212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03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In what language does “Ti Amo” mean “I love you”?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28496696-BB86-E8DF-F391-3B70DB920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204" y="246398"/>
            <a:ext cx="4368460" cy="212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8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Mean-spirited 19th century Valentines’ Cards were known as “____ Valentines” – Salt, Vinegar or Pepper?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28496696-BB86-E8DF-F391-3B70DB920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204" y="246398"/>
            <a:ext cx="4368460" cy="212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3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48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do you tell a pig on February 14th?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07366" y="4135651"/>
            <a:ext cx="76688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“Happy </a:t>
            </a:r>
            <a:r>
              <a:rPr lang="en-IE" sz="5400" b="1" dirty="0" err="1">
                <a:solidFill>
                  <a:srgbClr val="FF0000"/>
                </a:solidFill>
              </a:rPr>
              <a:t>Valen-swines</a:t>
            </a:r>
            <a:r>
              <a:rPr lang="en-IE" sz="5400" b="1" dirty="0">
                <a:solidFill>
                  <a:srgbClr val="FF0000"/>
                </a:solidFill>
              </a:rPr>
              <a:t>’ Day!”</a:t>
            </a:r>
          </a:p>
        </p:txBody>
      </p:sp>
    </p:spTree>
    <p:extLst>
      <p:ext uri="{BB962C8B-B14F-4D97-AF65-F5344CB8AC3E}">
        <p14:creationId xmlns:p14="http://schemas.microsoft.com/office/powerpoint/2010/main" val="377628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2" name="Picture 1" descr="A red and white text&#10;&#10;Description automatically generated">
            <a:extLst>
              <a:ext uri="{FF2B5EF4-FFF2-40B4-BE49-F238E27FC236}">
                <a16:creationId xmlns:a16="http://schemas.microsoft.com/office/drawing/2014/main" id="{ABA53EA1-B46E-B182-9CBC-7A6275298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84" y="3048363"/>
            <a:ext cx="6245429" cy="2715404"/>
          </a:xfrm>
          <a:prstGeom prst="rect">
            <a:avLst/>
          </a:prstGeom>
        </p:spPr>
      </p:pic>
      <p:pic>
        <p:nvPicPr>
          <p:cNvPr id="7" name="Picture 6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10A1F0BB-8B9D-C518-FB6D-2B96151ADE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317" y="968023"/>
            <a:ext cx="6569361" cy="32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1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“Je t’aime” means “I love you” in what language?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451028-ABEF-2A9F-70F1-DE542416F332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CB08569E-C5DA-EDC8-B05D-571D71E817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25" y="252226"/>
            <a:ext cx="3930949" cy="20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6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red flower is especially associated with Valentines’ Day?</a:t>
            </a:r>
          </a:p>
        </p:txBody>
      </p:sp>
      <p:pic>
        <p:nvPicPr>
          <p:cNvPr id="5" name="Picture 4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50742053-5170-D5BB-D367-18ABC45599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70856"/>
            <a:ext cx="3312543" cy="1639873"/>
          </a:xfrm>
          <a:prstGeom prst="rect">
            <a:avLst/>
          </a:prstGeom>
        </p:spPr>
      </p:pic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2FA0D724-E733-6E08-4F68-C494DF40BC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218C22-2C26-5B08-7443-88B6C073A439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Rose</a:t>
            </a:r>
          </a:p>
        </p:txBody>
      </p:sp>
    </p:spTree>
    <p:extLst>
      <p:ext uri="{BB962C8B-B14F-4D97-AF65-F5344CB8AC3E}">
        <p14:creationId xmlns:p14="http://schemas.microsoft.com/office/powerpoint/2010/main" val="14666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What famous doll with a boyfriend called Ken had a movie released about her in 2023?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A6B9BC0B-5745-A68C-696B-A6CCC8A0A4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70856"/>
            <a:ext cx="3312543" cy="1639873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AEAA1165-D64E-20B3-8727-8CBAD67BE5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35EF8E4-D995-010C-23DE-9E07E0CA617E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Barbie</a:t>
            </a:r>
          </a:p>
        </p:txBody>
      </p:sp>
    </p:spTree>
    <p:extLst>
      <p:ext uri="{BB962C8B-B14F-4D97-AF65-F5344CB8AC3E}">
        <p14:creationId xmlns:p14="http://schemas.microsoft.com/office/powerpoint/2010/main" val="177787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In the Muppets, who was Miss Piggy in love with?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B6DA9DC3-33E2-5486-401F-B5842B061C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70856"/>
            <a:ext cx="3312543" cy="1639873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4EEA1389-DF76-4B35-5A49-B85DE8CE14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3F38F76-3704-5B35-DFA7-404BBA7227DF}"/>
              </a:ext>
            </a:extLst>
          </p:cNvPr>
          <p:cNvSpPr txBox="1"/>
          <p:nvPr/>
        </p:nvSpPr>
        <p:spPr>
          <a:xfrm>
            <a:off x="2221302" y="5043852"/>
            <a:ext cx="4658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Kermit the Frog</a:t>
            </a:r>
          </a:p>
        </p:txBody>
      </p:sp>
    </p:spTree>
    <p:extLst>
      <p:ext uri="{BB962C8B-B14F-4D97-AF65-F5344CB8AC3E}">
        <p14:creationId xmlns:p14="http://schemas.microsoft.com/office/powerpoint/2010/main" val="422584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In the Shakespeare play, who did Juliet want to marry?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8D476068-8C47-126F-E457-318FA0DB31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70856"/>
            <a:ext cx="3312543" cy="1639873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291F98B2-3F1B-078D-1397-744DCDEF58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6DC40B-77E2-EFA5-EF35-54C6BD500390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Romeo</a:t>
            </a:r>
          </a:p>
        </p:txBody>
      </p:sp>
    </p:spTree>
    <p:extLst>
      <p:ext uri="{BB962C8B-B14F-4D97-AF65-F5344CB8AC3E}">
        <p14:creationId xmlns:p14="http://schemas.microsoft.com/office/powerpoint/2010/main" val="348140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is the surname of this fictitious couple, Gomez and </a:t>
            </a:r>
            <a:r>
              <a:rPr lang="en-IE" sz="5400" dirty="0" err="1"/>
              <a:t>Mortitia</a:t>
            </a:r>
            <a:r>
              <a:rPr lang="en-IE" sz="5400" dirty="0"/>
              <a:t>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D4C20446-9B21-FCD3-24CB-BDADF17E02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70856"/>
            <a:ext cx="3312543" cy="1639873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48BEC30C-DDD1-F647-9C6A-24BB4DFEB2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146C4A-DFFC-42FD-6AC9-E5466AB90050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Addams</a:t>
            </a:r>
          </a:p>
        </p:txBody>
      </p:sp>
    </p:spTree>
    <p:extLst>
      <p:ext uri="{BB962C8B-B14F-4D97-AF65-F5344CB8AC3E}">
        <p14:creationId xmlns:p14="http://schemas.microsoft.com/office/powerpoint/2010/main" val="334445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What European capital city is sometimes known as the “City of love”?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7366B7DA-A48C-4BA4-FB04-C2CFA61B2F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70856"/>
            <a:ext cx="3312543" cy="1639873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138077D9-A765-CA68-E219-100EBF4D29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E3BC684-65BA-C9B5-3C25-50E8BB4CBF0C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Paris</a:t>
            </a:r>
          </a:p>
        </p:txBody>
      </p:sp>
    </p:spTree>
    <p:extLst>
      <p:ext uri="{BB962C8B-B14F-4D97-AF65-F5344CB8AC3E}">
        <p14:creationId xmlns:p14="http://schemas.microsoft.com/office/powerpoint/2010/main" val="241546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1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000" b="1" dirty="0"/>
              <a:t>What do you call a colourful heart that loves books?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Well-red!</a:t>
            </a:r>
          </a:p>
        </p:txBody>
      </p:sp>
    </p:spTree>
    <p:extLst>
      <p:ext uri="{BB962C8B-B14F-4D97-AF65-F5344CB8AC3E}">
        <p14:creationId xmlns:p14="http://schemas.microsoft.com/office/powerpoint/2010/main" val="306733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6F04DD18-7B02-2487-B22E-441BE74771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630" y="1738222"/>
            <a:ext cx="6830740" cy="338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6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True or false: singer Michael Jackson died on Valentines’ Day in 2009?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DF6AC618-A8DD-CB5D-384C-CCBB9FC8D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23" y="221641"/>
            <a:ext cx="4500422" cy="222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Complete the cartoon couple: Tarzan and ____?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6303C8-7DC0-FBEE-F51B-3C2BD4CC9227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372B642E-310B-8A96-A18A-7B61CA07AD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25" y="252226"/>
            <a:ext cx="3930949" cy="20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9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In what Disney movie does a prince’s kiss wake up a woman from a deep sleep?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DF6AC618-A8DD-CB5D-384C-CCBB9FC8D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23" y="221641"/>
            <a:ext cx="4500422" cy="222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35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3: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/>
              <a:t>After flowers, what is the next most popular Valentines’ Day gift?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DF6AC618-A8DD-CB5D-384C-CCBB9FC8D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23" y="221641"/>
            <a:ext cx="4500422" cy="222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1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4: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My name is Kate Middleton. I have three children: George, Charlotte and Louis. What is my husband’s name?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DF6AC618-A8DD-CB5D-384C-CCBB9FC8D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23" y="221641"/>
            <a:ext cx="4500422" cy="222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00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5: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Complete the name of the Christmas movie, “Love ____” – Really, Definitely or Actually?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DF6AC618-A8DD-CB5D-384C-CCBB9FC8D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23" y="221641"/>
            <a:ext cx="4500422" cy="222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1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6: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/>
              <a:t>If you receive an unsigned Valentines’ Day card, it is said to be from a “Secret ____”?</a:t>
            </a:r>
          </a:p>
        </p:txBody>
      </p:sp>
      <p:pic>
        <p:nvPicPr>
          <p:cNvPr id="6" name="Picture 5" descr="A red and white text on a black background&#10;&#10;Description automatically generated">
            <a:extLst>
              <a:ext uri="{FF2B5EF4-FFF2-40B4-BE49-F238E27FC236}">
                <a16:creationId xmlns:a16="http://schemas.microsoft.com/office/drawing/2014/main" id="{DF6AC618-A8DD-CB5D-384C-CCBB9FC8D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23" y="221641"/>
            <a:ext cx="4500422" cy="222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4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4" name="Picture 3" descr="A close up of red letters&#10;&#10;Description automatically generated">
            <a:extLst>
              <a:ext uri="{FF2B5EF4-FFF2-40B4-BE49-F238E27FC236}">
                <a16:creationId xmlns:a16="http://schemas.microsoft.com/office/drawing/2014/main" id="{763578AD-0784-9A2C-54B1-497AAD346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61" y="2174574"/>
            <a:ext cx="6824077" cy="2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60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6" y="2044460"/>
            <a:ext cx="73065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b="1" dirty="0"/>
              <a:t>Why did the skeleton break up with her boyfriend on Valentines’ Day?</a:t>
            </a:r>
          </a:p>
        </p:txBody>
      </p:sp>
      <p:pic>
        <p:nvPicPr>
          <p:cNvPr id="6" name="Picture 5" descr="A close up of red letters&#10;&#10;Description automatically generated">
            <a:extLst>
              <a:ext uri="{FF2B5EF4-FFF2-40B4-BE49-F238E27FC236}">
                <a16:creationId xmlns:a16="http://schemas.microsoft.com/office/drawing/2014/main" id="{3409D720-6EAA-0801-22DD-3DA1BEFF2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82" y="251898"/>
            <a:ext cx="5244235" cy="19280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A6571B-E5F6-557D-06E5-1B5FAAE872EA}"/>
              </a:ext>
            </a:extLst>
          </p:cNvPr>
          <p:cNvSpPr txBox="1"/>
          <p:nvPr/>
        </p:nvSpPr>
        <p:spPr>
          <a:xfrm>
            <a:off x="715991" y="4678075"/>
            <a:ext cx="766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Her heart wasn’t in it!</a:t>
            </a:r>
          </a:p>
        </p:txBody>
      </p:sp>
    </p:spTree>
    <p:extLst>
      <p:ext uri="{BB962C8B-B14F-4D97-AF65-F5344CB8AC3E}">
        <p14:creationId xmlns:p14="http://schemas.microsoft.com/office/powerpoint/2010/main" val="207531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1260DECD-945D-7ED0-CC8E-6AA95A7C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4" y="5612978"/>
            <a:ext cx="1190445" cy="3015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2CBBD3-B04C-1BAF-EF91-EA5D79081F72}"/>
              </a:ext>
            </a:extLst>
          </p:cNvPr>
          <p:cNvSpPr txBox="1"/>
          <p:nvPr/>
        </p:nvSpPr>
        <p:spPr>
          <a:xfrm>
            <a:off x="4986068" y="5612978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pic>
        <p:nvPicPr>
          <p:cNvPr id="2" name="Picture 1" descr="A red and white text&#10;&#10;Description automatically generated">
            <a:extLst>
              <a:ext uri="{FF2B5EF4-FFF2-40B4-BE49-F238E27FC236}">
                <a16:creationId xmlns:a16="http://schemas.microsoft.com/office/drawing/2014/main" id="{ABA53EA1-B46E-B182-9CBC-7A6275298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84" y="3048363"/>
            <a:ext cx="6245429" cy="2715404"/>
          </a:xfrm>
          <a:prstGeom prst="rect">
            <a:avLst/>
          </a:prstGeom>
        </p:spPr>
      </p:pic>
      <p:pic>
        <p:nvPicPr>
          <p:cNvPr id="3" name="Picture 2" descr="A red and white text&#10;&#10;Description automatically generated">
            <a:extLst>
              <a:ext uri="{FF2B5EF4-FFF2-40B4-BE49-F238E27FC236}">
                <a16:creationId xmlns:a16="http://schemas.microsoft.com/office/drawing/2014/main" id="{58502E3D-854D-FDCB-AC5B-73B4881AC0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74" y="943443"/>
            <a:ext cx="6699447" cy="32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5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1: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/>
              <a:t>True or false: the remains of St. Valentine are in </a:t>
            </a:r>
            <a:r>
              <a:rPr lang="en-IE" sz="4800" dirty="0" err="1"/>
              <a:t>Whitefriar</a:t>
            </a:r>
            <a:r>
              <a:rPr lang="en-IE" sz="4800" dirty="0"/>
              <a:t> Street Church in Dublin?</a:t>
            </a:r>
          </a:p>
        </p:txBody>
      </p:sp>
      <p:pic>
        <p:nvPicPr>
          <p:cNvPr id="4" name="Picture 3" descr="A red and white text&#10;&#10;Description automatically generated">
            <a:extLst>
              <a:ext uri="{FF2B5EF4-FFF2-40B4-BE49-F238E27FC236}">
                <a16:creationId xmlns:a16="http://schemas.microsoft.com/office/drawing/2014/main" id="{28496696-BB86-E8DF-F391-3B70DB920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8776"/>
            <a:ext cx="3314793" cy="1609123"/>
          </a:xfrm>
          <a:prstGeom prst="rect">
            <a:avLst/>
          </a:prstGeom>
        </p:spPr>
      </p:pic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FAE592CA-CDBB-31D6-E391-1F52ABF557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FB92CD-CCBC-0CCF-8239-FC7D4EA03858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160948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2819A4C6-951D-F4C0-5491-F71A217D0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1" y="5889977"/>
            <a:ext cx="1190445" cy="30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736E71-5619-A99C-8A8C-7281A7221C18}"/>
              </a:ext>
            </a:extLst>
          </p:cNvPr>
          <p:cNvSpPr txBox="1"/>
          <p:nvPr/>
        </p:nvSpPr>
        <p:spPr>
          <a:xfrm>
            <a:off x="5365630" y="5889977"/>
            <a:ext cx="3157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/>
              <a:t>© Seomra Ranga 2024 www.seomraranga.com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D2736-C1AB-3243-FC8F-56CD75214E88}"/>
              </a:ext>
            </a:extLst>
          </p:cNvPr>
          <p:cNvSpPr txBox="1"/>
          <p:nvPr/>
        </p:nvSpPr>
        <p:spPr>
          <a:xfrm>
            <a:off x="767751" y="1802912"/>
            <a:ext cx="2406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/>
              <a:t>Question 2: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710A14-E548-D2E6-6868-5EC0E94E215E}"/>
              </a:ext>
            </a:extLst>
          </p:cNvPr>
          <p:cNvSpPr txBox="1"/>
          <p:nvPr/>
        </p:nvSpPr>
        <p:spPr>
          <a:xfrm>
            <a:off x="897147" y="2449902"/>
            <a:ext cx="73065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/>
              <a:t>True or false: Freddie Highmore, star of “The Good Doctor” was born on Valentines’ Day in 1992?</a:t>
            </a:r>
          </a:p>
        </p:txBody>
      </p:sp>
      <p:pic>
        <p:nvPicPr>
          <p:cNvPr id="5" name="Picture 4" descr="A red and white text&#10;&#10;Description automatically generated">
            <a:extLst>
              <a:ext uri="{FF2B5EF4-FFF2-40B4-BE49-F238E27FC236}">
                <a16:creationId xmlns:a16="http://schemas.microsoft.com/office/drawing/2014/main" id="{CC47DC0A-33E1-939A-9BC8-B4DFCE2376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388776"/>
            <a:ext cx="3314793" cy="1609123"/>
          </a:xfrm>
          <a:prstGeom prst="rect">
            <a:avLst/>
          </a:prstGeom>
        </p:spPr>
      </p:pic>
      <p:pic>
        <p:nvPicPr>
          <p:cNvPr id="6" name="Picture 5" descr="A red and white text&#10;&#10;Description automatically generated">
            <a:extLst>
              <a:ext uri="{FF2B5EF4-FFF2-40B4-BE49-F238E27FC236}">
                <a16:creationId xmlns:a16="http://schemas.microsoft.com/office/drawing/2014/main" id="{4438DE50-4FCE-4FB7-330B-FBC6552F5B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3" y="343329"/>
            <a:ext cx="3805510" cy="16545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3C5DE3-2F89-92CA-B543-660A4BF74740}"/>
              </a:ext>
            </a:extLst>
          </p:cNvPr>
          <p:cNvSpPr txBox="1"/>
          <p:nvPr/>
        </p:nvSpPr>
        <p:spPr>
          <a:xfrm>
            <a:off x="2846717" y="5035225"/>
            <a:ext cx="38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210861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884</TotalTime>
  <Words>4398</Words>
  <Application>Microsoft Office PowerPoint</Application>
  <PresentationFormat>On-screen Show (4:3)</PresentationFormat>
  <Paragraphs>511</Paragraphs>
  <Slides>173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173</vt:i4>
      </vt:variant>
    </vt:vector>
  </HeadingPairs>
  <TitlesOfParts>
    <vt:vector size="179" baseType="lpstr">
      <vt:lpstr>Arial</vt:lpstr>
      <vt:lpstr>Calibri</vt:lpstr>
      <vt:lpstr>Calibri Light</vt:lpstr>
      <vt:lpstr>HelloAli</vt:lpstr>
      <vt:lpstr>HelloLori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Damien Quinn</dc:creator>
  <cp:lastModifiedBy>Damien Quinn</cp:lastModifiedBy>
  <cp:revision>61</cp:revision>
  <dcterms:created xsi:type="dcterms:W3CDTF">2024-01-29T16:50:23Z</dcterms:created>
  <dcterms:modified xsi:type="dcterms:W3CDTF">2024-02-07T17:24:07Z</dcterms:modified>
</cp:coreProperties>
</file>