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6" r:id="rId3"/>
    <p:sldId id="277" r:id="rId4"/>
    <p:sldId id="278" r:id="rId5"/>
    <p:sldId id="265" r:id="rId6"/>
    <p:sldId id="264" r:id="rId7"/>
    <p:sldId id="279" r:id="rId8"/>
    <p:sldId id="280" r:id="rId9"/>
    <p:sldId id="281" r:id="rId10"/>
    <p:sldId id="282" r:id="rId11"/>
    <p:sldId id="283" r:id="rId12"/>
    <p:sldId id="360" r:id="rId13"/>
    <p:sldId id="257" r:id="rId14"/>
    <p:sldId id="292" r:id="rId15"/>
    <p:sldId id="293" r:id="rId16"/>
    <p:sldId id="294" r:id="rId17"/>
    <p:sldId id="295" r:id="rId18"/>
    <p:sldId id="296" r:id="rId19"/>
    <p:sldId id="297" r:id="rId20"/>
    <p:sldId id="361" r:id="rId21"/>
    <p:sldId id="266" r:id="rId22"/>
    <p:sldId id="286" r:id="rId23"/>
    <p:sldId id="287" r:id="rId24"/>
    <p:sldId id="288" r:id="rId25"/>
    <p:sldId id="289" r:id="rId26"/>
    <p:sldId id="290" r:id="rId27"/>
    <p:sldId id="291" r:id="rId28"/>
    <p:sldId id="391" r:id="rId29"/>
    <p:sldId id="258" r:id="rId30"/>
    <p:sldId id="304" r:id="rId31"/>
    <p:sldId id="305" r:id="rId32"/>
    <p:sldId id="306" r:id="rId33"/>
    <p:sldId id="307" r:id="rId34"/>
    <p:sldId id="308" r:id="rId35"/>
    <p:sldId id="309" r:id="rId36"/>
    <p:sldId id="392" r:id="rId37"/>
    <p:sldId id="267" r:id="rId38"/>
    <p:sldId id="298" r:id="rId39"/>
    <p:sldId id="299" r:id="rId40"/>
    <p:sldId id="300" r:id="rId41"/>
    <p:sldId id="301" r:id="rId42"/>
    <p:sldId id="302" r:id="rId43"/>
    <p:sldId id="303" r:id="rId44"/>
    <p:sldId id="393" r:id="rId45"/>
    <p:sldId id="259" r:id="rId46"/>
    <p:sldId id="316" r:id="rId47"/>
    <p:sldId id="317" r:id="rId48"/>
    <p:sldId id="318" r:id="rId49"/>
    <p:sldId id="319" r:id="rId50"/>
    <p:sldId id="320" r:id="rId51"/>
    <p:sldId id="321" r:id="rId52"/>
    <p:sldId id="394" r:id="rId53"/>
    <p:sldId id="268" r:id="rId54"/>
    <p:sldId id="310" r:id="rId55"/>
    <p:sldId id="311" r:id="rId56"/>
    <p:sldId id="312" r:id="rId57"/>
    <p:sldId id="313" r:id="rId58"/>
    <p:sldId id="314" r:id="rId59"/>
    <p:sldId id="315" r:id="rId60"/>
    <p:sldId id="395" r:id="rId61"/>
    <p:sldId id="260" r:id="rId62"/>
    <p:sldId id="328" r:id="rId63"/>
    <p:sldId id="329" r:id="rId64"/>
    <p:sldId id="330" r:id="rId65"/>
    <p:sldId id="331" r:id="rId66"/>
    <p:sldId id="332" r:id="rId67"/>
    <p:sldId id="333" r:id="rId68"/>
    <p:sldId id="396" r:id="rId69"/>
    <p:sldId id="269" r:id="rId70"/>
    <p:sldId id="322" r:id="rId71"/>
    <p:sldId id="323" r:id="rId72"/>
    <p:sldId id="324" r:id="rId73"/>
    <p:sldId id="325" r:id="rId74"/>
    <p:sldId id="326" r:id="rId75"/>
    <p:sldId id="327" r:id="rId76"/>
    <p:sldId id="397" r:id="rId77"/>
    <p:sldId id="261" r:id="rId78"/>
    <p:sldId id="340" r:id="rId79"/>
    <p:sldId id="341" r:id="rId80"/>
    <p:sldId id="342" r:id="rId81"/>
    <p:sldId id="343" r:id="rId82"/>
    <p:sldId id="344" r:id="rId83"/>
    <p:sldId id="345" r:id="rId84"/>
    <p:sldId id="398" r:id="rId85"/>
    <p:sldId id="270" r:id="rId86"/>
    <p:sldId id="334" r:id="rId87"/>
    <p:sldId id="335" r:id="rId88"/>
    <p:sldId id="336" r:id="rId89"/>
    <p:sldId id="337" r:id="rId90"/>
    <p:sldId id="338" r:id="rId91"/>
    <p:sldId id="339" r:id="rId92"/>
    <p:sldId id="399" r:id="rId93"/>
    <p:sldId id="262" r:id="rId94"/>
    <p:sldId id="354" r:id="rId95"/>
    <p:sldId id="355" r:id="rId96"/>
    <p:sldId id="356" r:id="rId97"/>
    <p:sldId id="357" r:id="rId98"/>
    <p:sldId id="358" r:id="rId99"/>
    <p:sldId id="359" r:id="rId100"/>
    <p:sldId id="400" r:id="rId101"/>
    <p:sldId id="271" r:id="rId102"/>
    <p:sldId id="348" r:id="rId103"/>
    <p:sldId id="349" r:id="rId104"/>
    <p:sldId id="350" r:id="rId105"/>
    <p:sldId id="351" r:id="rId106"/>
    <p:sldId id="352" r:id="rId107"/>
    <p:sldId id="353" r:id="rId108"/>
    <p:sldId id="401" r:id="rId109"/>
    <p:sldId id="263" r:id="rId110"/>
    <p:sldId id="369" r:id="rId111"/>
    <p:sldId id="370" r:id="rId112"/>
    <p:sldId id="371" r:id="rId113"/>
    <p:sldId id="372" r:id="rId114"/>
    <p:sldId id="373" r:id="rId115"/>
    <p:sldId id="374" r:id="rId116"/>
    <p:sldId id="402" r:id="rId117"/>
    <p:sldId id="272" r:id="rId118"/>
    <p:sldId id="363" r:id="rId119"/>
    <p:sldId id="364" r:id="rId120"/>
    <p:sldId id="365" r:id="rId121"/>
    <p:sldId id="366" r:id="rId122"/>
    <p:sldId id="367" r:id="rId123"/>
    <p:sldId id="368" r:id="rId124"/>
    <p:sldId id="403" r:id="rId125"/>
    <p:sldId id="273" r:id="rId126"/>
    <p:sldId id="379" r:id="rId127"/>
    <p:sldId id="380" r:id="rId128"/>
    <p:sldId id="381" r:id="rId129"/>
    <p:sldId id="382" r:id="rId130"/>
    <p:sldId id="383" r:id="rId131"/>
    <p:sldId id="384" r:id="rId132"/>
    <p:sldId id="404" r:id="rId133"/>
    <p:sldId id="275" r:id="rId134"/>
    <p:sldId id="375" r:id="rId135"/>
    <p:sldId id="376" r:id="rId136"/>
    <p:sldId id="377" r:id="rId137"/>
    <p:sldId id="378" r:id="rId138"/>
    <p:sldId id="346" r:id="rId139"/>
    <p:sldId id="347" r:id="rId140"/>
    <p:sldId id="405" r:id="rId141"/>
    <p:sldId id="274" r:id="rId142"/>
    <p:sldId id="385" r:id="rId143"/>
    <p:sldId id="386" r:id="rId144"/>
    <p:sldId id="387" r:id="rId145"/>
    <p:sldId id="388" r:id="rId146"/>
    <p:sldId id="389" r:id="rId147"/>
    <p:sldId id="390" r:id="rId148"/>
    <p:sldId id="406" r:id="rId149"/>
    <p:sldId id="284" r:id="rId150"/>
    <p:sldId id="362" r:id="rId151"/>
    <p:sldId id="285" r:id="rId15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B367"/>
    <a:srgbClr val="005F01"/>
    <a:srgbClr val="2DCFC0"/>
    <a:srgbClr val="005121"/>
    <a:srgbClr val="F0D3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1650" y="7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-3151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theme" Target="theme/theme1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tableStyles" Target="tableStyles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presProps" Target="presProps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viewProps" Target="viewProps.xml"/><Relationship Id="rId16" Type="http://schemas.openxmlformats.org/officeDocument/2006/relationships/slide" Target="slides/slide1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365E8-50E1-48B0-B8D6-3F3D7697565E}" type="datetimeFigureOut">
              <a:rPr lang="en-IE" smtClean="0"/>
              <a:t>09/10/2023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8DE5A-9C71-48BD-BF8A-FE18159442CD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028887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365E8-50E1-48B0-B8D6-3F3D7697565E}" type="datetimeFigureOut">
              <a:rPr lang="en-IE" smtClean="0"/>
              <a:t>09/10/2023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8DE5A-9C71-48BD-BF8A-FE18159442CD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259002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365E8-50E1-48B0-B8D6-3F3D7697565E}" type="datetimeFigureOut">
              <a:rPr lang="en-IE" smtClean="0"/>
              <a:t>09/10/2023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8DE5A-9C71-48BD-BF8A-FE18159442CD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69189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365E8-50E1-48B0-B8D6-3F3D7697565E}" type="datetimeFigureOut">
              <a:rPr lang="en-IE" smtClean="0"/>
              <a:t>09/10/2023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8DE5A-9C71-48BD-BF8A-FE18159442CD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845258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365E8-50E1-48B0-B8D6-3F3D7697565E}" type="datetimeFigureOut">
              <a:rPr lang="en-IE" smtClean="0"/>
              <a:t>09/10/2023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8DE5A-9C71-48BD-BF8A-FE18159442CD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145372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365E8-50E1-48B0-B8D6-3F3D7697565E}" type="datetimeFigureOut">
              <a:rPr lang="en-IE" smtClean="0"/>
              <a:t>09/10/2023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8DE5A-9C71-48BD-BF8A-FE18159442CD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14352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365E8-50E1-48B0-B8D6-3F3D7697565E}" type="datetimeFigureOut">
              <a:rPr lang="en-IE" smtClean="0"/>
              <a:t>09/10/2023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8DE5A-9C71-48BD-BF8A-FE18159442CD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287419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365E8-50E1-48B0-B8D6-3F3D7697565E}" type="datetimeFigureOut">
              <a:rPr lang="en-IE" smtClean="0"/>
              <a:t>09/10/2023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8DE5A-9C71-48BD-BF8A-FE18159442CD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676152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365E8-50E1-48B0-B8D6-3F3D7697565E}" type="datetimeFigureOut">
              <a:rPr lang="en-IE" smtClean="0"/>
              <a:t>09/10/2023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8DE5A-9C71-48BD-BF8A-FE18159442CD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7803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365E8-50E1-48B0-B8D6-3F3D7697565E}" type="datetimeFigureOut">
              <a:rPr lang="en-IE" smtClean="0"/>
              <a:t>09/10/2023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8DE5A-9C71-48BD-BF8A-FE18159442CD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414740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365E8-50E1-48B0-B8D6-3F3D7697565E}" type="datetimeFigureOut">
              <a:rPr lang="en-IE" smtClean="0"/>
              <a:t>09/10/2023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8DE5A-9C71-48BD-BF8A-FE18159442CD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48261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365E8-50E1-48B0-B8D6-3F3D7697565E}" type="datetimeFigureOut">
              <a:rPr lang="en-IE" smtClean="0"/>
              <a:t>09/10/2023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48DE5A-9C71-48BD-BF8A-FE18159442CD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961309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gif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7" Type="http://schemas.openxmlformats.org/officeDocument/2006/relationships/image" Target="../media/image31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teacherspayteachers.com/Store/Creating4-The-Classroom-Clipart" TargetMode="External"/><Relationship Id="rId13" Type="http://schemas.openxmlformats.org/officeDocument/2006/relationships/image" Target="../media/image42.png"/><Relationship Id="rId18" Type="http://schemas.openxmlformats.org/officeDocument/2006/relationships/hyperlink" Target="https://www.teacherspayteachers.com/Store/Acres-Of-Learning" TargetMode="External"/><Relationship Id="rId3" Type="http://schemas.openxmlformats.org/officeDocument/2006/relationships/image" Target="../media/image2.gif"/><Relationship Id="rId21" Type="http://schemas.openxmlformats.org/officeDocument/2006/relationships/image" Target="../media/image46.png"/><Relationship Id="rId7" Type="http://schemas.openxmlformats.org/officeDocument/2006/relationships/image" Target="../media/image39.jpeg"/><Relationship Id="rId12" Type="http://schemas.openxmlformats.org/officeDocument/2006/relationships/hyperlink" Target="https://www.teacherspayteachers.com/Store/Whimsy-Workshop-Teaching" TargetMode="External"/><Relationship Id="rId17" Type="http://schemas.openxmlformats.org/officeDocument/2006/relationships/image" Target="../media/image44.jpeg"/><Relationship Id="rId2" Type="http://schemas.openxmlformats.org/officeDocument/2006/relationships/image" Target="../media/image3.jpg"/><Relationship Id="rId16" Type="http://schemas.openxmlformats.org/officeDocument/2006/relationships/hyperlink" Target="https://www.teacherspayteachers.com/Store/Krista-Wallden-Creative-Clips" TargetMode="External"/><Relationship Id="rId20" Type="http://schemas.openxmlformats.org/officeDocument/2006/relationships/hyperlink" Target="https://www.teacherspayteachers.com/Store/Laine-Sutherland-Designs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teacherspayteachers.com/Store/Hidesys-Clipart" TargetMode="External"/><Relationship Id="rId11" Type="http://schemas.openxmlformats.org/officeDocument/2006/relationships/image" Target="../media/image41.png"/><Relationship Id="rId5" Type="http://schemas.openxmlformats.org/officeDocument/2006/relationships/image" Target="../media/image38.jpeg"/><Relationship Id="rId15" Type="http://schemas.openxmlformats.org/officeDocument/2006/relationships/image" Target="../media/image43.jpeg"/><Relationship Id="rId10" Type="http://schemas.openxmlformats.org/officeDocument/2006/relationships/hyperlink" Target="https://www.teacherspayteachers.com/Store/Digital-Classroom-Clipart" TargetMode="External"/><Relationship Id="rId19" Type="http://schemas.openxmlformats.org/officeDocument/2006/relationships/image" Target="../media/image45.png"/><Relationship Id="rId4" Type="http://schemas.openxmlformats.org/officeDocument/2006/relationships/hyperlink" Target="https://depositphotos.com/" TargetMode="External"/><Relationship Id="rId9" Type="http://schemas.openxmlformats.org/officeDocument/2006/relationships/image" Target="../media/image40.png"/><Relationship Id="rId14" Type="http://schemas.openxmlformats.org/officeDocument/2006/relationships/hyperlink" Target="https://www.teacherspayteachers.com/Store/2-Nomadic-Teachers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7" Type="http://schemas.openxmlformats.org/officeDocument/2006/relationships/image" Target="../media/image17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7" Type="http://schemas.openxmlformats.org/officeDocument/2006/relationships/image" Target="../media/image17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7" Type="http://schemas.openxmlformats.org/officeDocument/2006/relationships/image" Target="../media/image31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71027FD-868F-A21F-5A93-59416FBF0F86}"/>
              </a:ext>
            </a:extLst>
          </p:cNvPr>
          <p:cNvSpPr txBox="1"/>
          <p:nvPr/>
        </p:nvSpPr>
        <p:spPr>
          <a:xfrm>
            <a:off x="1725284" y="405441"/>
            <a:ext cx="53224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n w="19050">
                  <a:solidFill>
                    <a:schemeClr val="tx1"/>
                  </a:solidFill>
                </a:ln>
                <a:solidFill>
                  <a:srgbClr val="F0D392"/>
                </a:solidFill>
              </a:rPr>
              <a:t>Maths Week 2023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1A73A0E-0955-E851-0D6B-55E3AD091B2A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6" name="Picture 5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237D320E-783F-CAC3-197C-E70F022B94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742DED3-13B2-1A5A-0DE7-D15501FAFE7B}"/>
              </a:ext>
            </a:extLst>
          </p:cNvPr>
          <p:cNvSpPr txBox="1"/>
          <p:nvPr/>
        </p:nvSpPr>
        <p:spPr>
          <a:xfrm>
            <a:off x="2622430" y="983715"/>
            <a:ext cx="352820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000" b="1" dirty="0">
                <a:ln w="38100">
                  <a:solidFill>
                    <a:schemeClr val="tx1"/>
                  </a:solidFill>
                </a:ln>
                <a:solidFill>
                  <a:srgbClr val="F0D392"/>
                </a:solidFill>
              </a:rPr>
              <a:t>TABLE</a:t>
            </a:r>
          </a:p>
          <a:p>
            <a:pPr algn="ctr"/>
            <a:r>
              <a:rPr lang="en-IE" sz="8000" b="1" dirty="0">
                <a:ln w="38100">
                  <a:solidFill>
                    <a:schemeClr val="tx1"/>
                  </a:solidFill>
                </a:ln>
                <a:solidFill>
                  <a:srgbClr val="F0D392"/>
                </a:solidFill>
              </a:rPr>
              <a:t>QUIZ</a:t>
            </a:r>
          </a:p>
        </p:txBody>
      </p:sp>
    </p:spTree>
    <p:extLst>
      <p:ext uri="{BB962C8B-B14F-4D97-AF65-F5344CB8AC3E}">
        <p14:creationId xmlns:p14="http://schemas.microsoft.com/office/powerpoint/2010/main" val="1329455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FB0A1E1-5C4C-4924-5CF2-5F3F465C9AD4}"/>
              </a:ext>
            </a:extLst>
          </p:cNvPr>
          <p:cNvSpPr txBox="1"/>
          <p:nvPr/>
        </p:nvSpPr>
        <p:spPr>
          <a:xfrm>
            <a:off x="646981" y="586596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664898"/>
            <a:ext cx="6547449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5</a:t>
            </a:r>
          </a:p>
          <a:p>
            <a:r>
              <a:rPr lang="en-IE" sz="6000" dirty="0">
                <a:solidFill>
                  <a:schemeClr val="bg1"/>
                </a:solidFill>
              </a:rPr>
              <a:t>What is the next Square Number after 25?</a:t>
            </a:r>
          </a:p>
        </p:txBody>
      </p:sp>
    </p:spTree>
    <p:extLst>
      <p:ext uri="{BB962C8B-B14F-4D97-AF65-F5344CB8AC3E}">
        <p14:creationId xmlns:p14="http://schemas.microsoft.com/office/powerpoint/2010/main" val="1360904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FEB35AF-FFF4-4BBD-F0EC-64620DC4CB1C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B5A9A75A-F9A8-0231-2B5D-E29EDD4D46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945993E-8391-C490-D8F1-9DB28842E2C6}"/>
              </a:ext>
            </a:extLst>
          </p:cNvPr>
          <p:cNvSpPr txBox="1"/>
          <p:nvPr/>
        </p:nvSpPr>
        <p:spPr>
          <a:xfrm>
            <a:off x="1799692" y="416651"/>
            <a:ext cx="5544616" cy="1015663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12700">
                  <a:solidFill>
                    <a:schemeClr val="tx1"/>
                  </a:solidFill>
                </a:ln>
                <a:solidFill>
                  <a:srgbClr val="005121"/>
                </a:solidFill>
              </a:rPr>
              <a:t>Maths Joke #12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6252C7-4FAF-D2C4-ED26-C178E29BD371}"/>
              </a:ext>
            </a:extLst>
          </p:cNvPr>
          <p:cNvSpPr txBox="1"/>
          <p:nvPr/>
        </p:nvSpPr>
        <p:spPr>
          <a:xfrm>
            <a:off x="1449777" y="2334260"/>
            <a:ext cx="6029325" cy="2585323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CA" altLang="en-US" sz="54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What</a:t>
            </a:r>
            <a:r>
              <a:rPr lang="fr-CA" alt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do </a:t>
            </a:r>
            <a:r>
              <a:rPr lang="fr-CA" altLang="en-US" sz="54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you</a:t>
            </a:r>
            <a:r>
              <a:rPr lang="fr-CA" alt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call a </a:t>
            </a:r>
            <a:r>
              <a:rPr lang="fr-CA" altLang="en-US" sz="54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number</a:t>
            </a:r>
            <a:r>
              <a:rPr lang="fr-CA" alt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CA" altLang="en-US" sz="54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that</a:t>
            </a:r>
            <a:r>
              <a:rPr lang="fr-CA" alt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CA" altLang="en-US" sz="54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won’t</a:t>
            </a:r>
            <a:r>
              <a:rPr lang="fr-CA" alt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stand </a:t>
            </a:r>
            <a:r>
              <a:rPr lang="fr-CA" altLang="en-US" sz="54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still</a:t>
            </a:r>
            <a:r>
              <a:rPr lang="fr-CA" alt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D5FA2F-ADC9-7CAF-7361-0C21F225E6EA}"/>
              </a:ext>
            </a:extLst>
          </p:cNvPr>
          <p:cNvSpPr txBox="1"/>
          <p:nvPr/>
        </p:nvSpPr>
        <p:spPr>
          <a:xfrm>
            <a:off x="1250830" y="5206676"/>
            <a:ext cx="64433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2DCFC0"/>
                </a:solidFill>
              </a:rPr>
              <a:t>A </a:t>
            </a:r>
            <a:r>
              <a:rPr lang="en-IE" sz="5400" b="1" dirty="0" err="1">
                <a:solidFill>
                  <a:srgbClr val="2DCFC0"/>
                </a:solidFill>
              </a:rPr>
              <a:t>Roamin</a:t>
            </a:r>
            <a:r>
              <a:rPr lang="en-IE" sz="5400" b="1" dirty="0">
                <a:solidFill>
                  <a:srgbClr val="2DCFC0"/>
                </a:solidFill>
              </a:rPr>
              <a:t>’ Number!</a:t>
            </a:r>
          </a:p>
        </p:txBody>
      </p:sp>
    </p:spTree>
    <p:extLst>
      <p:ext uri="{BB962C8B-B14F-4D97-AF65-F5344CB8AC3E}">
        <p14:creationId xmlns:p14="http://schemas.microsoft.com/office/powerpoint/2010/main" val="2320067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71027FD-868F-A21F-5A93-59416FBF0F86}"/>
              </a:ext>
            </a:extLst>
          </p:cNvPr>
          <p:cNvSpPr txBox="1"/>
          <p:nvPr/>
        </p:nvSpPr>
        <p:spPr>
          <a:xfrm>
            <a:off x="1846054" y="353682"/>
            <a:ext cx="494293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000" b="1" dirty="0">
                <a:ln w="38100">
                  <a:solidFill>
                    <a:schemeClr val="tx1"/>
                  </a:solidFill>
                </a:ln>
                <a:solidFill>
                  <a:srgbClr val="F0D392"/>
                </a:solidFill>
              </a:rPr>
              <a:t>ROUND 6</a:t>
            </a:r>
          </a:p>
          <a:p>
            <a:pPr algn="ctr"/>
            <a:r>
              <a:rPr lang="en-IE" sz="8000" b="1" dirty="0">
                <a:ln w="38100">
                  <a:solidFill>
                    <a:schemeClr val="tx1"/>
                  </a:solidFill>
                </a:ln>
                <a:solidFill>
                  <a:srgbClr val="F0D392"/>
                </a:solidFill>
              </a:rPr>
              <a:t>ANSWERS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1A73A0E-0955-E851-0D6B-55E3AD091B2A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6" name="Picture 5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237D320E-783F-CAC3-197C-E70F022B94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169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664898"/>
            <a:ext cx="4201063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1</a:t>
            </a:r>
          </a:p>
          <a:p>
            <a:r>
              <a:rPr lang="en-US" sz="3600" dirty="0">
                <a:solidFill>
                  <a:schemeClr val="bg1"/>
                </a:solidFill>
              </a:rPr>
              <a:t>A family of five has four pairs of socks each. How many socks does the family have?</a:t>
            </a:r>
            <a:endParaRPr lang="en-IE" sz="3600" dirty="0">
              <a:solidFill>
                <a:schemeClr val="bg1"/>
              </a:solidFill>
            </a:endParaRPr>
          </a:p>
        </p:txBody>
      </p:sp>
      <p:pic>
        <p:nvPicPr>
          <p:cNvPr id="7" name="Picture 6" descr="A pair of green and red striped socks&#10;&#10;Description automatically generated">
            <a:extLst>
              <a:ext uri="{FF2B5EF4-FFF2-40B4-BE49-F238E27FC236}">
                <a16:creationId xmlns:a16="http://schemas.microsoft.com/office/drawing/2014/main" id="{B9A3CA39-13A5-3594-D3DC-0CF958FC31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4642" y="2042356"/>
            <a:ext cx="2117702" cy="246336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A0B0416-F675-FC09-BB81-FA079DFDAE2F}"/>
              </a:ext>
            </a:extLst>
          </p:cNvPr>
          <p:cNvSpPr txBox="1"/>
          <p:nvPr/>
        </p:nvSpPr>
        <p:spPr>
          <a:xfrm>
            <a:off x="646980" y="586596"/>
            <a:ext cx="3640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6 Answers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07ECB70-38B2-B7F3-B6C9-F5E2CFE91A4A}"/>
              </a:ext>
            </a:extLst>
          </p:cNvPr>
          <p:cNvSpPr txBox="1"/>
          <p:nvPr/>
        </p:nvSpPr>
        <p:spPr>
          <a:xfrm>
            <a:off x="2971799" y="4158972"/>
            <a:ext cx="257498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solidFill>
                  <a:srgbClr val="2DCFC0"/>
                </a:solidFill>
              </a:rPr>
              <a:t>40</a:t>
            </a:r>
          </a:p>
        </p:txBody>
      </p:sp>
    </p:spTree>
    <p:extLst>
      <p:ext uri="{BB962C8B-B14F-4D97-AF65-F5344CB8AC3E}">
        <p14:creationId xmlns:p14="http://schemas.microsoft.com/office/powerpoint/2010/main" val="1884474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664898"/>
            <a:ext cx="447710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2</a:t>
            </a:r>
          </a:p>
          <a:p>
            <a:r>
              <a:rPr lang="en-US" sz="4800" dirty="0">
                <a:solidFill>
                  <a:schemeClr val="bg1"/>
                </a:solidFill>
              </a:rPr>
              <a:t>How many of these coins are in €1.60?</a:t>
            </a:r>
            <a:endParaRPr lang="en-IE" sz="48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coin&#10;&#10;Description automatically generated">
            <a:extLst>
              <a:ext uri="{FF2B5EF4-FFF2-40B4-BE49-F238E27FC236}">
                <a16:creationId xmlns:a16="http://schemas.microsoft.com/office/drawing/2014/main" id="{980C6DD3-6C12-C66F-3470-89EC4E2C6D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7952" y="2511015"/>
            <a:ext cx="1304925" cy="1323975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66D2F68-5C37-D90A-3935-21AC173BCC9E}"/>
              </a:ext>
            </a:extLst>
          </p:cNvPr>
          <p:cNvSpPr txBox="1"/>
          <p:nvPr/>
        </p:nvSpPr>
        <p:spPr>
          <a:xfrm>
            <a:off x="646980" y="586596"/>
            <a:ext cx="3640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6 Answers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20BEFD5-1D3C-A8A9-0BD2-8AA5BD71BEB0}"/>
              </a:ext>
            </a:extLst>
          </p:cNvPr>
          <p:cNvSpPr txBox="1"/>
          <p:nvPr/>
        </p:nvSpPr>
        <p:spPr>
          <a:xfrm>
            <a:off x="2971799" y="4158972"/>
            <a:ext cx="257498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solidFill>
                  <a:srgbClr val="2DCFC0"/>
                </a:solidFill>
              </a:rPr>
              <a:t>32</a:t>
            </a:r>
          </a:p>
        </p:txBody>
      </p:sp>
    </p:spTree>
    <p:extLst>
      <p:ext uri="{BB962C8B-B14F-4D97-AF65-F5344CB8AC3E}">
        <p14:creationId xmlns:p14="http://schemas.microsoft.com/office/powerpoint/2010/main" val="1073289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664898"/>
            <a:ext cx="654744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3</a:t>
            </a:r>
          </a:p>
          <a:p>
            <a:r>
              <a:rPr lang="en-IE" sz="4800" dirty="0">
                <a:solidFill>
                  <a:schemeClr val="bg1"/>
                </a:solidFill>
              </a:rPr>
              <a:t>What is the answer to: 77 x 75 x 92 x 17 x 0 x 82 x 99?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A8A744-5FA5-FB15-B00D-C7562F153584}"/>
              </a:ext>
            </a:extLst>
          </p:cNvPr>
          <p:cNvSpPr txBox="1"/>
          <p:nvPr/>
        </p:nvSpPr>
        <p:spPr>
          <a:xfrm>
            <a:off x="646980" y="586596"/>
            <a:ext cx="3640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6 Answers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FCBC048-72CA-B31E-C761-33A5FBCE7758}"/>
              </a:ext>
            </a:extLst>
          </p:cNvPr>
          <p:cNvSpPr txBox="1"/>
          <p:nvPr/>
        </p:nvSpPr>
        <p:spPr>
          <a:xfrm>
            <a:off x="2971799" y="4158972"/>
            <a:ext cx="257498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solidFill>
                  <a:srgbClr val="2DCFC0"/>
                </a:solidFill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16665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662796" y="1667774"/>
            <a:ext cx="498606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4</a:t>
            </a:r>
          </a:p>
          <a:p>
            <a:r>
              <a:rPr lang="en-US" sz="3600" dirty="0">
                <a:solidFill>
                  <a:schemeClr val="bg1"/>
                </a:solidFill>
              </a:rPr>
              <a:t>What type of lines are these: parallel, perpendicular or intersecting?</a:t>
            </a:r>
            <a:endParaRPr lang="en-IE" sz="3600" dirty="0">
              <a:solidFill>
                <a:schemeClr val="bg1"/>
              </a:solidFill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3234C65-0CF9-B9BE-98BE-BC3B2BF2EA95}"/>
              </a:ext>
            </a:extLst>
          </p:cNvPr>
          <p:cNvGrpSpPr/>
          <p:nvPr/>
        </p:nvGrpSpPr>
        <p:grpSpPr>
          <a:xfrm>
            <a:off x="5648864" y="1915266"/>
            <a:ext cx="1676400" cy="1963947"/>
            <a:chOff x="5157158" y="1664898"/>
            <a:chExt cx="1676400" cy="1963947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4D0F9757-6F6D-55FA-4491-408E99C96336}"/>
                </a:ext>
              </a:extLst>
            </p:cNvPr>
            <p:cNvCxnSpPr/>
            <p:nvPr/>
          </p:nvCxnSpPr>
          <p:spPr>
            <a:xfrm>
              <a:off x="5995358" y="1664898"/>
              <a:ext cx="0" cy="1932317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2C5B56DD-ADFA-2D56-09DD-5CE88071992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157158" y="3628845"/>
              <a:ext cx="1676400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F03E9BA1-5BC4-98E4-C054-633908CA9CED}"/>
              </a:ext>
            </a:extLst>
          </p:cNvPr>
          <p:cNvSpPr txBox="1"/>
          <p:nvPr/>
        </p:nvSpPr>
        <p:spPr>
          <a:xfrm>
            <a:off x="646980" y="586596"/>
            <a:ext cx="3640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6 Answers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728C1A2-DFFF-499F-7ED2-61F8C3D0124B}"/>
              </a:ext>
            </a:extLst>
          </p:cNvPr>
          <p:cNvSpPr txBox="1"/>
          <p:nvPr/>
        </p:nvSpPr>
        <p:spPr>
          <a:xfrm>
            <a:off x="927338" y="4253862"/>
            <a:ext cx="671997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solidFill>
                  <a:srgbClr val="2DCFC0"/>
                </a:solidFill>
              </a:rPr>
              <a:t>Perpendicular</a:t>
            </a:r>
          </a:p>
        </p:txBody>
      </p:sp>
    </p:spTree>
    <p:extLst>
      <p:ext uri="{BB962C8B-B14F-4D97-AF65-F5344CB8AC3E}">
        <p14:creationId xmlns:p14="http://schemas.microsoft.com/office/powerpoint/2010/main" val="1388736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664898"/>
            <a:ext cx="471002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5</a:t>
            </a:r>
          </a:p>
          <a:p>
            <a:r>
              <a:rPr lang="en-US" sz="5400" dirty="0">
                <a:solidFill>
                  <a:schemeClr val="bg1"/>
                </a:solidFill>
              </a:rPr>
              <a:t>What age is the Roman soldier?</a:t>
            </a:r>
            <a:endParaRPr lang="en-IE" sz="5400" dirty="0">
              <a:solidFill>
                <a:schemeClr val="bg1"/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DD7DE36-BADE-0C00-4F2A-53C6B73B216B}"/>
              </a:ext>
            </a:extLst>
          </p:cNvPr>
          <p:cNvGrpSpPr/>
          <p:nvPr/>
        </p:nvGrpSpPr>
        <p:grpSpPr>
          <a:xfrm>
            <a:off x="5883216" y="945330"/>
            <a:ext cx="1413414" cy="4247772"/>
            <a:chOff x="5599203" y="914400"/>
            <a:chExt cx="1413414" cy="4247772"/>
          </a:xfrm>
        </p:grpSpPr>
        <p:pic>
          <p:nvPicPr>
            <p:cNvPr id="7" name="Picture 6" descr="A cartoon of a person wearing a garment&#10;&#10;Description automatically generated">
              <a:extLst>
                <a:ext uri="{FF2B5EF4-FFF2-40B4-BE49-F238E27FC236}">
                  <a16:creationId xmlns:a16="http://schemas.microsoft.com/office/drawing/2014/main" id="{A2E38243-E836-90DF-460E-5253AD593C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99204" y="914400"/>
              <a:ext cx="1413413" cy="3536830"/>
            </a:xfrm>
            <a:prstGeom prst="rect">
              <a:avLst/>
            </a:prstGeom>
            <a:ln w="38100">
              <a:noFill/>
            </a:ln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B69CE24E-F83D-C516-6D60-6534BB9A8CDB}"/>
                </a:ext>
              </a:extLst>
            </p:cNvPr>
            <p:cNvSpPr txBox="1"/>
            <p:nvPr/>
          </p:nvSpPr>
          <p:spPr>
            <a:xfrm>
              <a:off x="5599203" y="4454286"/>
              <a:ext cx="1413413" cy="707886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4000" b="1" dirty="0">
                  <a:solidFill>
                    <a:schemeClr val="bg1"/>
                  </a:solidFill>
                </a:rPr>
                <a:t>XLVII</a:t>
              </a: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82058B20-E47C-BA77-DC0D-301469683167}"/>
              </a:ext>
            </a:extLst>
          </p:cNvPr>
          <p:cNvSpPr txBox="1"/>
          <p:nvPr/>
        </p:nvSpPr>
        <p:spPr>
          <a:xfrm>
            <a:off x="646980" y="586596"/>
            <a:ext cx="3640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6 Answers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A3F8B35-CC0F-B702-F302-8C81DDB94788}"/>
              </a:ext>
            </a:extLst>
          </p:cNvPr>
          <p:cNvSpPr txBox="1"/>
          <p:nvPr/>
        </p:nvSpPr>
        <p:spPr>
          <a:xfrm>
            <a:off x="2971799" y="4158972"/>
            <a:ext cx="257498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solidFill>
                  <a:srgbClr val="2DCFC0"/>
                </a:solidFill>
              </a:rPr>
              <a:t>47</a:t>
            </a:r>
          </a:p>
        </p:txBody>
      </p:sp>
    </p:spTree>
    <p:extLst>
      <p:ext uri="{BB962C8B-B14F-4D97-AF65-F5344CB8AC3E}">
        <p14:creationId xmlns:p14="http://schemas.microsoft.com/office/powerpoint/2010/main" val="3157227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664898"/>
            <a:ext cx="6547449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6</a:t>
            </a:r>
          </a:p>
          <a:p>
            <a:r>
              <a:rPr lang="en-US" sz="6000" dirty="0">
                <a:solidFill>
                  <a:schemeClr val="bg1"/>
                </a:solidFill>
              </a:rPr>
              <a:t>True or False: 888 + 88 + 8 + 8 + 8 = 999</a:t>
            </a:r>
            <a:endParaRPr lang="en-IE" sz="60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51D4CAB-EFF8-11CE-A919-AF7C4476DA9D}"/>
              </a:ext>
            </a:extLst>
          </p:cNvPr>
          <p:cNvSpPr txBox="1"/>
          <p:nvPr/>
        </p:nvSpPr>
        <p:spPr>
          <a:xfrm>
            <a:off x="646980" y="586596"/>
            <a:ext cx="3640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6 Answers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464F79C-FA1D-03B4-46A4-F2D1CC16E3F2}"/>
              </a:ext>
            </a:extLst>
          </p:cNvPr>
          <p:cNvSpPr txBox="1"/>
          <p:nvPr/>
        </p:nvSpPr>
        <p:spPr>
          <a:xfrm>
            <a:off x="1967045" y="4158972"/>
            <a:ext cx="51928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solidFill>
                  <a:srgbClr val="2DCFC0"/>
                </a:solidFill>
              </a:rPr>
              <a:t>False </a:t>
            </a:r>
            <a:r>
              <a:rPr lang="en-IE" sz="4000" b="1" dirty="0">
                <a:solidFill>
                  <a:srgbClr val="2DCFC0"/>
                </a:solidFill>
              </a:rPr>
              <a:t>(it’s 1000)</a:t>
            </a:r>
          </a:p>
        </p:txBody>
      </p:sp>
    </p:spTree>
    <p:extLst>
      <p:ext uri="{BB962C8B-B14F-4D97-AF65-F5344CB8AC3E}">
        <p14:creationId xmlns:p14="http://schemas.microsoft.com/office/powerpoint/2010/main" val="3870236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FEB35AF-FFF4-4BBD-F0EC-64620DC4CB1C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B5A9A75A-F9A8-0231-2B5D-E29EDD4D46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945993E-8391-C490-D8F1-9DB28842E2C6}"/>
              </a:ext>
            </a:extLst>
          </p:cNvPr>
          <p:cNvSpPr txBox="1"/>
          <p:nvPr/>
        </p:nvSpPr>
        <p:spPr>
          <a:xfrm>
            <a:off x="1799692" y="416651"/>
            <a:ext cx="5544616" cy="1015663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12700">
                  <a:solidFill>
                    <a:schemeClr val="tx1"/>
                  </a:solidFill>
                </a:ln>
                <a:solidFill>
                  <a:srgbClr val="005121"/>
                </a:solidFill>
              </a:rPr>
              <a:t>Maths Joke #13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6252C7-4FAF-D2C4-ED26-C178E29BD371}"/>
              </a:ext>
            </a:extLst>
          </p:cNvPr>
          <p:cNvSpPr txBox="1"/>
          <p:nvPr/>
        </p:nvSpPr>
        <p:spPr>
          <a:xfrm>
            <a:off x="1449777" y="2334260"/>
            <a:ext cx="6029325" cy="2585323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CA" altLang="en-US" sz="54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What</a:t>
            </a:r>
            <a:r>
              <a:rPr lang="fr-CA" alt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do </a:t>
            </a:r>
            <a:r>
              <a:rPr lang="fr-CA" altLang="en-US" sz="54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you</a:t>
            </a:r>
            <a:r>
              <a:rPr lang="fr-CA" alt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call </a:t>
            </a:r>
            <a:r>
              <a:rPr lang="fr-CA" altLang="en-US" sz="54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friends</a:t>
            </a:r>
            <a:r>
              <a:rPr lang="fr-CA" alt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CA" altLang="en-US" sz="54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who</a:t>
            </a:r>
            <a:r>
              <a:rPr lang="fr-CA" alt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love maths?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D5FA2F-ADC9-7CAF-7361-0C21F225E6EA}"/>
              </a:ext>
            </a:extLst>
          </p:cNvPr>
          <p:cNvSpPr txBox="1"/>
          <p:nvPr/>
        </p:nvSpPr>
        <p:spPr>
          <a:xfrm>
            <a:off x="1242742" y="4945066"/>
            <a:ext cx="644339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 err="1">
                <a:solidFill>
                  <a:srgbClr val="2DCFC0"/>
                </a:solidFill>
              </a:rPr>
              <a:t>Algebros</a:t>
            </a:r>
            <a:r>
              <a:rPr lang="en-IE" sz="8800" b="1" dirty="0">
                <a:solidFill>
                  <a:srgbClr val="2DCFC0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790747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71027FD-868F-A21F-5A93-59416FBF0F86}"/>
              </a:ext>
            </a:extLst>
          </p:cNvPr>
          <p:cNvSpPr txBox="1"/>
          <p:nvPr/>
        </p:nvSpPr>
        <p:spPr>
          <a:xfrm>
            <a:off x="1751163" y="1069675"/>
            <a:ext cx="471864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ln w="38100">
                  <a:solidFill>
                    <a:schemeClr val="tx1"/>
                  </a:solidFill>
                </a:ln>
                <a:solidFill>
                  <a:srgbClr val="F0D392"/>
                </a:solidFill>
              </a:rPr>
              <a:t>ROUND 8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7558383-A2C1-EB26-82E3-D1C22D303239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5" name="Picture 4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85E66382-7C00-E800-27A1-5EBC95744F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909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FB0A1E1-5C4C-4924-5CF2-5F3F465C9AD4}"/>
              </a:ext>
            </a:extLst>
          </p:cNvPr>
          <p:cNvSpPr txBox="1"/>
          <p:nvPr/>
        </p:nvSpPr>
        <p:spPr>
          <a:xfrm>
            <a:off x="646981" y="586596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664898"/>
            <a:ext cx="6547449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6</a:t>
            </a:r>
          </a:p>
          <a:p>
            <a:r>
              <a:rPr lang="en-IE" sz="6000" dirty="0">
                <a:solidFill>
                  <a:schemeClr val="bg1"/>
                </a:solidFill>
              </a:rPr>
              <a:t>What is the name given to the perimeter of a Circle?</a:t>
            </a:r>
          </a:p>
        </p:txBody>
      </p:sp>
    </p:spTree>
    <p:extLst>
      <p:ext uri="{BB962C8B-B14F-4D97-AF65-F5344CB8AC3E}">
        <p14:creationId xmlns:p14="http://schemas.microsoft.com/office/powerpoint/2010/main" val="94946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FB0A1E1-5C4C-4924-5CF2-5F3F465C9AD4}"/>
              </a:ext>
            </a:extLst>
          </p:cNvPr>
          <p:cNvSpPr txBox="1"/>
          <p:nvPr/>
        </p:nvSpPr>
        <p:spPr>
          <a:xfrm>
            <a:off x="646981" y="586596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8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31653" y="1483744"/>
            <a:ext cx="6547449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1</a:t>
            </a:r>
          </a:p>
          <a:p>
            <a:r>
              <a:rPr lang="en-US" sz="4800" dirty="0">
                <a:solidFill>
                  <a:schemeClr val="bg1"/>
                </a:solidFill>
              </a:rPr>
              <a:t>Which number between 1 and 10 has a spelling with the same number of letters as the number itself?</a:t>
            </a:r>
            <a:endParaRPr lang="en-IE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74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FB0A1E1-5C4C-4924-5CF2-5F3F465C9AD4}"/>
              </a:ext>
            </a:extLst>
          </p:cNvPr>
          <p:cNvSpPr txBox="1"/>
          <p:nvPr/>
        </p:nvSpPr>
        <p:spPr>
          <a:xfrm>
            <a:off x="646981" y="586596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8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664898"/>
            <a:ext cx="6547449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2</a:t>
            </a:r>
          </a:p>
          <a:p>
            <a:r>
              <a:rPr lang="en-US" sz="6000" dirty="0">
                <a:solidFill>
                  <a:schemeClr val="bg1"/>
                </a:solidFill>
              </a:rPr>
              <a:t>Which is heavier 4780g or 4.078Kg?</a:t>
            </a:r>
            <a:endParaRPr lang="en-IE" sz="6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978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FB0A1E1-5C4C-4924-5CF2-5F3F465C9AD4}"/>
              </a:ext>
            </a:extLst>
          </p:cNvPr>
          <p:cNvSpPr txBox="1"/>
          <p:nvPr/>
        </p:nvSpPr>
        <p:spPr>
          <a:xfrm>
            <a:off x="646981" y="586596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8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1" y="1664898"/>
            <a:ext cx="3657600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3</a:t>
            </a:r>
          </a:p>
          <a:p>
            <a:r>
              <a:rPr lang="en-US" sz="4000" dirty="0">
                <a:solidFill>
                  <a:schemeClr val="bg1"/>
                </a:solidFill>
              </a:rPr>
              <a:t>What mathematical puzzle has been used to create the bird?</a:t>
            </a:r>
            <a:endParaRPr lang="en-IE" sz="4000" dirty="0">
              <a:solidFill>
                <a:schemeClr val="bg1"/>
              </a:solidFill>
            </a:endParaRPr>
          </a:p>
        </p:txBody>
      </p:sp>
      <p:pic>
        <p:nvPicPr>
          <p:cNvPr id="7" name="Picture 6" descr="A colorful bird made from pieces of puzzle&#10;&#10;Description automatically generated">
            <a:extLst>
              <a:ext uri="{FF2B5EF4-FFF2-40B4-BE49-F238E27FC236}">
                <a16:creationId xmlns:a16="http://schemas.microsoft.com/office/drawing/2014/main" id="{C25891B8-785C-5907-C3C6-871CE3A38D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3849" y="1886572"/>
            <a:ext cx="3175932" cy="2572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98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FB0A1E1-5C4C-4924-5CF2-5F3F465C9AD4}"/>
              </a:ext>
            </a:extLst>
          </p:cNvPr>
          <p:cNvSpPr txBox="1"/>
          <p:nvPr/>
        </p:nvSpPr>
        <p:spPr>
          <a:xfrm>
            <a:off x="646981" y="586596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8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1" y="1664898"/>
            <a:ext cx="36576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4</a:t>
            </a:r>
          </a:p>
          <a:p>
            <a:r>
              <a:rPr lang="en-US" sz="4800" dirty="0">
                <a:solidFill>
                  <a:schemeClr val="bg1"/>
                </a:solidFill>
              </a:rPr>
              <a:t>Re-draw this shape after a ¾ turn clockwise.</a:t>
            </a:r>
            <a:endParaRPr lang="en-IE" sz="4800" dirty="0">
              <a:solidFill>
                <a:schemeClr val="bg1"/>
              </a:solidFill>
            </a:endParaRPr>
          </a:p>
        </p:txBody>
      </p:sp>
      <p:sp>
        <p:nvSpPr>
          <p:cNvPr id="7" name="Callout: Left Arrow 6">
            <a:extLst>
              <a:ext uri="{FF2B5EF4-FFF2-40B4-BE49-F238E27FC236}">
                <a16:creationId xmlns:a16="http://schemas.microsoft.com/office/drawing/2014/main" id="{ED2D84C3-2F97-5754-469E-E968C92E3A63}"/>
              </a:ext>
            </a:extLst>
          </p:cNvPr>
          <p:cNvSpPr/>
          <p:nvPr/>
        </p:nvSpPr>
        <p:spPr>
          <a:xfrm>
            <a:off x="4761781" y="2133519"/>
            <a:ext cx="2078967" cy="2078967"/>
          </a:xfrm>
          <a:prstGeom prst="leftArrowCallout">
            <a:avLst/>
          </a:prstGeom>
          <a:solidFill>
            <a:srgbClr val="FFB367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940926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FB0A1E1-5C4C-4924-5CF2-5F3F465C9AD4}"/>
              </a:ext>
            </a:extLst>
          </p:cNvPr>
          <p:cNvSpPr txBox="1"/>
          <p:nvPr/>
        </p:nvSpPr>
        <p:spPr>
          <a:xfrm>
            <a:off x="646981" y="586596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8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664898"/>
            <a:ext cx="6547449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5</a:t>
            </a:r>
          </a:p>
          <a:p>
            <a:r>
              <a:rPr lang="en-US" sz="6000" dirty="0">
                <a:solidFill>
                  <a:schemeClr val="bg1"/>
                </a:solidFill>
              </a:rPr>
              <a:t>What is the value of n in this equation:</a:t>
            </a:r>
          </a:p>
          <a:p>
            <a:pPr algn="ctr"/>
            <a:r>
              <a:rPr lang="en-US" sz="6000" dirty="0">
                <a:solidFill>
                  <a:schemeClr val="bg1"/>
                </a:solidFill>
              </a:rPr>
              <a:t>2</a:t>
            </a:r>
            <a:r>
              <a:rPr lang="en-US" sz="6000" baseline="30000" dirty="0">
                <a:solidFill>
                  <a:schemeClr val="bg1"/>
                </a:solidFill>
              </a:rPr>
              <a:t>n</a:t>
            </a:r>
            <a:r>
              <a:rPr lang="en-US" sz="6000" dirty="0">
                <a:solidFill>
                  <a:schemeClr val="bg1"/>
                </a:solidFill>
              </a:rPr>
              <a:t> = 64</a:t>
            </a:r>
            <a:endParaRPr lang="en-IE" sz="6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4188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FB0A1E1-5C4C-4924-5CF2-5F3F465C9AD4}"/>
              </a:ext>
            </a:extLst>
          </p:cNvPr>
          <p:cNvSpPr txBox="1"/>
          <p:nvPr/>
        </p:nvSpPr>
        <p:spPr>
          <a:xfrm>
            <a:off x="646981" y="586596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8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664898"/>
            <a:ext cx="400265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6</a:t>
            </a:r>
          </a:p>
          <a:p>
            <a:r>
              <a:rPr lang="en-US" sz="4800" dirty="0">
                <a:solidFill>
                  <a:schemeClr val="bg1"/>
                </a:solidFill>
              </a:rPr>
              <a:t>What fraction of this shape is </a:t>
            </a:r>
            <a:r>
              <a:rPr lang="en-US" sz="4800" b="1" u="sng" dirty="0">
                <a:solidFill>
                  <a:schemeClr val="bg1"/>
                </a:solidFill>
              </a:rPr>
              <a:t>not</a:t>
            </a:r>
            <a:r>
              <a:rPr lang="en-US" sz="4800" dirty="0">
                <a:solidFill>
                  <a:schemeClr val="bg1"/>
                </a:solidFill>
              </a:rPr>
              <a:t> </a:t>
            </a:r>
            <a:r>
              <a:rPr lang="en-US" sz="4800" dirty="0" err="1">
                <a:solidFill>
                  <a:schemeClr val="bg1"/>
                </a:solidFill>
              </a:rPr>
              <a:t>coloured</a:t>
            </a:r>
            <a:r>
              <a:rPr lang="en-US" sz="4800" dirty="0">
                <a:solidFill>
                  <a:schemeClr val="bg1"/>
                </a:solidFill>
              </a:rPr>
              <a:t>?</a:t>
            </a:r>
            <a:endParaRPr lang="en-IE" sz="4800" dirty="0">
              <a:solidFill>
                <a:schemeClr val="bg1"/>
              </a:solidFill>
            </a:endParaRPr>
          </a:p>
        </p:txBody>
      </p:sp>
      <p:pic>
        <p:nvPicPr>
          <p:cNvPr id="7" name="Picture 6" descr="A yellow and white circle&#10;&#10;Description automatically generated">
            <a:extLst>
              <a:ext uri="{FF2B5EF4-FFF2-40B4-BE49-F238E27FC236}">
                <a16:creationId xmlns:a16="http://schemas.microsoft.com/office/drawing/2014/main" id="{9189FD71-7FB7-09E7-A1D3-216AC539C5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6227" y="2197562"/>
            <a:ext cx="2462875" cy="246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293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FEB35AF-FFF4-4BBD-F0EC-64620DC4CB1C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B5A9A75A-F9A8-0231-2B5D-E29EDD4D46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945993E-8391-C490-D8F1-9DB28842E2C6}"/>
              </a:ext>
            </a:extLst>
          </p:cNvPr>
          <p:cNvSpPr txBox="1"/>
          <p:nvPr/>
        </p:nvSpPr>
        <p:spPr>
          <a:xfrm>
            <a:off x="1799692" y="416651"/>
            <a:ext cx="5544616" cy="1015663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12700">
                  <a:solidFill>
                    <a:schemeClr val="tx1"/>
                  </a:solidFill>
                </a:ln>
                <a:solidFill>
                  <a:srgbClr val="005121"/>
                </a:solidFill>
              </a:rPr>
              <a:t>Maths Joke #14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6252C7-4FAF-D2C4-ED26-C178E29BD371}"/>
              </a:ext>
            </a:extLst>
          </p:cNvPr>
          <p:cNvSpPr txBox="1"/>
          <p:nvPr/>
        </p:nvSpPr>
        <p:spPr>
          <a:xfrm>
            <a:off x="1449777" y="2334260"/>
            <a:ext cx="6029325" cy="2123658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CA" altLang="en-US" sz="66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Why</a:t>
            </a:r>
            <a:r>
              <a:rPr lang="fr-CA" altLang="en-US" sz="66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do plants </a:t>
            </a:r>
            <a:r>
              <a:rPr lang="fr-CA" altLang="en-US" sz="66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hate</a:t>
            </a:r>
            <a:r>
              <a:rPr lang="fr-CA" altLang="en-US" sz="66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maths?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D5FA2F-ADC9-7CAF-7361-0C21F225E6EA}"/>
              </a:ext>
            </a:extLst>
          </p:cNvPr>
          <p:cNvSpPr txBox="1"/>
          <p:nvPr/>
        </p:nvSpPr>
        <p:spPr>
          <a:xfrm>
            <a:off x="1242742" y="4734629"/>
            <a:ext cx="64433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4800" b="1" dirty="0">
                <a:solidFill>
                  <a:srgbClr val="2DCFC0"/>
                </a:solidFill>
              </a:rPr>
              <a:t>Because it gives them square roots!</a:t>
            </a:r>
          </a:p>
        </p:txBody>
      </p:sp>
    </p:spTree>
    <p:extLst>
      <p:ext uri="{BB962C8B-B14F-4D97-AF65-F5344CB8AC3E}">
        <p14:creationId xmlns:p14="http://schemas.microsoft.com/office/powerpoint/2010/main" val="4254468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71027FD-868F-A21F-5A93-59416FBF0F86}"/>
              </a:ext>
            </a:extLst>
          </p:cNvPr>
          <p:cNvSpPr txBox="1"/>
          <p:nvPr/>
        </p:nvSpPr>
        <p:spPr>
          <a:xfrm>
            <a:off x="1846054" y="353682"/>
            <a:ext cx="494293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000" b="1" dirty="0">
                <a:ln w="38100">
                  <a:solidFill>
                    <a:schemeClr val="tx1"/>
                  </a:solidFill>
                </a:ln>
                <a:solidFill>
                  <a:srgbClr val="F0D392"/>
                </a:solidFill>
              </a:rPr>
              <a:t>ROUND 7</a:t>
            </a:r>
          </a:p>
          <a:p>
            <a:pPr algn="ctr"/>
            <a:r>
              <a:rPr lang="en-IE" sz="8000" b="1" dirty="0">
                <a:ln w="38100">
                  <a:solidFill>
                    <a:schemeClr val="tx1"/>
                  </a:solidFill>
                </a:ln>
                <a:solidFill>
                  <a:srgbClr val="F0D392"/>
                </a:solidFill>
              </a:rPr>
              <a:t>ANSWERS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1A73A0E-0955-E851-0D6B-55E3AD091B2A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6" name="Picture 5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237D320E-783F-CAC3-197C-E70F022B94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046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664898"/>
            <a:ext cx="6547449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1</a:t>
            </a:r>
          </a:p>
          <a:p>
            <a:r>
              <a:rPr lang="en-US" sz="4400" dirty="0">
                <a:solidFill>
                  <a:schemeClr val="bg1"/>
                </a:solidFill>
              </a:rPr>
              <a:t>What is the next term in this sequence?</a:t>
            </a:r>
          </a:p>
          <a:p>
            <a:pPr algn="ctr"/>
            <a:r>
              <a:rPr lang="en-US" sz="4400" dirty="0">
                <a:solidFill>
                  <a:schemeClr val="bg1"/>
                </a:solidFill>
              </a:rPr>
              <a:t>1, 4, 3, 6, 5, 8, 7 __</a:t>
            </a:r>
            <a:endParaRPr lang="en-IE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901E2A9-009A-4ABF-05EF-85F54ABE7680}"/>
              </a:ext>
            </a:extLst>
          </p:cNvPr>
          <p:cNvSpPr txBox="1"/>
          <p:nvPr/>
        </p:nvSpPr>
        <p:spPr>
          <a:xfrm>
            <a:off x="646980" y="586596"/>
            <a:ext cx="3640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7 Answers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4D03AEB-528F-70C3-4D77-717FAC54B261}"/>
              </a:ext>
            </a:extLst>
          </p:cNvPr>
          <p:cNvSpPr txBox="1"/>
          <p:nvPr/>
        </p:nvSpPr>
        <p:spPr>
          <a:xfrm>
            <a:off x="2971799" y="4158972"/>
            <a:ext cx="257498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solidFill>
                  <a:srgbClr val="2DCFC0"/>
                </a:solidFill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2027243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664898"/>
            <a:ext cx="3676887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2</a:t>
            </a:r>
          </a:p>
          <a:p>
            <a:r>
              <a:rPr lang="en-US" sz="6000" dirty="0">
                <a:solidFill>
                  <a:schemeClr val="bg1"/>
                </a:solidFill>
              </a:rPr>
              <a:t>What number is this?</a:t>
            </a:r>
            <a:endParaRPr lang="en-IE" sz="6000" dirty="0">
              <a:solidFill>
                <a:schemeClr val="bg1"/>
              </a:solidFill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0EAF84E-CB38-2972-273A-54A9534919CC}"/>
              </a:ext>
            </a:extLst>
          </p:cNvPr>
          <p:cNvGrpSpPr/>
          <p:nvPr/>
        </p:nvGrpSpPr>
        <p:grpSpPr>
          <a:xfrm>
            <a:off x="5046453" y="1129220"/>
            <a:ext cx="2599833" cy="3276727"/>
            <a:chOff x="4149138" y="591702"/>
            <a:chExt cx="3633684" cy="4579752"/>
          </a:xfrm>
        </p:grpSpPr>
        <p:pic>
          <p:nvPicPr>
            <p:cNvPr id="7" name="Picture 6" descr="A red and black cubes&#10;&#10;Description automatically generated">
              <a:extLst>
                <a:ext uri="{FF2B5EF4-FFF2-40B4-BE49-F238E27FC236}">
                  <a16:creationId xmlns:a16="http://schemas.microsoft.com/office/drawing/2014/main" id="{C857ADDE-4D35-3E47-2400-1A27A19F8E5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08432" y="3835877"/>
              <a:ext cx="318203" cy="1292443"/>
            </a:xfrm>
            <a:prstGeom prst="rect">
              <a:avLst/>
            </a:prstGeom>
          </p:spPr>
        </p:pic>
        <p:pic>
          <p:nvPicPr>
            <p:cNvPr id="9" name="Picture 8" descr="A red and black cube&#10;&#10;Description automatically generated">
              <a:extLst>
                <a:ext uri="{FF2B5EF4-FFF2-40B4-BE49-F238E27FC236}">
                  <a16:creationId xmlns:a16="http://schemas.microsoft.com/office/drawing/2014/main" id="{91CB91BA-5B13-86F3-AEEC-8D628979051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86218" y="2813773"/>
              <a:ext cx="332286" cy="2113470"/>
            </a:xfrm>
            <a:prstGeom prst="rect">
              <a:avLst/>
            </a:prstGeom>
          </p:spPr>
        </p:pic>
        <p:pic>
          <p:nvPicPr>
            <p:cNvPr id="11" name="Picture 10" descr="A red square object with black background&#10;&#10;Description automatically generated">
              <a:extLst>
                <a:ext uri="{FF2B5EF4-FFF2-40B4-BE49-F238E27FC236}">
                  <a16:creationId xmlns:a16="http://schemas.microsoft.com/office/drawing/2014/main" id="{D5A4EE4D-D7C8-3214-36E1-073DF2764F4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17157" y="1232927"/>
              <a:ext cx="1261945" cy="2113470"/>
            </a:xfrm>
            <a:prstGeom prst="rect">
              <a:avLst/>
            </a:prstGeom>
          </p:spPr>
        </p:pic>
        <p:pic>
          <p:nvPicPr>
            <p:cNvPr id="13" name="Picture 12" descr="A red cube with black lines&#10;&#10;Description automatically generated">
              <a:extLst>
                <a:ext uri="{FF2B5EF4-FFF2-40B4-BE49-F238E27FC236}">
                  <a16:creationId xmlns:a16="http://schemas.microsoft.com/office/drawing/2014/main" id="{20CDEC0B-8625-5CE0-9F6E-CB76526152B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49138" y="591702"/>
              <a:ext cx="1774815" cy="2113470"/>
            </a:xfrm>
            <a:prstGeom prst="rect">
              <a:avLst/>
            </a:prstGeom>
          </p:spPr>
        </p:pic>
        <p:pic>
          <p:nvPicPr>
            <p:cNvPr id="14" name="Picture 13" descr="A red and black cube&#10;&#10;Description automatically generated">
              <a:extLst>
                <a:ext uri="{FF2B5EF4-FFF2-40B4-BE49-F238E27FC236}">
                  <a16:creationId xmlns:a16="http://schemas.microsoft.com/office/drawing/2014/main" id="{05156FD0-41C7-3C49-F27D-533A209F08C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8160" y="2973726"/>
              <a:ext cx="332286" cy="2113470"/>
            </a:xfrm>
            <a:prstGeom prst="rect">
              <a:avLst/>
            </a:prstGeom>
          </p:spPr>
        </p:pic>
        <p:pic>
          <p:nvPicPr>
            <p:cNvPr id="15" name="Picture 14" descr="A red and black cube&#10;&#10;Description automatically generated">
              <a:extLst>
                <a:ext uri="{FF2B5EF4-FFF2-40B4-BE49-F238E27FC236}">
                  <a16:creationId xmlns:a16="http://schemas.microsoft.com/office/drawing/2014/main" id="{D6BA85C4-2B7C-418F-718A-F03ED6DB270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7073" y="3057984"/>
              <a:ext cx="332286" cy="2113470"/>
            </a:xfrm>
            <a:prstGeom prst="rect">
              <a:avLst/>
            </a:prstGeom>
          </p:spPr>
        </p:pic>
        <p:pic>
          <p:nvPicPr>
            <p:cNvPr id="16" name="Picture 15" descr="A red and black cube&#10;&#10;Description automatically generated">
              <a:extLst>
                <a:ext uri="{FF2B5EF4-FFF2-40B4-BE49-F238E27FC236}">
                  <a16:creationId xmlns:a16="http://schemas.microsoft.com/office/drawing/2014/main" id="{BCD646E5-AE56-2F4C-133A-032A247BE86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39882" y="2681581"/>
              <a:ext cx="332286" cy="2113470"/>
            </a:xfrm>
            <a:prstGeom prst="rect">
              <a:avLst/>
            </a:prstGeom>
          </p:spPr>
        </p:pic>
        <p:pic>
          <p:nvPicPr>
            <p:cNvPr id="17" name="Picture 16" descr="A red square object with black background&#10;&#10;Description automatically generated">
              <a:extLst>
                <a:ext uri="{FF2B5EF4-FFF2-40B4-BE49-F238E27FC236}">
                  <a16:creationId xmlns:a16="http://schemas.microsoft.com/office/drawing/2014/main" id="{CF9BB25F-7B57-8C75-0D34-AF9E08ABB49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0877" y="1870557"/>
              <a:ext cx="1261945" cy="2113470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D6E06CBD-55A7-D9B9-E138-9EE47B6317A6}"/>
              </a:ext>
            </a:extLst>
          </p:cNvPr>
          <p:cNvSpPr txBox="1"/>
          <p:nvPr/>
        </p:nvSpPr>
        <p:spPr>
          <a:xfrm>
            <a:off x="646980" y="586596"/>
            <a:ext cx="3640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7 Answers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E2E24E8-3E35-446A-8426-4C243F065DB9}"/>
              </a:ext>
            </a:extLst>
          </p:cNvPr>
          <p:cNvSpPr txBox="1"/>
          <p:nvPr/>
        </p:nvSpPr>
        <p:spPr>
          <a:xfrm>
            <a:off x="2553419" y="4158972"/>
            <a:ext cx="299336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solidFill>
                  <a:srgbClr val="2DCFC0"/>
                </a:solidFill>
              </a:rPr>
              <a:t>1,246</a:t>
            </a:r>
          </a:p>
        </p:txBody>
      </p:sp>
    </p:spTree>
    <p:extLst>
      <p:ext uri="{BB962C8B-B14F-4D97-AF65-F5344CB8AC3E}">
        <p14:creationId xmlns:p14="http://schemas.microsoft.com/office/powerpoint/2010/main" val="1143458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FEB35AF-FFF4-4BBD-F0EC-64620DC4CB1C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B5A9A75A-F9A8-0231-2B5D-E29EDD4D46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945993E-8391-C490-D8F1-9DB28842E2C6}"/>
              </a:ext>
            </a:extLst>
          </p:cNvPr>
          <p:cNvSpPr txBox="1"/>
          <p:nvPr/>
        </p:nvSpPr>
        <p:spPr>
          <a:xfrm>
            <a:off x="1799692" y="416651"/>
            <a:ext cx="5544616" cy="1015663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12700">
                  <a:solidFill>
                    <a:schemeClr val="tx1"/>
                  </a:solidFill>
                </a:ln>
                <a:solidFill>
                  <a:srgbClr val="005121"/>
                </a:solidFill>
              </a:rPr>
              <a:t>Maths Joke #1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6252C7-4FAF-D2C4-ED26-C178E29BD371}"/>
              </a:ext>
            </a:extLst>
          </p:cNvPr>
          <p:cNvSpPr txBox="1"/>
          <p:nvPr/>
        </p:nvSpPr>
        <p:spPr>
          <a:xfrm>
            <a:off x="1449777" y="2334260"/>
            <a:ext cx="6029325" cy="2123658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CA" altLang="en-US" sz="44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What</a:t>
            </a:r>
            <a:r>
              <a:rPr lang="fr-CA" altLang="en-US" sz="44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CA" altLang="en-US" sz="44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did</a:t>
            </a:r>
            <a:r>
              <a:rPr lang="fr-CA" altLang="en-US" sz="44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the </a:t>
            </a:r>
            <a:r>
              <a:rPr lang="fr-CA" altLang="en-US" sz="44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bee</a:t>
            </a:r>
            <a:r>
              <a:rPr lang="fr-CA" altLang="en-US" sz="44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CA" altLang="en-US" sz="44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say</a:t>
            </a:r>
            <a:r>
              <a:rPr lang="fr-CA" altLang="en-US" sz="44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CA" altLang="en-US" sz="44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when</a:t>
            </a:r>
            <a:r>
              <a:rPr lang="fr-CA" altLang="en-US" sz="44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CA" altLang="en-US" sz="44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it</a:t>
            </a:r>
            <a:r>
              <a:rPr lang="fr-CA" altLang="en-US" sz="44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CA" altLang="en-US" sz="44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solved</a:t>
            </a:r>
            <a:r>
              <a:rPr lang="fr-CA" altLang="en-US" sz="44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the maths </a:t>
            </a:r>
            <a:r>
              <a:rPr lang="fr-CA" altLang="en-US" sz="44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problem</a:t>
            </a:r>
            <a:r>
              <a:rPr lang="fr-CA" altLang="en-US" sz="44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D5FA2F-ADC9-7CAF-7361-0C21F225E6EA}"/>
              </a:ext>
            </a:extLst>
          </p:cNvPr>
          <p:cNvSpPr txBox="1"/>
          <p:nvPr/>
        </p:nvSpPr>
        <p:spPr>
          <a:xfrm>
            <a:off x="1449777" y="4636589"/>
            <a:ext cx="626223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solidFill>
                  <a:srgbClr val="2DCFC0"/>
                </a:solidFill>
              </a:rPr>
              <a:t>“Hive got it!”</a:t>
            </a:r>
          </a:p>
        </p:txBody>
      </p:sp>
    </p:spTree>
    <p:extLst>
      <p:ext uri="{BB962C8B-B14F-4D97-AF65-F5344CB8AC3E}">
        <p14:creationId xmlns:p14="http://schemas.microsoft.com/office/powerpoint/2010/main" val="1234231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836763" y="1664898"/>
            <a:ext cx="307100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3</a:t>
            </a:r>
          </a:p>
          <a:p>
            <a:r>
              <a:rPr lang="en-IE" sz="3200" b="1" dirty="0">
                <a:solidFill>
                  <a:schemeClr val="bg1"/>
                </a:solidFill>
              </a:rPr>
              <a:t>This is a section from a 100 Square. What number is in the top left square?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1340B35-7B7D-7DD0-C0E6-D1A3E3FC40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1119050"/>
              </p:ext>
            </p:extLst>
          </p:nvPr>
        </p:nvGraphicFramePr>
        <p:xfrm>
          <a:off x="4597879" y="1552003"/>
          <a:ext cx="2889848" cy="26403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2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24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24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24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60085">
                <a:tc>
                  <a:txBody>
                    <a:bodyPr/>
                    <a:lstStyle/>
                    <a:p>
                      <a:pPr algn="ctr"/>
                      <a:r>
                        <a:rPr lang="en-IE" sz="3800" b="1" dirty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</a:txBody>
                  <a:tcPr marL="79210" marR="79210" marT="39605" marB="3960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3800" b="1" dirty="0"/>
                    </a:p>
                  </a:txBody>
                  <a:tcPr marL="79210" marR="79210" marT="39605" marB="3960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3800" b="1" dirty="0"/>
                    </a:p>
                  </a:txBody>
                  <a:tcPr marL="79210" marR="79210" marT="39605" marB="3960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3800" b="1" dirty="0"/>
                    </a:p>
                  </a:txBody>
                  <a:tcPr marL="79210" marR="79210" marT="39605" marB="3960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0085">
                <a:tc>
                  <a:txBody>
                    <a:bodyPr/>
                    <a:lstStyle/>
                    <a:p>
                      <a:pPr algn="ctr"/>
                      <a:endParaRPr lang="en-IE" sz="3800" b="1" dirty="0"/>
                    </a:p>
                  </a:txBody>
                  <a:tcPr marL="79210" marR="79210" marT="39605" marB="3960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3800" b="1" dirty="0">
                        <a:solidFill>
                          <a:srgbClr val="FF0000"/>
                        </a:solidFill>
                      </a:endParaRPr>
                    </a:p>
                  </a:txBody>
                  <a:tcPr marL="79210" marR="79210" marT="39605" marB="3960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3800" b="1" dirty="0"/>
                    </a:p>
                  </a:txBody>
                  <a:tcPr marL="79210" marR="79210" marT="39605" marB="3960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3800" b="1" dirty="0"/>
                    </a:p>
                  </a:txBody>
                  <a:tcPr marL="79210" marR="79210" marT="39605" marB="3960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0085">
                <a:tc>
                  <a:txBody>
                    <a:bodyPr/>
                    <a:lstStyle/>
                    <a:p>
                      <a:pPr algn="ctr"/>
                      <a:endParaRPr lang="en-IE" sz="3800" b="1" dirty="0"/>
                    </a:p>
                  </a:txBody>
                  <a:tcPr marL="79210" marR="79210" marT="39605" marB="3960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3800" b="1" dirty="0"/>
                    </a:p>
                  </a:txBody>
                  <a:tcPr marL="79210" marR="79210" marT="39605" marB="3960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3800" b="1" dirty="0"/>
                    </a:p>
                  </a:txBody>
                  <a:tcPr marL="79210" marR="79210" marT="39605" marB="3960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3800" b="1" dirty="0"/>
                        <a:t>58</a:t>
                      </a:r>
                    </a:p>
                  </a:txBody>
                  <a:tcPr marL="79210" marR="79210" marT="39605" marB="3960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0085">
                <a:tc>
                  <a:txBody>
                    <a:bodyPr/>
                    <a:lstStyle/>
                    <a:p>
                      <a:pPr algn="ctr"/>
                      <a:endParaRPr lang="en-IE" sz="3800" b="1" dirty="0"/>
                    </a:p>
                  </a:txBody>
                  <a:tcPr marL="79210" marR="79210" marT="39605" marB="3960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3800" b="1" dirty="0"/>
                    </a:p>
                  </a:txBody>
                  <a:tcPr marL="79210" marR="79210" marT="39605" marB="3960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3800" b="1" dirty="0"/>
                    </a:p>
                  </a:txBody>
                  <a:tcPr marL="79210" marR="79210" marT="39605" marB="3960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3800" b="1" dirty="0"/>
                    </a:p>
                  </a:txBody>
                  <a:tcPr marL="79210" marR="79210" marT="39605" marB="3960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DE384481-C35B-E94E-7B7C-D8DFD61341AE}"/>
              </a:ext>
            </a:extLst>
          </p:cNvPr>
          <p:cNvSpPr txBox="1"/>
          <p:nvPr/>
        </p:nvSpPr>
        <p:spPr>
          <a:xfrm>
            <a:off x="646980" y="586596"/>
            <a:ext cx="3640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7 Answers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27B7CFF-7C7D-37F5-0B6B-427372C5C829}"/>
              </a:ext>
            </a:extLst>
          </p:cNvPr>
          <p:cNvSpPr txBox="1"/>
          <p:nvPr/>
        </p:nvSpPr>
        <p:spPr>
          <a:xfrm>
            <a:off x="2999834" y="4420582"/>
            <a:ext cx="257498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solidFill>
                  <a:srgbClr val="2DCFC0"/>
                </a:solidFill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528849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668119" y="1659285"/>
            <a:ext cx="4097546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4</a:t>
            </a:r>
          </a:p>
          <a:p>
            <a:r>
              <a:rPr lang="en-US" sz="4400" dirty="0">
                <a:solidFill>
                  <a:schemeClr val="bg1"/>
                </a:solidFill>
              </a:rPr>
              <a:t>What is the cost of the hoodie at a sale with 20% off?</a:t>
            </a:r>
            <a:endParaRPr lang="en-IE" sz="4400" dirty="0">
              <a:solidFill>
                <a:schemeClr val="bg1"/>
              </a:solidFill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F1DC857-64CC-7C0D-9C09-B9B985EAE407}"/>
              </a:ext>
            </a:extLst>
          </p:cNvPr>
          <p:cNvGrpSpPr/>
          <p:nvPr/>
        </p:nvGrpSpPr>
        <p:grpSpPr>
          <a:xfrm>
            <a:off x="4930096" y="1159723"/>
            <a:ext cx="2767474" cy="3078610"/>
            <a:chOff x="4733532" y="1312235"/>
            <a:chExt cx="2920906" cy="3249292"/>
          </a:xfrm>
        </p:grpSpPr>
        <p:pic>
          <p:nvPicPr>
            <p:cNvPr id="7" name="Picture 6" descr="A yellow hoodie with a black background&#10;&#10;Description automatically generated">
              <a:extLst>
                <a:ext uri="{FF2B5EF4-FFF2-40B4-BE49-F238E27FC236}">
                  <a16:creationId xmlns:a16="http://schemas.microsoft.com/office/drawing/2014/main" id="{504A5A81-D767-A65D-AE3C-5CCDA74B63A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3532" y="1784479"/>
              <a:ext cx="2299368" cy="2777048"/>
            </a:xfrm>
            <a:prstGeom prst="rect">
              <a:avLst/>
            </a:prstGeom>
          </p:spPr>
        </p:pic>
        <p:pic>
          <p:nvPicPr>
            <p:cNvPr id="9" name="Picture 8" descr="A black and white rectangular frame with a white border&#10;&#10;Description automatically generated">
              <a:extLst>
                <a:ext uri="{FF2B5EF4-FFF2-40B4-BE49-F238E27FC236}">
                  <a16:creationId xmlns:a16="http://schemas.microsoft.com/office/drawing/2014/main" id="{7973C51A-4C92-A227-8E41-D9F1A4C5A6C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403038">
              <a:off x="6547011" y="1312235"/>
              <a:ext cx="1107427" cy="719013"/>
            </a:xfrm>
            <a:prstGeom prst="rect">
              <a:avLst/>
            </a:prstGeom>
          </p:spPr>
        </p:pic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4134C618-C1C3-29A8-E0BE-7EFA2A2700A6}"/>
                </a:ext>
              </a:extLst>
            </p:cNvPr>
            <p:cNvSpPr/>
            <p:nvPr/>
          </p:nvSpPr>
          <p:spPr>
            <a:xfrm>
              <a:off x="6460776" y="1871932"/>
              <a:ext cx="207443" cy="517425"/>
            </a:xfrm>
            <a:custGeom>
              <a:avLst/>
              <a:gdLst>
                <a:gd name="connsiteX0" fmla="*/ 207443 w 207443"/>
                <a:gd name="connsiteY0" fmla="*/ 0 h 517425"/>
                <a:gd name="connsiteX1" fmla="*/ 9035 w 207443"/>
                <a:gd name="connsiteY1" fmla="*/ 483079 h 517425"/>
                <a:gd name="connsiteX2" fmla="*/ 52167 w 207443"/>
                <a:gd name="connsiteY2" fmla="*/ 439947 h 517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7443" h="517425">
                  <a:moveTo>
                    <a:pt x="207443" y="0"/>
                  </a:moveTo>
                  <a:cubicBezTo>
                    <a:pt x="121178" y="204877"/>
                    <a:pt x="34914" y="409755"/>
                    <a:pt x="9035" y="483079"/>
                  </a:cubicBezTo>
                  <a:cubicBezTo>
                    <a:pt x="-16844" y="556404"/>
                    <a:pt x="17661" y="498175"/>
                    <a:pt x="52167" y="439947"/>
                  </a:cubicBezTo>
                </a:path>
              </a:pathLst>
            </a:cu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61C5176-3767-4548-C1AD-F6162E174B64}"/>
                </a:ext>
              </a:extLst>
            </p:cNvPr>
            <p:cNvSpPr txBox="1"/>
            <p:nvPr/>
          </p:nvSpPr>
          <p:spPr>
            <a:xfrm rot="20245479">
              <a:off x="6669404" y="1440907"/>
              <a:ext cx="8626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2400" b="1" dirty="0"/>
                <a:t>€120</a:t>
              </a: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24D245B7-CC1E-125D-3A6D-2D147132D31F}"/>
              </a:ext>
            </a:extLst>
          </p:cNvPr>
          <p:cNvSpPr txBox="1"/>
          <p:nvPr/>
        </p:nvSpPr>
        <p:spPr>
          <a:xfrm>
            <a:off x="646980" y="586596"/>
            <a:ext cx="3640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7 Answers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FE1A864-05DB-FD67-4171-159660B80DC1}"/>
              </a:ext>
            </a:extLst>
          </p:cNvPr>
          <p:cNvSpPr txBox="1"/>
          <p:nvPr/>
        </p:nvSpPr>
        <p:spPr>
          <a:xfrm>
            <a:off x="2971799" y="4158972"/>
            <a:ext cx="257498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solidFill>
                  <a:srgbClr val="2DCFC0"/>
                </a:solidFill>
              </a:rPr>
              <a:t>€96</a:t>
            </a:r>
          </a:p>
        </p:txBody>
      </p:sp>
    </p:spTree>
    <p:extLst>
      <p:ext uri="{BB962C8B-B14F-4D97-AF65-F5344CB8AC3E}">
        <p14:creationId xmlns:p14="http://schemas.microsoft.com/office/powerpoint/2010/main" val="4093391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664898"/>
            <a:ext cx="6547449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5</a:t>
            </a:r>
          </a:p>
          <a:p>
            <a:r>
              <a:rPr lang="en-US" sz="3600" dirty="0">
                <a:solidFill>
                  <a:schemeClr val="bg1"/>
                </a:solidFill>
              </a:rPr>
              <a:t>What number goes in the marked space on the number line?</a:t>
            </a:r>
            <a:endParaRPr lang="en-IE" sz="3600" dirty="0">
              <a:solidFill>
                <a:schemeClr val="bg1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86AD474-E672-0056-F2EA-1B443E5462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5665680"/>
              </p:ext>
            </p:extLst>
          </p:nvPr>
        </p:nvGraphicFramePr>
        <p:xfrm>
          <a:off x="990602" y="3500332"/>
          <a:ext cx="6395043" cy="37084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376179">
                  <a:extLst>
                    <a:ext uri="{9D8B030D-6E8A-4147-A177-3AD203B41FA5}">
                      <a16:colId xmlns:a16="http://schemas.microsoft.com/office/drawing/2014/main" val="1498415877"/>
                    </a:ext>
                  </a:extLst>
                </a:gridCol>
                <a:gridCol w="376179">
                  <a:extLst>
                    <a:ext uri="{9D8B030D-6E8A-4147-A177-3AD203B41FA5}">
                      <a16:colId xmlns:a16="http://schemas.microsoft.com/office/drawing/2014/main" val="3642131263"/>
                    </a:ext>
                  </a:extLst>
                </a:gridCol>
                <a:gridCol w="376179">
                  <a:extLst>
                    <a:ext uri="{9D8B030D-6E8A-4147-A177-3AD203B41FA5}">
                      <a16:colId xmlns:a16="http://schemas.microsoft.com/office/drawing/2014/main" val="508836212"/>
                    </a:ext>
                  </a:extLst>
                </a:gridCol>
                <a:gridCol w="376179">
                  <a:extLst>
                    <a:ext uri="{9D8B030D-6E8A-4147-A177-3AD203B41FA5}">
                      <a16:colId xmlns:a16="http://schemas.microsoft.com/office/drawing/2014/main" val="140381107"/>
                    </a:ext>
                  </a:extLst>
                </a:gridCol>
                <a:gridCol w="376179">
                  <a:extLst>
                    <a:ext uri="{9D8B030D-6E8A-4147-A177-3AD203B41FA5}">
                      <a16:colId xmlns:a16="http://schemas.microsoft.com/office/drawing/2014/main" val="2722627783"/>
                    </a:ext>
                  </a:extLst>
                </a:gridCol>
                <a:gridCol w="376179">
                  <a:extLst>
                    <a:ext uri="{9D8B030D-6E8A-4147-A177-3AD203B41FA5}">
                      <a16:colId xmlns:a16="http://schemas.microsoft.com/office/drawing/2014/main" val="1627940767"/>
                    </a:ext>
                  </a:extLst>
                </a:gridCol>
                <a:gridCol w="376179">
                  <a:extLst>
                    <a:ext uri="{9D8B030D-6E8A-4147-A177-3AD203B41FA5}">
                      <a16:colId xmlns:a16="http://schemas.microsoft.com/office/drawing/2014/main" val="2221012694"/>
                    </a:ext>
                  </a:extLst>
                </a:gridCol>
                <a:gridCol w="376179">
                  <a:extLst>
                    <a:ext uri="{9D8B030D-6E8A-4147-A177-3AD203B41FA5}">
                      <a16:colId xmlns:a16="http://schemas.microsoft.com/office/drawing/2014/main" val="3462607529"/>
                    </a:ext>
                  </a:extLst>
                </a:gridCol>
                <a:gridCol w="376179">
                  <a:extLst>
                    <a:ext uri="{9D8B030D-6E8A-4147-A177-3AD203B41FA5}">
                      <a16:colId xmlns:a16="http://schemas.microsoft.com/office/drawing/2014/main" val="2570697217"/>
                    </a:ext>
                  </a:extLst>
                </a:gridCol>
                <a:gridCol w="376179">
                  <a:extLst>
                    <a:ext uri="{9D8B030D-6E8A-4147-A177-3AD203B41FA5}">
                      <a16:colId xmlns:a16="http://schemas.microsoft.com/office/drawing/2014/main" val="2804005651"/>
                    </a:ext>
                  </a:extLst>
                </a:gridCol>
                <a:gridCol w="376179">
                  <a:extLst>
                    <a:ext uri="{9D8B030D-6E8A-4147-A177-3AD203B41FA5}">
                      <a16:colId xmlns:a16="http://schemas.microsoft.com/office/drawing/2014/main" val="4124813809"/>
                    </a:ext>
                  </a:extLst>
                </a:gridCol>
                <a:gridCol w="376179">
                  <a:extLst>
                    <a:ext uri="{9D8B030D-6E8A-4147-A177-3AD203B41FA5}">
                      <a16:colId xmlns:a16="http://schemas.microsoft.com/office/drawing/2014/main" val="3935074738"/>
                    </a:ext>
                  </a:extLst>
                </a:gridCol>
                <a:gridCol w="376179">
                  <a:extLst>
                    <a:ext uri="{9D8B030D-6E8A-4147-A177-3AD203B41FA5}">
                      <a16:colId xmlns:a16="http://schemas.microsoft.com/office/drawing/2014/main" val="1946129252"/>
                    </a:ext>
                  </a:extLst>
                </a:gridCol>
                <a:gridCol w="376179">
                  <a:extLst>
                    <a:ext uri="{9D8B030D-6E8A-4147-A177-3AD203B41FA5}">
                      <a16:colId xmlns:a16="http://schemas.microsoft.com/office/drawing/2014/main" val="2433256150"/>
                    </a:ext>
                  </a:extLst>
                </a:gridCol>
                <a:gridCol w="376179">
                  <a:extLst>
                    <a:ext uri="{9D8B030D-6E8A-4147-A177-3AD203B41FA5}">
                      <a16:colId xmlns:a16="http://schemas.microsoft.com/office/drawing/2014/main" val="3415882370"/>
                    </a:ext>
                  </a:extLst>
                </a:gridCol>
                <a:gridCol w="376179">
                  <a:extLst>
                    <a:ext uri="{9D8B030D-6E8A-4147-A177-3AD203B41FA5}">
                      <a16:colId xmlns:a16="http://schemas.microsoft.com/office/drawing/2014/main" val="3325372238"/>
                    </a:ext>
                  </a:extLst>
                </a:gridCol>
                <a:gridCol w="376179">
                  <a:extLst>
                    <a:ext uri="{9D8B030D-6E8A-4147-A177-3AD203B41FA5}">
                      <a16:colId xmlns:a16="http://schemas.microsoft.com/office/drawing/2014/main" val="16819903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IE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9308557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8D4557E0-C3EF-C2B4-B028-6FC1098B1F30}"/>
              </a:ext>
            </a:extLst>
          </p:cNvPr>
          <p:cNvSpPr txBox="1"/>
          <p:nvPr/>
        </p:nvSpPr>
        <p:spPr>
          <a:xfrm>
            <a:off x="3864634" y="3941127"/>
            <a:ext cx="301924" cy="36933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b="1" dirty="0"/>
              <a:t>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C08E801-216F-7EF7-CA55-BEF13882C5A5}"/>
              </a:ext>
            </a:extLst>
          </p:cNvPr>
          <p:cNvSpPr txBox="1"/>
          <p:nvPr/>
        </p:nvSpPr>
        <p:spPr>
          <a:xfrm>
            <a:off x="1591574" y="3941127"/>
            <a:ext cx="301924" cy="36933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b="1" dirty="0"/>
              <a:t>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BA3C134-A920-CBE2-38AF-3DDCA79E2173}"/>
              </a:ext>
            </a:extLst>
          </p:cNvPr>
          <p:cNvSpPr txBox="1"/>
          <p:nvPr/>
        </p:nvSpPr>
        <p:spPr>
          <a:xfrm>
            <a:off x="5362755" y="3941127"/>
            <a:ext cx="301924" cy="36933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b="1" dirty="0"/>
              <a:t>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2BC08E-5996-9158-3D21-BDCBCC7FBA08}"/>
              </a:ext>
            </a:extLst>
          </p:cNvPr>
          <p:cNvSpPr txBox="1"/>
          <p:nvPr/>
        </p:nvSpPr>
        <p:spPr>
          <a:xfrm>
            <a:off x="646980" y="586596"/>
            <a:ext cx="3640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7 Answers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1DB31D6-F5DB-C31A-C18B-D9237572E0F4}"/>
              </a:ext>
            </a:extLst>
          </p:cNvPr>
          <p:cNvSpPr txBox="1"/>
          <p:nvPr/>
        </p:nvSpPr>
        <p:spPr>
          <a:xfrm>
            <a:off x="2971799" y="4158972"/>
            <a:ext cx="257498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solidFill>
                  <a:srgbClr val="2DCFC0"/>
                </a:solidFill>
              </a:rPr>
              <a:t>-6</a:t>
            </a:r>
          </a:p>
        </p:txBody>
      </p:sp>
    </p:spTree>
    <p:extLst>
      <p:ext uri="{BB962C8B-B14F-4D97-AF65-F5344CB8AC3E}">
        <p14:creationId xmlns:p14="http://schemas.microsoft.com/office/powerpoint/2010/main" val="1013902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8" grpId="0" animBg="1"/>
      <p:bldP spid="9" grpId="0" animBg="1"/>
      <p:bldP spid="11" grpId="0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646980" y="1664898"/>
            <a:ext cx="4132053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6</a:t>
            </a:r>
          </a:p>
          <a:p>
            <a:r>
              <a:rPr lang="en-US" sz="4800" dirty="0">
                <a:solidFill>
                  <a:schemeClr val="bg1"/>
                </a:solidFill>
              </a:rPr>
              <a:t>What is the surface area of this cube?</a:t>
            </a:r>
            <a:endParaRPr lang="en-IE" sz="4800" dirty="0">
              <a:solidFill>
                <a:schemeClr val="bg1"/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168978B-44DE-0AFD-A6F9-505EDFAF0D87}"/>
              </a:ext>
            </a:extLst>
          </p:cNvPr>
          <p:cNvGrpSpPr/>
          <p:nvPr/>
        </p:nvGrpSpPr>
        <p:grpSpPr>
          <a:xfrm>
            <a:off x="4695124" y="1515105"/>
            <a:ext cx="2879351" cy="3479589"/>
            <a:chOff x="4695124" y="1515105"/>
            <a:chExt cx="2879351" cy="3479589"/>
          </a:xfrm>
        </p:grpSpPr>
        <p:pic>
          <p:nvPicPr>
            <p:cNvPr id="7" name="Picture 6" descr="A blue cube with black background&#10;&#10;Description automatically generated">
              <a:extLst>
                <a:ext uri="{FF2B5EF4-FFF2-40B4-BE49-F238E27FC236}">
                  <a16:creationId xmlns:a16="http://schemas.microsoft.com/office/drawing/2014/main" id="{8E66DD56-7F35-2807-5D64-BB300F1E618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5124" y="2104845"/>
              <a:ext cx="2879351" cy="2889849"/>
            </a:xfrm>
            <a:prstGeom prst="rect">
              <a:avLst/>
            </a:prstGeom>
          </p:spPr>
        </p:pic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074E7D60-204B-C7FE-547D-5218C26A67E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891177" y="2001328"/>
              <a:ext cx="1414732" cy="103517"/>
            </a:xfrm>
            <a:prstGeom prst="straightConnector1">
              <a:avLst/>
            </a:prstGeom>
            <a:ln w="38100">
              <a:solidFill>
                <a:schemeClr val="bg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EC07F20-371A-6F24-F425-7401ABA144C9}"/>
                </a:ext>
              </a:extLst>
            </p:cNvPr>
            <p:cNvSpPr txBox="1"/>
            <p:nvPr/>
          </p:nvSpPr>
          <p:spPr>
            <a:xfrm rot="21359064">
              <a:off x="5167222" y="1515105"/>
              <a:ext cx="8626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2400" b="1" dirty="0">
                  <a:solidFill>
                    <a:schemeClr val="bg1"/>
                  </a:solidFill>
                </a:rPr>
                <a:t>3cm</a:t>
              </a: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E35A8BE7-7952-FEC6-B34D-A842AAAE0566}"/>
              </a:ext>
            </a:extLst>
          </p:cNvPr>
          <p:cNvSpPr txBox="1"/>
          <p:nvPr/>
        </p:nvSpPr>
        <p:spPr>
          <a:xfrm>
            <a:off x="646980" y="586596"/>
            <a:ext cx="3640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7 Answers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919212-7A59-23A7-C5B2-E1B0ECEB51CB}"/>
              </a:ext>
            </a:extLst>
          </p:cNvPr>
          <p:cNvSpPr txBox="1"/>
          <p:nvPr/>
        </p:nvSpPr>
        <p:spPr>
          <a:xfrm>
            <a:off x="2132596" y="4258251"/>
            <a:ext cx="319177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solidFill>
                  <a:srgbClr val="2DCFC0"/>
                </a:solidFill>
              </a:rPr>
              <a:t>54cm</a:t>
            </a:r>
            <a:r>
              <a:rPr lang="en-IE" sz="8800" b="1" baseline="30000" dirty="0">
                <a:solidFill>
                  <a:srgbClr val="2DCFC0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701953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FEB35AF-FFF4-4BBD-F0EC-64620DC4CB1C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B5A9A75A-F9A8-0231-2B5D-E29EDD4D46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945993E-8391-C490-D8F1-9DB28842E2C6}"/>
              </a:ext>
            </a:extLst>
          </p:cNvPr>
          <p:cNvSpPr txBox="1"/>
          <p:nvPr/>
        </p:nvSpPr>
        <p:spPr>
          <a:xfrm>
            <a:off x="1799692" y="416651"/>
            <a:ext cx="5544616" cy="1015663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12700">
                  <a:solidFill>
                    <a:schemeClr val="tx1"/>
                  </a:solidFill>
                </a:ln>
                <a:solidFill>
                  <a:srgbClr val="005121"/>
                </a:solidFill>
              </a:rPr>
              <a:t>Maths Joke #15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6252C7-4FAF-D2C4-ED26-C178E29BD371}"/>
              </a:ext>
            </a:extLst>
          </p:cNvPr>
          <p:cNvSpPr txBox="1"/>
          <p:nvPr/>
        </p:nvSpPr>
        <p:spPr>
          <a:xfrm>
            <a:off x="1449777" y="2334260"/>
            <a:ext cx="6029325" cy="2585323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CA" alt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How do </a:t>
            </a:r>
            <a:r>
              <a:rPr lang="fr-CA" altLang="en-US" sz="54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you</a:t>
            </a:r>
            <a:r>
              <a:rPr lang="fr-CA" alt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CA" altLang="en-US" sz="54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keep</a:t>
            </a:r>
            <a:r>
              <a:rPr lang="fr-CA" alt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warm in a cold room?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D5FA2F-ADC9-7CAF-7361-0C21F225E6EA}"/>
              </a:ext>
            </a:extLst>
          </p:cNvPr>
          <p:cNvSpPr txBox="1"/>
          <p:nvPr/>
        </p:nvSpPr>
        <p:spPr>
          <a:xfrm>
            <a:off x="1242742" y="4734629"/>
            <a:ext cx="644339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2DCFC0"/>
                </a:solidFill>
              </a:rPr>
              <a:t>Go to the corner –</a:t>
            </a:r>
          </a:p>
          <a:p>
            <a:pPr algn="ctr"/>
            <a:r>
              <a:rPr lang="en-IE" sz="5400" b="1" dirty="0">
                <a:solidFill>
                  <a:srgbClr val="2DCFC0"/>
                </a:solidFill>
              </a:rPr>
              <a:t>it’s always 90</a:t>
            </a:r>
            <a:r>
              <a:rPr lang="en-IE" sz="5400" b="1" baseline="30000" dirty="0">
                <a:solidFill>
                  <a:srgbClr val="2DCFC0"/>
                </a:solidFill>
              </a:rPr>
              <a:t>0</a:t>
            </a:r>
            <a:r>
              <a:rPr lang="en-IE" sz="5400" b="1" dirty="0">
                <a:solidFill>
                  <a:srgbClr val="2DCFC0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226002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71027FD-868F-A21F-5A93-59416FBF0F86}"/>
              </a:ext>
            </a:extLst>
          </p:cNvPr>
          <p:cNvSpPr txBox="1"/>
          <p:nvPr/>
        </p:nvSpPr>
        <p:spPr>
          <a:xfrm>
            <a:off x="1846054" y="353682"/>
            <a:ext cx="494293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000" b="1" dirty="0">
                <a:ln w="38100">
                  <a:solidFill>
                    <a:schemeClr val="tx1"/>
                  </a:solidFill>
                </a:ln>
                <a:solidFill>
                  <a:srgbClr val="F0D392"/>
                </a:solidFill>
              </a:rPr>
              <a:t>ROUND 8</a:t>
            </a:r>
          </a:p>
          <a:p>
            <a:pPr algn="ctr"/>
            <a:r>
              <a:rPr lang="en-IE" sz="8000" b="1" dirty="0">
                <a:ln w="38100">
                  <a:solidFill>
                    <a:schemeClr val="tx1"/>
                  </a:solidFill>
                </a:ln>
                <a:solidFill>
                  <a:srgbClr val="F0D392"/>
                </a:solidFill>
              </a:rPr>
              <a:t>ANSWERS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1A73A0E-0955-E851-0D6B-55E3AD091B2A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6" name="Picture 5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237D320E-783F-CAC3-197C-E70F022B94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712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31653" y="1483744"/>
            <a:ext cx="654744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1</a:t>
            </a:r>
          </a:p>
          <a:p>
            <a:r>
              <a:rPr lang="en-US" sz="4000" dirty="0">
                <a:solidFill>
                  <a:schemeClr val="bg1"/>
                </a:solidFill>
              </a:rPr>
              <a:t>Which number between 1 and 10 has a spelling with the same number of letters as the number itself?</a:t>
            </a:r>
            <a:endParaRPr lang="en-IE" sz="40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560F1C6-C4EC-4F7D-7639-093191F81A03}"/>
              </a:ext>
            </a:extLst>
          </p:cNvPr>
          <p:cNvSpPr txBox="1"/>
          <p:nvPr/>
        </p:nvSpPr>
        <p:spPr>
          <a:xfrm>
            <a:off x="646980" y="586596"/>
            <a:ext cx="3640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8 Answers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59DE24D-D4C7-3DCE-A20A-B9CEA731F279}"/>
              </a:ext>
            </a:extLst>
          </p:cNvPr>
          <p:cNvSpPr txBox="1"/>
          <p:nvPr/>
        </p:nvSpPr>
        <p:spPr>
          <a:xfrm>
            <a:off x="2917884" y="4262489"/>
            <a:ext cx="257498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solidFill>
                  <a:srgbClr val="2DCFC0"/>
                </a:solidFill>
              </a:rPr>
              <a:t>Four</a:t>
            </a:r>
          </a:p>
        </p:txBody>
      </p:sp>
    </p:spTree>
    <p:extLst>
      <p:ext uri="{BB962C8B-B14F-4D97-AF65-F5344CB8AC3E}">
        <p14:creationId xmlns:p14="http://schemas.microsoft.com/office/powerpoint/2010/main" val="3520994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664898"/>
            <a:ext cx="6547449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2</a:t>
            </a:r>
          </a:p>
          <a:p>
            <a:r>
              <a:rPr lang="en-US" sz="6000" dirty="0">
                <a:solidFill>
                  <a:schemeClr val="bg1"/>
                </a:solidFill>
              </a:rPr>
              <a:t>Which is heavier 4780g or 4.078Kg?</a:t>
            </a:r>
            <a:endParaRPr lang="en-IE" sz="60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C3F5B7C-E86C-8DD1-AF5A-23D2091294D6}"/>
              </a:ext>
            </a:extLst>
          </p:cNvPr>
          <p:cNvSpPr txBox="1"/>
          <p:nvPr/>
        </p:nvSpPr>
        <p:spPr>
          <a:xfrm>
            <a:off x="646980" y="586596"/>
            <a:ext cx="3640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8 Answers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3A535F5-BD74-AA3C-E173-963BEA4029A2}"/>
              </a:ext>
            </a:extLst>
          </p:cNvPr>
          <p:cNvSpPr txBox="1"/>
          <p:nvPr/>
        </p:nvSpPr>
        <p:spPr>
          <a:xfrm>
            <a:off x="2829464" y="4158972"/>
            <a:ext cx="305375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solidFill>
                  <a:srgbClr val="2DCFC0"/>
                </a:solidFill>
              </a:rPr>
              <a:t>4780g</a:t>
            </a:r>
          </a:p>
        </p:txBody>
      </p:sp>
    </p:spTree>
    <p:extLst>
      <p:ext uri="{BB962C8B-B14F-4D97-AF65-F5344CB8AC3E}">
        <p14:creationId xmlns:p14="http://schemas.microsoft.com/office/powerpoint/2010/main" val="2071707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1" y="1664898"/>
            <a:ext cx="3657600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3</a:t>
            </a:r>
          </a:p>
          <a:p>
            <a:r>
              <a:rPr lang="en-US" sz="3600" dirty="0">
                <a:solidFill>
                  <a:schemeClr val="bg1"/>
                </a:solidFill>
              </a:rPr>
              <a:t>What mathematical puzzle has been used to create the bird?</a:t>
            </a:r>
            <a:endParaRPr lang="en-IE" sz="3600" dirty="0">
              <a:solidFill>
                <a:schemeClr val="bg1"/>
              </a:solidFill>
            </a:endParaRPr>
          </a:p>
        </p:txBody>
      </p:sp>
      <p:pic>
        <p:nvPicPr>
          <p:cNvPr id="7" name="Picture 6" descr="A colorful bird made from pieces of puzzle&#10;&#10;Description automatically generated">
            <a:extLst>
              <a:ext uri="{FF2B5EF4-FFF2-40B4-BE49-F238E27FC236}">
                <a16:creationId xmlns:a16="http://schemas.microsoft.com/office/drawing/2014/main" id="{C25891B8-785C-5907-C3C6-871CE3A38D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3849" y="1886572"/>
            <a:ext cx="3175932" cy="257286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7B6EDE4-CAA8-64F7-1F31-5391ADF2C975}"/>
              </a:ext>
            </a:extLst>
          </p:cNvPr>
          <p:cNvSpPr txBox="1"/>
          <p:nvPr/>
        </p:nvSpPr>
        <p:spPr>
          <a:xfrm>
            <a:off x="646980" y="586596"/>
            <a:ext cx="3640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8 Answers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58336D1-F43A-78C8-B242-D5D04BD268C1}"/>
              </a:ext>
            </a:extLst>
          </p:cNvPr>
          <p:cNvSpPr txBox="1"/>
          <p:nvPr/>
        </p:nvSpPr>
        <p:spPr>
          <a:xfrm>
            <a:off x="1967045" y="4296388"/>
            <a:ext cx="419221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solidFill>
                  <a:srgbClr val="2DCFC0"/>
                </a:solidFill>
              </a:rPr>
              <a:t>Tangram</a:t>
            </a:r>
          </a:p>
        </p:txBody>
      </p:sp>
    </p:spTree>
    <p:extLst>
      <p:ext uri="{BB962C8B-B14F-4D97-AF65-F5344CB8AC3E}">
        <p14:creationId xmlns:p14="http://schemas.microsoft.com/office/powerpoint/2010/main" val="4294266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1" y="1664898"/>
            <a:ext cx="3657600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4</a:t>
            </a:r>
          </a:p>
          <a:p>
            <a:r>
              <a:rPr lang="en-US" sz="4400" dirty="0">
                <a:solidFill>
                  <a:schemeClr val="bg1"/>
                </a:solidFill>
              </a:rPr>
              <a:t>Re-draw this shape after a ¾ turn clockwise.</a:t>
            </a:r>
            <a:endParaRPr lang="en-IE" sz="4400" dirty="0">
              <a:solidFill>
                <a:schemeClr val="bg1"/>
              </a:solidFill>
            </a:endParaRPr>
          </a:p>
        </p:txBody>
      </p:sp>
      <p:sp>
        <p:nvSpPr>
          <p:cNvPr id="7" name="Callout: Left Arrow 6">
            <a:extLst>
              <a:ext uri="{FF2B5EF4-FFF2-40B4-BE49-F238E27FC236}">
                <a16:creationId xmlns:a16="http://schemas.microsoft.com/office/drawing/2014/main" id="{ED2D84C3-2F97-5754-469E-E968C92E3A63}"/>
              </a:ext>
            </a:extLst>
          </p:cNvPr>
          <p:cNvSpPr/>
          <p:nvPr/>
        </p:nvSpPr>
        <p:spPr>
          <a:xfrm>
            <a:off x="4761781" y="2133519"/>
            <a:ext cx="2078967" cy="2078967"/>
          </a:xfrm>
          <a:prstGeom prst="leftArrowCallout">
            <a:avLst/>
          </a:prstGeom>
          <a:solidFill>
            <a:srgbClr val="FFB367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637DB0E-2256-2B16-9EA8-92E55D327C90}"/>
              </a:ext>
            </a:extLst>
          </p:cNvPr>
          <p:cNvSpPr txBox="1"/>
          <p:nvPr/>
        </p:nvSpPr>
        <p:spPr>
          <a:xfrm>
            <a:off x="646980" y="586596"/>
            <a:ext cx="3640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8 Answers</a:t>
            </a:r>
          </a:p>
        </p:txBody>
      </p:sp>
      <p:sp>
        <p:nvSpPr>
          <p:cNvPr id="8" name="Callout: Left Arrow 7">
            <a:extLst>
              <a:ext uri="{FF2B5EF4-FFF2-40B4-BE49-F238E27FC236}">
                <a16:creationId xmlns:a16="http://schemas.microsoft.com/office/drawing/2014/main" id="{A0CBCA67-F413-2051-2A5F-8BDAACB6BAAD}"/>
              </a:ext>
            </a:extLst>
          </p:cNvPr>
          <p:cNvSpPr/>
          <p:nvPr/>
        </p:nvSpPr>
        <p:spPr>
          <a:xfrm rot="16200000">
            <a:off x="3564864" y="4377824"/>
            <a:ext cx="1444926" cy="1444926"/>
          </a:xfrm>
          <a:prstGeom prst="leftArrowCallout">
            <a:avLst/>
          </a:prstGeom>
          <a:solidFill>
            <a:srgbClr val="FFB367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51240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71027FD-868F-A21F-5A93-59416FBF0F86}"/>
              </a:ext>
            </a:extLst>
          </p:cNvPr>
          <p:cNvSpPr txBox="1"/>
          <p:nvPr/>
        </p:nvSpPr>
        <p:spPr>
          <a:xfrm>
            <a:off x="1751163" y="1069675"/>
            <a:ext cx="471864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ln w="38100">
                  <a:solidFill>
                    <a:schemeClr val="tx1"/>
                  </a:solidFill>
                </a:ln>
                <a:solidFill>
                  <a:srgbClr val="F0D392"/>
                </a:solidFill>
              </a:rPr>
              <a:t>ROUND 2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7558383-A2C1-EB26-82E3-D1C22D303239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5" name="Picture 4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85E66382-7C00-E800-27A1-5EBC95744F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9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664898"/>
            <a:ext cx="654744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5</a:t>
            </a:r>
          </a:p>
          <a:p>
            <a:r>
              <a:rPr lang="en-US" sz="4800" dirty="0">
                <a:solidFill>
                  <a:schemeClr val="bg1"/>
                </a:solidFill>
              </a:rPr>
              <a:t>What is the value of n in this equation:</a:t>
            </a:r>
          </a:p>
          <a:p>
            <a:pPr algn="ctr"/>
            <a:r>
              <a:rPr lang="en-US" sz="4800" dirty="0">
                <a:solidFill>
                  <a:schemeClr val="bg1"/>
                </a:solidFill>
              </a:rPr>
              <a:t>2</a:t>
            </a:r>
            <a:r>
              <a:rPr lang="en-US" sz="4800" baseline="30000" dirty="0">
                <a:solidFill>
                  <a:schemeClr val="bg1"/>
                </a:solidFill>
              </a:rPr>
              <a:t>n</a:t>
            </a:r>
            <a:r>
              <a:rPr lang="en-US" sz="4800" dirty="0">
                <a:solidFill>
                  <a:schemeClr val="bg1"/>
                </a:solidFill>
              </a:rPr>
              <a:t> = 64</a:t>
            </a:r>
            <a:endParaRPr lang="en-IE" sz="48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9975E8B-0562-8DB2-5C37-961E25057277}"/>
              </a:ext>
            </a:extLst>
          </p:cNvPr>
          <p:cNvSpPr txBox="1"/>
          <p:nvPr/>
        </p:nvSpPr>
        <p:spPr>
          <a:xfrm>
            <a:off x="646980" y="586596"/>
            <a:ext cx="3640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8 Answers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B50E41-F5B1-7A8E-449A-12380328765C}"/>
              </a:ext>
            </a:extLst>
          </p:cNvPr>
          <p:cNvSpPr txBox="1"/>
          <p:nvPr/>
        </p:nvSpPr>
        <p:spPr>
          <a:xfrm>
            <a:off x="2999834" y="4420582"/>
            <a:ext cx="257498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solidFill>
                  <a:srgbClr val="2DCFC0"/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674812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664898"/>
            <a:ext cx="400265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6</a:t>
            </a:r>
          </a:p>
          <a:p>
            <a:r>
              <a:rPr lang="en-US" sz="4800" dirty="0">
                <a:solidFill>
                  <a:schemeClr val="bg1"/>
                </a:solidFill>
              </a:rPr>
              <a:t>What fraction of this shape is </a:t>
            </a:r>
            <a:r>
              <a:rPr lang="en-US" sz="4800" b="1" u="sng" dirty="0">
                <a:solidFill>
                  <a:schemeClr val="bg1"/>
                </a:solidFill>
              </a:rPr>
              <a:t>not</a:t>
            </a:r>
            <a:r>
              <a:rPr lang="en-US" sz="4800" dirty="0">
                <a:solidFill>
                  <a:schemeClr val="bg1"/>
                </a:solidFill>
              </a:rPr>
              <a:t> </a:t>
            </a:r>
            <a:r>
              <a:rPr lang="en-US" sz="4800" dirty="0" err="1">
                <a:solidFill>
                  <a:schemeClr val="bg1"/>
                </a:solidFill>
              </a:rPr>
              <a:t>coloured</a:t>
            </a:r>
            <a:r>
              <a:rPr lang="en-US" sz="4800" dirty="0">
                <a:solidFill>
                  <a:schemeClr val="bg1"/>
                </a:solidFill>
              </a:rPr>
              <a:t>?</a:t>
            </a:r>
            <a:endParaRPr lang="en-IE" sz="4800" dirty="0">
              <a:solidFill>
                <a:schemeClr val="bg1"/>
              </a:solidFill>
            </a:endParaRPr>
          </a:p>
        </p:txBody>
      </p:sp>
      <p:pic>
        <p:nvPicPr>
          <p:cNvPr id="7" name="Picture 6" descr="A yellow and white circle&#10;&#10;Description automatically generated">
            <a:extLst>
              <a:ext uri="{FF2B5EF4-FFF2-40B4-BE49-F238E27FC236}">
                <a16:creationId xmlns:a16="http://schemas.microsoft.com/office/drawing/2014/main" id="{9189FD71-7FB7-09E7-A1D3-216AC539C5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6227" y="2197562"/>
            <a:ext cx="2462875" cy="24628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D842D82-7BB2-5773-F3F5-31EA46A165DD}"/>
              </a:ext>
            </a:extLst>
          </p:cNvPr>
          <p:cNvSpPr txBox="1"/>
          <p:nvPr/>
        </p:nvSpPr>
        <p:spPr>
          <a:xfrm>
            <a:off x="646980" y="586596"/>
            <a:ext cx="3640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8 Answers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70EA092-5775-1436-89D4-AA41B845C212}"/>
              </a:ext>
            </a:extLst>
          </p:cNvPr>
          <p:cNvSpPr txBox="1"/>
          <p:nvPr/>
        </p:nvSpPr>
        <p:spPr>
          <a:xfrm>
            <a:off x="2999834" y="4420582"/>
            <a:ext cx="257498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solidFill>
                  <a:srgbClr val="2DCFC0"/>
                </a:solidFill>
              </a:rPr>
              <a:t>5/9</a:t>
            </a:r>
          </a:p>
        </p:txBody>
      </p:sp>
    </p:spTree>
    <p:extLst>
      <p:ext uri="{BB962C8B-B14F-4D97-AF65-F5344CB8AC3E}">
        <p14:creationId xmlns:p14="http://schemas.microsoft.com/office/powerpoint/2010/main" val="459152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FEB35AF-FFF4-4BBD-F0EC-64620DC4CB1C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B5A9A75A-F9A8-0231-2B5D-E29EDD4D46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945993E-8391-C490-D8F1-9DB28842E2C6}"/>
              </a:ext>
            </a:extLst>
          </p:cNvPr>
          <p:cNvSpPr txBox="1"/>
          <p:nvPr/>
        </p:nvSpPr>
        <p:spPr>
          <a:xfrm>
            <a:off x="1799692" y="416651"/>
            <a:ext cx="5544616" cy="1015663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12700">
                  <a:solidFill>
                    <a:schemeClr val="tx1"/>
                  </a:solidFill>
                </a:ln>
                <a:solidFill>
                  <a:srgbClr val="005121"/>
                </a:solidFill>
              </a:rPr>
              <a:t>Maths Joke #16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6252C7-4FAF-D2C4-ED26-C178E29BD371}"/>
              </a:ext>
            </a:extLst>
          </p:cNvPr>
          <p:cNvSpPr txBox="1"/>
          <p:nvPr/>
        </p:nvSpPr>
        <p:spPr>
          <a:xfrm>
            <a:off x="1449777" y="2334260"/>
            <a:ext cx="6029325" cy="2585323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CA" altLang="en-US" sz="54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What</a:t>
            </a:r>
            <a:r>
              <a:rPr lang="fr-CA" alt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CA" altLang="en-US" sz="54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did</a:t>
            </a:r>
            <a:r>
              <a:rPr lang="fr-CA" alt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one maths book </a:t>
            </a:r>
            <a:r>
              <a:rPr lang="fr-CA" altLang="en-US" sz="54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say</a:t>
            </a:r>
            <a:r>
              <a:rPr lang="fr-CA" alt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to </a:t>
            </a:r>
            <a:r>
              <a:rPr lang="fr-CA" altLang="en-US" sz="54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another</a:t>
            </a:r>
            <a:r>
              <a:rPr lang="fr-CA" alt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maths book?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D5FA2F-ADC9-7CAF-7361-0C21F225E6EA}"/>
              </a:ext>
            </a:extLst>
          </p:cNvPr>
          <p:cNvSpPr txBox="1"/>
          <p:nvPr/>
        </p:nvSpPr>
        <p:spPr>
          <a:xfrm>
            <a:off x="1242742" y="4734629"/>
            <a:ext cx="64433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4800" b="1" dirty="0">
                <a:solidFill>
                  <a:srgbClr val="2DCFC0"/>
                </a:solidFill>
              </a:rPr>
              <a:t>“Don’t bother me, I’ve got my own problems!”</a:t>
            </a:r>
          </a:p>
        </p:txBody>
      </p:sp>
    </p:spTree>
    <p:extLst>
      <p:ext uri="{BB962C8B-B14F-4D97-AF65-F5344CB8AC3E}">
        <p14:creationId xmlns:p14="http://schemas.microsoft.com/office/powerpoint/2010/main" val="29773595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71027FD-868F-A21F-5A93-59416FBF0F86}"/>
              </a:ext>
            </a:extLst>
          </p:cNvPr>
          <p:cNvSpPr txBox="1"/>
          <p:nvPr/>
        </p:nvSpPr>
        <p:spPr>
          <a:xfrm>
            <a:off x="2061714" y="483079"/>
            <a:ext cx="471864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ln w="38100">
                  <a:solidFill>
                    <a:schemeClr val="tx1"/>
                  </a:solidFill>
                </a:ln>
                <a:solidFill>
                  <a:srgbClr val="F0D392"/>
                </a:solidFill>
              </a:rPr>
              <a:t>TIE BREAK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7558383-A2C1-EB26-82E3-D1C22D303239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5" name="Picture 4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85E66382-7C00-E800-27A1-5EBC95744F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452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664898"/>
            <a:ext cx="6547449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1</a:t>
            </a:r>
          </a:p>
          <a:p>
            <a:r>
              <a:rPr lang="en-US" sz="6000" dirty="0">
                <a:solidFill>
                  <a:schemeClr val="bg1"/>
                </a:solidFill>
              </a:rPr>
              <a:t>Write twenty to eleven at night in 24-hour digital time.</a:t>
            </a:r>
            <a:endParaRPr lang="en-IE" sz="60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1DA1022-B59F-CE6A-E4F6-08E5CF97E502}"/>
              </a:ext>
            </a:extLst>
          </p:cNvPr>
          <p:cNvSpPr txBox="1"/>
          <p:nvPr/>
        </p:nvSpPr>
        <p:spPr>
          <a:xfrm>
            <a:off x="646981" y="586596"/>
            <a:ext cx="34936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Tie-Break Round</a:t>
            </a:r>
          </a:p>
        </p:txBody>
      </p:sp>
    </p:spTree>
    <p:extLst>
      <p:ext uri="{BB962C8B-B14F-4D97-AF65-F5344CB8AC3E}">
        <p14:creationId xmlns:p14="http://schemas.microsoft.com/office/powerpoint/2010/main" val="1914237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664898"/>
            <a:ext cx="6547449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2</a:t>
            </a:r>
          </a:p>
          <a:p>
            <a:r>
              <a:rPr lang="en-US" sz="6000" dirty="0">
                <a:solidFill>
                  <a:schemeClr val="bg1"/>
                </a:solidFill>
              </a:rPr>
              <a:t>How many number 7s are there between 1 and 100?</a:t>
            </a:r>
            <a:endParaRPr lang="en-IE" sz="60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1DA1022-B59F-CE6A-E4F6-08E5CF97E502}"/>
              </a:ext>
            </a:extLst>
          </p:cNvPr>
          <p:cNvSpPr txBox="1"/>
          <p:nvPr/>
        </p:nvSpPr>
        <p:spPr>
          <a:xfrm>
            <a:off x="646981" y="586596"/>
            <a:ext cx="34936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Tie-Break Round</a:t>
            </a:r>
          </a:p>
        </p:txBody>
      </p:sp>
    </p:spTree>
    <p:extLst>
      <p:ext uri="{BB962C8B-B14F-4D97-AF65-F5344CB8AC3E}">
        <p14:creationId xmlns:p14="http://schemas.microsoft.com/office/powerpoint/2010/main" val="315581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664898"/>
            <a:ext cx="654744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3</a:t>
            </a:r>
          </a:p>
          <a:p>
            <a:r>
              <a:rPr lang="en-US" sz="4400" dirty="0">
                <a:solidFill>
                  <a:schemeClr val="bg1"/>
                </a:solidFill>
              </a:rPr>
              <a:t>20 poles are erected along a road. There is 50m between each pole. What is the distance from the first to the last pole?</a:t>
            </a:r>
            <a:endParaRPr lang="en-IE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1DA1022-B59F-CE6A-E4F6-08E5CF97E502}"/>
              </a:ext>
            </a:extLst>
          </p:cNvPr>
          <p:cNvSpPr txBox="1"/>
          <p:nvPr/>
        </p:nvSpPr>
        <p:spPr>
          <a:xfrm>
            <a:off x="646981" y="586596"/>
            <a:ext cx="34936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Tie-Break Round</a:t>
            </a:r>
          </a:p>
        </p:txBody>
      </p:sp>
    </p:spTree>
    <p:extLst>
      <p:ext uri="{BB962C8B-B14F-4D97-AF65-F5344CB8AC3E}">
        <p14:creationId xmlns:p14="http://schemas.microsoft.com/office/powerpoint/2010/main" val="4252660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1" y="1664898"/>
            <a:ext cx="345473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4</a:t>
            </a:r>
          </a:p>
          <a:p>
            <a:r>
              <a:rPr lang="en-IE" sz="3200" b="1" dirty="0">
                <a:solidFill>
                  <a:schemeClr val="bg1"/>
                </a:solidFill>
              </a:rPr>
              <a:t>What is the chance of picking a yellow ball from the box? (Give your answer in ratio in its lowest terms)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1DA1022-B59F-CE6A-E4F6-08E5CF97E502}"/>
              </a:ext>
            </a:extLst>
          </p:cNvPr>
          <p:cNvSpPr txBox="1"/>
          <p:nvPr/>
        </p:nvSpPr>
        <p:spPr>
          <a:xfrm>
            <a:off x="646981" y="586596"/>
            <a:ext cx="34936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Tie-Break Round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4B46535-FBD7-8555-5EE9-1F9F988B8DA2}"/>
              </a:ext>
            </a:extLst>
          </p:cNvPr>
          <p:cNvGrpSpPr/>
          <p:nvPr/>
        </p:nvGrpSpPr>
        <p:grpSpPr>
          <a:xfrm>
            <a:off x="4546343" y="1819540"/>
            <a:ext cx="3101686" cy="2706926"/>
            <a:chOff x="971600" y="1916832"/>
            <a:chExt cx="3960440" cy="3456384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8EDB0C8-1687-DE42-C3CA-FCDC96488451}"/>
                </a:ext>
              </a:extLst>
            </p:cNvPr>
            <p:cNvSpPr/>
            <p:nvPr/>
          </p:nvSpPr>
          <p:spPr>
            <a:xfrm>
              <a:off x="971600" y="1916832"/>
              <a:ext cx="3960440" cy="345638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C4D7C8C4-8210-97F0-640F-AE1774D66DC5}"/>
                </a:ext>
              </a:extLst>
            </p:cNvPr>
            <p:cNvGrpSpPr/>
            <p:nvPr/>
          </p:nvGrpSpPr>
          <p:grpSpPr>
            <a:xfrm>
              <a:off x="1187624" y="2154066"/>
              <a:ext cx="3528392" cy="3016785"/>
              <a:chOff x="5292080" y="1852375"/>
              <a:chExt cx="3528392" cy="3016785"/>
            </a:xfrm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0054B680-0EFC-49CD-3AC4-37D7B35F024F}"/>
                  </a:ext>
                </a:extLst>
              </p:cNvPr>
              <p:cNvSpPr/>
              <p:nvPr/>
            </p:nvSpPr>
            <p:spPr>
              <a:xfrm>
                <a:off x="5292080" y="1852375"/>
                <a:ext cx="3528392" cy="3016785"/>
              </a:xfrm>
              <a:prstGeom prst="rect">
                <a:avLst/>
              </a:pr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3475F9D7-7D65-33F4-8A94-C8DAF1E63E5C}"/>
                  </a:ext>
                </a:extLst>
              </p:cNvPr>
              <p:cNvSpPr/>
              <p:nvPr/>
            </p:nvSpPr>
            <p:spPr>
              <a:xfrm>
                <a:off x="5549044" y="2010679"/>
                <a:ext cx="504056" cy="50405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08286BB5-94C6-F058-290C-CEA88CF725C3}"/>
                  </a:ext>
                </a:extLst>
              </p:cNvPr>
              <p:cNvSpPr/>
              <p:nvPr/>
            </p:nvSpPr>
            <p:spPr>
              <a:xfrm>
                <a:off x="6186881" y="2010679"/>
                <a:ext cx="504056" cy="504056"/>
              </a:xfrm>
              <a:prstGeom prst="ellipse">
                <a:avLst/>
              </a:prstGeom>
              <a:solidFill>
                <a:srgbClr val="00B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1595CB6A-0A9E-A86C-BE9D-0B48F4CEDF2B}"/>
                  </a:ext>
                </a:extLst>
              </p:cNvPr>
              <p:cNvSpPr/>
              <p:nvPr/>
            </p:nvSpPr>
            <p:spPr>
              <a:xfrm>
                <a:off x="6824718" y="2010679"/>
                <a:ext cx="504056" cy="50405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05F46FE9-57B4-4BA4-2CFF-C92B4805E4CB}"/>
                  </a:ext>
                </a:extLst>
              </p:cNvPr>
              <p:cNvSpPr/>
              <p:nvPr/>
            </p:nvSpPr>
            <p:spPr>
              <a:xfrm>
                <a:off x="8100392" y="2010679"/>
                <a:ext cx="504056" cy="50405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665D6D9C-9F40-8883-4FAD-ECEF7CAF28C4}"/>
                  </a:ext>
                </a:extLst>
              </p:cNvPr>
              <p:cNvSpPr/>
              <p:nvPr/>
            </p:nvSpPr>
            <p:spPr>
              <a:xfrm>
                <a:off x="7462555" y="2010679"/>
                <a:ext cx="504056" cy="50405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0740EECE-4CE2-87FC-6D27-B042B80BA953}"/>
                  </a:ext>
                </a:extLst>
              </p:cNvPr>
              <p:cNvSpPr/>
              <p:nvPr/>
            </p:nvSpPr>
            <p:spPr>
              <a:xfrm>
                <a:off x="5538801" y="2678156"/>
                <a:ext cx="504056" cy="504056"/>
              </a:xfrm>
              <a:prstGeom prst="ellipse">
                <a:avLst/>
              </a:prstGeom>
              <a:solidFill>
                <a:srgbClr val="00B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88203DF2-AF19-2CBF-14B9-FB3840677E38}"/>
                  </a:ext>
                </a:extLst>
              </p:cNvPr>
              <p:cNvSpPr/>
              <p:nvPr/>
            </p:nvSpPr>
            <p:spPr>
              <a:xfrm>
                <a:off x="6176638" y="2678156"/>
                <a:ext cx="504056" cy="50405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0F6E1FF1-2E00-AE75-6E53-3014EC4AFFDA}"/>
                  </a:ext>
                </a:extLst>
              </p:cNvPr>
              <p:cNvSpPr/>
              <p:nvPr/>
            </p:nvSpPr>
            <p:spPr>
              <a:xfrm>
                <a:off x="6814475" y="2678156"/>
                <a:ext cx="504056" cy="50405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0009301B-7516-3077-4835-1EE79246F894}"/>
                  </a:ext>
                </a:extLst>
              </p:cNvPr>
              <p:cNvSpPr/>
              <p:nvPr/>
            </p:nvSpPr>
            <p:spPr>
              <a:xfrm>
                <a:off x="8090149" y="2678156"/>
                <a:ext cx="504056" cy="50405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7F9CCF13-A3CA-72C7-44E3-2415AF809A2A}"/>
                  </a:ext>
                </a:extLst>
              </p:cNvPr>
              <p:cNvSpPr/>
              <p:nvPr/>
            </p:nvSpPr>
            <p:spPr>
              <a:xfrm>
                <a:off x="7452312" y="2678156"/>
                <a:ext cx="504056" cy="504056"/>
              </a:xfrm>
              <a:prstGeom prst="ellipse">
                <a:avLst/>
              </a:prstGeom>
              <a:solidFill>
                <a:srgbClr val="00B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3F345DBD-1372-4C25-5779-2F5322422BFB}"/>
                  </a:ext>
                </a:extLst>
              </p:cNvPr>
              <p:cNvSpPr/>
              <p:nvPr/>
            </p:nvSpPr>
            <p:spPr>
              <a:xfrm>
                <a:off x="5549044" y="3294278"/>
                <a:ext cx="504056" cy="50405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80C53C06-6040-4183-BC70-E8E05D1AD544}"/>
                  </a:ext>
                </a:extLst>
              </p:cNvPr>
              <p:cNvSpPr/>
              <p:nvPr/>
            </p:nvSpPr>
            <p:spPr>
              <a:xfrm>
                <a:off x="6186881" y="3294278"/>
                <a:ext cx="504056" cy="50405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4CC22A3C-CA2F-37F0-3CD6-DB9F02B5890F}"/>
                  </a:ext>
                </a:extLst>
              </p:cNvPr>
              <p:cNvSpPr/>
              <p:nvPr/>
            </p:nvSpPr>
            <p:spPr>
              <a:xfrm>
                <a:off x="6824718" y="3294278"/>
                <a:ext cx="504056" cy="504056"/>
              </a:xfrm>
              <a:prstGeom prst="ellipse">
                <a:avLst/>
              </a:prstGeom>
              <a:solidFill>
                <a:srgbClr val="00B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AAF2E89F-9AF3-9D71-1AAD-2E01BD541D91}"/>
                  </a:ext>
                </a:extLst>
              </p:cNvPr>
              <p:cNvSpPr/>
              <p:nvPr/>
            </p:nvSpPr>
            <p:spPr>
              <a:xfrm>
                <a:off x="8100392" y="3294278"/>
                <a:ext cx="504056" cy="50405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85717BA5-65F3-DDE3-A14E-3676A5C1A3AE}"/>
                  </a:ext>
                </a:extLst>
              </p:cNvPr>
              <p:cNvSpPr/>
              <p:nvPr/>
            </p:nvSpPr>
            <p:spPr>
              <a:xfrm>
                <a:off x="7462555" y="3294278"/>
                <a:ext cx="504056" cy="50405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C925A3BD-EA68-1975-18E0-EF32182EE81A}"/>
                  </a:ext>
                </a:extLst>
              </p:cNvPr>
              <p:cNvSpPr/>
              <p:nvPr/>
            </p:nvSpPr>
            <p:spPr>
              <a:xfrm>
                <a:off x="5549044" y="4005064"/>
                <a:ext cx="504056" cy="504056"/>
              </a:xfrm>
              <a:prstGeom prst="ellipse">
                <a:avLst/>
              </a:prstGeom>
              <a:solidFill>
                <a:srgbClr val="00B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F9BF8650-15A1-BB4C-C216-A0120042B089}"/>
                  </a:ext>
                </a:extLst>
              </p:cNvPr>
              <p:cNvSpPr/>
              <p:nvPr/>
            </p:nvSpPr>
            <p:spPr>
              <a:xfrm>
                <a:off x="6186881" y="4005064"/>
                <a:ext cx="504056" cy="50405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D2D3FC87-EF30-C539-B8CB-AF5334C6BA35}"/>
                  </a:ext>
                </a:extLst>
              </p:cNvPr>
              <p:cNvSpPr/>
              <p:nvPr/>
            </p:nvSpPr>
            <p:spPr>
              <a:xfrm>
                <a:off x="6824718" y="4005064"/>
                <a:ext cx="504056" cy="504056"/>
              </a:xfrm>
              <a:prstGeom prst="ellipse">
                <a:avLst/>
              </a:prstGeom>
              <a:solidFill>
                <a:srgbClr val="00B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FCC45BA2-3A6D-2CB6-797B-08699D91F4C5}"/>
                  </a:ext>
                </a:extLst>
              </p:cNvPr>
              <p:cNvSpPr/>
              <p:nvPr/>
            </p:nvSpPr>
            <p:spPr>
              <a:xfrm>
                <a:off x="8100392" y="4005064"/>
                <a:ext cx="504056" cy="50405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4A1E2DD5-5CCA-42FA-23A5-C72AA4B4CACC}"/>
                  </a:ext>
                </a:extLst>
              </p:cNvPr>
              <p:cNvSpPr/>
              <p:nvPr/>
            </p:nvSpPr>
            <p:spPr>
              <a:xfrm>
                <a:off x="7462555" y="4005064"/>
                <a:ext cx="504056" cy="50405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87610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FB0A1E1-5C4C-4924-5CF2-5F3F465C9AD4}"/>
              </a:ext>
            </a:extLst>
          </p:cNvPr>
          <p:cNvSpPr txBox="1"/>
          <p:nvPr/>
        </p:nvSpPr>
        <p:spPr>
          <a:xfrm>
            <a:off x="646981" y="586596"/>
            <a:ext cx="34936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Tie-Break Round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399" y="1664898"/>
            <a:ext cx="3832727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5</a:t>
            </a:r>
          </a:p>
          <a:p>
            <a:r>
              <a:rPr lang="en-US" sz="3600" dirty="0">
                <a:solidFill>
                  <a:schemeClr val="bg1"/>
                </a:solidFill>
              </a:rPr>
              <a:t>If you cut off all three corners in the triangle, how many angles would there be inside the shape then?</a:t>
            </a:r>
            <a:endParaRPr lang="en-IE" sz="3600" dirty="0">
              <a:solidFill>
                <a:schemeClr val="bg1"/>
              </a:solidFill>
            </a:endParaRPr>
          </a:p>
        </p:txBody>
      </p:sp>
      <p:pic>
        <p:nvPicPr>
          <p:cNvPr id="7" name="Picture 6" descr="A yellow triangle with black border&#10;&#10;Description automatically generated">
            <a:extLst>
              <a:ext uri="{FF2B5EF4-FFF2-40B4-BE49-F238E27FC236}">
                <a16:creationId xmlns:a16="http://schemas.microsoft.com/office/drawing/2014/main" id="{FEE3DC5E-710D-82C9-BD10-B48A1FF72B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7126" y="2003394"/>
            <a:ext cx="2925872" cy="253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348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FB0A1E1-5C4C-4924-5CF2-5F3F465C9AD4}"/>
              </a:ext>
            </a:extLst>
          </p:cNvPr>
          <p:cNvSpPr txBox="1"/>
          <p:nvPr/>
        </p:nvSpPr>
        <p:spPr>
          <a:xfrm>
            <a:off x="646981" y="586596"/>
            <a:ext cx="34936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Tie-Break Round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664898"/>
            <a:ext cx="654744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6</a:t>
            </a:r>
          </a:p>
          <a:p>
            <a:r>
              <a:rPr lang="en-US" sz="4800" dirty="0">
                <a:solidFill>
                  <a:schemeClr val="bg1"/>
                </a:solidFill>
              </a:rPr>
              <a:t>What is the next number in this sequence:</a:t>
            </a:r>
          </a:p>
          <a:p>
            <a:pPr algn="ctr"/>
            <a:r>
              <a:rPr lang="en-IE" sz="4800" dirty="0">
                <a:solidFill>
                  <a:schemeClr val="bg1"/>
                </a:solidFill>
              </a:rPr>
              <a:t>0, 1, 1, 2, 3, 5, 8, 13, 21 _</a:t>
            </a:r>
          </a:p>
        </p:txBody>
      </p:sp>
    </p:spTree>
    <p:extLst>
      <p:ext uri="{BB962C8B-B14F-4D97-AF65-F5344CB8AC3E}">
        <p14:creationId xmlns:p14="http://schemas.microsoft.com/office/powerpoint/2010/main" val="1562327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FB0A1E1-5C4C-4924-5CF2-5F3F465C9AD4}"/>
              </a:ext>
            </a:extLst>
          </p:cNvPr>
          <p:cNvSpPr txBox="1"/>
          <p:nvPr/>
        </p:nvSpPr>
        <p:spPr>
          <a:xfrm>
            <a:off x="646981" y="586596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664898"/>
            <a:ext cx="6547449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1</a:t>
            </a:r>
          </a:p>
          <a:p>
            <a:r>
              <a:rPr lang="en-IE" sz="6000" dirty="0">
                <a:solidFill>
                  <a:schemeClr val="bg1"/>
                </a:solidFill>
              </a:rPr>
              <a:t>Round off 6,405 to the nearest thousand.</a:t>
            </a:r>
          </a:p>
          <a:p>
            <a:endParaRPr lang="en-IE" sz="6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2918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FEB35AF-FFF4-4BBD-F0EC-64620DC4CB1C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B5A9A75A-F9A8-0231-2B5D-E29EDD4D46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945993E-8391-C490-D8F1-9DB28842E2C6}"/>
              </a:ext>
            </a:extLst>
          </p:cNvPr>
          <p:cNvSpPr txBox="1"/>
          <p:nvPr/>
        </p:nvSpPr>
        <p:spPr>
          <a:xfrm>
            <a:off x="1799692" y="416651"/>
            <a:ext cx="5544616" cy="1015663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12700">
                  <a:solidFill>
                    <a:schemeClr val="tx1"/>
                  </a:solidFill>
                </a:ln>
                <a:solidFill>
                  <a:srgbClr val="005121"/>
                </a:solidFill>
              </a:rPr>
              <a:t>Maths Joke #17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6252C7-4FAF-D2C4-ED26-C178E29BD371}"/>
              </a:ext>
            </a:extLst>
          </p:cNvPr>
          <p:cNvSpPr txBox="1"/>
          <p:nvPr/>
        </p:nvSpPr>
        <p:spPr>
          <a:xfrm>
            <a:off x="1449777" y="2334260"/>
            <a:ext cx="6029325" cy="1754326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CA" altLang="en-US" sz="54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Why</a:t>
            </a:r>
            <a:r>
              <a:rPr lang="fr-CA" alt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CA" altLang="en-US" sz="54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is</a:t>
            </a:r>
            <a:r>
              <a:rPr lang="fr-CA" alt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the obtuse angle </a:t>
            </a:r>
            <a:r>
              <a:rPr lang="fr-CA" altLang="en-US" sz="54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always</a:t>
            </a:r>
            <a:r>
              <a:rPr lang="fr-CA" alt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CA" altLang="en-US" sz="54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upset</a:t>
            </a:r>
            <a:r>
              <a:rPr lang="fr-CA" alt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D5FA2F-ADC9-7CAF-7361-0C21F225E6EA}"/>
              </a:ext>
            </a:extLst>
          </p:cNvPr>
          <p:cNvSpPr txBox="1"/>
          <p:nvPr/>
        </p:nvSpPr>
        <p:spPr>
          <a:xfrm>
            <a:off x="1242742" y="4734629"/>
            <a:ext cx="644339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2DCFC0"/>
                </a:solidFill>
              </a:rPr>
              <a:t>Because it’s never right!</a:t>
            </a:r>
          </a:p>
        </p:txBody>
      </p:sp>
    </p:spTree>
    <p:extLst>
      <p:ext uri="{BB962C8B-B14F-4D97-AF65-F5344CB8AC3E}">
        <p14:creationId xmlns:p14="http://schemas.microsoft.com/office/powerpoint/2010/main" val="1235106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71027FD-868F-A21F-5A93-59416FBF0F86}"/>
              </a:ext>
            </a:extLst>
          </p:cNvPr>
          <p:cNvSpPr txBox="1"/>
          <p:nvPr/>
        </p:nvSpPr>
        <p:spPr>
          <a:xfrm>
            <a:off x="1846054" y="353682"/>
            <a:ext cx="494293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000" b="1" dirty="0">
                <a:ln w="38100">
                  <a:solidFill>
                    <a:schemeClr val="tx1"/>
                  </a:solidFill>
                </a:ln>
                <a:solidFill>
                  <a:srgbClr val="F0D392"/>
                </a:solidFill>
              </a:rPr>
              <a:t>TIE BREAK</a:t>
            </a:r>
          </a:p>
          <a:p>
            <a:pPr algn="ctr"/>
            <a:r>
              <a:rPr lang="en-IE" sz="8000" b="1" dirty="0">
                <a:ln w="38100">
                  <a:solidFill>
                    <a:schemeClr val="tx1"/>
                  </a:solidFill>
                </a:ln>
                <a:solidFill>
                  <a:srgbClr val="F0D392"/>
                </a:solidFill>
              </a:rPr>
              <a:t>ANSWERS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1A73A0E-0955-E851-0D6B-55E3AD091B2A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6" name="Picture 5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237D320E-783F-CAC3-197C-E70F022B94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825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664898"/>
            <a:ext cx="654744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1</a:t>
            </a:r>
          </a:p>
          <a:p>
            <a:r>
              <a:rPr lang="en-US" sz="4800" dirty="0">
                <a:solidFill>
                  <a:schemeClr val="bg1"/>
                </a:solidFill>
              </a:rPr>
              <a:t>Write twenty to eleven at night in 24-hour digital time.</a:t>
            </a:r>
            <a:endParaRPr lang="en-IE" sz="48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1DA1022-B59F-CE6A-E4F6-08E5CF97E502}"/>
              </a:ext>
            </a:extLst>
          </p:cNvPr>
          <p:cNvSpPr txBox="1"/>
          <p:nvPr/>
        </p:nvSpPr>
        <p:spPr>
          <a:xfrm>
            <a:off x="646980" y="586596"/>
            <a:ext cx="40457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Tie-Break Answers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59FBA43-C3DC-71E5-6491-B7E68C10F95A}"/>
              </a:ext>
            </a:extLst>
          </p:cNvPr>
          <p:cNvSpPr txBox="1"/>
          <p:nvPr/>
        </p:nvSpPr>
        <p:spPr>
          <a:xfrm>
            <a:off x="2846717" y="4420582"/>
            <a:ext cx="319177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solidFill>
                  <a:srgbClr val="2DCFC0"/>
                </a:solidFill>
              </a:rPr>
              <a:t>22:40</a:t>
            </a:r>
          </a:p>
        </p:txBody>
      </p:sp>
    </p:spTree>
    <p:extLst>
      <p:ext uri="{BB962C8B-B14F-4D97-AF65-F5344CB8AC3E}">
        <p14:creationId xmlns:p14="http://schemas.microsoft.com/office/powerpoint/2010/main" val="167854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664898"/>
            <a:ext cx="654744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2</a:t>
            </a:r>
          </a:p>
          <a:p>
            <a:r>
              <a:rPr lang="en-US" sz="4800" dirty="0">
                <a:solidFill>
                  <a:schemeClr val="bg1"/>
                </a:solidFill>
              </a:rPr>
              <a:t>How many number 7s are there between 1 and 100?</a:t>
            </a:r>
            <a:endParaRPr lang="en-IE" sz="48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7093F3-FEB6-77E9-7A28-C447AE921C8A}"/>
              </a:ext>
            </a:extLst>
          </p:cNvPr>
          <p:cNvSpPr txBox="1"/>
          <p:nvPr/>
        </p:nvSpPr>
        <p:spPr>
          <a:xfrm>
            <a:off x="646980" y="586596"/>
            <a:ext cx="40457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Tie-Break Answers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8D682CA-9C33-A754-343E-96028777BC4E}"/>
              </a:ext>
            </a:extLst>
          </p:cNvPr>
          <p:cNvSpPr txBox="1"/>
          <p:nvPr/>
        </p:nvSpPr>
        <p:spPr>
          <a:xfrm>
            <a:off x="2999834" y="4420582"/>
            <a:ext cx="257498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solidFill>
                  <a:srgbClr val="2DCFC0"/>
                </a:solidFill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3602067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664898"/>
            <a:ext cx="654744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3</a:t>
            </a:r>
          </a:p>
          <a:p>
            <a:r>
              <a:rPr lang="en-US" sz="3600" dirty="0">
                <a:solidFill>
                  <a:schemeClr val="bg1"/>
                </a:solidFill>
              </a:rPr>
              <a:t>20 poles are erected along a road. There is 50m between each pole. What is the distance from the first to the last pole?</a:t>
            </a:r>
            <a:endParaRPr lang="en-IE" sz="36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7D90A72-F6B6-BFA5-EC4B-57326720562E}"/>
              </a:ext>
            </a:extLst>
          </p:cNvPr>
          <p:cNvSpPr txBox="1"/>
          <p:nvPr/>
        </p:nvSpPr>
        <p:spPr>
          <a:xfrm>
            <a:off x="646980" y="586596"/>
            <a:ext cx="40457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Tie-Break Answers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03DCC09-4830-F7D7-2389-3F6DE61AD6C2}"/>
              </a:ext>
            </a:extLst>
          </p:cNvPr>
          <p:cNvGrpSpPr/>
          <p:nvPr/>
        </p:nvGrpSpPr>
        <p:grpSpPr>
          <a:xfrm>
            <a:off x="1423359" y="4334318"/>
            <a:ext cx="5891842" cy="1446550"/>
            <a:chOff x="1423359" y="4334318"/>
            <a:chExt cx="5891842" cy="1446550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ADD69F0-3442-5657-A942-9E0281658EEF}"/>
                </a:ext>
              </a:extLst>
            </p:cNvPr>
            <p:cNvSpPr txBox="1"/>
            <p:nvPr/>
          </p:nvSpPr>
          <p:spPr>
            <a:xfrm>
              <a:off x="1423359" y="4334318"/>
              <a:ext cx="3148641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8800" b="1" dirty="0">
                  <a:solidFill>
                    <a:srgbClr val="2DCFC0"/>
                  </a:solidFill>
                </a:rPr>
                <a:t>950m</a:t>
              </a:r>
              <a:endParaRPr lang="en-IE" sz="2800" b="1" dirty="0">
                <a:solidFill>
                  <a:srgbClr val="2DCFC0"/>
                </a:solidFill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88FDFC1-2469-4314-EAFF-135450011665}"/>
                </a:ext>
              </a:extLst>
            </p:cNvPr>
            <p:cNvSpPr txBox="1"/>
            <p:nvPr/>
          </p:nvSpPr>
          <p:spPr>
            <a:xfrm>
              <a:off x="4451230" y="4487274"/>
              <a:ext cx="286397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2800" b="1" dirty="0">
                  <a:solidFill>
                    <a:srgbClr val="2DCFC0"/>
                  </a:solidFill>
                </a:rPr>
                <a:t>(20 poles but only 19 spaces!)</a:t>
              </a:r>
              <a:endParaRPr lang="en-IE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val="305865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1" y="1664898"/>
            <a:ext cx="345473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4</a:t>
            </a:r>
          </a:p>
          <a:p>
            <a:r>
              <a:rPr lang="en-IE" sz="3200" b="1" dirty="0">
                <a:solidFill>
                  <a:schemeClr val="bg1"/>
                </a:solidFill>
              </a:rPr>
              <a:t>What is the chance of picking a yellow ball from the box? (Give your answer in ratio in its lowest terms)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4B46535-FBD7-8555-5EE9-1F9F988B8DA2}"/>
              </a:ext>
            </a:extLst>
          </p:cNvPr>
          <p:cNvGrpSpPr/>
          <p:nvPr/>
        </p:nvGrpSpPr>
        <p:grpSpPr>
          <a:xfrm>
            <a:off x="4546343" y="1819540"/>
            <a:ext cx="3101686" cy="2706926"/>
            <a:chOff x="971600" y="1916832"/>
            <a:chExt cx="3960440" cy="3456384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8EDB0C8-1687-DE42-C3CA-FCDC96488451}"/>
                </a:ext>
              </a:extLst>
            </p:cNvPr>
            <p:cNvSpPr/>
            <p:nvPr/>
          </p:nvSpPr>
          <p:spPr>
            <a:xfrm>
              <a:off x="971600" y="1916832"/>
              <a:ext cx="3960440" cy="345638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C4D7C8C4-8210-97F0-640F-AE1774D66DC5}"/>
                </a:ext>
              </a:extLst>
            </p:cNvPr>
            <p:cNvGrpSpPr/>
            <p:nvPr/>
          </p:nvGrpSpPr>
          <p:grpSpPr>
            <a:xfrm>
              <a:off x="1187624" y="2154066"/>
              <a:ext cx="3528392" cy="3016785"/>
              <a:chOff x="5292080" y="1852375"/>
              <a:chExt cx="3528392" cy="3016785"/>
            </a:xfrm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0054B680-0EFC-49CD-3AC4-37D7B35F024F}"/>
                  </a:ext>
                </a:extLst>
              </p:cNvPr>
              <p:cNvSpPr/>
              <p:nvPr/>
            </p:nvSpPr>
            <p:spPr>
              <a:xfrm>
                <a:off x="5292080" y="1852375"/>
                <a:ext cx="3528392" cy="3016785"/>
              </a:xfrm>
              <a:prstGeom prst="rect">
                <a:avLst/>
              </a:pr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3475F9D7-7D65-33F4-8A94-C8DAF1E63E5C}"/>
                  </a:ext>
                </a:extLst>
              </p:cNvPr>
              <p:cNvSpPr/>
              <p:nvPr/>
            </p:nvSpPr>
            <p:spPr>
              <a:xfrm>
                <a:off x="5549044" y="2010679"/>
                <a:ext cx="504056" cy="50405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08286BB5-94C6-F058-290C-CEA88CF725C3}"/>
                  </a:ext>
                </a:extLst>
              </p:cNvPr>
              <p:cNvSpPr/>
              <p:nvPr/>
            </p:nvSpPr>
            <p:spPr>
              <a:xfrm>
                <a:off x="6186881" y="2010679"/>
                <a:ext cx="504056" cy="504056"/>
              </a:xfrm>
              <a:prstGeom prst="ellipse">
                <a:avLst/>
              </a:prstGeom>
              <a:solidFill>
                <a:srgbClr val="00B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1595CB6A-0A9E-A86C-BE9D-0B48F4CEDF2B}"/>
                  </a:ext>
                </a:extLst>
              </p:cNvPr>
              <p:cNvSpPr/>
              <p:nvPr/>
            </p:nvSpPr>
            <p:spPr>
              <a:xfrm>
                <a:off x="6824718" y="2010679"/>
                <a:ext cx="504056" cy="50405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05F46FE9-57B4-4BA4-2CFF-C92B4805E4CB}"/>
                  </a:ext>
                </a:extLst>
              </p:cNvPr>
              <p:cNvSpPr/>
              <p:nvPr/>
            </p:nvSpPr>
            <p:spPr>
              <a:xfrm>
                <a:off x="8100392" y="2010679"/>
                <a:ext cx="504056" cy="50405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665D6D9C-9F40-8883-4FAD-ECEF7CAF28C4}"/>
                  </a:ext>
                </a:extLst>
              </p:cNvPr>
              <p:cNvSpPr/>
              <p:nvPr/>
            </p:nvSpPr>
            <p:spPr>
              <a:xfrm>
                <a:off x="7462555" y="2010679"/>
                <a:ext cx="504056" cy="50405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0740EECE-4CE2-87FC-6D27-B042B80BA953}"/>
                  </a:ext>
                </a:extLst>
              </p:cNvPr>
              <p:cNvSpPr/>
              <p:nvPr/>
            </p:nvSpPr>
            <p:spPr>
              <a:xfrm>
                <a:off x="5538801" y="2678156"/>
                <a:ext cx="504056" cy="504056"/>
              </a:xfrm>
              <a:prstGeom prst="ellipse">
                <a:avLst/>
              </a:prstGeom>
              <a:solidFill>
                <a:srgbClr val="00B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88203DF2-AF19-2CBF-14B9-FB3840677E38}"/>
                  </a:ext>
                </a:extLst>
              </p:cNvPr>
              <p:cNvSpPr/>
              <p:nvPr/>
            </p:nvSpPr>
            <p:spPr>
              <a:xfrm>
                <a:off x="6176638" y="2678156"/>
                <a:ext cx="504056" cy="50405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0F6E1FF1-2E00-AE75-6E53-3014EC4AFFDA}"/>
                  </a:ext>
                </a:extLst>
              </p:cNvPr>
              <p:cNvSpPr/>
              <p:nvPr/>
            </p:nvSpPr>
            <p:spPr>
              <a:xfrm>
                <a:off x="6814475" y="2678156"/>
                <a:ext cx="504056" cy="50405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0009301B-7516-3077-4835-1EE79246F894}"/>
                  </a:ext>
                </a:extLst>
              </p:cNvPr>
              <p:cNvSpPr/>
              <p:nvPr/>
            </p:nvSpPr>
            <p:spPr>
              <a:xfrm>
                <a:off x="8090149" y="2678156"/>
                <a:ext cx="504056" cy="50405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7F9CCF13-A3CA-72C7-44E3-2415AF809A2A}"/>
                  </a:ext>
                </a:extLst>
              </p:cNvPr>
              <p:cNvSpPr/>
              <p:nvPr/>
            </p:nvSpPr>
            <p:spPr>
              <a:xfrm>
                <a:off x="7452312" y="2678156"/>
                <a:ext cx="504056" cy="504056"/>
              </a:xfrm>
              <a:prstGeom prst="ellipse">
                <a:avLst/>
              </a:prstGeom>
              <a:solidFill>
                <a:srgbClr val="00B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3F345DBD-1372-4C25-5779-2F5322422BFB}"/>
                  </a:ext>
                </a:extLst>
              </p:cNvPr>
              <p:cNvSpPr/>
              <p:nvPr/>
            </p:nvSpPr>
            <p:spPr>
              <a:xfrm>
                <a:off x="5549044" y="3294278"/>
                <a:ext cx="504056" cy="50405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80C53C06-6040-4183-BC70-E8E05D1AD544}"/>
                  </a:ext>
                </a:extLst>
              </p:cNvPr>
              <p:cNvSpPr/>
              <p:nvPr/>
            </p:nvSpPr>
            <p:spPr>
              <a:xfrm>
                <a:off x="6186881" y="3294278"/>
                <a:ext cx="504056" cy="50405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4CC22A3C-CA2F-37F0-3CD6-DB9F02B5890F}"/>
                  </a:ext>
                </a:extLst>
              </p:cNvPr>
              <p:cNvSpPr/>
              <p:nvPr/>
            </p:nvSpPr>
            <p:spPr>
              <a:xfrm>
                <a:off x="6824718" y="3294278"/>
                <a:ext cx="504056" cy="504056"/>
              </a:xfrm>
              <a:prstGeom prst="ellipse">
                <a:avLst/>
              </a:prstGeom>
              <a:solidFill>
                <a:srgbClr val="00B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AAF2E89F-9AF3-9D71-1AAD-2E01BD541D91}"/>
                  </a:ext>
                </a:extLst>
              </p:cNvPr>
              <p:cNvSpPr/>
              <p:nvPr/>
            </p:nvSpPr>
            <p:spPr>
              <a:xfrm>
                <a:off x="8100392" y="3294278"/>
                <a:ext cx="504056" cy="50405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85717BA5-65F3-DDE3-A14E-3676A5C1A3AE}"/>
                  </a:ext>
                </a:extLst>
              </p:cNvPr>
              <p:cNvSpPr/>
              <p:nvPr/>
            </p:nvSpPr>
            <p:spPr>
              <a:xfrm>
                <a:off x="7462555" y="3294278"/>
                <a:ext cx="504056" cy="50405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C925A3BD-EA68-1975-18E0-EF32182EE81A}"/>
                  </a:ext>
                </a:extLst>
              </p:cNvPr>
              <p:cNvSpPr/>
              <p:nvPr/>
            </p:nvSpPr>
            <p:spPr>
              <a:xfrm>
                <a:off x="5549044" y="4005064"/>
                <a:ext cx="504056" cy="504056"/>
              </a:xfrm>
              <a:prstGeom prst="ellipse">
                <a:avLst/>
              </a:prstGeom>
              <a:solidFill>
                <a:srgbClr val="00B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F9BF8650-15A1-BB4C-C216-A0120042B089}"/>
                  </a:ext>
                </a:extLst>
              </p:cNvPr>
              <p:cNvSpPr/>
              <p:nvPr/>
            </p:nvSpPr>
            <p:spPr>
              <a:xfrm>
                <a:off x="6186881" y="4005064"/>
                <a:ext cx="504056" cy="50405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D2D3FC87-EF30-C539-B8CB-AF5334C6BA35}"/>
                  </a:ext>
                </a:extLst>
              </p:cNvPr>
              <p:cNvSpPr/>
              <p:nvPr/>
            </p:nvSpPr>
            <p:spPr>
              <a:xfrm>
                <a:off x="6824718" y="4005064"/>
                <a:ext cx="504056" cy="504056"/>
              </a:xfrm>
              <a:prstGeom prst="ellipse">
                <a:avLst/>
              </a:prstGeom>
              <a:solidFill>
                <a:srgbClr val="00B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FCC45BA2-3A6D-2CB6-797B-08699D91F4C5}"/>
                  </a:ext>
                </a:extLst>
              </p:cNvPr>
              <p:cNvSpPr/>
              <p:nvPr/>
            </p:nvSpPr>
            <p:spPr>
              <a:xfrm>
                <a:off x="8100392" y="4005064"/>
                <a:ext cx="504056" cy="50405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4A1E2DD5-5CCA-42FA-23A5-C72AA4B4CACC}"/>
                  </a:ext>
                </a:extLst>
              </p:cNvPr>
              <p:cNvSpPr/>
              <p:nvPr/>
            </p:nvSpPr>
            <p:spPr>
              <a:xfrm>
                <a:off x="7462555" y="4005064"/>
                <a:ext cx="504056" cy="50405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</p:grp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5C19E414-69E6-38B5-75D3-CB0B64922032}"/>
              </a:ext>
            </a:extLst>
          </p:cNvPr>
          <p:cNvSpPr txBox="1"/>
          <p:nvPr/>
        </p:nvSpPr>
        <p:spPr>
          <a:xfrm>
            <a:off x="646980" y="586596"/>
            <a:ext cx="40457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Tie-Break Answers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21BD393-4504-A591-69F5-0066C93DE9D2}"/>
              </a:ext>
            </a:extLst>
          </p:cNvPr>
          <p:cNvSpPr txBox="1"/>
          <p:nvPr/>
        </p:nvSpPr>
        <p:spPr>
          <a:xfrm>
            <a:off x="2999834" y="4420582"/>
            <a:ext cx="257498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solidFill>
                  <a:srgbClr val="2DCFC0"/>
                </a:solidFill>
              </a:rPr>
              <a:t>1:5</a:t>
            </a:r>
          </a:p>
        </p:txBody>
      </p:sp>
    </p:spTree>
    <p:extLst>
      <p:ext uri="{BB962C8B-B14F-4D97-AF65-F5344CB8AC3E}">
        <p14:creationId xmlns:p14="http://schemas.microsoft.com/office/powerpoint/2010/main" val="1354107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1" grpId="0"/>
    </p:bld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399" y="1664898"/>
            <a:ext cx="3832727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5</a:t>
            </a:r>
          </a:p>
          <a:p>
            <a:r>
              <a:rPr lang="en-US" sz="2800" dirty="0">
                <a:solidFill>
                  <a:schemeClr val="bg1"/>
                </a:solidFill>
              </a:rPr>
              <a:t>If you cut off all three corners in the triangle, how many angles would there be inside the shape then?</a:t>
            </a:r>
            <a:endParaRPr lang="en-IE" sz="2800" dirty="0">
              <a:solidFill>
                <a:schemeClr val="bg1"/>
              </a:solidFill>
            </a:endParaRPr>
          </a:p>
        </p:txBody>
      </p:sp>
      <p:pic>
        <p:nvPicPr>
          <p:cNvPr id="7" name="Picture 6" descr="A yellow triangle with black border&#10;&#10;Description automatically generated">
            <a:extLst>
              <a:ext uri="{FF2B5EF4-FFF2-40B4-BE49-F238E27FC236}">
                <a16:creationId xmlns:a16="http://schemas.microsoft.com/office/drawing/2014/main" id="{FEE3DC5E-710D-82C9-BD10-B48A1FF72B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7126" y="2003394"/>
            <a:ext cx="2925872" cy="25341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0D97353-D907-6F6D-FE5C-BA8B9BF9236C}"/>
              </a:ext>
            </a:extLst>
          </p:cNvPr>
          <p:cNvSpPr txBox="1"/>
          <p:nvPr/>
        </p:nvSpPr>
        <p:spPr>
          <a:xfrm>
            <a:off x="646980" y="586596"/>
            <a:ext cx="40457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Tie-Break Answers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AE4B6C-F829-75CC-4706-74AEE5F3BD06}"/>
              </a:ext>
            </a:extLst>
          </p:cNvPr>
          <p:cNvSpPr txBox="1"/>
          <p:nvPr/>
        </p:nvSpPr>
        <p:spPr>
          <a:xfrm>
            <a:off x="2999834" y="4420582"/>
            <a:ext cx="257498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solidFill>
                  <a:srgbClr val="2DCFC0"/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399683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664898"/>
            <a:ext cx="654744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6</a:t>
            </a:r>
          </a:p>
          <a:p>
            <a:r>
              <a:rPr lang="en-US" sz="4800" dirty="0">
                <a:solidFill>
                  <a:schemeClr val="bg1"/>
                </a:solidFill>
              </a:rPr>
              <a:t>What is the next number in this sequence:</a:t>
            </a:r>
          </a:p>
          <a:p>
            <a:pPr algn="ctr"/>
            <a:r>
              <a:rPr lang="en-IE" sz="4800" dirty="0">
                <a:solidFill>
                  <a:schemeClr val="bg1"/>
                </a:solidFill>
              </a:rPr>
              <a:t>0, 1, 1, 2, 3, 5, 8, 13, 21 _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BCCB172-46DB-C03D-B494-89AEF6ACE94C}"/>
              </a:ext>
            </a:extLst>
          </p:cNvPr>
          <p:cNvSpPr txBox="1"/>
          <p:nvPr/>
        </p:nvSpPr>
        <p:spPr>
          <a:xfrm>
            <a:off x="646980" y="586596"/>
            <a:ext cx="40457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Tie-Break Answers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8BC86E9-1513-484D-9D5A-34B19889896D}"/>
              </a:ext>
            </a:extLst>
          </p:cNvPr>
          <p:cNvSpPr txBox="1"/>
          <p:nvPr/>
        </p:nvSpPr>
        <p:spPr>
          <a:xfrm>
            <a:off x="2999834" y="4420582"/>
            <a:ext cx="257498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solidFill>
                  <a:srgbClr val="2DCFC0"/>
                </a:solidFill>
              </a:rPr>
              <a:t>34</a:t>
            </a:r>
          </a:p>
        </p:txBody>
      </p:sp>
    </p:spTree>
    <p:extLst>
      <p:ext uri="{BB962C8B-B14F-4D97-AF65-F5344CB8AC3E}">
        <p14:creationId xmlns:p14="http://schemas.microsoft.com/office/powerpoint/2010/main" val="685530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FEB35AF-FFF4-4BBD-F0EC-64620DC4CB1C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B5A9A75A-F9A8-0231-2B5D-E29EDD4D46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945993E-8391-C490-D8F1-9DB28842E2C6}"/>
              </a:ext>
            </a:extLst>
          </p:cNvPr>
          <p:cNvSpPr txBox="1"/>
          <p:nvPr/>
        </p:nvSpPr>
        <p:spPr>
          <a:xfrm>
            <a:off x="1799692" y="416651"/>
            <a:ext cx="5544616" cy="1015663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12700">
                  <a:solidFill>
                    <a:schemeClr val="tx1"/>
                  </a:solidFill>
                </a:ln>
                <a:solidFill>
                  <a:srgbClr val="005121"/>
                </a:solidFill>
              </a:rPr>
              <a:t>Maths Joke #18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6252C7-4FAF-D2C4-ED26-C178E29BD371}"/>
              </a:ext>
            </a:extLst>
          </p:cNvPr>
          <p:cNvSpPr txBox="1"/>
          <p:nvPr/>
        </p:nvSpPr>
        <p:spPr>
          <a:xfrm>
            <a:off x="1449777" y="2334260"/>
            <a:ext cx="6029325" cy="2585323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CA" altLang="en-US" sz="54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Why</a:t>
            </a:r>
            <a:r>
              <a:rPr lang="fr-CA" alt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CA" altLang="en-US" sz="54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wasn’t</a:t>
            </a:r>
            <a:r>
              <a:rPr lang="fr-CA" alt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the </a:t>
            </a:r>
            <a:r>
              <a:rPr lang="fr-CA" altLang="en-US" sz="54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Geometry</a:t>
            </a:r>
            <a:r>
              <a:rPr lang="fr-CA" alt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CA" altLang="en-US" sz="54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teacher</a:t>
            </a:r>
            <a:r>
              <a:rPr lang="fr-CA" alt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at </a:t>
            </a:r>
            <a:r>
              <a:rPr lang="fr-CA" altLang="en-US" sz="54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school</a:t>
            </a:r>
            <a:r>
              <a:rPr lang="fr-CA" alt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D5FA2F-ADC9-7CAF-7361-0C21F225E6EA}"/>
              </a:ext>
            </a:extLst>
          </p:cNvPr>
          <p:cNvSpPr txBox="1"/>
          <p:nvPr/>
        </p:nvSpPr>
        <p:spPr>
          <a:xfrm>
            <a:off x="1242742" y="4734629"/>
            <a:ext cx="644339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2DCFC0"/>
                </a:solidFill>
              </a:rPr>
              <a:t>Because she sprained her angle!</a:t>
            </a:r>
          </a:p>
        </p:txBody>
      </p:sp>
    </p:spTree>
    <p:extLst>
      <p:ext uri="{BB962C8B-B14F-4D97-AF65-F5344CB8AC3E}">
        <p14:creationId xmlns:p14="http://schemas.microsoft.com/office/powerpoint/2010/main" val="31295193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FEB35AF-FFF4-4BBD-F0EC-64620DC4CB1C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B5A9A75A-F9A8-0231-2B5D-E29EDD4D46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D495A7F-0745-D757-B604-70443839E7FC}"/>
              </a:ext>
            </a:extLst>
          </p:cNvPr>
          <p:cNvSpPr txBox="1"/>
          <p:nvPr/>
        </p:nvSpPr>
        <p:spPr>
          <a:xfrm>
            <a:off x="1449777" y="2334260"/>
            <a:ext cx="6029325" cy="4154984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ln w="3810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Hope you all enjoyed the quiz</a:t>
            </a:r>
          </a:p>
        </p:txBody>
      </p:sp>
    </p:spTree>
    <p:extLst>
      <p:ext uri="{BB962C8B-B14F-4D97-AF65-F5344CB8AC3E}">
        <p14:creationId xmlns:p14="http://schemas.microsoft.com/office/powerpoint/2010/main" val="495968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FB0A1E1-5C4C-4924-5CF2-5F3F465C9AD4}"/>
              </a:ext>
            </a:extLst>
          </p:cNvPr>
          <p:cNvSpPr txBox="1"/>
          <p:nvPr/>
        </p:nvSpPr>
        <p:spPr>
          <a:xfrm>
            <a:off x="646981" y="586596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664898"/>
            <a:ext cx="6547449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2</a:t>
            </a:r>
          </a:p>
          <a:p>
            <a:r>
              <a:rPr lang="en-IE" sz="6000" dirty="0">
                <a:solidFill>
                  <a:schemeClr val="bg1"/>
                </a:solidFill>
              </a:rPr>
              <a:t>Write the number four hundred and one thousand and eleven.</a:t>
            </a:r>
          </a:p>
        </p:txBody>
      </p:sp>
    </p:spTree>
    <p:extLst>
      <p:ext uri="{BB962C8B-B14F-4D97-AF65-F5344CB8AC3E}">
        <p14:creationId xmlns:p14="http://schemas.microsoft.com/office/powerpoint/2010/main" val="2681451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FEB35AF-FFF4-4BBD-F0EC-64620DC4CB1C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B5A9A75A-F9A8-0231-2B5D-E29EDD4D46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D6252C7-4FAF-D2C4-ED26-C178E29BD371}"/>
              </a:ext>
            </a:extLst>
          </p:cNvPr>
          <p:cNvSpPr txBox="1"/>
          <p:nvPr/>
        </p:nvSpPr>
        <p:spPr>
          <a:xfrm>
            <a:off x="1449777" y="2334260"/>
            <a:ext cx="6029325" cy="3970318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en-IE" sz="1200" dirty="0">
                <a:solidFill>
                  <a:schemeClr val="bg1"/>
                </a:solidFill>
                <a:ea typeface="HelloAli" panose="02000603000000000000" pitchFamily="2" charset="0"/>
              </a:rPr>
              <a:t>Thank you for downloading this </a:t>
            </a:r>
            <a:r>
              <a:rPr lang="en-IE" sz="1200" dirty="0" err="1">
                <a:solidFill>
                  <a:schemeClr val="bg1"/>
                </a:solidFill>
                <a:ea typeface="HelloAli" panose="02000603000000000000" pitchFamily="2" charset="0"/>
              </a:rPr>
              <a:t>Seomra</a:t>
            </a:r>
            <a:r>
              <a:rPr lang="en-IE" sz="1200" dirty="0">
                <a:solidFill>
                  <a:schemeClr val="bg1"/>
                </a:solidFill>
                <a:ea typeface="HelloAli" panose="02000603000000000000" pitchFamily="2" charset="0"/>
              </a:rPr>
              <a:t> Ranga resource. We hope that you find it practical and useful in your classroom.</a:t>
            </a:r>
          </a:p>
          <a:p>
            <a:br>
              <a:rPr lang="en-IE" sz="1200" dirty="0">
                <a:solidFill>
                  <a:schemeClr val="bg1"/>
                </a:solidFill>
                <a:ea typeface="HelloAli" panose="02000603000000000000" pitchFamily="2" charset="0"/>
              </a:rPr>
            </a:br>
            <a:r>
              <a:rPr lang="en-IE" sz="1200" dirty="0">
                <a:solidFill>
                  <a:schemeClr val="bg1"/>
                </a:solidFill>
                <a:ea typeface="HelloAli" panose="02000603000000000000" pitchFamily="2" charset="0"/>
              </a:rPr>
              <a:t>Please be aware of the following conditions before using this resource.</a:t>
            </a:r>
          </a:p>
          <a:p>
            <a:endParaRPr lang="en-IE" sz="1200" dirty="0">
              <a:solidFill>
                <a:schemeClr val="bg1"/>
              </a:solidFill>
              <a:ea typeface="HelloAli" panose="02000603000000000000" pitchFamily="2" charset="0"/>
            </a:endParaRPr>
          </a:p>
          <a:p>
            <a:r>
              <a:rPr lang="en-IE" sz="1200" b="1" u="sng" dirty="0">
                <a:solidFill>
                  <a:schemeClr val="bg1"/>
                </a:solidFill>
                <a:ea typeface="HelloAli" panose="02000603000000000000" pitchFamily="2" charset="0"/>
              </a:rPr>
              <a:t>Please DO:</a:t>
            </a:r>
            <a:endParaRPr lang="en-IE" sz="1200" dirty="0">
              <a:solidFill>
                <a:schemeClr val="bg1"/>
              </a:solidFill>
              <a:ea typeface="HelloAli" panose="02000603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200" dirty="0">
                <a:solidFill>
                  <a:schemeClr val="bg1"/>
                </a:solidFill>
                <a:ea typeface="HelloAli" panose="02000603000000000000" pitchFamily="2" charset="0"/>
              </a:rPr>
              <a:t>Print and copy this resource so that you can use it with your pupils.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200" dirty="0">
                <a:solidFill>
                  <a:schemeClr val="bg1"/>
                </a:solidFill>
                <a:ea typeface="HelloAli" panose="02000603000000000000" pitchFamily="2" charset="0"/>
              </a:rPr>
              <a:t>Make this resource available to your pupils in a private enclosed online space </a:t>
            </a:r>
            <a:r>
              <a:rPr lang="en-IE" sz="1200" dirty="0" err="1">
                <a:solidFill>
                  <a:schemeClr val="bg1"/>
                </a:solidFill>
                <a:ea typeface="HelloAli" panose="02000603000000000000" pitchFamily="2" charset="0"/>
              </a:rPr>
              <a:t>eg.</a:t>
            </a:r>
            <a:r>
              <a:rPr lang="en-IE" sz="1200" dirty="0">
                <a:solidFill>
                  <a:schemeClr val="bg1"/>
                </a:solidFill>
                <a:ea typeface="HelloAli" panose="02000603000000000000" pitchFamily="2" charset="0"/>
              </a:rPr>
              <a:t> Google Classroom, Seesaw, </a:t>
            </a:r>
            <a:r>
              <a:rPr lang="en-IE" sz="1200" dirty="0" err="1">
                <a:solidFill>
                  <a:schemeClr val="bg1"/>
                </a:solidFill>
                <a:ea typeface="HelloAli" panose="02000603000000000000" pitchFamily="2" charset="0"/>
              </a:rPr>
              <a:t>Edublogs</a:t>
            </a:r>
            <a:r>
              <a:rPr lang="en-IE" sz="1200" dirty="0">
                <a:solidFill>
                  <a:schemeClr val="bg1"/>
                </a:solidFill>
                <a:ea typeface="HelloAli" panose="02000603000000000000" pitchFamily="2" charset="0"/>
              </a:rPr>
              <a:t> etc.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200" dirty="0">
                <a:solidFill>
                  <a:schemeClr val="bg1"/>
                </a:solidFill>
                <a:ea typeface="HelloAli" panose="02000603000000000000" pitchFamily="2" charset="0"/>
              </a:rPr>
              <a:t>Tell others if you have found it useful.</a:t>
            </a:r>
            <a:br>
              <a:rPr lang="en-IE" sz="1200" dirty="0">
                <a:solidFill>
                  <a:schemeClr val="bg1"/>
                </a:solidFill>
                <a:ea typeface="HelloAli" panose="02000603000000000000" pitchFamily="2" charset="0"/>
              </a:rPr>
            </a:br>
            <a:endParaRPr lang="en-IE" sz="1200" dirty="0">
              <a:solidFill>
                <a:schemeClr val="bg1"/>
              </a:solidFill>
              <a:ea typeface="HelloAli" panose="02000603000000000000" pitchFamily="2" charset="0"/>
            </a:endParaRPr>
          </a:p>
          <a:p>
            <a:r>
              <a:rPr lang="en-IE" sz="1200" b="1" u="sng" dirty="0">
                <a:solidFill>
                  <a:schemeClr val="bg1"/>
                </a:solidFill>
                <a:ea typeface="HelloAli" panose="02000603000000000000" pitchFamily="2" charset="0"/>
              </a:rPr>
              <a:t>Please DO NOT: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200" dirty="0">
                <a:solidFill>
                  <a:schemeClr val="bg1"/>
                </a:solidFill>
                <a:ea typeface="HelloAli" panose="02000603000000000000" pitchFamily="2" charset="0"/>
              </a:rPr>
              <a:t>Copy or share this resource (in part or whole) with others who have not joined our website. By becoming a member for themselves, they will help the site develop into the future.</a:t>
            </a:r>
          </a:p>
          <a:p>
            <a:pPr marL="285750" indent="-285750">
              <a:buFont typeface="Arial" charset="0"/>
              <a:buChar char="•"/>
            </a:pPr>
            <a:r>
              <a:rPr lang="en-IE" sz="1200" dirty="0">
                <a:solidFill>
                  <a:schemeClr val="bg1"/>
                </a:solidFill>
                <a:ea typeface="HelloAli" panose="02000603000000000000" pitchFamily="2" charset="0"/>
              </a:rPr>
              <a:t>Make this resource available on your school website for anyone to download.</a:t>
            </a:r>
          </a:p>
          <a:p>
            <a:pPr marL="285750" indent="-285750">
              <a:buFont typeface="Arial" charset="0"/>
              <a:buChar char="•"/>
            </a:pPr>
            <a:r>
              <a:rPr lang="en-IE" sz="1200" dirty="0">
                <a:solidFill>
                  <a:schemeClr val="bg1"/>
                </a:solidFill>
                <a:ea typeface="HelloAli" panose="02000603000000000000" pitchFamily="2" charset="0"/>
              </a:rPr>
              <a:t>Share this resource with participants on any sort of course.</a:t>
            </a:r>
          </a:p>
          <a:p>
            <a:pPr marL="285750" indent="-285750">
              <a:buFont typeface="Arial" charset="0"/>
              <a:buChar char="•"/>
            </a:pPr>
            <a:r>
              <a:rPr lang="en-IE" sz="1200" dirty="0">
                <a:solidFill>
                  <a:schemeClr val="bg1"/>
                </a:solidFill>
                <a:ea typeface="HelloAli" panose="02000603000000000000" pitchFamily="2" charset="0"/>
              </a:rPr>
              <a:t>Share this resource with other teachers in online groups </a:t>
            </a:r>
            <a:r>
              <a:rPr lang="en-IE" sz="1200" dirty="0" err="1">
                <a:solidFill>
                  <a:schemeClr val="bg1"/>
                </a:solidFill>
                <a:ea typeface="HelloAli" panose="02000603000000000000" pitchFamily="2" charset="0"/>
              </a:rPr>
              <a:t>eg.</a:t>
            </a:r>
            <a:r>
              <a:rPr lang="en-IE" sz="1200" dirty="0">
                <a:solidFill>
                  <a:schemeClr val="bg1"/>
                </a:solidFill>
                <a:ea typeface="HelloAli" panose="02000603000000000000" pitchFamily="2" charset="0"/>
              </a:rPr>
              <a:t> Facebook Groups, WhatsApp Groups etc.</a:t>
            </a:r>
          </a:p>
          <a:p>
            <a:endParaRPr lang="en-IE" sz="1200" dirty="0">
              <a:solidFill>
                <a:schemeClr val="bg1"/>
              </a:solidFill>
            </a:endParaRPr>
          </a:p>
          <a:p>
            <a:r>
              <a:rPr lang="en-IE" sz="1200" dirty="0">
                <a:solidFill>
                  <a:schemeClr val="bg1"/>
                </a:solidFill>
                <a:ea typeface="HelloAli" panose="02000603000000000000" pitchFamily="2" charset="0"/>
              </a:rPr>
              <a:t>Kind regards, </a:t>
            </a:r>
            <a:r>
              <a:rPr lang="en-IE" sz="1200" dirty="0" err="1">
                <a:solidFill>
                  <a:schemeClr val="bg1"/>
                </a:solidFill>
                <a:ea typeface="HelloAli" panose="02000603000000000000" pitchFamily="2" charset="0"/>
              </a:rPr>
              <a:t>Seomra</a:t>
            </a:r>
            <a:r>
              <a:rPr lang="en-IE" sz="1200" dirty="0">
                <a:solidFill>
                  <a:schemeClr val="bg1"/>
                </a:solidFill>
                <a:ea typeface="HelloAli" panose="02000603000000000000" pitchFamily="2" charset="0"/>
              </a:rPr>
              <a:t> Ranga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493EEE-5C9B-FA53-9C32-3E64E079D060}"/>
              </a:ext>
            </a:extLst>
          </p:cNvPr>
          <p:cNvSpPr txBox="1"/>
          <p:nvPr/>
        </p:nvSpPr>
        <p:spPr>
          <a:xfrm>
            <a:off x="1799692" y="416651"/>
            <a:ext cx="5544616" cy="769441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n w="12700">
                  <a:solidFill>
                    <a:schemeClr val="tx1"/>
                  </a:solidFill>
                </a:ln>
                <a:solidFill>
                  <a:srgbClr val="005121"/>
                </a:solidFill>
              </a:rPr>
              <a:t>For Your Information</a:t>
            </a:r>
          </a:p>
        </p:txBody>
      </p:sp>
    </p:spTree>
    <p:extLst>
      <p:ext uri="{BB962C8B-B14F-4D97-AF65-F5344CB8AC3E}">
        <p14:creationId xmlns:p14="http://schemas.microsoft.com/office/powerpoint/2010/main" val="2642983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FEB35AF-FFF4-4BBD-F0EC-64620DC4CB1C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B5A9A75A-F9A8-0231-2B5D-E29EDD4D46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1DFEEB3-9766-AC6E-3751-6277F8E6A4FE}"/>
              </a:ext>
            </a:extLst>
          </p:cNvPr>
          <p:cNvSpPr txBox="1"/>
          <p:nvPr/>
        </p:nvSpPr>
        <p:spPr>
          <a:xfrm>
            <a:off x="1241288" y="2193744"/>
            <a:ext cx="3330712" cy="369332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lang="en-IE" b="1" dirty="0">
                <a:ln w="28575">
                  <a:noFill/>
                </a:ln>
                <a:solidFill>
                  <a:schemeClr val="bg1"/>
                </a:solidFill>
              </a:rPr>
              <a:t>Resources used in this file from:</a:t>
            </a:r>
          </a:p>
        </p:txBody>
      </p:sp>
      <p:pic>
        <p:nvPicPr>
          <p:cNvPr id="7" name="Picture 6">
            <a:hlinkClick r:id="rId4"/>
            <a:extLst>
              <a:ext uri="{FF2B5EF4-FFF2-40B4-BE49-F238E27FC236}">
                <a16:creationId xmlns:a16="http://schemas.microsoft.com/office/drawing/2014/main" id="{B9679F77-D194-A4A7-D834-751D83FB777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1535" y="4999787"/>
            <a:ext cx="1835696" cy="367139"/>
          </a:xfrm>
          <a:prstGeom prst="rect">
            <a:avLst/>
          </a:prstGeom>
        </p:spPr>
      </p:pic>
      <p:pic>
        <p:nvPicPr>
          <p:cNvPr id="8" name="Picture 2" descr="Hidesy&amp;#039;s Clipart">
            <a:hlinkClick r:id="rId6"/>
            <a:extLst>
              <a:ext uri="{FF2B5EF4-FFF2-40B4-BE49-F238E27FC236}">
                <a16:creationId xmlns:a16="http://schemas.microsoft.com/office/drawing/2014/main" id="{83FDBCCF-E396-1554-DD8C-AF7AD3D8E7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1535" y="3175037"/>
            <a:ext cx="577242" cy="577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A cartoon child with long hair and pencils&#10;&#10;Description automatically generated">
            <a:hlinkClick r:id="rId8"/>
            <a:extLst>
              <a:ext uri="{FF2B5EF4-FFF2-40B4-BE49-F238E27FC236}">
                <a16:creationId xmlns:a16="http://schemas.microsoft.com/office/drawing/2014/main" id="{07AD708A-355E-97CF-8E93-FB18BD3B503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0080" y="3157268"/>
            <a:ext cx="577241" cy="561736"/>
          </a:xfrm>
          <a:prstGeom prst="rect">
            <a:avLst/>
          </a:prstGeom>
        </p:spPr>
      </p:pic>
      <p:pic>
        <p:nvPicPr>
          <p:cNvPr id="14" name="Picture 13" descr="A logo with a black background&#10;&#10;Description automatically generated">
            <a:hlinkClick r:id="rId10"/>
            <a:extLst>
              <a:ext uri="{FF2B5EF4-FFF2-40B4-BE49-F238E27FC236}">
                <a16:creationId xmlns:a16="http://schemas.microsoft.com/office/drawing/2014/main" id="{89B70B09-33B6-C61D-4A8A-76FDDAEC441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0080" y="3985191"/>
            <a:ext cx="565030" cy="565030"/>
          </a:xfrm>
          <a:prstGeom prst="rect">
            <a:avLst/>
          </a:prstGeom>
        </p:spPr>
      </p:pic>
      <p:pic>
        <p:nvPicPr>
          <p:cNvPr id="4" name="Picture 3" descr="A blue bird with purple feathers&#10;&#10;Description automatically generated">
            <a:hlinkClick r:id="rId12"/>
            <a:extLst>
              <a:ext uri="{FF2B5EF4-FFF2-40B4-BE49-F238E27FC236}">
                <a16:creationId xmlns:a16="http://schemas.microsoft.com/office/drawing/2014/main" id="{08D61193-758A-8350-D058-5F76C2B39B3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2303" y="3949077"/>
            <a:ext cx="581778" cy="565030"/>
          </a:xfrm>
          <a:prstGeom prst="rect">
            <a:avLst/>
          </a:prstGeom>
        </p:spPr>
      </p:pic>
      <p:pic>
        <p:nvPicPr>
          <p:cNvPr id="1026" name="Picture 2" descr="2 Nomadic Teachers">
            <a:hlinkClick r:id="rId14"/>
            <a:extLst>
              <a:ext uri="{FF2B5EF4-FFF2-40B4-BE49-F238E27FC236}">
                <a16:creationId xmlns:a16="http://schemas.microsoft.com/office/drawing/2014/main" id="{7EB89F7E-106B-6840-C2E7-AC9172E162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1535" y="3949077"/>
            <a:ext cx="577242" cy="5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Krista Wallden - Creative Clips">
            <a:hlinkClick r:id="rId16"/>
            <a:extLst>
              <a:ext uri="{FF2B5EF4-FFF2-40B4-BE49-F238E27FC236}">
                <a16:creationId xmlns:a16="http://schemas.microsoft.com/office/drawing/2014/main" id="{CA1A2692-B307-D839-F7E9-3CA1B5DE67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3423" y="3203442"/>
            <a:ext cx="468342" cy="468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A white circle with text and a flower&#10;&#10;Description automatically generated">
            <a:hlinkClick r:id="rId18"/>
            <a:extLst>
              <a:ext uri="{FF2B5EF4-FFF2-40B4-BE49-F238E27FC236}">
                <a16:creationId xmlns:a16="http://schemas.microsoft.com/office/drawing/2014/main" id="{7B25A513-2D54-39B2-CC7B-4C381EFC00B9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6995" y="4816408"/>
            <a:ext cx="577242" cy="550518"/>
          </a:xfrm>
          <a:prstGeom prst="rect">
            <a:avLst/>
          </a:prstGeom>
        </p:spPr>
      </p:pic>
      <p:pic>
        <p:nvPicPr>
          <p:cNvPr id="12" name="Picture 11" descr="A logo with text on it&#10;&#10;Description automatically generated">
            <a:hlinkClick r:id="rId20"/>
            <a:extLst>
              <a:ext uri="{FF2B5EF4-FFF2-40B4-BE49-F238E27FC236}">
                <a16:creationId xmlns:a16="http://schemas.microsoft.com/office/drawing/2014/main" id="{0BF86D46-55FD-9450-8C76-7918807A494C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1960" y="4816408"/>
            <a:ext cx="493150" cy="49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614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FB0A1E1-5C4C-4924-5CF2-5F3F465C9AD4}"/>
              </a:ext>
            </a:extLst>
          </p:cNvPr>
          <p:cNvSpPr txBox="1"/>
          <p:nvPr/>
        </p:nvSpPr>
        <p:spPr>
          <a:xfrm>
            <a:off x="646981" y="586596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406105"/>
            <a:ext cx="4371619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3</a:t>
            </a:r>
          </a:p>
          <a:p>
            <a:r>
              <a:rPr lang="en-IE" sz="6000" dirty="0">
                <a:solidFill>
                  <a:schemeClr val="bg1"/>
                </a:solidFill>
              </a:rPr>
              <a:t>Write this fraction in its lowest terms.</a:t>
            </a:r>
          </a:p>
        </p:txBody>
      </p:sp>
      <p:pic>
        <p:nvPicPr>
          <p:cNvPr id="7" name="Picture 6" descr="A black and white logo&#10;&#10;Description automatically generated">
            <a:extLst>
              <a:ext uri="{FF2B5EF4-FFF2-40B4-BE49-F238E27FC236}">
                <a16:creationId xmlns:a16="http://schemas.microsoft.com/office/drawing/2014/main" id="{951E1747-3A34-0FA3-5038-934544B00DC5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019" y="1490852"/>
            <a:ext cx="1691699" cy="3364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026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FB0A1E1-5C4C-4924-5CF2-5F3F465C9AD4}"/>
              </a:ext>
            </a:extLst>
          </p:cNvPr>
          <p:cNvSpPr txBox="1"/>
          <p:nvPr/>
        </p:nvSpPr>
        <p:spPr>
          <a:xfrm>
            <a:off x="646981" y="586596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1" y="1664898"/>
            <a:ext cx="385600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4</a:t>
            </a:r>
          </a:p>
          <a:p>
            <a:r>
              <a:rPr lang="en-IE" sz="4800" dirty="0">
                <a:solidFill>
                  <a:schemeClr val="bg1"/>
                </a:solidFill>
              </a:rPr>
              <a:t>What number is on the opposite side of this die?</a:t>
            </a:r>
          </a:p>
        </p:txBody>
      </p:sp>
      <p:pic>
        <p:nvPicPr>
          <p:cNvPr id="9" name="Picture 8" descr="A yellow and black dice&#10;&#10;Description automatically generated">
            <a:extLst>
              <a:ext uri="{FF2B5EF4-FFF2-40B4-BE49-F238E27FC236}">
                <a16:creationId xmlns:a16="http://schemas.microsoft.com/office/drawing/2014/main" id="{EAE2550F-4DD7-3E0E-435C-1853FF2D9C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6671" y="1777908"/>
            <a:ext cx="2569805" cy="2569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349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FB0A1E1-5C4C-4924-5CF2-5F3F465C9AD4}"/>
              </a:ext>
            </a:extLst>
          </p:cNvPr>
          <p:cNvSpPr txBox="1"/>
          <p:nvPr/>
        </p:nvSpPr>
        <p:spPr>
          <a:xfrm>
            <a:off x="646981" y="586596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05996" y="1431984"/>
            <a:ext cx="5391510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5</a:t>
            </a:r>
          </a:p>
          <a:p>
            <a:r>
              <a:rPr lang="en-IE" sz="6000" dirty="0">
                <a:solidFill>
                  <a:schemeClr val="bg1"/>
                </a:solidFill>
              </a:rPr>
              <a:t>What would you use this instrument to measure?</a:t>
            </a:r>
          </a:p>
        </p:txBody>
      </p:sp>
      <p:pic>
        <p:nvPicPr>
          <p:cNvPr id="6" name="Picture 5" descr="A red and white oval object&#10;&#10;Description automatically generated">
            <a:extLst>
              <a:ext uri="{FF2B5EF4-FFF2-40B4-BE49-F238E27FC236}">
                <a16:creationId xmlns:a16="http://schemas.microsoft.com/office/drawing/2014/main" id="{E0A65D7C-1504-E7CA-6205-317D70C0C7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42673" y="2914876"/>
            <a:ext cx="4282147" cy="755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026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FB0A1E1-5C4C-4924-5CF2-5F3F465C9AD4}"/>
              </a:ext>
            </a:extLst>
          </p:cNvPr>
          <p:cNvSpPr txBox="1"/>
          <p:nvPr/>
        </p:nvSpPr>
        <p:spPr>
          <a:xfrm>
            <a:off x="646981" y="586596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715992" y="1664898"/>
            <a:ext cx="391639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6</a:t>
            </a:r>
          </a:p>
          <a:p>
            <a:r>
              <a:rPr lang="en-IE" sz="4400" dirty="0">
                <a:solidFill>
                  <a:schemeClr val="bg1"/>
                </a:solidFill>
              </a:rPr>
              <a:t>What is the name given to when shapes fit together leaving no spaces?</a:t>
            </a:r>
          </a:p>
        </p:txBody>
      </p:sp>
      <p:pic>
        <p:nvPicPr>
          <p:cNvPr id="6" name="Picture 5" descr="A white and grey hexagon floor&#10;&#10;Description automatically generated">
            <a:extLst>
              <a:ext uri="{FF2B5EF4-FFF2-40B4-BE49-F238E27FC236}">
                <a16:creationId xmlns:a16="http://schemas.microsoft.com/office/drawing/2014/main" id="{1AFE88F4-EBD7-0EB4-11F4-4BB9397F3A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994140"/>
            <a:ext cx="3191773" cy="212784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49386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FEB35AF-FFF4-4BBD-F0EC-64620DC4CB1C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B5A9A75A-F9A8-0231-2B5D-E29EDD4D46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945993E-8391-C490-D8F1-9DB28842E2C6}"/>
              </a:ext>
            </a:extLst>
          </p:cNvPr>
          <p:cNvSpPr txBox="1"/>
          <p:nvPr/>
        </p:nvSpPr>
        <p:spPr>
          <a:xfrm>
            <a:off x="1799692" y="416651"/>
            <a:ext cx="5544616" cy="1015663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12700">
                  <a:solidFill>
                    <a:schemeClr val="tx1"/>
                  </a:solidFill>
                </a:ln>
                <a:solidFill>
                  <a:srgbClr val="005121"/>
                </a:solidFill>
              </a:rPr>
              <a:t>Before You Start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6252C7-4FAF-D2C4-ED26-C178E29BD371}"/>
              </a:ext>
            </a:extLst>
          </p:cNvPr>
          <p:cNvSpPr txBox="1"/>
          <p:nvPr/>
        </p:nvSpPr>
        <p:spPr>
          <a:xfrm>
            <a:off x="1449777" y="2334260"/>
            <a:ext cx="6029325" cy="3970318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2800" b="1" dirty="0">
                <a:solidFill>
                  <a:schemeClr val="bg1"/>
                </a:solidFill>
                <a:cs typeface="Arial" panose="020B0604020202020204" pitchFamily="34" charset="0"/>
              </a:rPr>
              <a:t>Make sure you have </a:t>
            </a:r>
            <a:r>
              <a:rPr lang="fr-CA" altLang="en-US" sz="2800" b="1" dirty="0" err="1">
                <a:solidFill>
                  <a:schemeClr val="bg1"/>
                </a:solidFill>
                <a:cs typeface="Arial" panose="020B0604020202020204" pitchFamily="34" charset="0"/>
              </a:rPr>
              <a:t>written</a:t>
            </a:r>
            <a:r>
              <a:rPr lang="fr-CA" altLang="en-US" sz="2800" b="1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fr-CA" altLang="en-US" sz="2800" b="1" dirty="0" err="1">
                <a:solidFill>
                  <a:schemeClr val="bg1"/>
                </a:solidFill>
                <a:cs typeface="Arial" panose="020B0604020202020204" pitchFamily="34" charset="0"/>
              </a:rPr>
              <a:t>your</a:t>
            </a:r>
            <a:r>
              <a:rPr lang="fr-CA" altLang="en-US" sz="2800" b="1" dirty="0">
                <a:solidFill>
                  <a:schemeClr val="bg1"/>
                </a:solidFill>
                <a:cs typeface="Arial" panose="020B0604020202020204" pitchFamily="34" charset="0"/>
              </a:rPr>
              <a:t> table/team </a:t>
            </a:r>
            <a:r>
              <a:rPr lang="fr-CA" altLang="en-US" sz="2800" b="1" dirty="0" err="1">
                <a:solidFill>
                  <a:schemeClr val="bg1"/>
                </a:solidFill>
                <a:cs typeface="Arial" panose="020B0604020202020204" pitchFamily="34" charset="0"/>
              </a:rPr>
              <a:t>number</a:t>
            </a:r>
            <a:r>
              <a:rPr lang="fr-CA" altLang="en-US" sz="2800" b="1" dirty="0">
                <a:solidFill>
                  <a:schemeClr val="bg1"/>
                </a:solidFill>
                <a:cs typeface="Arial" panose="020B0604020202020204" pitchFamily="34" charset="0"/>
              </a:rPr>
              <a:t>/</a:t>
            </a:r>
            <a:r>
              <a:rPr lang="fr-CA" altLang="en-US" sz="2800" b="1" dirty="0" err="1">
                <a:solidFill>
                  <a:schemeClr val="bg1"/>
                </a:solidFill>
                <a:cs typeface="Arial" panose="020B0604020202020204" pitchFamily="34" charset="0"/>
              </a:rPr>
              <a:t>letter</a:t>
            </a:r>
            <a:r>
              <a:rPr lang="fr-CA" altLang="en-US" sz="2800" b="1" dirty="0">
                <a:solidFill>
                  <a:schemeClr val="bg1"/>
                </a:solidFill>
                <a:cs typeface="Arial" panose="020B0604020202020204" pitchFamily="34" charset="0"/>
              </a:rPr>
              <a:t> on </a:t>
            </a:r>
            <a:r>
              <a:rPr lang="fr-CA" altLang="en-US" sz="2800" b="1" dirty="0" err="1">
                <a:solidFill>
                  <a:schemeClr val="bg1"/>
                </a:solidFill>
                <a:cs typeface="Arial" panose="020B0604020202020204" pitchFamily="34" charset="0"/>
              </a:rPr>
              <a:t>every</a:t>
            </a:r>
            <a:r>
              <a:rPr lang="fr-CA" altLang="en-US" sz="2800" b="1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fr-CA" altLang="en-US" sz="2800" b="1" dirty="0" err="1">
                <a:solidFill>
                  <a:schemeClr val="bg1"/>
                </a:solidFill>
                <a:cs typeface="Arial" panose="020B0604020202020204" pitchFamily="34" charset="0"/>
              </a:rPr>
              <a:t>answer</a:t>
            </a:r>
            <a:r>
              <a:rPr lang="fr-CA" altLang="en-US" sz="2800" b="1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fr-CA" altLang="en-US" sz="2800" b="1" dirty="0" err="1">
                <a:solidFill>
                  <a:schemeClr val="bg1"/>
                </a:solidFill>
                <a:cs typeface="Arial" panose="020B0604020202020204" pitchFamily="34" charset="0"/>
              </a:rPr>
              <a:t>sheet</a:t>
            </a:r>
            <a:endParaRPr lang="fr-CA" altLang="en-US" sz="2800" b="1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2800" b="1" dirty="0">
                <a:solidFill>
                  <a:schemeClr val="bg1"/>
                </a:solidFill>
                <a:cs typeface="Arial" panose="020B0604020202020204" pitchFamily="34" charset="0"/>
              </a:rPr>
              <a:t>Write the </a:t>
            </a:r>
            <a:r>
              <a:rPr lang="fr-CA" altLang="en-US" sz="2800" b="1" dirty="0" err="1">
                <a:solidFill>
                  <a:schemeClr val="bg1"/>
                </a:solidFill>
                <a:cs typeface="Arial" panose="020B0604020202020204" pitchFamily="34" charset="0"/>
              </a:rPr>
              <a:t>number</a:t>
            </a:r>
            <a:r>
              <a:rPr lang="fr-CA" altLang="en-US" sz="2800" b="1" dirty="0">
                <a:solidFill>
                  <a:schemeClr val="bg1"/>
                </a:solidFill>
                <a:cs typeface="Arial" panose="020B0604020202020204" pitchFamily="34" charset="0"/>
              </a:rPr>
              <a:t> of </a:t>
            </a:r>
            <a:r>
              <a:rPr lang="fr-CA" altLang="en-US" sz="2800" b="1" dirty="0" err="1">
                <a:solidFill>
                  <a:schemeClr val="bg1"/>
                </a:solidFill>
                <a:cs typeface="Arial" panose="020B0604020202020204" pitchFamily="34" charset="0"/>
              </a:rPr>
              <a:t>each</a:t>
            </a:r>
            <a:r>
              <a:rPr lang="fr-CA" altLang="en-US" sz="2800" b="1" dirty="0">
                <a:solidFill>
                  <a:schemeClr val="bg1"/>
                </a:solidFill>
                <a:cs typeface="Arial" panose="020B0604020202020204" pitchFamily="34" charset="0"/>
              </a:rPr>
              <a:t> round 1-8 on </a:t>
            </a:r>
            <a:r>
              <a:rPr lang="fr-CA" altLang="en-US" sz="2800" b="1" dirty="0" err="1">
                <a:solidFill>
                  <a:schemeClr val="bg1"/>
                </a:solidFill>
                <a:cs typeface="Arial" panose="020B0604020202020204" pitchFamily="34" charset="0"/>
              </a:rPr>
              <a:t>every</a:t>
            </a:r>
            <a:r>
              <a:rPr lang="fr-CA" altLang="en-US" sz="2800" b="1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fr-CA" altLang="en-US" sz="2800" b="1" dirty="0" err="1">
                <a:solidFill>
                  <a:schemeClr val="bg1"/>
                </a:solidFill>
                <a:cs typeface="Arial" panose="020B0604020202020204" pitchFamily="34" charset="0"/>
              </a:rPr>
              <a:t>answer</a:t>
            </a:r>
            <a:r>
              <a:rPr lang="fr-CA" altLang="en-US" sz="2800" b="1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fr-CA" altLang="en-US" sz="2800" b="1" dirty="0" err="1">
                <a:solidFill>
                  <a:schemeClr val="bg1"/>
                </a:solidFill>
                <a:cs typeface="Arial" panose="020B0604020202020204" pitchFamily="34" charset="0"/>
              </a:rPr>
              <a:t>sheet</a:t>
            </a:r>
            <a:endParaRPr lang="fr-CA" altLang="en-US" sz="2800" b="1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2800" b="1" dirty="0" err="1">
                <a:solidFill>
                  <a:schemeClr val="bg1"/>
                </a:solidFill>
                <a:cs typeface="Arial" panose="020B0604020202020204" pitchFamily="34" charset="0"/>
              </a:rPr>
              <a:t>Try</a:t>
            </a:r>
            <a:r>
              <a:rPr lang="fr-CA" altLang="en-US" sz="2800" b="1" dirty="0">
                <a:solidFill>
                  <a:schemeClr val="bg1"/>
                </a:solidFill>
                <a:cs typeface="Arial" panose="020B0604020202020204" pitchFamily="34" charset="0"/>
              </a:rPr>
              <a:t> not to </a:t>
            </a:r>
            <a:r>
              <a:rPr lang="fr-CA" altLang="en-US" sz="2800" b="1" dirty="0" err="1">
                <a:solidFill>
                  <a:schemeClr val="bg1"/>
                </a:solidFill>
                <a:cs typeface="Arial" panose="020B0604020202020204" pitchFamily="34" charset="0"/>
              </a:rPr>
              <a:t>shout</a:t>
            </a:r>
            <a:r>
              <a:rPr lang="fr-CA" altLang="en-US" sz="2800" b="1" dirty="0">
                <a:solidFill>
                  <a:schemeClr val="bg1"/>
                </a:solidFill>
                <a:cs typeface="Arial" panose="020B0604020202020204" pitchFamily="34" charset="0"/>
              </a:rPr>
              <a:t> out </a:t>
            </a:r>
            <a:r>
              <a:rPr lang="fr-CA" altLang="en-US" sz="2800" b="1" dirty="0" err="1">
                <a:solidFill>
                  <a:schemeClr val="bg1"/>
                </a:solidFill>
                <a:cs typeface="Arial" panose="020B0604020202020204" pitchFamily="34" charset="0"/>
              </a:rPr>
              <a:t>answers</a:t>
            </a:r>
            <a:endParaRPr lang="fr-CA" altLang="en-US" sz="2800" b="1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2800" b="1" dirty="0">
                <a:solidFill>
                  <a:schemeClr val="bg1"/>
                </a:solidFill>
                <a:cs typeface="Arial" panose="020B0604020202020204" pitchFamily="34" charset="0"/>
              </a:rPr>
              <a:t>Check </a:t>
            </a:r>
            <a:r>
              <a:rPr lang="fr-CA" altLang="en-US" sz="2800" b="1" dirty="0" err="1">
                <a:solidFill>
                  <a:schemeClr val="bg1"/>
                </a:solidFill>
                <a:cs typeface="Arial" panose="020B0604020202020204" pitchFamily="34" charset="0"/>
              </a:rPr>
              <a:t>with</a:t>
            </a:r>
            <a:r>
              <a:rPr lang="fr-CA" altLang="en-US" sz="2800" b="1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fr-CA" altLang="en-US" sz="2800" b="1" dirty="0" err="1">
                <a:solidFill>
                  <a:schemeClr val="bg1"/>
                </a:solidFill>
                <a:cs typeface="Arial" panose="020B0604020202020204" pitchFamily="34" charset="0"/>
              </a:rPr>
              <a:t>your</a:t>
            </a:r>
            <a:r>
              <a:rPr lang="fr-CA" altLang="en-US" sz="2800" b="1" dirty="0">
                <a:solidFill>
                  <a:schemeClr val="bg1"/>
                </a:solidFill>
                <a:cs typeface="Arial" panose="020B0604020202020204" pitchFamily="34" charset="0"/>
              </a:rPr>
              <a:t> team mates and </a:t>
            </a:r>
            <a:r>
              <a:rPr lang="fr-CA" altLang="en-US" sz="2800" b="1" dirty="0" err="1">
                <a:solidFill>
                  <a:schemeClr val="bg1"/>
                </a:solidFill>
                <a:cs typeface="Arial" panose="020B0604020202020204" pitchFamily="34" charset="0"/>
              </a:rPr>
              <a:t>agree</a:t>
            </a:r>
            <a:r>
              <a:rPr lang="fr-CA" altLang="en-US" sz="2800" b="1" dirty="0">
                <a:solidFill>
                  <a:schemeClr val="bg1"/>
                </a:solidFill>
                <a:cs typeface="Arial" panose="020B0604020202020204" pitchFamily="34" charset="0"/>
              </a:rPr>
              <a:t> an </a:t>
            </a:r>
            <a:r>
              <a:rPr lang="fr-CA" altLang="en-US" sz="2800" b="1" dirty="0" err="1">
                <a:solidFill>
                  <a:schemeClr val="bg1"/>
                </a:solidFill>
                <a:cs typeface="Arial" panose="020B0604020202020204" pitchFamily="34" charset="0"/>
              </a:rPr>
              <a:t>answer</a:t>
            </a:r>
            <a:r>
              <a:rPr lang="fr-CA" altLang="en-US" sz="2800" b="1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fr-CA" altLang="en-US" sz="2800" b="1" dirty="0" err="1">
                <a:solidFill>
                  <a:schemeClr val="bg1"/>
                </a:solidFill>
                <a:cs typeface="Arial" panose="020B0604020202020204" pitchFamily="34" charset="0"/>
              </a:rPr>
              <a:t>before</a:t>
            </a:r>
            <a:r>
              <a:rPr lang="fr-CA" altLang="en-US" sz="2800" b="1" dirty="0">
                <a:solidFill>
                  <a:schemeClr val="bg1"/>
                </a:solidFill>
                <a:cs typeface="Arial" panose="020B0604020202020204" pitchFamily="34" charset="0"/>
              </a:rPr>
              <a:t> you </a:t>
            </a:r>
            <a:r>
              <a:rPr lang="fr-CA" altLang="en-US" sz="2800" b="1" dirty="0" err="1">
                <a:solidFill>
                  <a:schemeClr val="bg1"/>
                </a:solidFill>
                <a:cs typeface="Arial" panose="020B0604020202020204" pitchFamily="34" charset="0"/>
              </a:rPr>
              <a:t>write</a:t>
            </a:r>
            <a:r>
              <a:rPr lang="fr-CA" altLang="en-US" sz="2800" b="1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fr-CA" altLang="en-US" sz="2800" b="1" dirty="0" err="1">
                <a:solidFill>
                  <a:schemeClr val="bg1"/>
                </a:solidFill>
                <a:cs typeface="Arial" panose="020B0604020202020204" pitchFamily="34" charset="0"/>
              </a:rPr>
              <a:t>it</a:t>
            </a:r>
            <a:r>
              <a:rPr lang="fr-CA" altLang="en-US" sz="2800" b="1" dirty="0">
                <a:solidFill>
                  <a:schemeClr val="bg1"/>
                </a:solidFill>
                <a:cs typeface="Arial" panose="020B0604020202020204" pitchFamily="34" charset="0"/>
              </a:rPr>
              <a:t> down</a:t>
            </a:r>
          </a:p>
        </p:txBody>
      </p:sp>
    </p:spTree>
    <p:extLst>
      <p:ext uri="{BB962C8B-B14F-4D97-AF65-F5344CB8AC3E}">
        <p14:creationId xmlns:p14="http://schemas.microsoft.com/office/powerpoint/2010/main" val="2572323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FEB35AF-FFF4-4BBD-F0EC-64620DC4CB1C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B5A9A75A-F9A8-0231-2B5D-E29EDD4D46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945993E-8391-C490-D8F1-9DB28842E2C6}"/>
              </a:ext>
            </a:extLst>
          </p:cNvPr>
          <p:cNvSpPr txBox="1"/>
          <p:nvPr/>
        </p:nvSpPr>
        <p:spPr>
          <a:xfrm>
            <a:off x="1799692" y="416651"/>
            <a:ext cx="5544616" cy="1015663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12700">
                  <a:solidFill>
                    <a:schemeClr val="tx1"/>
                  </a:solidFill>
                </a:ln>
                <a:solidFill>
                  <a:srgbClr val="005121"/>
                </a:solidFill>
              </a:rPr>
              <a:t>Maths Joke #2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6252C7-4FAF-D2C4-ED26-C178E29BD371}"/>
              </a:ext>
            </a:extLst>
          </p:cNvPr>
          <p:cNvSpPr txBox="1"/>
          <p:nvPr/>
        </p:nvSpPr>
        <p:spPr>
          <a:xfrm>
            <a:off x="1449777" y="2334260"/>
            <a:ext cx="6029325" cy="2308324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CA" altLang="en-US" sz="48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What</a:t>
            </a:r>
            <a:r>
              <a:rPr lang="fr-CA" altLang="en-US" sz="48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CA" altLang="en-US" sz="48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is</a:t>
            </a:r>
            <a:r>
              <a:rPr lang="fr-CA" altLang="en-US" sz="48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the </a:t>
            </a:r>
            <a:r>
              <a:rPr lang="fr-CA" altLang="en-US" sz="48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butterfly’s</a:t>
            </a:r>
            <a:r>
              <a:rPr lang="fr-CA" altLang="en-US" sz="48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CA" altLang="en-US" sz="48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favourite</a:t>
            </a:r>
            <a:r>
              <a:rPr lang="fr-CA" altLang="en-US" sz="48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CA" altLang="en-US" sz="48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school</a:t>
            </a:r>
            <a:r>
              <a:rPr lang="fr-CA" altLang="en-US" sz="48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CA" altLang="en-US" sz="48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subject</a:t>
            </a:r>
            <a:r>
              <a:rPr lang="fr-CA" altLang="en-US" sz="48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D5FA2F-ADC9-7CAF-7361-0C21F225E6EA}"/>
              </a:ext>
            </a:extLst>
          </p:cNvPr>
          <p:cNvSpPr txBox="1"/>
          <p:nvPr/>
        </p:nvSpPr>
        <p:spPr>
          <a:xfrm>
            <a:off x="1431986" y="4868122"/>
            <a:ext cx="62622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000" b="1" dirty="0" err="1">
                <a:solidFill>
                  <a:srgbClr val="2DCFC0"/>
                </a:solidFill>
              </a:rPr>
              <a:t>Mothematics</a:t>
            </a:r>
            <a:endParaRPr lang="en-IE" sz="8000" b="1" dirty="0">
              <a:solidFill>
                <a:srgbClr val="2DCF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193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71027FD-868F-A21F-5A93-59416FBF0F86}"/>
              </a:ext>
            </a:extLst>
          </p:cNvPr>
          <p:cNvSpPr txBox="1"/>
          <p:nvPr/>
        </p:nvSpPr>
        <p:spPr>
          <a:xfrm>
            <a:off x="1846054" y="353682"/>
            <a:ext cx="494293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000" b="1" dirty="0">
                <a:ln w="38100">
                  <a:solidFill>
                    <a:schemeClr val="tx1"/>
                  </a:solidFill>
                </a:ln>
                <a:solidFill>
                  <a:srgbClr val="F0D392"/>
                </a:solidFill>
              </a:rPr>
              <a:t>ROUND 1</a:t>
            </a:r>
          </a:p>
          <a:p>
            <a:pPr algn="ctr"/>
            <a:r>
              <a:rPr lang="en-IE" sz="8000" b="1" dirty="0">
                <a:ln w="38100">
                  <a:solidFill>
                    <a:schemeClr val="tx1"/>
                  </a:solidFill>
                </a:ln>
                <a:solidFill>
                  <a:srgbClr val="F0D392"/>
                </a:solidFill>
              </a:rPr>
              <a:t>ANSWERS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1A73A0E-0955-E851-0D6B-55E3AD091B2A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6" name="Picture 5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237D320E-783F-CAC3-197C-E70F022B94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629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FB0A1E1-5C4C-4924-5CF2-5F3F465C9AD4}"/>
              </a:ext>
            </a:extLst>
          </p:cNvPr>
          <p:cNvSpPr txBox="1"/>
          <p:nvPr/>
        </p:nvSpPr>
        <p:spPr>
          <a:xfrm>
            <a:off x="646980" y="586596"/>
            <a:ext cx="3640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1 Answers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664898"/>
            <a:ext cx="654744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1</a:t>
            </a:r>
          </a:p>
          <a:p>
            <a:r>
              <a:rPr lang="en-IE" sz="4800" dirty="0">
                <a:solidFill>
                  <a:schemeClr val="bg1"/>
                </a:solidFill>
              </a:rPr>
              <a:t>What number must be added to 64 to get 141?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78C64B-B2B4-0427-A5B1-67C11DF4CB39}"/>
              </a:ext>
            </a:extLst>
          </p:cNvPr>
          <p:cNvSpPr txBox="1"/>
          <p:nvPr/>
        </p:nvSpPr>
        <p:spPr>
          <a:xfrm>
            <a:off x="2971799" y="4158972"/>
            <a:ext cx="243264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solidFill>
                  <a:srgbClr val="2DCFC0"/>
                </a:solidFill>
              </a:rPr>
              <a:t>77</a:t>
            </a:r>
          </a:p>
        </p:txBody>
      </p:sp>
    </p:spTree>
    <p:extLst>
      <p:ext uri="{BB962C8B-B14F-4D97-AF65-F5344CB8AC3E}">
        <p14:creationId xmlns:p14="http://schemas.microsoft.com/office/powerpoint/2010/main" val="1167552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664898"/>
            <a:ext cx="654744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2</a:t>
            </a:r>
          </a:p>
          <a:p>
            <a:r>
              <a:rPr lang="en-IE" sz="4800" dirty="0">
                <a:solidFill>
                  <a:schemeClr val="bg1"/>
                </a:solidFill>
              </a:rPr>
              <a:t>0.75 is the same as: 7.5%; 75</a:t>
            </a:r>
            <a:r>
              <a:rPr lang="en-IE" sz="4800" baseline="30000" dirty="0">
                <a:solidFill>
                  <a:schemeClr val="bg1"/>
                </a:solidFill>
              </a:rPr>
              <a:t>0</a:t>
            </a:r>
            <a:r>
              <a:rPr lang="en-IE" sz="4800" dirty="0">
                <a:solidFill>
                  <a:schemeClr val="bg1"/>
                </a:solidFill>
              </a:rPr>
              <a:t>; 75%; €7.50?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75547D-43F6-E81F-1A37-5ABC28ADD93E}"/>
              </a:ext>
            </a:extLst>
          </p:cNvPr>
          <p:cNvSpPr txBox="1"/>
          <p:nvPr/>
        </p:nvSpPr>
        <p:spPr>
          <a:xfrm>
            <a:off x="646980" y="586596"/>
            <a:ext cx="3640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1 Answers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464BE3B-8559-046D-036B-CBE4C6CBF4F0}"/>
              </a:ext>
            </a:extLst>
          </p:cNvPr>
          <p:cNvSpPr txBox="1"/>
          <p:nvPr/>
        </p:nvSpPr>
        <p:spPr>
          <a:xfrm>
            <a:off x="2971799" y="4158972"/>
            <a:ext cx="243264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solidFill>
                  <a:srgbClr val="2DCFC0"/>
                </a:solidFill>
              </a:rPr>
              <a:t>75%</a:t>
            </a:r>
          </a:p>
        </p:txBody>
      </p:sp>
    </p:spTree>
    <p:extLst>
      <p:ext uri="{BB962C8B-B14F-4D97-AF65-F5344CB8AC3E}">
        <p14:creationId xmlns:p14="http://schemas.microsoft.com/office/powerpoint/2010/main" val="81685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664898"/>
            <a:ext cx="310550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3</a:t>
            </a:r>
          </a:p>
          <a:p>
            <a:r>
              <a:rPr lang="en-IE" sz="4800" dirty="0">
                <a:solidFill>
                  <a:schemeClr val="bg1"/>
                </a:solidFill>
              </a:rPr>
              <a:t>What is this 3D shape called?</a:t>
            </a:r>
          </a:p>
        </p:txBody>
      </p:sp>
      <p:pic>
        <p:nvPicPr>
          <p:cNvPr id="7" name="Picture 6" descr="A purple bowl with black outline&#10;&#10;Description automatically generated">
            <a:extLst>
              <a:ext uri="{FF2B5EF4-FFF2-40B4-BE49-F238E27FC236}">
                <a16:creationId xmlns:a16="http://schemas.microsoft.com/office/drawing/2014/main" id="{A198FA94-6AD2-CD0B-52CD-389C3887A7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8591" y="2208406"/>
            <a:ext cx="3270511" cy="198425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F8A46E5-28E2-E202-AF4E-BF887C4AA7B2}"/>
              </a:ext>
            </a:extLst>
          </p:cNvPr>
          <p:cNvSpPr txBox="1"/>
          <p:nvPr/>
        </p:nvSpPr>
        <p:spPr>
          <a:xfrm>
            <a:off x="646980" y="586596"/>
            <a:ext cx="3640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1 Answers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1229CD9-A4DC-3F0B-EDFB-1810CB6AEFBF}"/>
              </a:ext>
            </a:extLst>
          </p:cNvPr>
          <p:cNvSpPr txBox="1"/>
          <p:nvPr/>
        </p:nvSpPr>
        <p:spPr>
          <a:xfrm>
            <a:off x="1121434" y="4158972"/>
            <a:ext cx="598673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solidFill>
                  <a:srgbClr val="2DCFC0"/>
                </a:solidFill>
              </a:rPr>
              <a:t>Hemisphere</a:t>
            </a:r>
          </a:p>
        </p:txBody>
      </p:sp>
    </p:spTree>
    <p:extLst>
      <p:ext uri="{BB962C8B-B14F-4D97-AF65-F5344CB8AC3E}">
        <p14:creationId xmlns:p14="http://schemas.microsoft.com/office/powerpoint/2010/main" val="2940999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664898"/>
            <a:ext cx="442535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4</a:t>
            </a:r>
          </a:p>
          <a:p>
            <a:r>
              <a:rPr lang="en-IE" sz="5400" dirty="0">
                <a:solidFill>
                  <a:schemeClr val="bg1"/>
                </a:solidFill>
              </a:rPr>
              <a:t>What multiple of 7 is missing?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DF62B4AD-C7A0-CEE9-ADA7-B31AE3DDD0EF}"/>
              </a:ext>
            </a:extLst>
          </p:cNvPr>
          <p:cNvGrpSpPr/>
          <p:nvPr/>
        </p:nvGrpSpPr>
        <p:grpSpPr>
          <a:xfrm>
            <a:off x="5452204" y="1837427"/>
            <a:ext cx="2258969" cy="3364302"/>
            <a:chOff x="5521215" y="1414732"/>
            <a:chExt cx="2258969" cy="3364302"/>
          </a:xfrm>
        </p:grpSpPr>
        <p:pic>
          <p:nvPicPr>
            <p:cNvPr id="7" name="Picture 6" descr="A blue number with black text&#10;&#10;Description automatically generated">
              <a:extLst>
                <a:ext uri="{FF2B5EF4-FFF2-40B4-BE49-F238E27FC236}">
                  <a16:creationId xmlns:a16="http://schemas.microsoft.com/office/drawing/2014/main" id="{AEFF37E6-BB14-A333-B0EE-695D8809791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21215" y="1414732"/>
              <a:ext cx="2258969" cy="3364302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B661B135-2580-E472-3246-3D4FDFCCDDFB}"/>
                </a:ext>
              </a:extLst>
            </p:cNvPr>
            <p:cNvSpPr txBox="1"/>
            <p:nvPr/>
          </p:nvSpPr>
          <p:spPr>
            <a:xfrm>
              <a:off x="6590314" y="2772893"/>
              <a:ext cx="534837" cy="40011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2000" b="1" dirty="0">
                  <a:solidFill>
                    <a:srgbClr val="FF0000"/>
                  </a:solidFill>
                </a:rPr>
                <a:t>?</a:t>
              </a: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798B3B70-F590-AF77-1D35-5A925213D325}"/>
              </a:ext>
            </a:extLst>
          </p:cNvPr>
          <p:cNvSpPr txBox="1"/>
          <p:nvPr/>
        </p:nvSpPr>
        <p:spPr>
          <a:xfrm>
            <a:off x="646980" y="586596"/>
            <a:ext cx="3640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1 Answers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076D8D5-2C54-DED5-7202-E9430A7A3269}"/>
              </a:ext>
            </a:extLst>
          </p:cNvPr>
          <p:cNvSpPr txBox="1"/>
          <p:nvPr/>
        </p:nvSpPr>
        <p:spPr>
          <a:xfrm>
            <a:off x="2971799" y="4158972"/>
            <a:ext cx="243264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solidFill>
                  <a:srgbClr val="2DCFC0"/>
                </a:solidFill>
              </a:rPr>
              <a:t>56</a:t>
            </a:r>
          </a:p>
        </p:txBody>
      </p:sp>
    </p:spTree>
    <p:extLst>
      <p:ext uri="{BB962C8B-B14F-4D97-AF65-F5344CB8AC3E}">
        <p14:creationId xmlns:p14="http://schemas.microsoft.com/office/powerpoint/2010/main" val="510172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664898"/>
            <a:ext cx="654744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5</a:t>
            </a:r>
          </a:p>
          <a:p>
            <a:r>
              <a:rPr lang="en-IE" sz="4800" dirty="0">
                <a:solidFill>
                  <a:schemeClr val="bg1"/>
                </a:solidFill>
              </a:rPr>
              <a:t>What is the next Square Number after 25?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C9611AF-5E3C-AB14-C321-1B9DB17D94E0}"/>
              </a:ext>
            </a:extLst>
          </p:cNvPr>
          <p:cNvSpPr txBox="1"/>
          <p:nvPr/>
        </p:nvSpPr>
        <p:spPr>
          <a:xfrm>
            <a:off x="646980" y="586596"/>
            <a:ext cx="3640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1 Answers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B6C566E-2CC8-60C4-28D8-8FBBBE9D2A1A}"/>
              </a:ext>
            </a:extLst>
          </p:cNvPr>
          <p:cNvSpPr txBox="1"/>
          <p:nvPr/>
        </p:nvSpPr>
        <p:spPr>
          <a:xfrm>
            <a:off x="1190445" y="4158972"/>
            <a:ext cx="549502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solidFill>
                  <a:srgbClr val="2DCFC0"/>
                </a:solidFill>
              </a:rPr>
              <a:t>36 (6 X 6)</a:t>
            </a:r>
          </a:p>
        </p:txBody>
      </p:sp>
    </p:spTree>
    <p:extLst>
      <p:ext uri="{BB962C8B-B14F-4D97-AF65-F5344CB8AC3E}">
        <p14:creationId xmlns:p14="http://schemas.microsoft.com/office/powerpoint/2010/main" val="687866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664898"/>
            <a:ext cx="654744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6</a:t>
            </a:r>
          </a:p>
          <a:p>
            <a:r>
              <a:rPr lang="en-IE" sz="4800" dirty="0">
                <a:solidFill>
                  <a:schemeClr val="bg1"/>
                </a:solidFill>
              </a:rPr>
              <a:t>What is the name given to the perimeter of a Circle?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A2C9AD-7BF4-7DA1-711D-536C245CD523}"/>
              </a:ext>
            </a:extLst>
          </p:cNvPr>
          <p:cNvSpPr txBox="1"/>
          <p:nvPr/>
        </p:nvSpPr>
        <p:spPr>
          <a:xfrm>
            <a:off x="646980" y="586596"/>
            <a:ext cx="3640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1 Answers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DFC6C51-EEEE-F395-C6CD-BB0DF3CF56B2}"/>
              </a:ext>
            </a:extLst>
          </p:cNvPr>
          <p:cNvSpPr txBox="1"/>
          <p:nvPr/>
        </p:nvSpPr>
        <p:spPr>
          <a:xfrm>
            <a:off x="534838" y="4158972"/>
            <a:ext cx="704778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solidFill>
                  <a:srgbClr val="2DCFC0"/>
                </a:solidFill>
              </a:rPr>
              <a:t>Circumference</a:t>
            </a:r>
          </a:p>
        </p:txBody>
      </p:sp>
    </p:spTree>
    <p:extLst>
      <p:ext uri="{BB962C8B-B14F-4D97-AF65-F5344CB8AC3E}">
        <p14:creationId xmlns:p14="http://schemas.microsoft.com/office/powerpoint/2010/main" val="4117673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FEB35AF-FFF4-4BBD-F0EC-64620DC4CB1C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B5A9A75A-F9A8-0231-2B5D-E29EDD4D46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945993E-8391-C490-D8F1-9DB28842E2C6}"/>
              </a:ext>
            </a:extLst>
          </p:cNvPr>
          <p:cNvSpPr txBox="1"/>
          <p:nvPr/>
        </p:nvSpPr>
        <p:spPr>
          <a:xfrm>
            <a:off x="1799692" y="416651"/>
            <a:ext cx="5544616" cy="1015663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12700">
                  <a:solidFill>
                    <a:schemeClr val="tx1"/>
                  </a:solidFill>
                </a:ln>
                <a:solidFill>
                  <a:srgbClr val="005121"/>
                </a:solidFill>
              </a:rPr>
              <a:t>Maths Joke #3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6252C7-4FAF-D2C4-ED26-C178E29BD371}"/>
              </a:ext>
            </a:extLst>
          </p:cNvPr>
          <p:cNvSpPr txBox="1"/>
          <p:nvPr/>
        </p:nvSpPr>
        <p:spPr>
          <a:xfrm>
            <a:off x="1449777" y="2334260"/>
            <a:ext cx="6029325" cy="1938992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CA" altLang="en-US" sz="60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How do </a:t>
            </a:r>
            <a:r>
              <a:rPr lang="fr-CA" altLang="en-US" sz="60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you</a:t>
            </a:r>
            <a:r>
              <a:rPr lang="fr-CA" altLang="en-US" sz="60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CA" altLang="en-US" sz="60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make</a:t>
            </a:r>
            <a:r>
              <a:rPr lang="fr-CA" altLang="en-US" sz="60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CA" altLang="en-US" sz="60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seven</a:t>
            </a:r>
            <a:r>
              <a:rPr lang="fr-CA" altLang="en-US" sz="60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CA" altLang="en-US" sz="60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even</a:t>
            </a:r>
            <a:r>
              <a:rPr lang="fr-CA" altLang="en-US" sz="60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D5FA2F-ADC9-7CAF-7361-0C21F225E6EA}"/>
              </a:ext>
            </a:extLst>
          </p:cNvPr>
          <p:cNvSpPr txBox="1"/>
          <p:nvPr/>
        </p:nvSpPr>
        <p:spPr>
          <a:xfrm>
            <a:off x="1431986" y="4868122"/>
            <a:ext cx="62622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7200" b="1" dirty="0">
                <a:solidFill>
                  <a:srgbClr val="2DCFC0"/>
                </a:solidFill>
              </a:rPr>
              <a:t>Subtract the S!</a:t>
            </a:r>
          </a:p>
        </p:txBody>
      </p:sp>
    </p:spTree>
    <p:extLst>
      <p:ext uri="{BB962C8B-B14F-4D97-AF65-F5344CB8AC3E}">
        <p14:creationId xmlns:p14="http://schemas.microsoft.com/office/powerpoint/2010/main" val="38182368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71027FD-868F-A21F-5A93-59416FBF0F86}"/>
              </a:ext>
            </a:extLst>
          </p:cNvPr>
          <p:cNvSpPr txBox="1"/>
          <p:nvPr/>
        </p:nvSpPr>
        <p:spPr>
          <a:xfrm>
            <a:off x="1751163" y="1069675"/>
            <a:ext cx="471864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ln w="38100">
                  <a:solidFill>
                    <a:schemeClr val="tx1"/>
                  </a:solidFill>
                </a:ln>
                <a:solidFill>
                  <a:srgbClr val="F0D392"/>
                </a:solidFill>
              </a:rPr>
              <a:t>ROUND 3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7558383-A2C1-EB26-82E3-D1C22D303239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5" name="Picture 4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85E66382-7C00-E800-27A1-5EBC95744F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311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FEB35AF-FFF4-4BBD-F0EC-64620DC4CB1C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B5A9A75A-F9A8-0231-2B5D-E29EDD4D46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945993E-8391-C490-D8F1-9DB28842E2C6}"/>
              </a:ext>
            </a:extLst>
          </p:cNvPr>
          <p:cNvSpPr txBox="1"/>
          <p:nvPr/>
        </p:nvSpPr>
        <p:spPr>
          <a:xfrm>
            <a:off x="1799692" y="416651"/>
            <a:ext cx="5544616" cy="1015663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12700">
                  <a:solidFill>
                    <a:schemeClr val="tx1"/>
                  </a:solidFill>
                </a:ln>
                <a:solidFill>
                  <a:srgbClr val="005121"/>
                </a:solidFill>
              </a:rPr>
              <a:t>Before You Start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6252C7-4FAF-D2C4-ED26-C178E29BD371}"/>
              </a:ext>
            </a:extLst>
          </p:cNvPr>
          <p:cNvSpPr txBox="1"/>
          <p:nvPr/>
        </p:nvSpPr>
        <p:spPr>
          <a:xfrm>
            <a:off x="1449777" y="2334260"/>
            <a:ext cx="6029325" cy="3108543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28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Don’t </a:t>
            </a:r>
            <a:r>
              <a:rPr lang="fr-CA" altLang="en-US" sz="28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worry</a:t>
            </a:r>
            <a:r>
              <a:rPr lang="fr-CA" altLang="en-US" sz="28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about </a:t>
            </a:r>
            <a:r>
              <a:rPr lang="fr-CA" altLang="en-US" sz="28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spellings</a:t>
            </a:r>
            <a:r>
              <a:rPr lang="fr-CA" altLang="en-US" sz="28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– </a:t>
            </a:r>
            <a:r>
              <a:rPr lang="fr-CA" altLang="en-US" sz="28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just</a:t>
            </a:r>
            <a:r>
              <a:rPr lang="fr-CA" altLang="en-US" sz="28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do </a:t>
            </a:r>
            <a:r>
              <a:rPr lang="fr-CA" altLang="en-US" sz="28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your</a:t>
            </a:r>
            <a:r>
              <a:rPr lang="fr-CA" altLang="en-US" sz="28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best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28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If </a:t>
            </a:r>
            <a:r>
              <a:rPr lang="fr-CA" altLang="en-US" sz="28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you’re</a:t>
            </a:r>
            <a:r>
              <a:rPr lang="fr-CA" altLang="en-US" sz="28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not sure of the </a:t>
            </a:r>
            <a:r>
              <a:rPr lang="fr-CA" altLang="en-US" sz="28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answer</a:t>
            </a:r>
            <a:r>
              <a:rPr lang="fr-CA" altLang="en-US" sz="28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fr-CA" altLang="en-US" sz="28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make</a:t>
            </a:r>
            <a:r>
              <a:rPr lang="fr-CA" altLang="en-US" sz="28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CA" altLang="en-US" sz="28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your</a:t>
            </a:r>
            <a:r>
              <a:rPr lang="fr-CA" altLang="en-US" sz="28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best possible </a:t>
            </a:r>
            <a:r>
              <a:rPr lang="fr-CA" altLang="en-US" sz="28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guess</a:t>
            </a:r>
            <a:endParaRPr lang="fr-CA" altLang="en-US" sz="2800" b="1" dirty="0">
              <a:solidFill>
                <a:schemeClr val="bg1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28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It </a:t>
            </a:r>
            <a:r>
              <a:rPr lang="fr-CA" altLang="en-US" sz="28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might</a:t>
            </a:r>
            <a:r>
              <a:rPr lang="fr-CA" altLang="en-US" sz="28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CA" altLang="en-US" sz="28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be</a:t>
            </a:r>
            <a:r>
              <a:rPr lang="fr-CA" altLang="en-US" sz="28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a good </a:t>
            </a:r>
            <a:r>
              <a:rPr lang="fr-CA" altLang="en-US" sz="28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idea</a:t>
            </a:r>
            <a:r>
              <a:rPr lang="fr-CA" altLang="en-US" sz="28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to have a </a:t>
            </a:r>
            <a:r>
              <a:rPr lang="fr-CA" altLang="en-US" sz="28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piece</a:t>
            </a:r>
            <a:r>
              <a:rPr lang="fr-CA" altLang="en-US" sz="28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of </a:t>
            </a:r>
            <a:r>
              <a:rPr lang="fr-CA" altLang="en-US" sz="28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paper</a:t>
            </a:r>
            <a:r>
              <a:rPr lang="fr-CA" altLang="en-US" sz="28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to do </a:t>
            </a:r>
            <a:r>
              <a:rPr lang="fr-CA" altLang="en-US" sz="28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some</a:t>
            </a:r>
            <a:r>
              <a:rPr lang="fr-CA" altLang="en-US" sz="28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rough </a:t>
            </a:r>
            <a:r>
              <a:rPr lang="fr-CA" altLang="en-US" sz="28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calculations</a:t>
            </a:r>
            <a:r>
              <a:rPr lang="fr-CA" altLang="en-US" sz="28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for </a:t>
            </a:r>
            <a:r>
              <a:rPr lang="fr-CA" altLang="en-US" sz="28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some</a:t>
            </a:r>
            <a:r>
              <a:rPr lang="fr-CA" altLang="en-US" sz="28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questions</a:t>
            </a:r>
          </a:p>
        </p:txBody>
      </p:sp>
    </p:spTree>
    <p:extLst>
      <p:ext uri="{BB962C8B-B14F-4D97-AF65-F5344CB8AC3E}">
        <p14:creationId xmlns:p14="http://schemas.microsoft.com/office/powerpoint/2010/main" val="3080902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FB0A1E1-5C4C-4924-5CF2-5F3F465C9AD4}"/>
              </a:ext>
            </a:extLst>
          </p:cNvPr>
          <p:cNvSpPr txBox="1"/>
          <p:nvPr/>
        </p:nvSpPr>
        <p:spPr>
          <a:xfrm>
            <a:off x="646981" y="586596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664898"/>
            <a:ext cx="6547449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1</a:t>
            </a:r>
          </a:p>
          <a:p>
            <a:r>
              <a:rPr lang="en-IE" sz="4800" dirty="0">
                <a:solidFill>
                  <a:schemeClr val="bg1"/>
                </a:solidFill>
              </a:rPr>
              <a:t>What is the value of the variable X in this equation?</a:t>
            </a:r>
          </a:p>
          <a:p>
            <a:pPr algn="ctr"/>
            <a:r>
              <a:rPr lang="en-IE" sz="4800" dirty="0">
                <a:solidFill>
                  <a:schemeClr val="bg1"/>
                </a:solidFill>
              </a:rPr>
              <a:t>X + 15 = 18 + 17</a:t>
            </a:r>
          </a:p>
          <a:p>
            <a:endParaRPr lang="en-IE" sz="6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1275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FB0A1E1-5C4C-4924-5CF2-5F3F465C9AD4}"/>
              </a:ext>
            </a:extLst>
          </p:cNvPr>
          <p:cNvSpPr txBox="1"/>
          <p:nvPr/>
        </p:nvSpPr>
        <p:spPr>
          <a:xfrm>
            <a:off x="646981" y="586596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1" y="1664898"/>
            <a:ext cx="3795622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2</a:t>
            </a:r>
          </a:p>
          <a:p>
            <a:r>
              <a:rPr lang="en-IE" sz="5400" dirty="0">
                <a:solidFill>
                  <a:schemeClr val="bg1"/>
                </a:solidFill>
              </a:rPr>
              <a:t>What is the date on the day before this date?</a:t>
            </a:r>
          </a:p>
        </p:txBody>
      </p:sp>
      <p:pic>
        <p:nvPicPr>
          <p:cNvPr id="7" name="Picture 6" descr="A red and white calendar with a number and a black number&#10;&#10;Description automatically generated">
            <a:extLst>
              <a:ext uri="{FF2B5EF4-FFF2-40B4-BE49-F238E27FC236}">
                <a16:creationId xmlns:a16="http://schemas.microsoft.com/office/drawing/2014/main" id="{D23F4012-2B0E-2604-7763-01617BDD24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2075" y="1664898"/>
            <a:ext cx="2647027" cy="342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976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FB0A1E1-5C4C-4924-5CF2-5F3F465C9AD4}"/>
              </a:ext>
            </a:extLst>
          </p:cNvPr>
          <p:cNvSpPr txBox="1"/>
          <p:nvPr/>
        </p:nvSpPr>
        <p:spPr>
          <a:xfrm>
            <a:off x="646981" y="586596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664898"/>
            <a:ext cx="6547449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3</a:t>
            </a:r>
          </a:p>
          <a:p>
            <a:r>
              <a:rPr lang="en-IE" sz="6000" dirty="0">
                <a:solidFill>
                  <a:schemeClr val="bg1"/>
                </a:solidFill>
              </a:rPr>
              <a:t>What is the answer when you divide 37.5 by 1000?</a:t>
            </a:r>
          </a:p>
        </p:txBody>
      </p:sp>
    </p:spTree>
    <p:extLst>
      <p:ext uri="{BB962C8B-B14F-4D97-AF65-F5344CB8AC3E}">
        <p14:creationId xmlns:p14="http://schemas.microsoft.com/office/powerpoint/2010/main" val="2906745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FB0A1E1-5C4C-4924-5CF2-5F3F465C9AD4}"/>
              </a:ext>
            </a:extLst>
          </p:cNvPr>
          <p:cNvSpPr txBox="1"/>
          <p:nvPr/>
        </p:nvSpPr>
        <p:spPr>
          <a:xfrm>
            <a:off x="646981" y="586596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664898"/>
            <a:ext cx="6547449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4</a:t>
            </a:r>
          </a:p>
          <a:p>
            <a:r>
              <a:rPr lang="en-IE" sz="6000" dirty="0">
                <a:solidFill>
                  <a:schemeClr val="bg1"/>
                </a:solidFill>
              </a:rPr>
              <a:t>True or False: a </a:t>
            </a:r>
            <a:r>
              <a:rPr lang="en-IE" sz="6000" b="1" u="sng" dirty="0">
                <a:solidFill>
                  <a:schemeClr val="bg1"/>
                </a:solidFill>
              </a:rPr>
              <a:t>Decillion</a:t>
            </a:r>
            <a:r>
              <a:rPr lang="en-IE" sz="6000" dirty="0">
                <a:solidFill>
                  <a:schemeClr val="bg1"/>
                </a:solidFill>
              </a:rPr>
              <a:t> is a number worth 10</a:t>
            </a:r>
            <a:r>
              <a:rPr lang="en-IE" sz="6000" baseline="30000" dirty="0">
                <a:solidFill>
                  <a:schemeClr val="bg1"/>
                </a:solidFill>
              </a:rPr>
              <a:t>33</a:t>
            </a:r>
            <a:r>
              <a:rPr lang="en-IE" sz="6000" dirty="0">
                <a:solidFill>
                  <a:schemeClr val="bg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32783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FB0A1E1-5C4C-4924-5CF2-5F3F465C9AD4}"/>
              </a:ext>
            </a:extLst>
          </p:cNvPr>
          <p:cNvSpPr txBox="1"/>
          <p:nvPr/>
        </p:nvSpPr>
        <p:spPr>
          <a:xfrm>
            <a:off x="646981" y="586596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819510" y="1232927"/>
            <a:ext cx="654744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5</a:t>
            </a:r>
          </a:p>
          <a:p>
            <a:r>
              <a:rPr lang="en-IE" sz="4000" dirty="0">
                <a:solidFill>
                  <a:schemeClr val="bg1"/>
                </a:solidFill>
              </a:rPr>
              <a:t>How many Prime Numbers can you see?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3F7B9D0-F4F9-E6A5-6206-DC95D53690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7869882"/>
              </p:ext>
            </p:extLst>
          </p:nvPr>
        </p:nvGraphicFramePr>
        <p:xfrm>
          <a:off x="1178944" y="3141764"/>
          <a:ext cx="6096000" cy="2072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2224783560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3027743723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3698147269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53125451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40292064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IE" sz="2800" b="1" dirty="0"/>
                        <a:t>15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800" b="1" dirty="0"/>
                        <a:t>21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800" b="1" dirty="0"/>
                        <a:t>7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800" b="1" dirty="0"/>
                        <a:t>23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800" b="1" dirty="0"/>
                        <a:t>5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22203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IE" sz="2800" b="1" dirty="0"/>
                        <a:t>3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800" b="1" dirty="0"/>
                        <a:t>32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800" b="1" dirty="0"/>
                        <a:t>29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800" b="1" dirty="0"/>
                        <a:t>50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800" b="1" dirty="0"/>
                        <a:t>79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98545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IE" sz="2800" b="1" dirty="0"/>
                        <a:t>16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800" b="1" dirty="0"/>
                        <a:t>44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800" b="1" dirty="0"/>
                        <a:t>19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800" b="1" dirty="0"/>
                        <a:t>9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800" b="1" dirty="0"/>
                        <a:t>4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11412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IE" sz="2800" b="1" dirty="0"/>
                        <a:t>10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800" b="1" dirty="0"/>
                        <a:t>55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800" b="1" dirty="0"/>
                        <a:t>100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800" b="1" dirty="0"/>
                        <a:t>91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800" b="1" dirty="0"/>
                        <a:t>6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80668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5528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FB0A1E1-5C4C-4924-5CF2-5F3F465C9AD4}"/>
              </a:ext>
            </a:extLst>
          </p:cNvPr>
          <p:cNvSpPr txBox="1"/>
          <p:nvPr/>
        </p:nvSpPr>
        <p:spPr>
          <a:xfrm>
            <a:off x="646981" y="586596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884208" y="1457864"/>
            <a:ext cx="3907765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6</a:t>
            </a:r>
          </a:p>
          <a:p>
            <a:r>
              <a:rPr lang="en-IE" sz="4800" dirty="0">
                <a:solidFill>
                  <a:schemeClr val="bg1"/>
                </a:solidFill>
              </a:rPr>
              <a:t>What number is normally below the number 8 on a calculator?</a:t>
            </a:r>
          </a:p>
        </p:txBody>
      </p:sp>
      <p:pic>
        <p:nvPicPr>
          <p:cNvPr id="13" name="Picture 12" descr="A calculator with green buttons&#10;&#10;Description automatically generated">
            <a:extLst>
              <a:ext uri="{FF2B5EF4-FFF2-40B4-BE49-F238E27FC236}">
                <a16:creationId xmlns:a16="http://schemas.microsoft.com/office/drawing/2014/main" id="{174E40AC-AE9A-B3A3-502E-BFB900A46C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5407" y="1457864"/>
            <a:ext cx="2503695" cy="3262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972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FEB35AF-FFF4-4BBD-F0EC-64620DC4CB1C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B5A9A75A-F9A8-0231-2B5D-E29EDD4D46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945993E-8391-C490-D8F1-9DB28842E2C6}"/>
              </a:ext>
            </a:extLst>
          </p:cNvPr>
          <p:cNvSpPr txBox="1"/>
          <p:nvPr/>
        </p:nvSpPr>
        <p:spPr>
          <a:xfrm>
            <a:off x="1799692" y="416651"/>
            <a:ext cx="5544616" cy="1015663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12700">
                  <a:solidFill>
                    <a:schemeClr val="tx1"/>
                  </a:solidFill>
                </a:ln>
                <a:solidFill>
                  <a:srgbClr val="005121"/>
                </a:solidFill>
              </a:rPr>
              <a:t>Maths Joke #4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6252C7-4FAF-D2C4-ED26-C178E29BD371}"/>
              </a:ext>
            </a:extLst>
          </p:cNvPr>
          <p:cNvSpPr txBox="1"/>
          <p:nvPr/>
        </p:nvSpPr>
        <p:spPr>
          <a:xfrm>
            <a:off x="1449777" y="2334260"/>
            <a:ext cx="6029325" cy="2585323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CA" altLang="en-US" sz="54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What</a:t>
            </a:r>
            <a:r>
              <a:rPr lang="fr-CA" alt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CA" altLang="en-US" sz="54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did</a:t>
            </a:r>
            <a:r>
              <a:rPr lang="fr-CA" alt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the Triangle </a:t>
            </a:r>
            <a:r>
              <a:rPr lang="fr-CA" altLang="en-US" sz="54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say</a:t>
            </a:r>
            <a:r>
              <a:rPr lang="fr-CA" alt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to the Circle?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D5FA2F-ADC9-7CAF-7361-0C21F225E6EA}"/>
              </a:ext>
            </a:extLst>
          </p:cNvPr>
          <p:cNvSpPr txBox="1"/>
          <p:nvPr/>
        </p:nvSpPr>
        <p:spPr>
          <a:xfrm>
            <a:off x="1333320" y="5160509"/>
            <a:ext cx="62622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solidFill>
                  <a:srgbClr val="2DCFC0"/>
                </a:solidFill>
              </a:rPr>
              <a:t>“You’re pointless!”</a:t>
            </a:r>
          </a:p>
        </p:txBody>
      </p:sp>
    </p:spTree>
    <p:extLst>
      <p:ext uri="{BB962C8B-B14F-4D97-AF65-F5344CB8AC3E}">
        <p14:creationId xmlns:p14="http://schemas.microsoft.com/office/powerpoint/2010/main" val="1168278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71027FD-868F-A21F-5A93-59416FBF0F86}"/>
              </a:ext>
            </a:extLst>
          </p:cNvPr>
          <p:cNvSpPr txBox="1"/>
          <p:nvPr/>
        </p:nvSpPr>
        <p:spPr>
          <a:xfrm>
            <a:off x="1846054" y="353682"/>
            <a:ext cx="494293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000" b="1" dirty="0">
                <a:ln w="38100">
                  <a:solidFill>
                    <a:schemeClr val="tx1"/>
                  </a:solidFill>
                </a:ln>
                <a:solidFill>
                  <a:srgbClr val="F0D392"/>
                </a:solidFill>
              </a:rPr>
              <a:t>ROUND 2</a:t>
            </a:r>
          </a:p>
          <a:p>
            <a:pPr algn="ctr"/>
            <a:r>
              <a:rPr lang="en-IE" sz="8000" b="1" dirty="0">
                <a:ln w="38100">
                  <a:solidFill>
                    <a:schemeClr val="tx1"/>
                  </a:solidFill>
                </a:ln>
                <a:solidFill>
                  <a:srgbClr val="F0D392"/>
                </a:solidFill>
              </a:rPr>
              <a:t>ANSWERS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1A73A0E-0955-E851-0D6B-55E3AD091B2A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6" name="Picture 5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237D320E-783F-CAC3-197C-E70F022B94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962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664898"/>
            <a:ext cx="654744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1</a:t>
            </a:r>
          </a:p>
          <a:p>
            <a:r>
              <a:rPr lang="en-IE" sz="5400" dirty="0">
                <a:solidFill>
                  <a:schemeClr val="bg1"/>
                </a:solidFill>
              </a:rPr>
              <a:t>Round off 6,405 to the nearest thousand.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3DAC9A-C345-5BE7-D075-47F1CC3C3F5B}"/>
              </a:ext>
            </a:extLst>
          </p:cNvPr>
          <p:cNvSpPr txBox="1"/>
          <p:nvPr/>
        </p:nvSpPr>
        <p:spPr>
          <a:xfrm>
            <a:off x="646980" y="586596"/>
            <a:ext cx="3640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2 Answers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B0A1453-ADBA-0154-7D2F-E808DF659B43}"/>
              </a:ext>
            </a:extLst>
          </p:cNvPr>
          <p:cNvSpPr txBox="1"/>
          <p:nvPr/>
        </p:nvSpPr>
        <p:spPr>
          <a:xfrm>
            <a:off x="2971799" y="4158972"/>
            <a:ext cx="27475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solidFill>
                  <a:srgbClr val="2DCFC0"/>
                </a:solidFill>
              </a:rPr>
              <a:t>6,000</a:t>
            </a:r>
          </a:p>
        </p:txBody>
      </p:sp>
    </p:spTree>
    <p:extLst>
      <p:ext uri="{BB962C8B-B14F-4D97-AF65-F5344CB8AC3E}">
        <p14:creationId xmlns:p14="http://schemas.microsoft.com/office/powerpoint/2010/main" val="3636587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664898"/>
            <a:ext cx="654744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2</a:t>
            </a:r>
          </a:p>
          <a:p>
            <a:r>
              <a:rPr lang="en-IE" sz="4800" dirty="0">
                <a:solidFill>
                  <a:schemeClr val="bg1"/>
                </a:solidFill>
              </a:rPr>
              <a:t>Write the number four hundred and one thousand and eleven.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F76E30E-FC29-4897-45FA-6D6FBF0B64E4}"/>
              </a:ext>
            </a:extLst>
          </p:cNvPr>
          <p:cNvSpPr txBox="1"/>
          <p:nvPr/>
        </p:nvSpPr>
        <p:spPr>
          <a:xfrm>
            <a:off x="646980" y="586596"/>
            <a:ext cx="3640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2 Answers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9D93923-4A72-4EA7-14F3-38D7CA4BE96C}"/>
              </a:ext>
            </a:extLst>
          </p:cNvPr>
          <p:cNvSpPr txBox="1"/>
          <p:nvPr/>
        </p:nvSpPr>
        <p:spPr>
          <a:xfrm>
            <a:off x="2053087" y="4158972"/>
            <a:ext cx="397677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solidFill>
                  <a:srgbClr val="2DCFC0"/>
                </a:solidFill>
              </a:rPr>
              <a:t>401,011</a:t>
            </a:r>
          </a:p>
        </p:txBody>
      </p:sp>
    </p:spTree>
    <p:extLst>
      <p:ext uri="{BB962C8B-B14F-4D97-AF65-F5344CB8AC3E}">
        <p14:creationId xmlns:p14="http://schemas.microsoft.com/office/powerpoint/2010/main" val="604181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FEB35AF-FFF4-4BBD-F0EC-64620DC4CB1C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B5A9A75A-F9A8-0231-2B5D-E29EDD4D46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D6252C7-4FAF-D2C4-ED26-C178E29BD371}"/>
              </a:ext>
            </a:extLst>
          </p:cNvPr>
          <p:cNvSpPr txBox="1"/>
          <p:nvPr/>
        </p:nvSpPr>
        <p:spPr>
          <a:xfrm>
            <a:off x="1449777" y="2334260"/>
            <a:ext cx="6029325" cy="4154984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ln w="3810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Best of luck and enjoy the quiz!</a:t>
            </a:r>
          </a:p>
        </p:txBody>
      </p:sp>
    </p:spTree>
    <p:extLst>
      <p:ext uri="{BB962C8B-B14F-4D97-AF65-F5344CB8AC3E}">
        <p14:creationId xmlns:p14="http://schemas.microsoft.com/office/powerpoint/2010/main" val="3857522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406105"/>
            <a:ext cx="437161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3</a:t>
            </a:r>
          </a:p>
          <a:p>
            <a:r>
              <a:rPr lang="en-IE" sz="4800" dirty="0">
                <a:solidFill>
                  <a:schemeClr val="bg1"/>
                </a:solidFill>
              </a:rPr>
              <a:t>Write this fraction in its lowest terms.</a:t>
            </a:r>
          </a:p>
        </p:txBody>
      </p:sp>
      <p:pic>
        <p:nvPicPr>
          <p:cNvPr id="7" name="Picture 6" descr="A black and white logo&#10;&#10;Description automatically generated">
            <a:extLst>
              <a:ext uri="{FF2B5EF4-FFF2-40B4-BE49-F238E27FC236}">
                <a16:creationId xmlns:a16="http://schemas.microsoft.com/office/drawing/2014/main" id="{951E1747-3A34-0FA3-5038-934544B00DC5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019" y="1490852"/>
            <a:ext cx="1691699" cy="336430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4AFC670-CA33-1967-BA00-4416BFAE4802}"/>
              </a:ext>
            </a:extLst>
          </p:cNvPr>
          <p:cNvSpPr txBox="1"/>
          <p:nvPr/>
        </p:nvSpPr>
        <p:spPr>
          <a:xfrm>
            <a:off x="646980" y="586596"/>
            <a:ext cx="3640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2 Answers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1182C35-2BDE-3E41-6153-14E6418CA768}"/>
              </a:ext>
            </a:extLst>
          </p:cNvPr>
          <p:cNvSpPr txBox="1"/>
          <p:nvPr/>
        </p:nvSpPr>
        <p:spPr>
          <a:xfrm>
            <a:off x="2971799" y="4158972"/>
            <a:ext cx="243264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solidFill>
                  <a:srgbClr val="2DCFC0"/>
                </a:solidFill>
              </a:rPr>
              <a:t>2/3</a:t>
            </a:r>
          </a:p>
        </p:txBody>
      </p:sp>
    </p:spTree>
    <p:extLst>
      <p:ext uri="{BB962C8B-B14F-4D97-AF65-F5344CB8AC3E}">
        <p14:creationId xmlns:p14="http://schemas.microsoft.com/office/powerpoint/2010/main" val="728270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1" y="1664898"/>
            <a:ext cx="3856008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4</a:t>
            </a:r>
          </a:p>
          <a:p>
            <a:r>
              <a:rPr lang="en-IE" sz="4400" dirty="0">
                <a:solidFill>
                  <a:schemeClr val="bg1"/>
                </a:solidFill>
              </a:rPr>
              <a:t>What number is on the opposite side of this die?</a:t>
            </a:r>
          </a:p>
        </p:txBody>
      </p:sp>
      <p:pic>
        <p:nvPicPr>
          <p:cNvPr id="9" name="Picture 8" descr="A yellow and black dice&#10;&#10;Description automatically generated">
            <a:extLst>
              <a:ext uri="{FF2B5EF4-FFF2-40B4-BE49-F238E27FC236}">
                <a16:creationId xmlns:a16="http://schemas.microsoft.com/office/drawing/2014/main" id="{EAE2550F-4DD7-3E0E-435C-1853FF2D9C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6671" y="1777908"/>
            <a:ext cx="2569805" cy="256980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AD11BEF-D467-7A15-28A0-3D4931427E7C}"/>
              </a:ext>
            </a:extLst>
          </p:cNvPr>
          <p:cNvSpPr txBox="1"/>
          <p:nvPr/>
        </p:nvSpPr>
        <p:spPr>
          <a:xfrm>
            <a:off x="646980" y="586596"/>
            <a:ext cx="3640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2 Answers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B4E96FA-DC09-E216-383C-598BE31DB24A}"/>
              </a:ext>
            </a:extLst>
          </p:cNvPr>
          <p:cNvSpPr txBox="1"/>
          <p:nvPr/>
        </p:nvSpPr>
        <p:spPr>
          <a:xfrm>
            <a:off x="2971799" y="4158972"/>
            <a:ext cx="243264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solidFill>
                  <a:srgbClr val="2DCFC0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518824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05996" y="1431984"/>
            <a:ext cx="539151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5</a:t>
            </a:r>
          </a:p>
          <a:p>
            <a:r>
              <a:rPr lang="en-IE" sz="4800" dirty="0">
                <a:solidFill>
                  <a:schemeClr val="bg1"/>
                </a:solidFill>
              </a:rPr>
              <a:t>What would you use this instrument to measure?</a:t>
            </a:r>
          </a:p>
        </p:txBody>
      </p:sp>
      <p:pic>
        <p:nvPicPr>
          <p:cNvPr id="6" name="Picture 5" descr="A red and white oval object&#10;&#10;Description automatically generated">
            <a:extLst>
              <a:ext uri="{FF2B5EF4-FFF2-40B4-BE49-F238E27FC236}">
                <a16:creationId xmlns:a16="http://schemas.microsoft.com/office/drawing/2014/main" id="{E0A65D7C-1504-E7CA-6205-317D70C0C7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42673" y="2914876"/>
            <a:ext cx="4282147" cy="7556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A9840D3-7FE0-6CFC-935D-697985358872}"/>
              </a:ext>
            </a:extLst>
          </p:cNvPr>
          <p:cNvSpPr txBox="1"/>
          <p:nvPr/>
        </p:nvSpPr>
        <p:spPr>
          <a:xfrm>
            <a:off x="646980" y="586596"/>
            <a:ext cx="3640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2 Answers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A3A8F28-FE68-6E23-3426-E706646D280D}"/>
              </a:ext>
            </a:extLst>
          </p:cNvPr>
          <p:cNvSpPr txBox="1"/>
          <p:nvPr/>
        </p:nvSpPr>
        <p:spPr>
          <a:xfrm>
            <a:off x="526211" y="4158972"/>
            <a:ext cx="57796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000" b="1" dirty="0">
                <a:solidFill>
                  <a:srgbClr val="2DCFC0"/>
                </a:solidFill>
              </a:rPr>
              <a:t>Temperature</a:t>
            </a:r>
          </a:p>
        </p:txBody>
      </p:sp>
    </p:spTree>
    <p:extLst>
      <p:ext uri="{BB962C8B-B14F-4D97-AF65-F5344CB8AC3E}">
        <p14:creationId xmlns:p14="http://schemas.microsoft.com/office/powerpoint/2010/main" val="3459960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715992" y="1664898"/>
            <a:ext cx="3916393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6</a:t>
            </a:r>
          </a:p>
          <a:p>
            <a:r>
              <a:rPr lang="en-IE" sz="3600" dirty="0">
                <a:solidFill>
                  <a:schemeClr val="bg1"/>
                </a:solidFill>
              </a:rPr>
              <a:t>What is the name given to when shapes fit together leaving no spaces?</a:t>
            </a:r>
          </a:p>
        </p:txBody>
      </p:sp>
      <p:pic>
        <p:nvPicPr>
          <p:cNvPr id="6" name="Picture 5" descr="A white and grey hexagon floor&#10;&#10;Description automatically generated">
            <a:extLst>
              <a:ext uri="{FF2B5EF4-FFF2-40B4-BE49-F238E27FC236}">
                <a16:creationId xmlns:a16="http://schemas.microsoft.com/office/drawing/2014/main" id="{1AFE88F4-EBD7-0EB4-11F4-4BB9397F3A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994140"/>
            <a:ext cx="3191773" cy="212784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DA304F2-F188-0085-2C2A-455529B047EA}"/>
              </a:ext>
            </a:extLst>
          </p:cNvPr>
          <p:cNvSpPr txBox="1"/>
          <p:nvPr/>
        </p:nvSpPr>
        <p:spPr>
          <a:xfrm>
            <a:off x="646980" y="586596"/>
            <a:ext cx="3640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2 Answers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0CAB622-23E2-F78C-BA11-952201B76BF4}"/>
              </a:ext>
            </a:extLst>
          </p:cNvPr>
          <p:cNvSpPr txBox="1"/>
          <p:nvPr/>
        </p:nvSpPr>
        <p:spPr>
          <a:xfrm>
            <a:off x="879894" y="4158972"/>
            <a:ext cx="614200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solidFill>
                  <a:srgbClr val="2DCFC0"/>
                </a:solidFill>
              </a:rPr>
              <a:t>Tessellation</a:t>
            </a:r>
          </a:p>
        </p:txBody>
      </p:sp>
    </p:spTree>
    <p:extLst>
      <p:ext uri="{BB962C8B-B14F-4D97-AF65-F5344CB8AC3E}">
        <p14:creationId xmlns:p14="http://schemas.microsoft.com/office/powerpoint/2010/main" val="3886839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FEB35AF-FFF4-4BBD-F0EC-64620DC4CB1C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B5A9A75A-F9A8-0231-2B5D-E29EDD4D46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945993E-8391-C490-D8F1-9DB28842E2C6}"/>
              </a:ext>
            </a:extLst>
          </p:cNvPr>
          <p:cNvSpPr txBox="1"/>
          <p:nvPr/>
        </p:nvSpPr>
        <p:spPr>
          <a:xfrm>
            <a:off x="1799692" y="416651"/>
            <a:ext cx="5544616" cy="1015663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12700">
                  <a:solidFill>
                    <a:schemeClr val="tx1"/>
                  </a:solidFill>
                </a:ln>
                <a:solidFill>
                  <a:srgbClr val="005121"/>
                </a:solidFill>
              </a:rPr>
              <a:t>Maths Joke #5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6252C7-4FAF-D2C4-ED26-C178E29BD371}"/>
              </a:ext>
            </a:extLst>
          </p:cNvPr>
          <p:cNvSpPr txBox="1"/>
          <p:nvPr/>
        </p:nvSpPr>
        <p:spPr>
          <a:xfrm>
            <a:off x="1449777" y="2334260"/>
            <a:ext cx="6029325" cy="2585323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CA" altLang="en-US" sz="54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What</a:t>
            </a:r>
            <a:r>
              <a:rPr lang="fr-CA" alt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CA" altLang="en-US" sz="54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is</a:t>
            </a:r>
            <a:r>
              <a:rPr lang="fr-CA" alt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a Maths </a:t>
            </a:r>
            <a:r>
              <a:rPr lang="fr-CA" altLang="en-US" sz="54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Teacher’s</a:t>
            </a:r>
            <a:r>
              <a:rPr lang="fr-CA" alt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CA" altLang="en-US" sz="54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favourite</a:t>
            </a:r>
            <a:r>
              <a:rPr lang="fr-CA" alt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CA" altLang="en-US" sz="54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season</a:t>
            </a:r>
            <a:r>
              <a:rPr lang="fr-CA" alt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D5FA2F-ADC9-7CAF-7361-0C21F225E6EA}"/>
              </a:ext>
            </a:extLst>
          </p:cNvPr>
          <p:cNvSpPr txBox="1"/>
          <p:nvPr/>
        </p:nvSpPr>
        <p:spPr>
          <a:xfrm>
            <a:off x="1333320" y="4970549"/>
            <a:ext cx="626223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solidFill>
                  <a:srgbClr val="2DCFC0"/>
                </a:solidFill>
              </a:rPr>
              <a:t>Sum-</a:t>
            </a:r>
            <a:r>
              <a:rPr lang="en-IE" sz="8800" b="1" dirty="0" err="1">
                <a:solidFill>
                  <a:srgbClr val="2DCFC0"/>
                </a:solidFill>
              </a:rPr>
              <a:t>mer</a:t>
            </a:r>
            <a:endParaRPr lang="en-IE" sz="8800" b="1" dirty="0">
              <a:solidFill>
                <a:srgbClr val="2DCF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51867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71027FD-868F-A21F-5A93-59416FBF0F86}"/>
              </a:ext>
            </a:extLst>
          </p:cNvPr>
          <p:cNvSpPr txBox="1"/>
          <p:nvPr/>
        </p:nvSpPr>
        <p:spPr>
          <a:xfrm>
            <a:off x="1751163" y="1069675"/>
            <a:ext cx="471864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ln w="38100">
                  <a:solidFill>
                    <a:schemeClr val="tx1"/>
                  </a:solidFill>
                </a:ln>
                <a:solidFill>
                  <a:srgbClr val="F0D392"/>
                </a:solidFill>
              </a:rPr>
              <a:t>ROUND 4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7558383-A2C1-EB26-82E3-D1C22D303239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5" name="Picture 4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85E66382-7C00-E800-27A1-5EBC95744F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083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FB0A1E1-5C4C-4924-5CF2-5F3F465C9AD4}"/>
              </a:ext>
            </a:extLst>
          </p:cNvPr>
          <p:cNvSpPr txBox="1"/>
          <p:nvPr/>
        </p:nvSpPr>
        <p:spPr>
          <a:xfrm>
            <a:off x="646981" y="586596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4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664898"/>
            <a:ext cx="6547449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1</a:t>
            </a:r>
          </a:p>
          <a:p>
            <a:r>
              <a:rPr lang="en-IE" sz="4400" dirty="0">
                <a:solidFill>
                  <a:schemeClr val="bg1"/>
                </a:solidFill>
              </a:rPr>
              <a:t>School began at 9:10am. First break was 90 minutes later. At what time did the first break begin?</a:t>
            </a:r>
          </a:p>
        </p:txBody>
      </p:sp>
    </p:spTree>
    <p:extLst>
      <p:ext uri="{BB962C8B-B14F-4D97-AF65-F5344CB8AC3E}">
        <p14:creationId xmlns:p14="http://schemas.microsoft.com/office/powerpoint/2010/main" val="4061346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FB0A1E1-5C4C-4924-5CF2-5F3F465C9AD4}"/>
              </a:ext>
            </a:extLst>
          </p:cNvPr>
          <p:cNvSpPr txBox="1"/>
          <p:nvPr/>
        </p:nvSpPr>
        <p:spPr>
          <a:xfrm>
            <a:off x="646981" y="586596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4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664898"/>
            <a:ext cx="6547449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2</a:t>
            </a:r>
          </a:p>
          <a:p>
            <a:r>
              <a:rPr lang="en-IE" sz="6000" dirty="0">
                <a:solidFill>
                  <a:schemeClr val="bg1"/>
                </a:solidFill>
              </a:rPr>
              <a:t>What is the value of the 3 in this number:</a:t>
            </a:r>
          </a:p>
          <a:p>
            <a:pPr algn="ctr"/>
            <a:r>
              <a:rPr lang="en-IE" sz="6000" dirty="0">
                <a:solidFill>
                  <a:schemeClr val="bg1"/>
                </a:solidFill>
              </a:rPr>
              <a:t>42</a:t>
            </a:r>
            <a:r>
              <a:rPr lang="en-IE" sz="6000" dirty="0">
                <a:solidFill>
                  <a:srgbClr val="FF0000"/>
                </a:solidFill>
              </a:rPr>
              <a:t>3</a:t>
            </a:r>
            <a:r>
              <a:rPr lang="en-IE" sz="6000" dirty="0">
                <a:solidFill>
                  <a:schemeClr val="bg1"/>
                </a:solidFill>
              </a:rPr>
              <a:t>1.69</a:t>
            </a:r>
          </a:p>
        </p:txBody>
      </p:sp>
    </p:spTree>
    <p:extLst>
      <p:ext uri="{BB962C8B-B14F-4D97-AF65-F5344CB8AC3E}">
        <p14:creationId xmlns:p14="http://schemas.microsoft.com/office/powerpoint/2010/main" val="3050694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FB0A1E1-5C4C-4924-5CF2-5F3F465C9AD4}"/>
              </a:ext>
            </a:extLst>
          </p:cNvPr>
          <p:cNvSpPr txBox="1"/>
          <p:nvPr/>
        </p:nvSpPr>
        <p:spPr>
          <a:xfrm>
            <a:off x="646981" y="586596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4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664898"/>
            <a:ext cx="3476445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3</a:t>
            </a:r>
          </a:p>
          <a:p>
            <a:r>
              <a:rPr lang="en-IE" sz="4000" dirty="0">
                <a:solidFill>
                  <a:schemeClr val="bg1"/>
                </a:solidFill>
              </a:rPr>
              <a:t>What number goes into the marked square in the Sudoku puzzle?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E36EBDBF-EE9C-0CDB-B6F5-FD65D4BDDBB7}"/>
              </a:ext>
            </a:extLst>
          </p:cNvPr>
          <p:cNvGrpSpPr/>
          <p:nvPr/>
        </p:nvGrpSpPr>
        <p:grpSpPr>
          <a:xfrm>
            <a:off x="4621602" y="1664898"/>
            <a:ext cx="2976113" cy="2976113"/>
            <a:chOff x="4621602" y="1664898"/>
            <a:chExt cx="2976113" cy="2976113"/>
          </a:xfrm>
        </p:grpSpPr>
        <p:pic>
          <p:nvPicPr>
            <p:cNvPr id="7" name="Picture 6" descr="A grid of numbers with black text&#10;&#10;Description automatically generated">
              <a:extLst>
                <a:ext uri="{FF2B5EF4-FFF2-40B4-BE49-F238E27FC236}">
                  <a16:creationId xmlns:a16="http://schemas.microsoft.com/office/drawing/2014/main" id="{F85AE0E0-7E0A-47AD-79CD-B9509FA01DD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21602" y="1664898"/>
              <a:ext cx="2976113" cy="2976113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DED8646-8215-CF53-68A8-7FEB8FA19C91}"/>
                </a:ext>
              </a:extLst>
            </p:cNvPr>
            <p:cNvSpPr txBox="1"/>
            <p:nvPr/>
          </p:nvSpPr>
          <p:spPr>
            <a:xfrm>
              <a:off x="6676845" y="1729098"/>
              <a:ext cx="396815" cy="40011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2000" b="1" dirty="0">
                  <a:solidFill>
                    <a:srgbClr val="FF0000"/>
                  </a:solidFill>
                </a:rPr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72011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FB0A1E1-5C4C-4924-5CF2-5F3F465C9AD4}"/>
              </a:ext>
            </a:extLst>
          </p:cNvPr>
          <p:cNvSpPr txBox="1"/>
          <p:nvPr/>
        </p:nvSpPr>
        <p:spPr>
          <a:xfrm>
            <a:off x="646981" y="586596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4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1" y="1664898"/>
            <a:ext cx="4366062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4</a:t>
            </a:r>
          </a:p>
          <a:p>
            <a:r>
              <a:rPr lang="en-IE" sz="3600" dirty="0">
                <a:solidFill>
                  <a:schemeClr val="bg1"/>
                </a:solidFill>
              </a:rPr>
              <a:t>There are four pupils in a group. If each one shakes hands with the other, how many handshakes take place altogether?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D7171F1-B04D-4FBC-2FF3-86F5B381114A}"/>
              </a:ext>
            </a:extLst>
          </p:cNvPr>
          <p:cNvGrpSpPr/>
          <p:nvPr/>
        </p:nvGrpSpPr>
        <p:grpSpPr>
          <a:xfrm>
            <a:off x="5280462" y="1603753"/>
            <a:ext cx="1965376" cy="3372551"/>
            <a:chOff x="5280462" y="1603753"/>
            <a:chExt cx="1965376" cy="3372551"/>
          </a:xfrm>
        </p:grpSpPr>
        <p:pic>
          <p:nvPicPr>
            <p:cNvPr id="7" name="Picture 6" descr="A cartoon of a child in a wheelchair&#10;&#10;Description automatically generated">
              <a:extLst>
                <a:ext uri="{FF2B5EF4-FFF2-40B4-BE49-F238E27FC236}">
                  <a16:creationId xmlns:a16="http://schemas.microsoft.com/office/drawing/2014/main" id="{66F2766A-D686-516D-5CC5-80C0CB5DCAE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80462" y="1663759"/>
              <a:ext cx="995627" cy="1630393"/>
            </a:xfrm>
            <a:prstGeom prst="rect">
              <a:avLst/>
            </a:prstGeom>
          </p:spPr>
        </p:pic>
        <p:pic>
          <p:nvPicPr>
            <p:cNvPr id="9" name="Picture 8" descr="Cartoon of a child&#10;&#10;Description automatically generated">
              <a:extLst>
                <a:ext uri="{FF2B5EF4-FFF2-40B4-BE49-F238E27FC236}">
                  <a16:creationId xmlns:a16="http://schemas.microsoft.com/office/drawing/2014/main" id="{1EF7C9B9-8953-A04E-2BD1-6954221DEC7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04729" y="3345911"/>
              <a:ext cx="631696" cy="1630393"/>
            </a:xfrm>
            <a:prstGeom prst="rect">
              <a:avLst/>
            </a:prstGeom>
          </p:spPr>
        </p:pic>
        <p:pic>
          <p:nvPicPr>
            <p:cNvPr id="11" name="Picture 10" descr="A cartoon of a child&#10;&#10;Description automatically generated">
              <a:extLst>
                <a:ext uri="{FF2B5EF4-FFF2-40B4-BE49-F238E27FC236}">
                  <a16:creationId xmlns:a16="http://schemas.microsoft.com/office/drawing/2014/main" id="{2617E8A1-F522-923E-D2EB-60AC8BB7CBC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39542" y="3333063"/>
              <a:ext cx="836547" cy="1630393"/>
            </a:xfrm>
            <a:prstGeom prst="rect">
              <a:avLst/>
            </a:prstGeom>
          </p:spPr>
        </p:pic>
        <p:pic>
          <p:nvPicPr>
            <p:cNvPr id="13" name="Picture 12" descr="A cartoon of a child wearing a blue scarf&#10;&#10;Description automatically generated">
              <a:extLst>
                <a:ext uri="{FF2B5EF4-FFF2-40B4-BE49-F238E27FC236}">
                  <a16:creationId xmlns:a16="http://schemas.microsoft.com/office/drawing/2014/main" id="{EB6EE2B4-DA4C-F4B1-6154-623D28BBD26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95316" y="1603753"/>
              <a:ext cx="850522" cy="163039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03265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71027FD-868F-A21F-5A93-59416FBF0F86}"/>
              </a:ext>
            </a:extLst>
          </p:cNvPr>
          <p:cNvSpPr txBox="1"/>
          <p:nvPr/>
        </p:nvSpPr>
        <p:spPr>
          <a:xfrm>
            <a:off x="1751163" y="1069675"/>
            <a:ext cx="471864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ln w="38100">
                  <a:solidFill>
                    <a:schemeClr val="tx1"/>
                  </a:solidFill>
                </a:ln>
                <a:solidFill>
                  <a:srgbClr val="F0D392"/>
                </a:solidFill>
              </a:rPr>
              <a:t>ROUND 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1A73A0E-0955-E851-0D6B-55E3AD091B2A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6" name="Picture 5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237D320E-783F-CAC3-197C-E70F022B94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84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FB0A1E1-5C4C-4924-5CF2-5F3F465C9AD4}"/>
              </a:ext>
            </a:extLst>
          </p:cNvPr>
          <p:cNvSpPr txBox="1"/>
          <p:nvPr/>
        </p:nvSpPr>
        <p:spPr>
          <a:xfrm>
            <a:off x="646981" y="586596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4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8713" y="1547206"/>
            <a:ext cx="3838755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5</a:t>
            </a:r>
          </a:p>
          <a:p>
            <a:r>
              <a:rPr lang="en-IE" sz="4000" dirty="0">
                <a:solidFill>
                  <a:schemeClr val="bg1"/>
                </a:solidFill>
              </a:rPr>
              <a:t>Tom Holland, the Spiderman actor, was born on June 1st 1996. What age is he now (in full years)?</a:t>
            </a:r>
          </a:p>
        </p:txBody>
      </p:sp>
      <p:pic>
        <p:nvPicPr>
          <p:cNvPr id="1026" name="Picture 2" descr="Tom Holland Will Return as Spider-Man, Kevin Feige Says - CNET">
            <a:extLst>
              <a:ext uri="{FF2B5EF4-FFF2-40B4-BE49-F238E27FC236}">
                <a16:creationId xmlns:a16="http://schemas.microsoft.com/office/drawing/2014/main" id="{95BCEBE8-0BA7-A5C1-F55B-6DF88781859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46" t="2877"/>
          <a:stretch/>
        </p:blipFill>
        <p:spPr bwMode="auto">
          <a:xfrm>
            <a:off x="4942936" y="1547206"/>
            <a:ext cx="2587924" cy="3055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326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FB0A1E1-5C4C-4924-5CF2-5F3F465C9AD4}"/>
              </a:ext>
            </a:extLst>
          </p:cNvPr>
          <p:cNvSpPr txBox="1"/>
          <p:nvPr/>
        </p:nvSpPr>
        <p:spPr>
          <a:xfrm>
            <a:off x="646981" y="586596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4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664898"/>
            <a:ext cx="6547449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6</a:t>
            </a:r>
          </a:p>
          <a:p>
            <a:r>
              <a:rPr lang="en-IE" sz="6000" dirty="0">
                <a:solidFill>
                  <a:schemeClr val="bg1"/>
                </a:solidFill>
              </a:rPr>
              <a:t>How many months are there in a century?</a:t>
            </a:r>
          </a:p>
        </p:txBody>
      </p:sp>
    </p:spTree>
    <p:extLst>
      <p:ext uri="{BB962C8B-B14F-4D97-AF65-F5344CB8AC3E}">
        <p14:creationId xmlns:p14="http://schemas.microsoft.com/office/powerpoint/2010/main" val="2200446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FEB35AF-FFF4-4BBD-F0EC-64620DC4CB1C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B5A9A75A-F9A8-0231-2B5D-E29EDD4D46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945993E-8391-C490-D8F1-9DB28842E2C6}"/>
              </a:ext>
            </a:extLst>
          </p:cNvPr>
          <p:cNvSpPr txBox="1"/>
          <p:nvPr/>
        </p:nvSpPr>
        <p:spPr>
          <a:xfrm>
            <a:off x="1799692" y="416651"/>
            <a:ext cx="5544616" cy="1015663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12700">
                  <a:solidFill>
                    <a:schemeClr val="tx1"/>
                  </a:solidFill>
                </a:ln>
                <a:solidFill>
                  <a:srgbClr val="005121"/>
                </a:solidFill>
              </a:rPr>
              <a:t>Maths Joke #6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6252C7-4FAF-D2C4-ED26-C178E29BD371}"/>
              </a:ext>
            </a:extLst>
          </p:cNvPr>
          <p:cNvSpPr txBox="1"/>
          <p:nvPr/>
        </p:nvSpPr>
        <p:spPr>
          <a:xfrm>
            <a:off x="1449777" y="2334260"/>
            <a:ext cx="6029325" cy="2585323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CA" altLang="en-US" sz="54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What</a:t>
            </a:r>
            <a:r>
              <a:rPr lang="fr-CA" alt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CA" altLang="en-US" sz="54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is</a:t>
            </a:r>
            <a:r>
              <a:rPr lang="fr-CA" alt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a </a:t>
            </a:r>
            <a:r>
              <a:rPr lang="fr-CA" altLang="en-US" sz="54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swimmer’s</a:t>
            </a:r>
            <a:r>
              <a:rPr lang="fr-CA" alt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CA" altLang="en-US" sz="54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favourite</a:t>
            </a:r>
            <a:r>
              <a:rPr lang="fr-CA" alt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type of maths?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D5FA2F-ADC9-7CAF-7361-0C21F225E6EA}"/>
              </a:ext>
            </a:extLst>
          </p:cNvPr>
          <p:cNvSpPr txBox="1"/>
          <p:nvPr/>
        </p:nvSpPr>
        <p:spPr>
          <a:xfrm>
            <a:off x="1333320" y="4970549"/>
            <a:ext cx="626223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solidFill>
                  <a:srgbClr val="2DCFC0"/>
                </a:solidFill>
              </a:rPr>
              <a:t>Dive-</a:t>
            </a:r>
            <a:r>
              <a:rPr lang="en-IE" sz="8800" b="1" dirty="0" err="1">
                <a:solidFill>
                  <a:srgbClr val="2DCFC0"/>
                </a:solidFill>
              </a:rPr>
              <a:t>ision</a:t>
            </a:r>
            <a:r>
              <a:rPr lang="en-IE" sz="8800" b="1" dirty="0">
                <a:solidFill>
                  <a:srgbClr val="2DCFC0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1957516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71027FD-868F-A21F-5A93-59416FBF0F86}"/>
              </a:ext>
            </a:extLst>
          </p:cNvPr>
          <p:cNvSpPr txBox="1"/>
          <p:nvPr/>
        </p:nvSpPr>
        <p:spPr>
          <a:xfrm>
            <a:off x="1846054" y="353682"/>
            <a:ext cx="494293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000" b="1" dirty="0">
                <a:ln w="38100">
                  <a:solidFill>
                    <a:schemeClr val="tx1"/>
                  </a:solidFill>
                </a:ln>
                <a:solidFill>
                  <a:srgbClr val="F0D392"/>
                </a:solidFill>
              </a:rPr>
              <a:t>ROUND 3</a:t>
            </a:r>
          </a:p>
          <a:p>
            <a:pPr algn="ctr"/>
            <a:r>
              <a:rPr lang="en-IE" sz="8000" b="1" dirty="0">
                <a:ln w="38100">
                  <a:solidFill>
                    <a:schemeClr val="tx1"/>
                  </a:solidFill>
                </a:ln>
                <a:solidFill>
                  <a:srgbClr val="F0D392"/>
                </a:solidFill>
              </a:rPr>
              <a:t>ANSWERS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1A73A0E-0955-E851-0D6B-55E3AD091B2A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6" name="Picture 5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237D320E-783F-CAC3-197C-E70F022B94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179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664898"/>
            <a:ext cx="6547449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1</a:t>
            </a:r>
          </a:p>
          <a:p>
            <a:r>
              <a:rPr lang="en-IE" sz="4400" dirty="0">
                <a:solidFill>
                  <a:schemeClr val="bg1"/>
                </a:solidFill>
              </a:rPr>
              <a:t>What is the value of the variable X in this equation?</a:t>
            </a:r>
          </a:p>
          <a:p>
            <a:pPr algn="ctr"/>
            <a:r>
              <a:rPr lang="en-IE" sz="4400" dirty="0">
                <a:solidFill>
                  <a:schemeClr val="bg1"/>
                </a:solidFill>
              </a:rPr>
              <a:t>X + 15 = 18 + 17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53232A-DA05-ABC6-1BB7-BCC12DE6708B}"/>
              </a:ext>
            </a:extLst>
          </p:cNvPr>
          <p:cNvSpPr txBox="1"/>
          <p:nvPr/>
        </p:nvSpPr>
        <p:spPr>
          <a:xfrm>
            <a:off x="646980" y="586596"/>
            <a:ext cx="3640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3 Answers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0A5EDBA-5987-0831-9373-A702B8EB0DFA}"/>
              </a:ext>
            </a:extLst>
          </p:cNvPr>
          <p:cNvSpPr txBox="1"/>
          <p:nvPr/>
        </p:nvSpPr>
        <p:spPr>
          <a:xfrm>
            <a:off x="2971799" y="4158972"/>
            <a:ext cx="243264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solidFill>
                  <a:srgbClr val="2DCFC0"/>
                </a:solidFill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1141055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1" y="1664898"/>
            <a:ext cx="3795622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2</a:t>
            </a:r>
          </a:p>
          <a:p>
            <a:r>
              <a:rPr lang="en-IE" sz="4000" dirty="0">
                <a:solidFill>
                  <a:schemeClr val="bg1"/>
                </a:solidFill>
              </a:rPr>
              <a:t>What is the date on the day before this date?</a:t>
            </a:r>
          </a:p>
        </p:txBody>
      </p:sp>
      <p:pic>
        <p:nvPicPr>
          <p:cNvPr id="7" name="Picture 6" descr="A red and white calendar with a number and a black number&#10;&#10;Description automatically generated">
            <a:extLst>
              <a:ext uri="{FF2B5EF4-FFF2-40B4-BE49-F238E27FC236}">
                <a16:creationId xmlns:a16="http://schemas.microsoft.com/office/drawing/2014/main" id="{D23F4012-2B0E-2604-7763-01617BDD24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2075" y="1664898"/>
            <a:ext cx="2647027" cy="342899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704F7EC-BD58-3288-F371-1D8544F1A0BE}"/>
              </a:ext>
            </a:extLst>
          </p:cNvPr>
          <p:cNvSpPr txBox="1"/>
          <p:nvPr/>
        </p:nvSpPr>
        <p:spPr>
          <a:xfrm>
            <a:off x="646980" y="586596"/>
            <a:ext cx="3640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3 Answers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9EBD00-1415-1EEE-D91A-A6BC617EA0C1}"/>
              </a:ext>
            </a:extLst>
          </p:cNvPr>
          <p:cNvSpPr txBox="1"/>
          <p:nvPr/>
        </p:nvSpPr>
        <p:spPr>
          <a:xfrm>
            <a:off x="560717" y="4096333"/>
            <a:ext cx="42713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7200" b="1" dirty="0">
                <a:solidFill>
                  <a:srgbClr val="2DCFC0"/>
                </a:solidFill>
              </a:rPr>
              <a:t>April 30th</a:t>
            </a:r>
          </a:p>
        </p:txBody>
      </p:sp>
    </p:spTree>
    <p:extLst>
      <p:ext uri="{BB962C8B-B14F-4D97-AF65-F5344CB8AC3E}">
        <p14:creationId xmlns:p14="http://schemas.microsoft.com/office/powerpoint/2010/main" val="153923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664898"/>
            <a:ext cx="654744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3</a:t>
            </a:r>
          </a:p>
          <a:p>
            <a:r>
              <a:rPr lang="en-IE" sz="4800" dirty="0">
                <a:solidFill>
                  <a:schemeClr val="bg1"/>
                </a:solidFill>
              </a:rPr>
              <a:t>What is the answer when you divide 37.5 by 1000?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BB1125B-0A73-053B-D2FB-BB928F4216F2}"/>
              </a:ext>
            </a:extLst>
          </p:cNvPr>
          <p:cNvSpPr txBox="1"/>
          <p:nvPr/>
        </p:nvSpPr>
        <p:spPr>
          <a:xfrm>
            <a:off x="646980" y="586596"/>
            <a:ext cx="3640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3 Answers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A022659-84CB-2320-88AD-4DCD76FF3D27}"/>
              </a:ext>
            </a:extLst>
          </p:cNvPr>
          <p:cNvSpPr txBox="1"/>
          <p:nvPr/>
        </p:nvSpPr>
        <p:spPr>
          <a:xfrm>
            <a:off x="2434805" y="4158972"/>
            <a:ext cx="350663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solidFill>
                  <a:srgbClr val="2DCFC0"/>
                </a:solidFill>
              </a:rPr>
              <a:t>0.0375</a:t>
            </a:r>
          </a:p>
        </p:txBody>
      </p:sp>
    </p:spTree>
    <p:extLst>
      <p:ext uri="{BB962C8B-B14F-4D97-AF65-F5344CB8AC3E}">
        <p14:creationId xmlns:p14="http://schemas.microsoft.com/office/powerpoint/2010/main" val="684818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664898"/>
            <a:ext cx="654744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4</a:t>
            </a:r>
          </a:p>
          <a:p>
            <a:r>
              <a:rPr lang="en-IE" sz="4800" dirty="0">
                <a:solidFill>
                  <a:schemeClr val="bg1"/>
                </a:solidFill>
              </a:rPr>
              <a:t>True or False: a </a:t>
            </a:r>
            <a:r>
              <a:rPr lang="en-IE" sz="4800" b="1" u="sng" dirty="0">
                <a:solidFill>
                  <a:schemeClr val="bg1"/>
                </a:solidFill>
              </a:rPr>
              <a:t>Decillion</a:t>
            </a:r>
            <a:r>
              <a:rPr lang="en-IE" sz="4800" dirty="0">
                <a:solidFill>
                  <a:schemeClr val="bg1"/>
                </a:solidFill>
              </a:rPr>
              <a:t> is a number worth 10</a:t>
            </a:r>
            <a:r>
              <a:rPr lang="en-IE" sz="4800" baseline="30000" dirty="0">
                <a:solidFill>
                  <a:schemeClr val="bg1"/>
                </a:solidFill>
              </a:rPr>
              <a:t>33</a:t>
            </a:r>
            <a:r>
              <a:rPr lang="en-IE" sz="48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39EA6DF-C59F-728E-ECF9-EE1A1500B081}"/>
              </a:ext>
            </a:extLst>
          </p:cNvPr>
          <p:cNvSpPr txBox="1"/>
          <p:nvPr/>
        </p:nvSpPr>
        <p:spPr>
          <a:xfrm>
            <a:off x="646980" y="586596"/>
            <a:ext cx="3640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3 Answers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8FF3B4B-33D8-5D55-1FB3-C77E83AE8C14}"/>
              </a:ext>
            </a:extLst>
          </p:cNvPr>
          <p:cNvSpPr txBox="1"/>
          <p:nvPr/>
        </p:nvSpPr>
        <p:spPr>
          <a:xfrm>
            <a:off x="2971799" y="4158972"/>
            <a:ext cx="243264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solidFill>
                  <a:srgbClr val="2DCFC0"/>
                </a:solidFill>
              </a:rPr>
              <a:t>True</a:t>
            </a:r>
          </a:p>
        </p:txBody>
      </p:sp>
    </p:spTree>
    <p:extLst>
      <p:ext uri="{BB962C8B-B14F-4D97-AF65-F5344CB8AC3E}">
        <p14:creationId xmlns:p14="http://schemas.microsoft.com/office/powerpoint/2010/main" val="3396125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819510" y="1232927"/>
            <a:ext cx="6547449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5</a:t>
            </a:r>
          </a:p>
          <a:p>
            <a:r>
              <a:rPr lang="en-IE" sz="3600" dirty="0">
                <a:solidFill>
                  <a:schemeClr val="bg1"/>
                </a:solidFill>
              </a:rPr>
              <a:t>How many Prime Numbers can you see?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3F7B9D0-F4F9-E6A5-6206-DC95D53690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9126686"/>
              </p:ext>
            </p:extLst>
          </p:nvPr>
        </p:nvGraphicFramePr>
        <p:xfrm>
          <a:off x="1239327" y="2895983"/>
          <a:ext cx="6096000" cy="2072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2224783560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3027743723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3698147269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53125451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40292064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IE" sz="2800" b="1" dirty="0"/>
                        <a:t>15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800" b="1" dirty="0"/>
                        <a:t>21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800" b="1" dirty="0"/>
                        <a:t>7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B36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800" b="1" dirty="0"/>
                        <a:t>23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B36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800" b="1" dirty="0"/>
                        <a:t>5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B36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22203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IE" sz="2800" b="1" dirty="0"/>
                        <a:t>3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B36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800" b="1" dirty="0"/>
                        <a:t>32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800" b="1" dirty="0"/>
                        <a:t>29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B36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800" b="1" dirty="0"/>
                        <a:t>50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800" b="1" dirty="0"/>
                        <a:t>79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B36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98545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IE" sz="2800" b="1" dirty="0"/>
                        <a:t>16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800" b="1" dirty="0"/>
                        <a:t>44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800" b="1" dirty="0"/>
                        <a:t>19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B36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800" b="1" dirty="0"/>
                        <a:t>9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800" b="1" dirty="0"/>
                        <a:t>4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11412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IE" sz="2800" b="1" dirty="0"/>
                        <a:t>10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800" b="1" dirty="0"/>
                        <a:t>55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800" b="1" dirty="0"/>
                        <a:t>100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800" b="1" dirty="0"/>
                        <a:t>91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800" b="1" dirty="0"/>
                        <a:t>6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8066865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12BAE69F-6DF5-9CBF-B3B4-BF46E3F992C9}"/>
              </a:ext>
            </a:extLst>
          </p:cNvPr>
          <p:cNvSpPr txBox="1"/>
          <p:nvPr/>
        </p:nvSpPr>
        <p:spPr>
          <a:xfrm>
            <a:off x="646980" y="586596"/>
            <a:ext cx="3640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3 Answers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1A3BF55-C0A7-1F78-E0DD-15E10BA281DF}"/>
              </a:ext>
            </a:extLst>
          </p:cNvPr>
          <p:cNvSpPr txBox="1"/>
          <p:nvPr/>
        </p:nvSpPr>
        <p:spPr>
          <a:xfrm>
            <a:off x="2876909" y="4951924"/>
            <a:ext cx="24326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solidFill>
                  <a:srgbClr val="2DCFC0"/>
                </a:solidFill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2736119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884208" y="1457864"/>
            <a:ext cx="390776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6</a:t>
            </a:r>
          </a:p>
          <a:p>
            <a:r>
              <a:rPr lang="en-IE" sz="4000" dirty="0">
                <a:solidFill>
                  <a:schemeClr val="bg1"/>
                </a:solidFill>
              </a:rPr>
              <a:t>What number is normally below the number 8 on a calculator?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BB1FF54-C6BF-4DA5-50B5-2F60C5EEE26C}"/>
              </a:ext>
            </a:extLst>
          </p:cNvPr>
          <p:cNvSpPr txBox="1"/>
          <p:nvPr/>
        </p:nvSpPr>
        <p:spPr>
          <a:xfrm>
            <a:off x="646980" y="586596"/>
            <a:ext cx="3640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3 Answers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7D6B5EA-A4B7-B102-835F-262CE611EBEE}"/>
              </a:ext>
            </a:extLst>
          </p:cNvPr>
          <p:cNvSpPr txBox="1"/>
          <p:nvPr/>
        </p:nvSpPr>
        <p:spPr>
          <a:xfrm>
            <a:off x="1539814" y="4331501"/>
            <a:ext cx="243264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solidFill>
                  <a:srgbClr val="2DCFC0"/>
                </a:solidFill>
              </a:rPr>
              <a:t>5</a:t>
            </a:r>
          </a:p>
        </p:txBody>
      </p:sp>
      <p:pic>
        <p:nvPicPr>
          <p:cNvPr id="9" name="Picture 8" descr="A screenshot of a calculator&#10;&#10;Description automatically generated">
            <a:extLst>
              <a:ext uri="{FF2B5EF4-FFF2-40B4-BE49-F238E27FC236}">
                <a16:creationId xmlns:a16="http://schemas.microsoft.com/office/drawing/2014/main" id="{3448878C-7D54-CCF6-A034-F2096508A9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2551" y="1613141"/>
            <a:ext cx="2570672" cy="3331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369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FB0A1E1-5C4C-4924-5CF2-5F3F465C9AD4}"/>
              </a:ext>
            </a:extLst>
          </p:cNvPr>
          <p:cNvSpPr txBox="1"/>
          <p:nvPr/>
        </p:nvSpPr>
        <p:spPr>
          <a:xfrm>
            <a:off x="646981" y="586596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664898"/>
            <a:ext cx="6547449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1</a:t>
            </a:r>
          </a:p>
          <a:p>
            <a:r>
              <a:rPr lang="en-IE" sz="6000" dirty="0">
                <a:solidFill>
                  <a:schemeClr val="bg1"/>
                </a:solidFill>
              </a:rPr>
              <a:t>What number must be added to 64 to get 141?</a:t>
            </a:r>
          </a:p>
        </p:txBody>
      </p:sp>
    </p:spTree>
    <p:extLst>
      <p:ext uri="{BB962C8B-B14F-4D97-AF65-F5344CB8AC3E}">
        <p14:creationId xmlns:p14="http://schemas.microsoft.com/office/powerpoint/2010/main" val="2597185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FEB35AF-FFF4-4BBD-F0EC-64620DC4CB1C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B5A9A75A-F9A8-0231-2B5D-E29EDD4D46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945993E-8391-C490-D8F1-9DB28842E2C6}"/>
              </a:ext>
            </a:extLst>
          </p:cNvPr>
          <p:cNvSpPr txBox="1"/>
          <p:nvPr/>
        </p:nvSpPr>
        <p:spPr>
          <a:xfrm>
            <a:off x="1799692" y="416651"/>
            <a:ext cx="5544616" cy="1015663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12700">
                  <a:solidFill>
                    <a:schemeClr val="tx1"/>
                  </a:solidFill>
                </a:ln>
                <a:solidFill>
                  <a:srgbClr val="005121"/>
                </a:solidFill>
              </a:rPr>
              <a:t>Maths Joke #7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6252C7-4FAF-D2C4-ED26-C178E29BD371}"/>
              </a:ext>
            </a:extLst>
          </p:cNvPr>
          <p:cNvSpPr txBox="1"/>
          <p:nvPr/>
        </p:nvSpPr>
        <p:spPr>
          <a:xfrm>
            <a:off x="1449777" y="2334260"/>
            <a:ext cx="6029325" cy="2585323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CA" altLang="en-US" sz="54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Why</a:t>
            </a:r>
            <a:r>
              <a:rPr lang="fr-CA" alt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CA" altLang="en-US" sz="54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did</a:t>
            </a:r>
            <a:r>
              <a:rPr lang="fr-CA" alt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the obtuse angle go to the </a:t>
            </a:r>
            <a:r>
              <a:rPr lang="fr-CA" altLang="en-US" sz="54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beach</a:t>
            </a:r>
            <a:r>
              <a:rPr lang="fr-CA" alt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D5FA2F-ADC9-7CAF-7361-0C21F225E6EA}"/>
              </a:ext>
            </a:extLst>
          </p:cNvPr>
          <p:cNvSpPr txBox="1"/>
          <p:nvPr/>
        </p:nvSpPr>
        <p:spPr>
          <a:xfrm>
            <a:off x="1333320" y="4847439"/>
            <a:ext cx="6262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4800" b="1" dirty="0">
                <a:solidFill>
                  <a:srgbClr val="2DCFC0"/>
                </a:solidFill>
              </a:rPr>
              <a:t>Because it was over 90</a:t>
            </a:r>
            <a:r>
              <a:rPr lang="en-IE" sz="4800" b="1" baseline="30000" dirty="0">
                <a:solidFill>
                  <a:srgbClr val="2DCFC0"/>
                </a:solidFill>
              </a:rPr>
              <a:t>0</a:t>
            </a:r>
            <a:r>
              <a:rPr lang="en-IE" sz="4800" b="1" dirty="0">
                <a:solidFill>
                  <a:srgbClr val="2DCFC0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130347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71027FD-868F-A21F-5A93-59416FBF0F86}"/>
              </a:ext>
            </a:extLst>
          </p:cNvPr>
          <p:cNvSpPr txBox="1"/>
          <p:nvPr/>
        </p:nvSpPr>
        <p:spPr>
          <a:xfrm>
            <a:off x="1751163" y="1069675"/>
            <a:ext cx="471864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ln w="38100">
                  <a:solidFill>
                    <a:schemeClr val="tx1"/>
                  </a:solidFill>
                </a:ln>
                <a:solidFill>
                  <a:srgbClr val="F0D392"/>
                </a:solidFill>
              </a:rPr>
              <a:t>ROUND 5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7558383-A2C1-EB26-82E3-D1C22D303239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5" name="Picture 4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85E66382-7C00-E800-27A1-5EBC95744F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230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FB0A1E1-5C4C-4924-5CF2-5F3F465C9AD4}"/>
              </a:ext>
            </a:extLst>
          </p:cNvPr>
          <p:cNvSpPr txBox="1"/>
          <p:nvPr/>
        </p:nvSpPr>
        <p:spPr>
          <a:xfrm>
            <a:off x="646981" y="586596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457864"/>
            <a:ext cx="3657600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1</a:t>
            </a:r>
          </a:p>
          <a:p>
            <a:r>
              <a:rPr lang="en-IE" sz="6000" dirty="0">
                <a:solidFill>
                  <a:schemeClr val="bg1"/>
                </a:solidFill>
              </a:rPr>
              <a:t>What is the name of this line in a circle?</a:t>
            </a:r>
          </a:p>
        </p:txBody>
      </p:sp>
      <p:pic>
        <p:nvPicPr>
          <p:cNvPr id="9" name="Picture 8" descr="A blue circle with black arrows&#10;&#10;Description automatically generated">
            <a:extLst>
              <a:ext uri="{FF2B5EF4-FFF2-40B4-BE49-F238E27FC236}">
                <a16:creationId xmlns:a16="http://schemas.microsoft.com/office/drawing/2014/main" id="{957DB953-6BB8-20C3-FF50-91942C7152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7056" y="1797919"/>
            <a:ext cx="2749249" cy="2750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251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FB0A1E1-5C4C-4924-5CF2-5F3F465C9AD4}"/>
              </a:ext>
            </a:extLst>
          </p:cNvPr>
          <p:cNvSpPr txBox="1"/>
          <p:nvPr/>
        </p:nvSpPr>
        <p:spPr>
          <a:xfrm>
            <a:off x="646981" y="586596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518076"/>
            <a:ext cx="4161870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2</a:t>
            </a:r>
          </a:p>
          <a:p>
            <a:r>
              <a:rPr lang="en-IE" sz="4800" dirty="0">
                <a:solidFill>
                  <a:schemeClr val="bg1"/>
                </a:solidFill>
              </a:rPr>
              <a:t>Yes or no, is this picture of an owl symmetrical or not?</a:t>
            </a:r>
          </a:p>
        </p:txBody>
      </p:sp>
      <p:pic>
        <p:nvPicPr>
          <p:cNvPr id="7" name="Picture 6" descr="A cartoon of an owl&#10;&#10;Description automatically generated">
            <a:extLst>
              <a:ext uri="{FF2B5EF4-FFF2-40B4-BE49-F238E27FC236}">
                <a16:creationId xmlns:a16="http://schemas.microsoft.com/office/drawing/2014/main" id="{C2E3C495-D944-89D1-5311-7036111ABD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270" y="2219629"/>
            <a:ext cx="2601245" cy="2291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205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FB0A1E1-5C4C-4924-5CF2-5F3F465C9AD4}"/>
              </a:ext>
            </a:extLst>
          </p:cNvPr>
          <p:cNvSpPr txBox="1"/>
          <p:nvPr/>
        </p:nvSpPr>
        <p:spPr>
          <a:xfrm>
            <a:off x="646981" y="586596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1" y="1664898"/>
            <a:ext cx="4968816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3</a:t>
            </a:r>
          </a:p>
          <a:p>
            <a:r>
              <a:rPr lang="en-IE" sz="4000" dirty="0">
                <a:solidFill>
                  <a:schemeClr val="bg1"/>
                </a:solidFill>
              </a:rPr>
              <a:t>When Rosie was six years old, her brother Jacob was half her age. Rosie is now 40, what age is Jacob?</a:t>
            </a:r>
          </a:p>
        </p:txBody>
      </p:sp>
      <p:pic>
        <p:nvPicPr>
          <p:cNvPr id="7" name="Picture 6" descr="A cartoon of a child&#10;&#10;Description automatically generated">
            <a:extLst>
              <a:ext uri="{FF2B5EF4-FFF2-40B4-BE49-F238E27FC236}">
                <a16:creationId xmlns:a16="http://schemas.microsoft.com/office/drawing/2014/main" id="{7DF03762-9B12-E4F4-F150-C536B6B4AE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5701" y="1664898"/>
            <a:ext cx="1593401" cy="3338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016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FB0A1E1-5C4C-4924-5CF2-5F3F465C9AD4}"/>
              </a:ext>
            </a:extLst>
          </p:cNvPr>
          <p:cNvSpPr txBox="1"/>
          <p:nvPr/>
        </p:nvSpPr>
        <p:spPr>
          <a:xfrm>
            <a:off x="646981" y="586596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1" y="1664898"/>
            <a:ext cx="4968816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4</a:t>
            </a:r>
          </a:p>
          <a:p>
            <a:r>
              <a:rPr lang="en-IE" sz="6000" dirty="0">
                <a:solidFill>
                  <a:schemeClr val="bg1"/>
                </a:solidFill>
              </a:rPr>
              <a:t>How many of these weights make up 1KG?</a:t>
            </a:r>
          </a:p>
        </p:txBody>
      </p:sp>
      <p:pic>
        <p:nvPicPr>
          <p:cNvPr id="7" name="Picture 6" descr="A yellow container with a black background&#10;&#10;Description automatically generated">
            <a:extLst>
              <a:ext uri="{FF2B5EF4-FFF2-40B4-BE49-F238E27FC236}">
                <a16:creationId xmlns:a16="http://schemas.microsoft.com/office/drawing/2014/main" id="{7CEA1FA4-FC57-CD40-8215-72214C343B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3216" y="2342200"/>
            <a:ext cx="1468648" cy="2173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160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FB0A1E1-5C4C-4924-5CF2-5F3F465C9AD4}"/>
              </a:ext>
            </a:extLst>
          </p:cNvPr>
          <p:cNvSpPr txBox="1"/>
          <p:nvPr/>
        </p:nvSpPr>
        <p:spPr>
          <a:xfrm>
            <a:off x="646981" y="586596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664898"/>
            <a:ext cx="4382219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5</a:t>
            </a:r>
          </a:p>
          <a:p>
            <a:r>
              <a:rPr lang="en-IE" sz="4800" dirty="0">
                <a:solidFill>
                  <a:schemeClr val="bg1"/>
                </a:solidFill>
              </a:rPr>
              <a:t>How many corners are on this 3D shape ? </a:t>
            </a:r>
            <a:r>
              <a:rPr lang="en-IE" sz="3600" dirty="0">
                <a:solidFill>
                  <a:schemeClr val="bg1"/>
                </a:solidFill>
              </a:rPr>
              <a:t>(Hint: not all corners can be seen)</a:t>
            </a:r>
          </a:p>
        </p:txBody>
      </p:sp>
      <p:pic>
        <p:nvPicPr>
          <p:cNvPr id="7" name="Picture 6" descr="A pink cube with black background&#10;&#10;Description automatically generated">
            <a:extLst>
              <a:ext uri="{FF2B5EF4-FFF2-40B4-BE49-F238E27FC236}">
                <a16:creationId xmlns:a16="http://schemas.microsoft.com/office/drawing/2014/main" id="{9E273E46-8699-24E6-B178-8C38AD7006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4257" y="2044460"/>
            <a:ext cx="2301858" cy="2080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668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FB0A1E1-5C4C-4924-5CF2-5F3F465C9AD4}"/>
              </a:ext>
            </a:extLst>
          </p:cNvPr>
          <p:cNvSpPr txBox="1"/>
          <p:nvPr/>
        </p:nvSpPr>
        <p:spPr>
          <a:xfrm>
            <a:off x="646981" y="586596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664898"/>
            <a:ext cx="6547449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6</a:t>
            </a:r>
          </a:p>
          <a:p>
            <a:r>
              <a:rPr lang="en-US" sz="4000" dirty="0">
                <a:solidFill>
                  <a:schemeClr val="bg1"/>
                </a:solidFill>
              </a:rPr>
              <a:t>An apple and an orange together cost €4. An apple and a pear together cost €5. Two apples cost €6. Which fruit is the most expensive?</a:t>
            </a:r>
            <a:endParaRPr lang="en-IE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6950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FEB35AF-FFF4-4BBD-F0EC-64620DC4CB1C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B5A9A75A-F9A8-0231-2B5D-E29EDD4D46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945993E-8391-C490-D8F1-9DB28842E2C6}"/>
              </a:ext>
            </a:extLst>
          </p:cNvPr>
          <p:cNvSpPr txBox="1"/>
          <p:nvPr/>
        </p:nvSpPr>
        <p:spPr>
          <a:xfrm>
            <a:off x="1799692" y="416651"/>
            <a:ext cx="5544616" cy="1015663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12700">
                  <a:solidFill>
                    <a:schemeClr val="tx1"/>
                  </a:solidFill>
                </a:ln>
                <a:solidFill>
                  <a:srgbClr val="005121"/>
                </a:solidFill>
              </a:rPr>
              <a:t>Maths Joke #8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6252C7-4FAF-D2C4-ED26-C178E29BD371}"/>
              </a:ext>
            </a:extLst>
          </p:cNvPr>
          <p:cNvSpPr txBox="1"/>
          <p:nvPr/>
        </p:nvSpPr>
        <p:spPr>
          <a:xfrm>
            <a:off x="1449777" y="2334260"/>
            <a:ext cx="6029325" cy="2585323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CA" altLang="en-US" sz="54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What</a:t>
            </a:r>
            <a:r>
              <a:rPr lang="fr-CA" alt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CA" altLang="en-US" sz="54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is</a:t>
            </a:r>
            <a:r>
              <a:rPr lang="fr-CA" alt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a </a:t>
            </a:r>
            <a:r>
              <a:rPr lang="fr-CA" altLang="en-US" sz="54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bird’s</a:t>
            </a:r>
            <a:r>
              <a:rPr lang="fr-CA" alt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CA" altLang="en-US" sz="54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favourite</a:t>
            </a:r>
            <a:r>
              <a:rPr lang="fr-CA" alt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type of maths?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D5FA2F-ADC9-7CAF-7361-0C21F225E6EA}"/>
              </a:ext>
            </a:extLst>
          </p:cNvPr>
          <p:cNvSpPr txBox="1"/>
          <p:nvPr/>
        </p:nvSpPr>
        <p:spPr>
          <a:xfrm>
            <a:off x="1333320" y="4847439"/>
            <a:ext cx="626223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solidFill>
                  <a:srgbClr val="2DCFC0"/>
                </a:solidFill>
              </a:rPr>
              <a:t>Owl-</a:t>
            </a:r>
            <a:r>
              <a:rPr lang="en-IE" sz="8800" b="1" dirty="0" err="1">
                <a:solidFill>
                  <a:srgbClr val="2DCFC0"/>
                </a:solidFill>
              </a:rPr>
              <a:t>gebra</a:t>
            </a:r>
            <a:r>
              <a:rPr lang="en-IE" sz="8800" b="1" dirty="0">
                <a:solidFill>
                  <a:srgbClr val="2DCFC0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576859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71027FD-868F-A21F-5A93-59416FBF0F86}"/>
              </a:ext>
            </a:extLst>
          </p:cNvPr>
          <p:cNvSpPr txBox="1"/>
          <p:nvPr/>
        </p:nvSpPr>
        <p:spPr>
          <a:xfrm>
            <a:off x="1846054" y="353682"/>
            <a:ext cx="494293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000" b="1" dirty="0">
                <a:ln w="38100">
                  <a:solidFill>
                    <a:schemeClr val="tx1"/>
                  </a:solidFill>
                </a:ln>
                <a:solidFill>
                  <a:srgbClr val="F0D392"/>
                </a:solidFill>
              </a:rPr>
              <a:t>ROUND 4</a:t>
            </a:r>
          </a:p>
          <a:p>
            <a:pPr algn="ctr"/>
            <a:r>
              <a:rPr lang="en-IE" sz="8000" b="1" dirty="0">
                <a:ln w="38100">
                  <a:solidFill>
                    <a:schemeClr val="tx1"/>
                  </a:solidFill>
                </a:ln>
                <a:solidFill>
                  <a:srgbClr val="F0D392"/>
                </a:solidFill>
              </a:rPr>
              <a:t>ANSWERS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1A73A0E-0955-E851-0D6B-55E3AD091B2A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6" name="Picture 5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237D320E-783F-CAC3-197C-E70F022B94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060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FB0A1E1-5C4C-4924-5CF2-5F3F465C9AD4}"/>
              </a:ext>
            </a:extLst>
          </p:cNvPr>
          <p:cNvSpPr txBox="1"/>
          <p:nvPr/>
        </p:nvSpPr>
        <p:spPr>
          <a:xfrm>
            <a:off x="646981" y="586596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664898"/>
            <a:ext cx="6547449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2</a:t>
            </a:r>
          </a:p>
          <a:p>
            <a:r>
              <a:rPr lang="en-IE" sz="6000" dirty="0">
                <a:solidFill>
                  <a:schemeClr val="bg1"/>
                </a:solidFill>
              </a:rPr>
              <a:t>0.75 is the same as: 7.5%; 75</a:t>
            </a:r>
            <a:r>
              <a:rPr lang="en-IE" sz="6000" baseline="30000" dirty="0">
                <a:solidFill>
                  <a:schemeClr val="bg1"/>
                </a:solidFill>
              </a:rPr>
              <a:t>0</a:t>
            </a:r>
            <a:r>
              <a:rPr lang="en-IE" sz="6000" dirty="0">
                <a:solidFill>
                  <a:schemeClr val="bg1"/>
                </a:solidFill>
              </a:rPr>
              <a:t>; 75%; €7.50?</a:t>
            </a:r>
          </a:p>
        </p:txBody>
      </p:sp>
    </p:spTree>
    <p:extLst>
      <p:ext uri="{BB962C8B-B14F-4D97-AF65-F5344CB8AC3E}">
        <p14:creationId xmlns:p14="http://schemas.microsoft.com/office/powerpoint/2010/main" val="2995000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664898"/>
            <a:ext cx="654744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1</a:t>
            </a:r>
          </a:p>
          <a:p>
            <a:r>
              <a:rPr lang="en-IE" sz="4000" dirty="0">
                <a:solidFill>
                  <a:schemeClr val="bg1"/>
                </a:solidFill>
              </a:rPr>
              <a:t>School began at 9:10am. First break was 90 minutes later. At what time did the first break begin?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AD774A8-FD81-0767-BB1A-364CDF0E3785}"/>
              </a:ext>
            </a:extLst>
          </p:cNvPr>
          <p:cNvSpPr txBox="1"/>
          <p:nvPr/>
        </p:nvSpPr>
        <p:spPr>
          <a:xfrm>
            <a:off x="646980" y="586596"/>
            <a:ext cx="3640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4 Answers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B35B91-15BC-97BE-6802-020C2A2402CB}"/>
              </a:ext>
            </a:extLst>
          </p:cNvPr>
          <p:cNvSpPr txBox="1"/>
          <p:nvPr/>
        </p:nvSpPr>
        <p:spPr>
          <a:xfrm>
            <a:off x="2160915" y="4199893"/>
            <a:ext cx="425282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solidFill>
                  <a:srgbClr val="2DCFC0"/>
                </a:solidFill>
              </a:rPr>
              <a:t>10:40am</a:t>
            </a:r>
          </a:p>
        </p:txBody>
      </p:sp>
    </p:spTree>
    <p:extLst>
      <p:ext uri="{BB962C8B-B14F-4D97-AF65-F5344CB8AC3E}">
        <p14:creationId xmlns:p14="http://schemas.microsoft.com/office/powerpoint/2010/main" val="4064300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664898"/>
            <a:ext cx="6547449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2</a:t>
            </a:r>
          </a:p>
          <a:p>
            <a:r>
              <a:rPr lang="en-IE" sz="4400" dirty="0">
                <a:solidFill>
                  <a:schemeClr val="bg1"/>
                </a:solidFill>
              </a:rPr>
              <a:t>What is the value of the 3 in this number:</a:t>
            </a:r>
          </a:p>
          <a:p>
            <a:pPr algn="ctr"/>
            <a:r>
              <a:rPr lang="en-IE" sz="4400" dirty="0">
                <a:solidFill>
                  <a:schemeClr val="bg1"/>
                </a:solidFill>
              </a:rPr>
              <a:t>42</a:t>
            </a:r>
            <a:r>
              <a:rPr lang="en-IE" sz="4400" dirty="0">
                <a:solidFill>
                  <a:srgbClr val="FF0000"/>
                </a:solidFill>
              </a:rPr>
              <a:t>3</a:t>
            </a:r>
            <a:r>
              <a:rPr lang="en-IE" sz="4400" dirty="0">
                <a:solidFill>
                  <a:schemeClr val="bg1"/>
                </a:solidFill>
              </a:rPr>
              <a:t>1.69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2F39C67-20EC-7C96-0632-0A239D26992C}"/>
              </a:ext>
            </a:extLst>
          </p:cNvPr>
          <p:cNvSpPr txBox="1"/>
          <p:nvPr/>
        </p:nvSpPr>
        <p:spPr>
          <a:xfrm>
            <a:off x="646980" y="586596"/>
            <a:ext cx="3640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4 Answers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1A4B564-BD47-0BB7-3C1B-E4BE2737442B}"/>
              </a:ext>
            </a:extLst>
          </p:cNvPr>
          <p:cNvSpPr txBox="1"/>
          <p:nvPr/>
        </p:nvSpPr>
        <p:spPr>
          <a:xfrm>
            <a:off x="1302590" y="4158972"/>
            <a:ext cx="556403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solidFill>
                  <a:srgbClr val="2DCFC0"/>
                </a:solidFill>
              </a:rPr>
              <a:t>30 (3 tens)</a:t>
            </a:r>
          </a:p>
        </p:txBody>
      </p:sp>
    </p:spTree>
    <p:extLst>
      <p:ext uri="{BB962C8B-B14F-4D97-AF65-F5344CB8AC3E}">
        <p14:creationId xmlns:p14="http://schemas.microsoft.com/office/powerpoint/2010/main" val="1754824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664898"/>
            <a:ext cx="347644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3</a:t>
            </a:r>
          </a:p>
          <a:p>
            <a:r>
              <a:rPr lang="en-IE" sz="3200" dirty="0">
                <a:solidFill>
                  <a:schemeClr val="bg1"/>
                </a:solidFill>
              </a:rPr>
              <a:t>What number goes into the marked square in the Sudoku puzzle?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E36EBDBF-EE9C-0CDB-B6F5-FD65D4BDDBB7}"/>
              </a:ext>
            </a:extLst>
          </p:cNvPr>
          <p:cNvGrpSpPr/>
          <p:nvPr/>
        </p:nvGrpSpPr>
        <p:grpSpPr>
          <a:xfrm>
            <a:off x="4621602" y="1664898"/>
            <a:ext cx="2976113" cy="2976113"/>
            <a:chOff x="4621602" y="1664898"/>
            <a:chExt cx="2976113" cy="2976113"/>
          </a:xfrm>
        </p:grpSpPr>
        <p:pic>
          <p:nvPicPr>
            <p:cNvPr id="7" name="Picture 6" descr="A grid of numbers with black text&#10;&#10;Description automatically generated">
              <a:extLst>
                <a:ext uri="{FF2B5EF4-FFF2-40B4-BE49-F238E27FC236}">
                  <a16:creationId xmlns:a16="http://schemas.microsoft.com/office/drawing/2014/main" id="{F85AE0E0-7E0A-47AD-79CD-B9509FA01DD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21602" y="1664898"/>
              <a:ext cx="2976113" cy="2976113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DED8646-8215-CF53-68A8-7FEB8FA19C91}"/>
                </a:ext>
              </a:extLst>
            </p:cNvPr>
            <p:cNvSpPr txBox="1"/>
            <p:nvPr/>
          </p:nvSpPr>
          <p:spPr>
            <a:xfrm>
              <a:off x="6676845" y="1729098"/>
              <a:ext cx="396815" cy="40011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2000" b="1" dirty="0">
                  <a:solidFill>
                    <a:srgbClr val="FF0000"/>
                  </a:solidFill>
                </a:rPr>
                <a:t>?</a:t>
              </a: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9FE2AC2B-413C-0F26-3F73-4BB6E4498DF3}"/>
              </a:ext>
            </a:extLst>
          </p:cNvPr>
          <p:cNvSpPr txBox="1"/>
          <p:nvPr/>
        </p:nvSpPr>
        <p:spPr>
          <a:xfrm>
            <a:off x="646980" y="586596"/>
            <a:ext cx="3640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4 Answers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0B434D1-17FE-1B06-7425-B8C1B0DF695D}"/>
              </a:ext>
            </a:extLst>
          </p:cNvPr>
          <p:cNvSpPr txBox="1"/>
          <p:nvPr/>
        </p:nvSpPr>
        <p:spPr>
          <a:xfrm>
            <a:off x="1367286" y="4219443"/>
            <a:ext cx="243264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solidFill>
                  <a:srgbClr val="2DCFC0"/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662922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1" y="1664898"/>
            <a:ext cx="436606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4</a:t>
            </a:r>
          </a:p>
          <a:p>
            <a:r>
              <a:rPr lang="en-IE" sz="3200" dirty="0">
                <a:solidFill>
                  <a:schemeClr val="bg1"/>
                </a:solidFill>
              </a:rPr>
              <a:t>There are four pupils in a group. If each one shakes hands with the other, how many handshakes take place?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D7171F1-B04D-4FBC-2FF3-86F5B381114A}"/>
              </a:ext>
            </a:extLst>
          </p:cNvPr>
          <p:cNvGrpSpPr/>
          <p:nvPr/>
        </p:nvGrpSpPr>
        <p:grpSpPr>
          <a:xfrm>
            <a:off x="5280462" y="1603753"/>
            <a:ext cx="1965376" cy="3372551"/>
            <a:chOff x="5280462" y="1603753"/>
            <a:chExt cx="1965376" cy="3372551"/>
          </a:xfrm>
        </p:grpSpPr>
        <p:pic>
          <p:nvPicPr>
            <p:cNvPr id="7" name="Picture 6" descr="A cartoon of a child in a wheelchair&#10;&#10;Description automatically generated">
              <a:extLst>
                <a:ext uri="{FF2B5EF4-FFF2-40B4-BE49-F238E27FC236}">
                  <a16:creationId xmlns:a16="http://schemas.microsoft.com/office/drawing/2014/main" id="{66F2766A-D686-516D-5CC5-80C0CB5DCAE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80462" y="1663759"/>
              <a:ext cx="995627" cy="1630393"/>
            </a:xfrm>
            <a:prstGeom prst="rect">
              <a:avLst/>
            </a:prstGeom>
          </p:spPr>
        </p:pic>
        <p:pic>
          <p:nvPicPr>
            <p:cNvPr id="9" name="Picture 8" descr="Cartoon of a child&#10;&#10;Description automatically generated">
              <a:extLst>
                <a:ext uri="{FF2B5EF4-FFF2-40B4-BE49-F238E27FC236}">
                  <a16:creationId xmlns:a16="http://schemas.microsoft.com/office/drawing/2014/main" id="{1EF7C9B9-8953-A04E-2BD1-6954221DEC7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04729" y="3345911"/>
              <a:ext cx="631696" cy="1630393"/>
            </a:xfrm>
            <a:prstGeom prst="rect">
              <a:avLst/>
            </a:prstGeom>
          </p:spPr>
        </p:pic>
        <p:pic>
          <p:nvPicPr>
            <p:cNvPr id="11" name="Picture 10" descr="A cartoon of a child&#10;&#10;Description automatically generated">
              <a:extLst>
                <a:ext uri="{FF2B5EF4-FFF2-40B4-BE49-F238E27FC236}">
                  <a16:creationId xmlns:a16="http://schemas.microsoft.com/office/drawing/2014/main" id="{2617E8A1-F522-923E-D2EB-60AC8BB7CBC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39542" y="3333063"/>
              <a:ext cx="836547" cy="1630393"/>
            </a:xfrm>
            <a:prstGeom prst="rect">
              <a:avLst/>
            </a:prstGeom>
          </p:spPr>
        </p:pic>
        <p:pic>
          <p:nvPicPr>
            <p:cNvPr id="13" name="Picture 12" descr="A cartoon of a child wearing a blue scarf&#10;&#10;Description automatically generated">
              <a:extLst>
                <a:ext uri="{FF2B5EF4-FFF2-40B4-BE49-F238E27FC236}">
                  <a16:creationId xmlns:a16="http://schemas.microsoft.com/office/drawing/2014/main" id="{EB6EE2B4-DA4C-F4B1-6154-623D28BBD26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95316" y="1603753"/>
              <a:ext cx="850522" cy="1630393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0D6516F6-9550-113F-1590-63E96F5AFB45}"/>
              </a:ext>
            </a:extLst>
          </p:cNvPr>
          <p:cNvSpPr txBox="1"/>
          <p:nvPr/>
        </p:nvSpPr>
        <p:spPr>
          <a:xfrm>
            <a:off x="646980" y="586596"/>
            <a:ext cx="3640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4 Answers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3EDD16F-B3DE-5B0C-5127-880DA2649D7E}"/>
              </a:ext>
            </a:extLst>
          </p:cNvPr>
          <p:cNvSpPr txBox="1"/>
          <p:nvPr/>
        </p:nvSpPr>
        <p:spPr>
          <a:xfrm>
            <a:off x="2971799" y="4158972"/>
            <a:ext cx="243264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solidFill>
                  <a:srgbClr val="2DCFC0"/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037750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8713" y="1547206"/>
            <a:ext cx="383875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5</a:t>
            </a:r>
          </a:p>
          <a:p>
            <a:r>
              <a:rPr lang="en-IE" sz="3200" dirty="0">
                <a:solidFill>
                  <a:schemeClr val="bg1"/>
                </a:solidFill>
              </a:rPr>
              <a:t>Tom Holland, the Spiderman actor was born on June 1st 1996. What age is he now (in full years)?</a:t>
            </a:r>
          </a:p>
        </p:txBody>
      </p:sp>
      <p:pic>
        <p:nvPicPr>
          <p:cNvPr id="1026" name="Picture 2" descr="Tom Holland Will Return as Spider-Man, Kevin Feige Says - CNET">
            <a:extLst>
              <a:ext uri="{FF2B5EF4-FFF2-40B4-BE49-F238E27FC236}">
                <a16:creationId xmlns:a16="http://schemas.microsoft.com/office/drawing/2014/main" id="{95BCEBE8-0BA7-A5C1-F55B-6DF88781859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46" t="2877"/>
          <a:stretch/>
        </p:blipFill>
        <p:spPr bwMode="auto">
          <a:xfrm>
            <a:off x="4942936" y="1547206"/>
            <a:ext cx="2587924" cy="3055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AF7FAAC-B149-F526-4725-F27F564CD59E}"/>
              </a:ext>
            </a:extLst>
          </p:cNvPr>
          <p:cNvSpPr txBox="1"/>
          <p:nvPr/>
        </p:nvSpPr>
        <p:spPr>
          <a:xfrm>
            <a:off x="646980" y="586596"/>
            <a:ext cx="3640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4 Answers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9D4790-2218-4DEA-B60F-04A37DC79B9F}"/>
              </a:ext>
            </a:extLst>
          </p:cNvPr>
          <p:cNvSpPr txBox="1"/>
          <p:nvPr/>
        </p:nvSpPr>
        <p:spPr>
          <a:xfrm>
            <a:off x="2838090" y="4435017"/>
            <a:ext cx="243264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solidFill>
                  <a:srgbClr val="2DCFC0"/>
                </a:solidFill>
              </a:rPr>
              <a:t>27</a:t>
            </a:r>
          </a:p>
        </p:txBody>
      </p:sp>
    </p:spTree>
    <p:extLst>
      <p:ext uri="{BB962C8B-B14F-4D97-AF65-F5344CB8AC3E}">
        <p14:creationId xmlns:p14="http://schemas.microsoft.com/office/powerpoint/2010/main" val="2573745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664898"/>
            <a:ext cx="654744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6</a:t>
            </a:r>
          </a:p>
          <a:p>
            <a:r>
              <a:rPr lang="en-IE" sz="5400" dirty="0">
                <a:solidFill>
                  <a:schemeClr val="bg1"/>
                </a:solidFill>
              </a:rPr>
              <a:t>How many months are there in a century?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D679100-B73C-B33B-0A42-2DA3F6326725}"/>
              </a:ext>
            </a:extLst>
          </p:cNvPr>
          <p:cNvSpPr txBox="1"/>
          <p:nvPr/>
        </p:nvSpPr>
        <p:spPr>
          <a:xfrm>
            <a:off x="646980" y="586596"/>
            <a:ext cx="3640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4 Answers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1BB3453-934C-FF12-ABC5-A224321E96B6}"/>
              </a:ext>
            </a:extLst>
          </p:cNvPr>
          <p:cNvSpPr txBox="1"/>
          <p:nvPr/>
        </p:nvSpPr>
        <p:spPr>
          <a:xfrm>
            <a:off x="2971799" y="4158972"/>
            <a:ext cx="257498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solidFill>
                  <a:srgbClr val="2DCFC0"/>
                </a:solidFill>
              </a:rPr>
              <a:t>1200</a:t>
            </a:r>
          </a:p>
        </p:txBody>
      </p:sp>
    </p:spTree>
    <p:extLst>
      <p:ext uri="{BB962C8B-B14F-4D97-AF65-F5344CB8AC3E}">
        <p14:creationId xmlns:p14="http://schemas.microsoft.com/office/powerpoint/2010/main" val="2449614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FEB35AF-FFF4-4BBD-F0EC-64620DC4CB1C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B5A9A75A-F9A8-0231-2B5D-E29EDD4D46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945993E-8391-C490-D8F1-9DB28842E2C6}"/>
              </a:ext>
            </a:extLst>
          </p:cNvPr>
          <p:cNvSpPr txBox="1"/>
          <p:nvPr/>
        </p:nvSpPr>
        <p:spPr>
          <a:xfrm>
            <a:off x="1799692" y="416651"/>
            <a:ext cx="5544616" cy="1015663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12700">
                  <a:solidFill>
                    <a:schemeClr val="tx1"/>
                  </a:solidFill>
                </a:ln>
                <a:solidFill>
                  <a:srgbClr val="005121"/>
                </a:solidFill>
              </a:rPr>
              <a:t>Maths Joke #9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6252C7-4FAF-D2C4-ED26-C178E29BD371}"/>
              </a:ext>
            </a:extLst>
          </p:cNvPr>
          <p:cNvSpPr txBox="1"/>
          <p:nvPr/>
        </p:nvSpPr>
        <p:spPr>
          <a:xfrm>
            <a:off x="1449777" y="2334260"/>
            <a:ext cx="6029325" cy="2585323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CA" altLang="en-US" sz="54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What</a:t>
            </a:r>
            <a:r>
              <a:rPr lang="fr-CA" alt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CA" altLang="en-US" sz="54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did</a:t>
            </a:r>
            <a:r>
              <a:rPr lang="fr-CA" alt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the </a:t>
            </a:r>
            <a:r>
              <a:rPr lang="fr-CA" altLang="en-US" sz="54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acorn</a:t>
            </a:r>
            <a:r>
              <a:rPr lang="fr-CA" alt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CA" altLang="en-US" sz="54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say</a:t>
            </a:r>
            <a:r>
              <a:rPr lang="fr-CA" alt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CA" altLang="en-US" sz="54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when</a:t>
            </a:r>
            <a:r>
              <a:rPr lang="fr-CA" alt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CA" altLang="en-US" sz="54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it</a:t>
            </a:r>
            <a:r>
              <a:rPr lang="fr-CA" alt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CA" altLang="en-US" sz="54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grew</a:t>
            </a:r>
            <a:r>
              <a:rPr lang="fr-CA" alt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up?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D5FA2F-ADC9-7CAF-7361-0C21F225E6EA}"/>
              </a:ext>
            </a:extLst>
          </p:cNvPr>
          <p:cNvSpPr txBox="1"/>
          <p:nvPr/>
        </p:nvSpPr>
        <p:spPr>
          <a:xfrm>
            <a:off x="1333320" y="4847439"/>
            <a:ext cx="626223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solidFill>
                  <a:srgbClr val="2DCFC0"/>
                </a:solidFill>
              </a:rPr>
              <a:t>Ge-om-e-try!</a:t>
            </a:r>
          </a:p>
        </p:txBody>
      </p:sp>
    </p:spTree>
    <p:extLst>
      <p:ext uri="{BB962C8B-B14F-4D97-AF65-F5344CB8AC3E}">
        <p14:creationId xmlns:p14="http://schemas.microsoft.com/office/powerpoint/2010/main" val="20378166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71027FD-868F-A21F-5A93-59416FBF0F86}"/>
              </a:ext>
            </a:extLst>
          </p:cNvPr>
          <p:cNvSpPr txBox="1"/>
          <p:nvPr/>
        </p:nvSpPr>
        <p:spPr>
          <a:xfrm>
            <a:off x="1751163" y="1069675"/>
            <a:ext cx="471864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ln w="38100">
                  <a:solidFill>
                    <a:schemeClr val="tx1"/>
                  </a:solidFill>
                </a:ln>
                <a:solidFill>
                  <a:srgbClr val="F0D392"/>
                </a:solidFill>
              </a:rPr>
              <a:t>ROUND 6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7558383-A2C1-EB26-82E3-D1C22D303239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5" name="Picture 4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85E66382-7C00-E800-27A1-5EBC95744F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293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FB0A1E1-5C4C-4924-5CF2-5F3F465C9AD4}"/>
              </a:ext>
            </a:extLst>
          </p:cNvPr>
          <p:cNvSpPr txBox="1"/>
          <p:nvPr/>
        </p:nvSpPr>
        <p:spPr>
          <a:xfrm>
            <a:off x="646981" y="586596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664898"/>
            <a:ext cx="420106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1</a:t>
            </a:r>
          </a:p>
          <a:p>
            <a:r>
              <a:rPr lang="en-US" sz="4400" dirty="0">
                <a:solidFill>
                  <a:schemeClr val="bg1"/>
                </a:solidFill>
              </a:rPr>
              <a:t>A family of five has four pairs of socks each. How many socks does the family have?</a:t>
            </a:r>
            <a:endParaRPr lang="en-IE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air of green and red striped socks&#10;&#10;Description automatically generated">
            <a:extLst>
              <a:ext uri="{FF2B5EF4-FFF2-40B4-BE49-F238E27FC236}">
                <a16:creationId xmlns:a16="http://schemas.microsoft.com/office/drawing/2014/main" id="{B9A3CA39-13A5-3594-D3DC-0CF958FC31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4642" y="2042356"/>
            <a:ext cx="2117702" cy="2463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827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FB0A1E1-5C4C-4924-5CF2-5F3F465C9AD4}"/>
              </a:ext>
            </a:extLst>
          </p:cNvPr>
          <p:cNvSpPr txBox="1"/>
          <p:nvPr/>
        </p:nvSpPr>
        <p:spPr>
          <a:xfrm>
            <a:off x="646981" y="586596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664898"/>
            <a:ext cx="4477109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2</a:t>
            </a:r>
          </a:p>
          <a:p>
            <a:r>
              <a:rPr lang="en-US" sz="6000" dirty="0">
                <a:solidFill>
                  <a:schemeClr val="bg1"/>
                </a:solidFill>
              </a:rPr>
              <a:t>How many of these coins are in €1.60?</a:t>
            </a:r>
            <a:endParaRPr lang="en-IE" sz="60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coin&#10;&#10;Description automatically generated">
            <a:extLst>
              <a:ext uri="{FF2B5EF4-FFF2-40B4-BE49-F238E27FC236}">
                <a16:creationId xmlns:a16="http://schemas.microsoft.com/office/drawing/2014/main" id="{980C6DD3-6C12-C66F-3470-89EC4E2C6D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7952" y="2511015"/>
            <a:ext cx="1304925" cy="1323975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164567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FB0A1E1-5C4C-4924-5CF2-5F3F465C9AD4}"/>
              </a:ext>
            </a:extLst>
          </p:cNvPr>
          <p:cNvSpPr txBox="1"/>
          <p:nvPr/>
        </p:nvSpPr>
        <p:spPr>
          <a:xfrm>
            <a:off x="646981" y="586596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664898"/>
            <a:ext cx="3105509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3</a:t>
            </a:r>
          </a:p>
          <a:p>
            <a:r>
              <a:rPr lang="en-IE" sz="6000" dirty="0">
                <a:solidFill>
                  <a:schemeClr val="bg1"/>
                </a:solidFill>
              </a:rPr>
              <a:t>What is this 3D shape called?</a:t>
            </a:r>
          </a:p>
        </p:txBody>
      </p:sp>
      <p:pic>
        <p:nvPicPr>
          <p:cNvPr id="7" name="Picture 6" descr="A purple bowl with black outline&#10;&#10;Description automatically generated">
            <a:extLst>
              <a:ext uri="{FF2B5EF4-FFF2-40B4-BE49-F238E27FC236}">
                <a16:creationId xmlns:a16="http://schemas.microsoft.com/office/drawing/2014/main" id="{A198FA94-6AD2-CD0B-52CD-389C3887A7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8591" y="2612848"/>
            <a:ext cx="3270511" cy="1984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998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FB0A1E1-5C4C-4924-5CF2-5F3F465C9AD4}"/>
              </a:ext>
            </a:extLst>
          </p:cNvPr>
          <p:cNvSpPr txBox="1"/>
          <p:nvPr/>
        </p:nvSpPr>
        <p:spPr>
          <a:xfrm>
            <a:off x="646981" y="586596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664898"/>
            <a:ext cx="6547449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3</a:t>
            </a:r>
          </a:p>
          <a:p>
            <a:r>
              <a:rPr lang="en-IE" sz="6000" dirty="0">
                <a:solidFill>
                  <a:schemeClr val="bg1"/>
                </a:solidFill>
              </a:rPr>
              <a:t>What is the answer to: 77 x 75 x 92 x 17 x 0 x 82 x 99?</a:t>
            </a:r>
          </a:p>
        </p:txBody>
      </p:sp>
    </p:spTree>
    <p:extLst>
      <p:ext uri="{BB962C8B-B14F-4D97-AF65-F5344CB8AC3E}">
        <p14:creationId xmlns:p14="http://schemas.microsoft.com/office/powerpoint/2010/main" val="396944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FB0A1E1-5C4C-4924-5CF2-5F3F465C9AD4}"/>
              </a:ext>
            </a:extLst>
          </p:cNvPr>
          <p:cNvSpPr txBox="1"/>
          <p:nvPr/>
        </p:nvSpPr>
        <p:spPr>
          <a:xfrm>
            <a:off x="646981" y="586596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662796" y="1667774"/>
            <a:ext cx="498606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4</a:t>
            </a:r>
          </a:p>
          <a:p>
            <a:r>
              <a:rPr lang="en-US" sz="4800" dirty="0">
                <a:solidFill>
                  <a:schemeClr val="bg1"/>
                </a:solidFill>
              </a:rPr>
              <a:t>What type of lines are these: parallel, perpendicular or intersecting?</a:t>
            </a:r>
            <a:endParaRPr lang="en-IE" sz="4800" dirty="0">
              <a:solidFill>
                <a:schemeClr val="bg1"/>
              </a:solidFill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3234C65-0CF9-B9BE-98BE-BC3B2BF2EA95}"/>
              </a:ext>
            </a:extLst>
          </p:cNvPr>
          <p:cNvGrpSpPr/>
          <p:nvPr/>
        </p:nvGrpSpPr>
        <p:grpSpPr>
          <a:xfrm>
            <a:off x="5648864" y="1915266"/>
            <a:ext cx="1676400" cy="1963947"/>
            <a:chOff x="5157158" y="1664898"/>
            <a:chExt cx="1676400" cy="1963947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4D0F9757-6F6D-55FA-4491-408E99C96336}"/>
                </a:ext>
              </a:extLst>
            </p:cNvPr>
            <p:cNvCxnSpPr/>
            <p:nvPr/>
          </p:nvCxnSpPr>
          <p:spPr>
            <a:xfrm>
              <a:off x="5995358" y="1664898"/>
              <a:ext cx="0" cy="1932317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2C5B56DD-ADFA-2D56-09DD-5CE88071992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157158" y="3628845"/>
              <a:ext cx="1676400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59976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FB0A1E1-5C4C-4924-5CF2-5F3F465C9AD4}"/>
              </a:ext>
            </a:extLst>
          </p:cNvPr>
          <p:cNvSpPr txBox="1"/>
          <p:nvPr/>
        </p:nvSpPr>
        <p:spPr>
          <a:xfrm>
            <a:off x="646981" y="586596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664898"/>
            <a:ext cx="4710023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5</a:t>
            </a:r>
          </a:p>
          <a:p>
            <a:r>
              <a:rPr lang="en-US" sz="6000" dirty="0">
                <a:solidFill>
                  <a:schemeClr val="bg1"/>
                </a:solidFill>
              </a:rPr>
              <a:t>What age is the Roman soldier?</a:t>
            </a:r>
            <a:endParaRPr lang="en-IE" sz="6000" dirty="0">
              <a:solidFill>
                <a:schemeClr val="bg1"/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DD7DE36-BADE-0C00-4F2A-53C6B73B216B}"/>
              </a:ext>
            </a:extLst>
          </p:cNvPr>
          <p:cNvGrpSpPr/>
          <p:nvPr/>
        </p:nvGrpSpPr>
        <p:grpSpPr>
          <a:xfrm>
            <a:off x="5883216" y="945330"/>
            <a:ext cx="1413414" cy="4247772"/>
            <a:chOff x="5599203" y="914400"/>
            <a:chExt cx="1413414" cy="4247772"/>
          </a:xfrm>
        </p:grpSpPr>
        <p:pic>
          <p:nvPicPr>
            <p:cNvPr id="7" name="Picture 6" descr="A cartoon of a person wearing a garment&#10;&#10;Description automatically generated">
              <a:extLst>
                <a:ext uri="{FF2B5EF4-FFF2-40B4-BE49-F238E27FC236}">
                  <a16:creationId xmlns:a16="http://schemas.microsoft.com/office/drawing/2014/main" id="{A2E38243-E836-90DF-460E-5253AD593C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99204" y="914400"/>
              <a:ext cx="1413413" cy="3536830"/>
            </a:xfrm>
            <a:prstGeom prst="rect">
              <a:avLst/>
            </a:prstGeom>
            <a:ln w="38100">
              <a:noFill/>
            </a:ln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B69CE24E-F83D-C516-6D60-6534BB9A8CDB}"/>
                </a:ext>
              </a:extLst>
            </p:cNvPr>
            <p:cNvSpPr txBox="1"/>
            <p:nvPr/>
          </p:nvSpPr>
          <p:spPr>
            <a:xfrm>
              <a:off x="5599203" y="4454286"/>
              <a:ext cx="1413413" cy="707886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4000" b="1" dirty="0">
                  <a:solidFill>
                    <a:schemeClr val="bg1"/>
                  </a:solidFill>
                </a:rPr>
                <a:t>XLVII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34711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FB0A1E1-5C4C-4924-5CF2-5F3F465C9AD4}"/>
              </a:ext>
            </a:extLst>
          </p:cNvPr>
          <p:cNvSpPr txBox="1"/>
          <p:nvPr/>
        </p:nvSpPr>
        <p:spPr>
          <a:xfrm>
            <a:off x="646981" y="586596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664898"/>
            <a:ext cx="6547449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6</a:t>
            </a:r>
          </a:p>
          <a:p>
            <a:r>
              <a:rPr lang="en-US" sz="6000" dirty="0">
                <a:solidFill>
                  <a:schemeClr val="bg1"/>
                </a:solidFill>
              </a:rPr>
              <a:t>True or False: 888 + 88 + 8 + 8 + 8 = 999</a:t>
            </a:r>
            <a:endParaRPr lang="en-IE" sz="6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272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FEB35AF-FFF4-4BBD-F0EC-64620DC4CB1C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B5A9A75A-F9A8-0231-2B5D-E29EDD4D46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945993E-8391-C490-D8F1-9DB28842E2C6}"/>
              </a:ext>
            </a:extLst>
          </p:cNvPr>
          <p:cNvSpPr txBox="1"/>
          <p:nvPr/>
        </p:nvSpPr>
        <p:spPr>
          <a:xfrm>
            <a:off x="1799692" y="416651"/>
            <a:ext cx="5544616" cy="1015663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12700">
                  <a:solidFill>
                    <a:schemeClr val="tx1"/>
                  </a:solidFill>
                </a:ln>
                <a:solidFill>
                  <a:srgbClr val="005121"/>
                </a:solidFill>
              </a:rPr>
              <a:t>Maths Joke #10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6252C7-4FAF-D2C4-ED26-C178E29BD371}"/>
              </a:ext>
            </a:extLst>
          </p:cNvPr>
          <p:cNvSpPr txBox="1"/>
          <p:nvPr/>
        </p:nvSpPr>
        <p:spPr>
          <a:xfrm>
            <a:off x="1449777" y="2334260"/>
            <a:ext cx="6029325" cy="1938992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CA" altLang="en-US" sz="60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What</a:t>
            </a:r>
            <a:r>
              <a:rPr lang="fr-CA" altLang="en-US" sz="60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CA" altLang="en-US" sz="60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did</a:t>
            </a:r>
            <a:r>
              <a:rPr lang="fr-CA" altLang="en-US" sz="60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the </a:t>
            </a:r>
            <a:r>
              <a:rPr lang="fr-CA" altLang="en-US" sz="60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zero</a:t>
            </a:r>
            <a:r>
              <a:rPr lang="fr-CA" altLang="en-US" sz="60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CA" altLang="en-US" sz="60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say</a:t>
            </a:r>
            <a:r>
              <a:rPr lang="fr-CA" altLang="en-US" sz="60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to the </a:t>
            </a:r>
            <a:r>
              <a:rPr lang="fr-CA" altLang="en-US" sz="60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eight</a:t>
            </a:r>
            <a:r>
              <a:rPr lang="fr-CA" altLang="en-US" sz="60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D5FA2F-ADC9-7CAF-7361-0C21F225E6EA}"/>
              </a:ext>
            </a:extLst>
          </p:cNvPr>
          <p:cNvSpPr txBox="1"/>
          <p:nvPr/>
        </p:nvSpPr>
        <p:spPr>
          <a:xfrm>
            <a:off x="1333320" y="4847439"/>
            <a:ext cx="626223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solidFill>
                  <a:srgbClr val="2DCFC0"/>
                </a:solidFill>
              </a:rPr>
              <a:t>“Nice belt!”</a:t>
            </a:r>
          </a:p>
        </p:txBody>
      </p:sp>
    </p:spTree>
    <p:extLst>
      <p:ext uri="{BB962C8B-B14F-4D97-AF65-F5344CB8AC3E}">
        <p14:creationId xmlns:p14="http://schemas.microsoft.com/office/powerpoint/2010/main" val="37638551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71027FD-868F-A21F-5A93-59416FBF0F86}"/>
              </a:ext>
            </a:extLst>
          </p:cNvPr>
          <p:cNvSpPr txBox="1"/>
          <p:nvPr/>
        </p:nvSpPr>
        <p:spPr>
          <a:xfrm>
            <a:off x="1846054" y="353682"/>
            <a:ext cx="494293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000" b="1" dirty="0">
                <a:ln w="38100">
                  <a:solidFill>
                    <a:schemeClr val="tx1"/>
                  </a:solidFill>
                </a:ln>
                <a:solidFill>
                  <a:srgbClr val="F0D392"/>
                </a:solidFill>
              </a:rPr>
              <a:t>ROUND 5</a:t>
            </a:r>
          </a:p>
          <a:p>
            <a:pPr algn="ctr"/>
            <a:r>
              <a:rPr lang="en-IE" sz="8000" b="1" dirty="0">
                <a:ln w="38100">
                  <a:solidFill>
                    <a:schemeClr val="tx1"/>
                  </a:solidFill>
                </a:ln>
                <a:solidFill>
                  <a:srgbClr val="F0D392"/>
                </a:solidFill>
              </a:rPr>
              <a:t>ANSWERS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1A73A0E-0955-E851-0D6B-55E3AD091B2A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6" name="Picture 5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237D320E-783F-CAC3-197C-E70F022B94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230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457864"/>
            <a:ext cx="3657600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1</a:t>
            </a:r>
          </a:p>
          <a:p>
            <a:r>
              <a:rPr lang="en-IE" sz="4400" dirty="0">
                <a:solidFill>
                  <a:schemeClr val="bg1"/>
                </a:solidFill>
              </a:rPr>
              <a:t>What is the name of this line in a circle?</a:t>
            </a:r>
          </a:p>
        </p:txBody>
      </p:sp>
      <p:pic>
        <p:nvPicPr>
          <p:cNvPr id="9" name="Picture 8" descr="A blue circle with black arrows&#10;&#10;Description automatically generated">
            <a:extLst>
              <a:ext uri="{FF2B5EF4-FFF2-40B4-BE49-F238E27FC236}">
                <a16:creationId xmlns:a16="http://schemas.microsoft.com/office/drawing/2014/main" id="{957DB953-6BB8-20C3-FF50-91942C7152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7056" y="1797919"/>
            <a:ext cx="2749249" cy="275016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2E3A70E-FE20-9750-2677-9913E0709D70}"/>
              </a:ext>
            </a:extLst>
          </p:cNvPr>
          <p:cNvSpPr txBox="1"/>
          <p:nvPr/>
        </p:nvSpPr>
        <p:spPr>
          <a:xfrm>
            <a:off x="646980" y="586596"/>
            <a:ext cx="3640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5 Answers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892A187-6708-A56C-452C-C7718C2BFFF4}"/>
              </a:ext>
            </a:extLst>
          </p:cNvPr>
          <p:cNvSpPr txBox="1"/>
          <p:nvPr/>
        </p:nvSpPr>
        <p:spPr>
          <a:xfrm>
            <a:off x="1682151" y="4158972"/>
            <a:ext cx="386463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solidFill>
                  <a:srgbClr val="2DCFC0"/>
                </a:solidFill>
              </a:rPr>
              <a:t>Radius</a:t>
            </a:r>
          </a:p>
        </p:txBody>
      </p:sp>
    </p:spTree>
    <p:extLst>
      <p:ext uri="{BB962C8B-B14F-4D97-AF65-F5344CB8AC3E}">
        <p14:creationId xmlns:p14="http://schemas.microsoft.com/office/powerpoint/2010/main" val="308305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518076"/>
            <a:ext cx="416187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2</a:t>
            </a:r>
          </a:p>
          <a:p>
            <a:r>
              <a:rPr lang="en-IE" sz="4400" dirty="0">
                <a:solidFill>
                  <a:schemeClr val="bg1"/>
                </a:solidFill>
              </a:rPr>
              <a:t>Yes or no, is this picture of an owl symmetrical or not?</a:t>
            </a:r>
          </a:p>
        </p:txBody>
      </p:sp>
      <p:pic>
        <p:nvPicPr>
          <p:cNvPr id="7" name="Picture 6" descr="A cartoon of an owl&#10;&#10;Description automatically generated">
            <a:extLst>
              <a:ext uri="{FF2B5EF4-FFF2-40B4-BE49-F238E27FC236}">
                <a16:creationId xmlns:a16="http://schemas.microsoft.com/office/drawing/2014/main" id="{C2E3C495-D944-89D1-5311-7036111ABD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270" y="2219629"/>
            <a:ext cx="2601245" cy="22919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C917374-93A8-AACD-ACA0-3DF0D6F2DEF2}"/>
              </a:ext>
            </a:extLst>
          </p:cNvPr>
          <p:cNvSpPr txBox="1"/>
          <p:nvPr/>
        </p:nvSpPr>
        <p:spPr>
          <a:xfrm>
            <a:off x="646980" y="586596"/>
            <a:ext cx="3640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5 Answers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6DDB09C-D8D1-3617-6999-32E6E937F9B5}"/>
              </a:ext>
            </a:extLst>
          </p:cNvPr>
          <p:cNvSpPr txBox="1"/>
          <p:nvPr/>
        </p:nvSpPr>
        <p:spPr>
          <a:xfrm>
            <a:off x="2971799" y="4158972"/>
            <a:ext cx="257498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solidFill>
                  <a:srgbClr val="2DCFC0"/>
                </a:solidFill>
              </a:rPr>
              <a:t>Yes</a:t>
            </a:r>
          </a:p>
        </p:txBody>
      </p:sp>
    </p:spTree>
    <p:extLst>
      <p:ext uri="{BB962C8B-B14F-4D97-AF65-F5344CB8AC3E}">
        <p14:creationId xmlns:p14="http://schemas.microsoft.com/office/powerpoint/2010/main" val="662511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1" y="1664898"/>
            <a:ext cx="496881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3</a:t>
            </a:r>
          </a:p>
          <a:p>
            <a:r>
              <a:rPr lang="en-IE" sz="3200" dirty="0">
                <a:solidFill>
                  <a:schemeClr val="bg1"/>
                </a:solidFill>
              </a:rPr>
              <a:t>When Rosie was six years old, her brother Jacob was half her age. Rosie is now 40, what age is Jacob?</a:t>
            </a:r>
          </a:p>
        </p:txBody>
      </p:sp>
      <p:pic>
        <p:nvPicPr>
          <p:cNvPr id="7" name="Picture 6" descr="A cartoon of a child&#10;&#10;Description automatically generated">
            <a:extLst>
              <a:ext uri="{FF2B5EF4-FFF2-40B4-BE49-F238E27FC236}">
                <a16:creationId xmlns:a16="http://schemas.microsoft.com/office/drawing/2014/main" id="{7DF03762-9B12-E4F4-F150-C536B6B4AE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5701" y="1664898"/>
            <a:ext cx="1593401" cy="333842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1C5CB99-C250-5E98-3F84-AE6467F3BF6F}"/>
              </a:ext>
            </a:extLst>
          </p:cNvPr>
          <p:cNvSpPr txBox="1"/>
          <p:nvPr/>
        </p:nvSpPr>
        <p:spPr>
          <a:xfrm>
            <a:off x="646980" y="586596"/>
            <a:ext cx="3640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5 Answers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C8F298D-25B5-6FD2-61DD-69D5A85602BF}"/>
              </a:ext>
            </a:extLst>
          </p:cNvPr>
          <p:cNvSpPr txBox="1"/>
          <p:nvPr/>
        </p:nvSpPr>
        <p:spPr>
          <a:xfrm>
            <a:off x="2971799" y="4158972"/>
            <a:ext cx="257498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solidFill>
                  <a:srgbClr val="2DCFC0"/>
                </a:solidFill>
              </a:rPr>
              <a:t>37</a:t>
            </a:r>
          </a:p>
        </p:txBody>
      </p:sp>
    </p:spTree>
    <p:extLst>
      <p:ext uri="{BB962C8B-B14F-4D97-AF65-F5344CB8AC3E}">
        <p14:creationId xmlns:p14="http://schemas.microsoft.com/office/powerpoint/2010/main" val="270461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1" y="1664898"/>
            <a:ext cx="496881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4</a:t>
            </a:r>
          </a:p>
          <a:p>
            <a:r>
              <a:rPr lang="en-IE" sz="4800" dirty="0">
                <a:solidFill>
                  <a:schemeClr val="bg1"/>
                </a:solidFill>
              </a:rPr>
              <a:t>How many of these weights make up 1KG?</a:t>
            </a:r>
          </a:p>
        </p:txBody>
      </p:sp>
      <p:pic>
        <p:nvPicPr>
          <p:cNvPr id="7" name="Picture 6" descr="A yellow container with a black background&#10;&#10;Description automatically generated">
            <a:extLst>
              <a:ext uri="{FF2B5EF4-FFF2-40B4-BE49-F238E27FC236}">
                <a16:creationId xmlns:a16="http://schemas.microsoft.com/office/drawing/2014/main" id="{7CEA1FA4-FC57-CD40-8215-72214C343B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3216" y="2342200"/>
            <a:ext cx="1468648" cy="217359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1D1B7C6-66F8-F1C1-E02F-247B959CE2CD}"/>
              </a:ext>
            </a:extLst>
          </p:cNvPr>
          <p:cNvSpPr txBox="1"/>
          <p:nvPr/>
        </p:nvSpPr>
        <p:spPr>
          <a:xfrm>
            <a:off x="646980" y="586596"/>
            <a:ext cx="3640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5 Answers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3D555E9-05E2-01E2-92D4-DBA27781B82E}"/>
              </a:ext>
            </a:extLst>
          </p:cNvPr>
          <p:cNvSpPr txBox="1"/>
          <p:nvPr/>
        </p:nvSpPr>
        <p:spPr>
          <a:xfrm>
            <a:off x="2971799" y="4158972"/>
            <a:ext cx="257498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solidFill>
                  <a:srgbClr val="2DCFC0"/>
                </a:solidFill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2736148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FB0A1E1-5C4C-4924-5CF2-5F3F465C9AD4}"/>
              </a:ext>
            </a:extLst>
          </p:cNvPr>
          <p:cNvSpPr txBox="1"/>
          <p:nvPr/>
        </p:nvSpPr>
        <p:spPr>
          <a:xfrm>
            <a:off x="646981" y="586596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664898"/>
            <a:ext cx="4425351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4</a:t>
            </a:r>
          </a:p>
          <a:p>
            <a:r>
              <a:rPr lang="en-IE" sz="6000" dirty="0">
                <a:solidFill>
                  <a:schemeClr val="bg1"/>
                </a:solidFill>
              </a:rPr>
              <a:t>What multiple of 7 is missing?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DF62B4AD-C7A0-CEE9-ADA7-B31AE3DDD0EF}"/>
              </a:ext>
            </a:extLst>
          </p:cNvPr>
          <p:cNvGrpSpPr/>
          <p:nvPr/>
        </p:nvGrpSpPr>
        <p:grpSpPr>
          <a:xfrm>
            <a:off x="5452204" y="1837427"/>
            <a:ext cx="2258969" cy="3364302"/>
            <a:chOff x="5521215" y="1414732"/>
            <a:chExt cx="2258969" cy="3364302"/>
          </a:xfrm>
        </p:grpSpPr>
        <p:pic>
          <p:nvPicPr>
            <p:cNvPr id="7" name="Picture 6" descr="A blue number with black text&#10;&#10;Description automatically generated">
              <a:extLst>
                <a:ext uri="{FF2B5EF4-FFF2-40B4-BE49-F238E27FC236}">
                  <a16:creationId xmlns:a16="http://schemas.microsoft.com/office/drawing/2014/main" id="{AEFF37E6-BB14-A333-B0EE-695D8809791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21215" y="1414732"/>
              <a:ext cx="2258969" cy="3364302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B661B135-2580-E472-3246-3D4FDFCCDDFB}"/>
                </a:ext>
              </a:extLst>
            </p:cNvPr>
            <p:cNvSpPr txBox="1"/>
            <p:nvPr/>
          </p:nvSpPr>
          <p:spPr>
            <a:xfrm>
              <a:off x="6590314" y="2772893"/>
              <a:ext cx="534837" cy="40011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2000" b="1" dirty="0">
                  <a:solidFill>
                    <a:srgbClr val="FF0000"/>
                  </a:solidFill>
                </a:rPr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68030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664898"/>
            <a:ext cx="438221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5</a:t>
            </a:r>
          </a:p>
          <a:p>
            <a:r>
              <a:rPr lang="en-IE" sz="3200" dirty="0">
                <a:solidFill>
                  <a:schemeClr val="bg1"/>
                </a:solidFill>
              </a:rPr>
              <a:t>How many corners are on this 3D shape ? (Hint: not all corners can be seen)</a:t>
            </a:r>
          </a:p>
        </p:txBody>
      </p:sp>
      <p:pic>
        <p:nvPicPr>
          <p:cNvPr id="7" name="Picture 6" descr="A pink cube with black background&#10;&#10;Description automatically generated">
            <a:extLst>
              <a:ext uri="{FF2B5EF4-FFF2-40B4-BE49-F238E27FC236}">
                <a16:creationId xmlns:a16="http://schemas.microsoft.com/office/drawing/2014/main" id="{9E273E46-8699-24E6-B178-8C38AD7006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4257" y="2044460"/>
            <a:ext cx="2301858" cy="208028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2106DAA-1324-CA03-8866-9949D1A8262A}"/>
              </a:ext>
            </a:extLst>
          </p:cNvPr>
          <p:cNvSpPr txBox="1"/>
          <p:nvPr/>
        </p:nvSpPr>
        <p:spPr>
          <a:xfrm>
            <a:off x="646980" y="586596"/>
            <a:ext cx="3640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5 Answers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F4E29A4-A964-ED8E-8269-BBCD68B12A01}"/>
              </a:ext>
            </a:extLst>
          </p:cNvPr>
          <p:cNvSpPr txBox="1"/>
          <p:nvPr/>
        </p:nvSpPr>
        <p:spPr>
          <a:xfrm>
            <a:off x="2971799" y="4158972"/>
            <a:ext cx="257498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solidFill>
                  <a:srgbClr val="2DCFC0"/>
                </a:solidFill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621431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664898"/>
            <a:ext cx="654744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6</a:t>
            </a:r>
          </a:p>
          <a:p>
            <a:r>
              <a:rPr lang="en-US" sz="3200" dirty="0">
                <a:solidFill>
                  <a:schemeClr val="bg1"/>
                </a:solidFill>
              </a:rPr>
              <a:t>An apple and an orange together cost €4. An apple and a pear together cost €5. Two apples cost €6. Which fruit is the most expensive?</a:t>
            </a:r>
            <a:endParaRPr lang="en-IE" sz="32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F879245-BAA2-4B87-77D6-3AD2342B6F53}"/>
              </a:ext>
            </a:extLst>
          </p:cNvPr>
          <p:cNvSpPr txBox="1"/>
          <p:nvPr/>
        </p:nvSpPr>
        <p:spPr>
          <a:xfrm>
            <a:off x="646980" y="586596"/>
            <a:ext cx="3640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5 Answers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2DC978C-6B73-E522-443A-A18C7796AB92}"/>
              </a:ext>
            </a:extLst>
          </p:cNvPr>
          <p:cNvSpPr txBox="1"/>
          <p:nvPr/>
        </p:nvSpPr>
        <p:spPr>
          <a:xfrm>
            <a:off x="2769079" y="4158972"/>
            <a:ext cx="295023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solidFill>
                  <a:srgbClr val="2DCFC0"/>
                </a:solidFill>
              </a:rPr>
              <a:t>Apple</a:t>
            </a:r>
          </a:p>
        </p:txBody>
      </p:sp>
    </p:spTree>
    <p:extLst>
      <p:ext uri="{BB962C8B-B14F-4D97-AF65-F5344CB8AC3E}">
        <p14:creationId xmlns:p14="http://schemas.microsoft.com/office/powerpoint/2010/main" val="3363083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FEB35AF-FFF4-4BBD-F0EC-64620DC4CB1C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B5A9A75A-F9A8-0231-2B5D-E29EDD4D46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945993E-8391-C490-D8F1-9DB28842E2C6}"/>
              </a:ext>
            </a:extLst>
          </p:cNvPr>
          <p:cNvSpPr txBox="1"/>
          <p:nvPr/>
        </p:nvSpPr>
        <p:spPr>
          <a:xfrm>
            <a:off x="1799692" y="416651"/>
            <a:ext cx="5544616" cy="1015663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12700">
                  <a:solidFill>
                    <a:schemeClr val="tx1"/>
                  </a:solidFill>
                </a:ln>
                <a:solidFill>
                  <a:srgbClr val="005121"/>
                </a:solidFill>
              </a:rPr>
              <a:t>Maths Joke #11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6252C7-4FAF-D2C4-ED26-C178E29BD371}"/>
              </a:ext>
            </a:extLst>
          </p:cNvPr>
          <p:cNvSpPr txBox="1"/>
          <p:nvPr/>
        </p:nvSpPr>
        <p:spPr>
          <a:xfrm>
            <a:off x="1449777" y="2334260"/>
            <a:ext cx="6029325" cy="2585323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CA" altLang="en-US" sz="54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Where</a:t>
            </a:r>
            <a:r>
              <a:rPr lang="fr-CA" alt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do maths </a:t>
            </a:r>
            <a:r>
              <a:rPr lang="fr-CA" altLang="en-US" sz="54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teachers</a:t>
            </a:r>
            <a:r>
              <a:rPr lang="fr-CA" alt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like to go on </a:t>
            </a:r>
            <a:r>
              <a:rPr lang="fr-CA" altLang="en-US" sz="54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holiday</a:t>
            </a:r>
            <a:r>
              <a:rPr lang="fr-CA" alt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D5FA2F-ADC9-7CAF-7361-0C21F225E6EA}"/>
              </a:ext>
            </a:extLst>
          </p:cNvPr>
          <p:cNvSpPr txBox="1"/>
          <p:nvPr/>
        </p:nvSpPr>
        <p:spPr>
          <a:xfrm>
            <a:off x="1333320" y="4847439"/>
            <a:ext cx="62622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000" b="1" dirty="0">
                <a:solidFill>
                  <a:srgbClr val="2DCFC0"/>
                </a:solidFill>
              </a:rPr>
              <a:t>Times Square</a:t>
            </a:r>
          </a:p>
        </p:txBody>
      </p:sp>
    </p:spTree>
    <p:extLst>
      <p:ext uri="{BB962C8B-B14F-4D97-AF65-F5344CB8AC3E}">
        <p14:creationId xmlns:p14="http://schemas.microsoft.com/office/powerpoint/2010/main" val="13684122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71027FD-868F-A21F-5A93-59416FBF0F86}"/>
              </a:ext>
            </a:extLst>
          </p:cNvPr>
          <p:cNvSpPr txBox="1"/>
          <p:nvPr/>
        </p:nvSpPr>
        <p:spPr>
          <a:xfrm>
            <a:off x="1751163" y="1069675"/>
            <a:ext cx="471864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ln w="38100">
                  <a:solidFill>
                    <a:schemeClr val="tx1"/>
                  </a:solidFill>
                </a:ln>
                <a:solidFill>
                  <a:srgbClr val="F0D392"/>
                </a:solidFill>
              </a:rPr>
              <a:t>ROUND 7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7558383-A2C1-EB26-82E3-D1C22D303239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5" name="Picture 4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85E66382-7C00-E800-27A1-5EBC95744F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97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FB0A1E1-5C4C-4924-5CF2-5F3F465C9AD4}"/>
              </a:ext>
            </a:extLst>
          </p:cNvPr>
          <p:cNvSpPr txBox="1"/>
          <p:nvPr/>
        </p:nvSpPr>
        <p:spPr>
          <a:xfrm>
            <a:off x="646981" y="586596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7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664898"/>
            <a:ext cx="654744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1</a:t>
            </a:r>
          </a:p>
          <a:p>
            <a:r>
              <a:rPr lang="en-US" sz="4800" dirty="0">
                <a:solidFill>
                  <a:schemeClr val="bg1"/>
                </a:solidFill>
              </a:rPr>
              <a:t>What is the next term in this sequence?</a:t>
            </a:r>
          </a:p>
          <a:p>
            <a:pPr algn="ctr"/>
            <a:r>
              <a:rPr lang="en-US" sz="4800" dirty="0">
                <a:solidFill>
                  <a:schemeClr val="bg1"/>
                </a:solidFill>
              </a:rPr>
              <a:t>1, 4, 3, 6, 5, 8, 7 __</a:t>
            </a:r>
            <a:endParaRPr lang="en-IE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8257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FB0A1E1-5C4C-4924-5CF2-5F3F465C9AD4}"/>
              </a:ext>
            </a:extLst>
          </p:cNvPr>
          <p:cNvSpPr txBox="1"/>
          <p:nvPr/>
        </p:nvSpPr>
        <p:spPr>
          <a:xfrm>
            <a:off x="646981" y="586596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7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664898"/>
            <a:ext cx="3676887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2</a:t>
            </a:r>
          </a:p>
          <a:p>
            <a:r>
              <a:rPr lang="en-US" sz="6000" dirty="0">
                <a:solidFill>
                  <a:schemeClr val="bg1"/>
                </a:solidFill>
              </a:rPr>
              <a:t>What number is this?</a:t>
            </a:r>
            <a:endParaRPr lang="en-IE" sz="6000" dirty="0">
              <a:solidFill>
                <a:schemeClr val="bg1"/>
              </a:solidFill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0EAF84E-CB38-2972-273A-54A9534919CC}"/>
              </a:ext>
            </a:extLst>
          </p:cNvPr>
          <p:cNvGrpSpPr/>
          <p:nvPr/>
        </p:nvGrpSpPr>
        <p:grpSpPr>
          <a:xfrm>
            <a:off x="4829545" y="1232927"/>
            <a:ext cx="2952731" cy="3721506"/>
            <a:chOff x="4149138" y="591702"/>
            <a:chExt cx="3633684" cy="4579752"/>
          </a:xfrm>
        </p:grpSpPr>
        <p:pic>
          <p:nvPicPr>
            <p:cNvPr id="7" name="Picture 6" descr="A red and black cubes&#10;&#10;Description automatically generated">
              <a:extLst>
                <a:ext uri="{FF2B5EF4-FFF2-40B4-BE49-F238E27FC236}">
                  <a16:creationId xmlns:a16="http://schemas.microsoft.com/office/drawing/2014/main" id="{C857ADDE-4D35-3E47-2400-1A27A19F8E5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08432" y="3835877"/>
              <a:ext cx="318203" cy="1292443"/>
            </a:xfrm>
            <a:prstGeom prst="rect">
              <a:avLst/>
            </a:prstGeom>
          </p:spPr>
        </p:pic>
        <p:pic>
          <p:nvPicPr>
            <p:cNvPr id="9" name="Picture 8" descr="A red and black cube&#10;&#10;Description automatically generated">
              <a:extLst>
                <a:ext uri="{FF2B5EF4-FFF2-40B4-BE49-F238E27FC236}">
                  <a16:creationId xmlns:a16="http://schemas.microsoft.com/office/drawing/2014/main" id="{91CB91BA-5B13-86F3-AEEC-8D628979051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86218" y="2813773"/>
              <a:ext cx="332286" cy="2113470"/>
            </a:xfrm>
            <a:prstGeom prst="rect">
              <a:avLst/>
            </a:prstGeom>
          </p:spPr>
        </p:pic>
        <p:pic>
          <p:nvPicPr>
            <p:cNvPr id="11" name="Picture 10" descr="A red square object with black background&#10;&#10;Description automatically generated">
              <a:extLst>
                <a:ext uri="{FF2B5EF4-FFF2-40B4-BE49-F238E27FC236}">
                  <a16:creationId xmlns:a16="http://schemas.microsoft.com/office/drawing/2014/main" id="{D5A4EE4D-D7C8-3214-36E1-073DF2764F4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17157" y="1232927"/>
              <a:ext cx="1261945" cy="2113470"/>
            </a:xfrm>
            <a:prstGeom prst="rect">
              <a:avLst/>
            </a:prstGeom>
          </p:spPr>
        </p:pic>
        <p:pic>
          <p:nvPicPr>
            <p:cNvPr id="13" name="Picture 12" descr="A red cube with black lines&#10;&#10;Description automatically generated">
              <a:extLst>
                <a:ext uri="{FF2B5EF4-FFF2-40B4-BE49-F238E27FC236}">
                  <a16:creationId xmlns:a16="http://schemas.microsoft.com/office/drawing/2014/main" id="{20CDEC0B-8625-5CE0-9F6E-CB76526152B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49138" y="591702"/>
              <a:ext cx="1774815" cy="2113470"/>
            </a:xfrm>
            <a:prstGeom prst="rect">
              <a:avLst/>
            </a:prstGeom>
          </p:spPr>
        </p:pic>
        <p:pic>
          <p:nvPicPr>
            <p:cNvPr id="14" name="Picture 13" descr="A red and black cube&#10;&#10;Description automatically generated">
              <a:extLst>
                <a:ext uri="{FF2B5EF4-FFF2-40B4-BE49-F238E27FC236}">
                  <a16:creationId xmlns:a16="http://schemas.microsoft.com/office/drawing/2014/main" id="{05156FD0-41C7-3C49-F27D-533A209F08C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8160" y="2973726"/>
              <a:ext cx="332286" cy="2113470"/>
            </a:xfrm>
            <a:prstGeom prst="rect">
              <a:avLst/>
            </a:prstGeom>
          </p:spPr>
        </p:pic>
        <p:pic>
          <p:nvPicPr>
            <p:cNvPr id="15" name="Picture 14" descr="A red and black cube&#10;&#10;Description automatically generated">
              <a:extLst>
                <a:ext uri="{FF2B5EF4-FFF2-40B4-BE49-F238E27FC236}">
                  <a16:creationId xmlns:a16="http://schemas.microsoft.com/office/drawing/2014/main" id="{D6BA85C4-2B7C-418F-718A-F03ED6DB270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7073" y="3057984"/>
              <a:ext cx="332286" cy="2113470"/>
            </a:xfrm>
            <a:prstGeom prst="rect">
              <a:avLst/>
            </a:prstGeom>
          </p:spPr>
        </p:pic>
        <p:pic>
          <p:nvPicPr>
            <p:cNvPr id="16" name="Picture 15" descr="A red and black cube&#10;&#10;Description automatically generated">
              <a:extLst>
                <a:ext uri="{FF2B5EF4-FFF2-40B4-BE49-F238E27FC236}">
                  <a16:creationId xmlns:a16="http://schemas.microsoft.com/office/drawing/2014/main" id="{BCD646E5-AE56-2F4C-133A-032A247BE86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39882" y="2681581"/>
              <a:ext cx="332286" cy="2113470"/>
            </a:xfrm>
            <a:prstGeom prst="rect">
              <a:avLst/>
            </a:prstGeom>
          </p:spPr>
        </p:pic>
        <p:pic>
          <p:nvPicPr>
            <p:cNvPr id="17" name="Picture 16" descr="A red square object with black background&#10;&#10;Description automatically generated">
              <a:extLst>
                <a:ext uri="{FF2B5EF4-FFF2-40B4-BE49-F238E27FC236}">
                  <a16:creationId xmlns:a16="http://schemas.microsoft.com/office/drawing/2014/main" id="{CF9BB25F-7B57-8C75-0D34-AF9E08ABB49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0877" y="1870557"/>
              <a:ext cx="1261945" cy="211347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53467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FB0A1E1-5C4C-4924-5CF2-5F3F465C9AD4}"/>
              </a:ext>
            </a:extLst>
          </p:cNvPr>
          <p:cNvSpPr txBox="1"/>
          <p:nvPr/>
        </p:nvSpPr>
        <p:spPr>
          <a:xfrm>
            <a:off x="646981" y="586596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7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836763" y="1664898"/>
            <a:ext cx="3071004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3</a:t>
            </a:r>
          </a:p>
          <a:p>
            <a:r>
              <a:rPr lang="en-IE" sz="3600" b="1" dirty="0">
                <a:solidFill>
                  <a:schemeClr val="bg1"/>
                </a:solidFill>
              </a:rPr>
              <a:t>This is a section from a 100 Square. What number is in the top left square?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1340B35-7B7D-7DD0-C0E6-D1A3E3FC40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1121118"/>
              </p:ext>
            </p:extLst>
          </p:nvPr>
        </p:nvGraphicFramePr>
        <p:xfrm>
          <a:off x="4125817" y="1829002"/>
          <a:ext cx="3336032" cy="304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340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0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0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0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IE" sz="4400" b="1" dirty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4400" b="1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4400" b="1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4400" b="1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IE" sz="4400" b="1" dirty="0"/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4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4400" b="1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4400" b="1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IE" sz="4400" b="1" dirty="0"/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4400" b="1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4400" b="1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4400" b="1" dirty="0"/>
                        <a:t>58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IE" sz="4400" b="1" dirty="0"/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4400" b="1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4400" b="1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4400" b="1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351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FB0A1E1-5C4C-4924-5CF2-5F3F465C9AD4}"/>
              </a:ext>
            </a:extLst>
          </p:cNvPr>
          <p:cNvSpPr txBox="1"/>
          <p:nvPr/>
        </p:nvSpPr>
        <p:spPr>
          <a:xfrm>
            <a:off x="646981" y="586596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7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668119" y="1659285"/>
            <a:ext cx="409754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4</a:t>
            </a:r>
          </a:p>
          <a:p>
            <a:r>
              <a:rPr lang="en-US" sz="4800" dirty="0">
                <a:solidFill>
                  <a:schemeClr val="bg1"/>
                </a:solidFill>
              </a:rPr>
              <a:t>What is the cost of the hoodie at a sale with 20% off?</a:t>
            </a:r>
            <a:endParaRPr lang="en-IE" sz="4800" dirty="0">
              <a:solidFill>
                <a:schemeClr val="bg1"/>
              </a:solidFill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F1DC857-64CC-7C0D-9C09-B9B985EAE407}"/>
              </a:ext>
            </a:extLst>
          </p:cNvPr>
          <p:cNvGrpSpPr/>
          <p:nvPr/>
        </p:nvGrpSpPr>
        <p:grpSpPr>
          <a:xfrm>
            <a:off x="4733532" y="1312235"/>
            <a:ext cx="2920906" cy="3249292"/>
            <a:chOff x="4733532" y="1312235"/>
            <a:chExt cx="2920906" cy="3249292"/>
          </a:xfrm>
        </p:grpSpPr>
        <p:pic>
          <p:nvPicPr>
            <p:cNvPr id="7" name="Picture 6" descr="A yellow hoodie with a black background&#10;&#10;Description automatically generated">
              <a:extLst>
                <a:ext uri="{FF2B5EF4-FFF2-40B4-BE49-F238E27FC236}">
                  <a16:creationId xmlns:a16="http://schemas.microsoft.com/office/drawing/2014/main" id="{504A5A81-D767-A65D-AE3C-5CCDA74B63A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3532" y="1784479"/>
              <a:ext cx="2299368" cy="2777048"/>
            </a:xfrm>
            <a:prstGeom prst="rect">
              <a:avLst/>
            </a:prstGeom>
          </p:spPr>
        </p:pic>
        <p:pic>
          <p:nvPicPr>
            <p:cNvPr id="9" name="Picture 8" descr="A black and white rectangular frame with a white border&#10;&#10;Description automatically generated">
              <a:extLst>
                <a:ext uri="{FF2B5EF4-FFF2-40B4-BE49-F238E27FC236}">
                  <a16:creationId xmlns:a16="http://schemas.microsoft.com/office/drawing/2014/main" id="{7973C51A-4C92-A227-8E41-D9F1A4C5A6C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403038">
              <a:off x="6547011" y="1312235"/>
              <a:ext cx="1107427" cy="719013"/>
            </a:xfrm>
            <a:prstGeom prst="rect">
              <a:avLst/>
            </a:prstGeom>
          </p:spPr>
        </p:pic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4134C618-C1C3-29A8-E0BE-7EFA2A2700A6}"/>
                </a:ext>
              </a:extLst>
            </p:cNvPr>
            <p:cNvSpPr/>
            <p:nvPr/>
          </p:nvSpPr>
          <p:spPr>
            <a:xfrm>
              <a:off x="6460776" y="1871932"/>
              <a:ext cx="207443" cy="517425"/>
            </a:xfrm>
            <a:custGeom>
              <a:avLst/>
              <a:gdLst>
                <a:gd name="connsiteX0" fmla="*/ 207443 w 207443"/>
                <a:gd name="connsiteY0" fmla="*/ 0 h 517425"/>
                <a:gd name="connsiteX1" fmla="*/ 9035 w 207443"/>
                <a:gd name="connsiteY1" fmla="*/ 483079 h 517425"/>
                <a:gd name="connsiteX2" fmla="*/ 52167 w 207443"/>
                <a:gd name="connsiteY2" fmla="*/ 439947 h 517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7443" h="517425">
                  <a:moveTo>
                    <a:pt x="207443" y="0"/>
                  </a:moveTo>
                  <a:cubicBezTo>
                    <a:pt x="121178" y="204877"/>
                    <a:pt x="34914" y="409755"/>
                    <a:pt x="9035" y="483079"/>
                  </a:cubicBezTo>
                  <a:cubicBezTo>
                    <a:pt x="-16844" y="556404"/>
                    <a:pt x="17661" y="498175"/>
                    <a:pt x="52167" y="439947"/>
                  </a:cubicBezTo>
                </a:path>
              </a:pathLst>
            </a:cu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61C5176-3767-4548-C1AD-F6162E174B64}"/>
                </a:ext>
              </a:extLst>
            </p:cNvPr>
            <p:cNvSpPr txBox="1"/>
            <p:nvPr/>
          </p:nvSpPr>
          <p:spPr>
            <a:xfrm rot="20245479">
              <a:off x="6669404" y="1440907"/>
              <a:ext cx="8626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2400" b="1" dirty="0"/>
                <a:t>€120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15095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FB0A1E1-5C4C-4924-5CF2-5F3F465C9AD4}"/>
              </a:ext>
            </a:extLst>
          </p:cNvPr>
          <p:cNvSpPr txBox="1"/>
          <p:nvPr/>
        </p:nvSpPr>
        <p:spPr>
          <a:xfrm>
            <a:off x="646981" y="586596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7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914400" y="1664898"/>
            <a:ext cx="6547449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5</a:t>
            </a:r>
          </a:p>
          <a:p>
            <a:r>
              <a:rPr lang="en-US" sz="3600" dirty="0">
                <a:solidFill>
                  <a:schemeClr val="bg1"/>
                </a:solidFill>
              </a:rPr>
              <a:t>What number goes in the marked space on the number line?</a:t>
            </a:r>
            <a:endParaRPr lang="en-IE" sz="3600" dirty="0">
              <a:solidFill>
                <a:schemeClr val="bg1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86AD474-E672-0056-F2EA-1B443E5462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795182"/>
              </p:ext>
            </p:extLst>
          </p:nvPr>
        </p:nvGraphicFramePr>
        <p:xfrm>
          <a:off x="990602" y="3984924"/>
          <a:ext cx="6395043" cy="37084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376179">
                  <a:extLst>
                    <a:ext uri="{9D8B030D-6E8A-4147-A177-3AD203B41FA5}">
                      <a16:colId xmlns:a16="http://schemas.microsoft.com/office/drawing/2014/main" val="1498415877"/>
                    </a:ext>
                  </a:extLst>
                </a:gridCol>
                <a:gridCol w="376179">
                  <a:extLst>
                    <a:ext uri="{9D8B030D-6E8A-4147-A177-3AD203B41FA5}">
                      <a16:colId xmlns:a16="http://schemas.microsoft.com/office/drawing/2014/main" val="3642131263"/>
                    </a:ext>
                  </a:extLst>
                </a:gridCol>
                <a:gridCol w="376179">
                  <a:extLst>
                    <a:ext uri="{9D8B030D-6E8A-4147-A177-3AD203B41FA5}">
                      <a16:colId xmlns:a16="http://schemas.microsoft.com/office/drawing/2014/main" val="508836212"/>
                    </a:ext>
                  </a:extLst>
                </a:gridCol>
                <a:gridCol w="376179">
                  <a:extLst>
                    <a:ext uri="{9D8B030D-6E8A-4147-A177-3AD203B41FA5}">
                      <a16:colId xmlns:a16="http://schemas.microsoft.com/office/drawing/2014/main" val="140381107"/>
                    </a:ext>
                  </a:extLst>
                </a:gridCol>
                <a:gridCol w="376179">
                  <a:extLst>
                    <a:ext uri="{9D8B030D-6E8A-4147-A177-3AD203B41FA5}">
                      <a16:colId xmlns:a16="http://schemas.microsoft.com/office/drawing/2014/main" val="2722627783"/>
                    </a:ext>
                  </a:extLst>
                </a:gridCol>
                <a:gridCol w="376179">
                  <a:extLst>
                    <a:ext uri="{9D8B030D-6E8A-4147-A177-3AD203B41FA5}">
                      <a16:colId xmlns:a16="http://schemas.microsoft.com/office/drawing/2014/main" val="1627940767"/>
                    </a:ext>
                  </a:extLst>
                </a:gridCol>
                <a:gridCol w="376179">
                  <a:extLst>
                    <a:ext uri="{9D8B030D-6E8A-4147-A177-3AD203B41FA5}">
                      <a16:colId xmlns:a16="http://schemas.microsoft.com/office/drawing/2014/main" val="2221012694"/>
                    </a:ext>
                  </a:extLst>
                </a:gridCol>
                <a:gridCol w="376179">
                  <a:extLst>
                    <a:ext uri="{9D8B030D-6E8A-4147-A177-3AD203B41FA5}">
                      <a16:colId xmlns:a16="http://schemas.microsoft.com/office/drawing/2014/main" val="3462607529"/>
                    </a:ext>
                  </a:extLst>
                </a:gridCol>
                <a:gridCol w="376179">
                  <a:extLst>
                    <a:ext uri="{9D8B030D-6E8A-4147-A177-3AD203B41FA5}">
                      <a16:colId xmlns:a16="http://schemas.microsoft.com/office/drawing/2014/main" val="2570697217"/>
                    </a:ext>
                  </a:extLst>
                </a:gridCol>
                <a:gridCol w="376179">
                  <a:extLst>
                    <a:ext uri="{9D8B030D-6E8A-4147-A177-3AD203B41FA5}">
                      <a16:colId xmlns:a16="http://schemas.microsoft.com/office/drawing/2014/main" val="2804005651"/>
                    </a:ext>
                  </a:extLst>
                </a:gridCol>
                <a:gridCol w="376179">
                  <a:extLst>
                    <a:ext uri="{9D8B030D-6E8A-4147-A177-3AD203B41FA5}">
                      <a16:colId xmlns:a16="http://schemas.microsoft.com/office/drawing/2014/main" val="4124813809"/>
                    </a:ext>
                  </a:extLst>
                </a:gridCol>
                <a:gridCol w="376179">
                  <a:extLst>
                    <a:ext uri="{9D8B030D-6E8A-4147-A177-3AD203B41FA5}">
                      <a16:colId xmlns:a16="http://schemas.microsoft.com/office/drawing/2014/main" val="3935074738"/>
                    </a:ext>
                  </a:extLst>
                </a:gridCol>
                <a:gridCol w="376179">
                  <a:extLst>
                    <a:ext uri="{9D8B030D-6E8A-4147-A177-3AD203B41FA5}">
                      <a16:colId xmlns:a16="http://schemas.microsoft.com/office/drawing/2014/main" val="1946129252"/>
                    </a:ext>
                  </a:extLst>
                </a:gridCol>
                <a:gridCol w="376179">
                  <a:extLst>
                    <a:ext uri="{9D8B030D-6E8A-4147-A177-3AD203B41FA5}">
                      <a16:colId xmlns:a16="http://schemas.microsoft.com/office/drawing/2014/main" val="2433256150"/>
                    </a:ext>
                  </a:extLst>
                </a:gridCol>
                <a:gridCol w="376179">
                  <a:extLst>
                    <a:ext uri="{9D8B030D-6E8A-4147-A177-3AD203B41FA5}">
                      <a16:colId xmlns:a16="http://schemas.microsoft.com/office/drawing/2014/main" val="3415882370"/>
                    </a:ext>
                  </a:extLst>
                </a:gridCol>
                <a:gridCol w="376179">
                  <a:extLst>
                    <a:ext uri="{9D8B030D-6E8A-4147-A177-3AD203B41FA5}">
                      <a16:colId xmlns:a16="http://schemas.microsoft.com/office/drawing/2014/main" val="3325372238"/>
                    </a:ext>
                  </a:extLst>
                </a:gridCol>
                <a:gridCol w="376179">
                  <a:extLst>
                    <a:ext uri="{9D8B030D-6E8A-4147-A177-3AD203B41FA5}">
                      <a16:colId xmlns:a16="http://schemas.microsoft.com/office/drawing/2014/main" val="16819903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IE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9308557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8D4557E0-C3EF-C2B4-B028-6FC1098B1F30}"/>
              </a:ext>
            </a:extLst>
          </p:cNvPr>
          <p:cNvSpPr txBox="1"/>
          <p:nvPr/>
        </p:nvSpPr>
        <p:spPr>
          <a:xfrm>
            <a:off x="3864634" y="4425719"/>
            <a:ext cx="301924" cy="36933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b="1" dirty="0"/>
              <a:t>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C08E801-216F-7EF7-CA55-BEF13882C5A5}"/>
              </a:ext>
            </a:extLst>
          </p:cNvPr>
          <p:cNvSpPr txBox="1"/>
          <p:nvPr/>
        </p:nvSpPr>
        <p:spPr>
          <a:xfrm>
            <a:off x="1591574" y="4425719"/>
            <a:ext cx="301924" cy="36933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b="1" dirty="0"/>
              <a:t>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BA3C134-A920-CBE2-38AF-3DDCA79E2173}"/>
              </a:ext>
            </a:extLst>
          </p:cNvPr>
          <p:cNvSpPr txBox="1"/>
          <p:nvPr/>
        </p:nvSpPr>
        <p:spPr>
          <a:xfrm>
            <a:off x="5362755" y="4425719"/>
            <a:ext cx="301924" cy="36933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b="1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280828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8" grpId="0" animBg="1"/>
      <p:bldP spid="9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EBA26-5DB9-93A4-4BA0-24B719E40462}"/>
              </a:ext>
            </a:extLst>
          </p:cNvPr>
          <p:cNvSpPr txBox="1"/>
          <p:nvPr/>
        </p:nvSpPr>
        <p:spPr>
          <a:xfrm>
            <a:off x="5883216" y="6581001"/>
            <a:ext cx="3191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2023 www.seomraranga.com</a:t>
            </a:r>
          </a:p>
        </p:txBody>
      </p:sp>
      <p:pic>
        <p:nvPicPr>
          <p:cNvPr id="3" name="Picture 2" descr="A yellow and green text on a black background&#10;&#10;Description automatically generated">
            <a:extLst>
              <a:ext uri="{FF2B5EF4-FFF2-40B4-BE49-F238E27FC236}">
                <a16:creationId xmlns:a16="http://schemas.microsoft.com/office/drawing/2014/main" id="{C4AAD094-FDE2-106A-2BB9-06442DADD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7099"/>
            <a:ext cx="1967045" cy="498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FB0A1E1-5C4C-4924-5CF2-5F3F465C9AD4}"/>
              </a:ext>
            </a:extLst>
          </p:cNvPr>
          <p:cNvSpPr txBox="1"/>
          <p:nvPr/>
        </p:nvSpPr>
        <p:spPr>
          <a:xfrm>
            <a:off x="646981" y="586596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Round 7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38050D-23CB-6292-B060-1F73D55DADC8}"/>
              </a:ext>
            </a:extLst>
          </p:cNvPr>
          <p:cNvSpPr txBox="1"/>
          <p:nvPr/>
        </p:nvSpPr>
        <p:spPr>
          <a:xfrm>
            <a:off x="646980" y="1664898"/>
            <a:ext cx="4132053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solidFill>
                  <a:schemeClr val="bg1"/>
                </a:solidFill>
              </a:rPr>
              <a:t>Question 6</a:t>
            </a:r>
          </a:p>
          <a:p>
            <a:r>
              <a:rPr lang="en-US" sz="5400" dirty="0">
                <a:solidFill>
                  <a:schemeClr val="bg1"/>
                </a:solidFill>
              </a:rPr>
              <a:t>What is the surface area of this cube?</a:t>
            </a:r>
            <a:endParaRPr lang="en-IE" sz="5400" dirty="0">
              <a:solidFill>
                <a:schemeClr val="bg1"/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168978B-44DE-0AFD-A6F9-505EDFAF0D87}"/>
              </a:ext>
            </a:extLst>
          </p:cNvPr>
          <p:cNvGrpSpPr/>
          <p:nvPr/>
        </p:nvGrpSpPr>
        <p:grpSpPr>
          <a:xfrm>
            <a:off x="4695124" y="1515105"/>
            <a:ext cx="2879351" cy="3479589"/>
            <a:chOff x="4695124" y="1515105"/>
            <a:chExt cx="2879351" cy="3479589"/>
          </a:xfrm>
        </p:grpSpPr>
        <p:pic>
          <p:nvPicPr>
            <p:cNvPr id="7" name="Picture 6" descr="A blue cube with black background&#10;&#10;Description automatically generated">
              <a:extLst>
                <a:ext uri="{FF2B5EF4-FFF2-40B4-BE49-F238E27FC236}">
                  <a16:creationId xmlns:a16="http://schemas.microsoft.com/office/drawing/2014/main" id="{8E66DD56-7F35-2807-5D64-BB300F1E618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5124" y="2104845"/>
              <a:ext cx="2879351" cy="2889849"/>
            </a:xfrm>
            <a:prstGeom prst="rect">
              <a:avLst/>
            </a:prstGeom>
          </p:spPr>
        </p:pic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074E7D60-204B-C7FE-547D-5218C26A67E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891177" y="2001328"/>
              <a:ext cx="1414732" cy="103517"/>
            </a:xfrm>
            <a:prstGeom prst="straightConnector1">
              <a:avLst/>
            </a:prstGeom>
            <a:ln w="38100">
              <a:solidFill>
                <a:schemeClr val="bg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EC07F20-371A-6F24-F425-7401ABA144C9}"/>
                </a:ext>
              </a:extLst>
            </p:cNvPr>
            <p:cNvSpPr txBox="1"/>
            <p:nvPr/>
          </p:nvSpPr>
          <p:spPr>
            <a:xfrm rot="21359064">
              <a:off x="5167222" y="1515105"/>
              <a:ext cx="8626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2400" b="1" dirty="0">
                  <a:solidFill>
                    <a:schemeClr val="bg1"/>
                  </a:solidFill>
                </a:rPr>
                <a:t>3cm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30451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2603</TotalTime>
  <Words>4164</Words>
  <Application>Microsoft Office PowerPoint</Application>
  <PresentationFormat>On-screen Show (4:3)</PresentationFormat>
  <Paragraphs>711</Paragraphs>
  <Slides>151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151</vt:i4>
      </vt:variant>
    </vt:vector>
  </HeadingPairs>
  <TitlesOfParts>
    <vt:vector size="15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Damien Quinn</dc:creator>
  <cp:lastModifiedBy>Damien Quinn</cp:lastModifiedBy>
  <cp:revision>65</cp:revision>
  <dcterms:created xsi:type="dcterms:W3CDTF">2023-09-27T16:36:06Z</dcterms:created>
  <dcterms:modified xsi:type="dcterms:W3CDTF">2023-10-09T21:25:40Z</dcterms:modified>
</cp:coreProperties>
</file>