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57" r:id="rId4"/>
    <p:sldId id="256" r:id="rId5"/>
    <p:sldId id="270" r:id="rId6"/>
    <p:sldId id="258" r:id="rId7"/>
    <p:sldId id="259" r:id="rId8"/>
    <p:sldId id="260" r:id="rId9"/>
    <p:sldId id="267" r:id="rId10"/>
    <p:sldId id="268" r:id="rId11"/>
    <p:sldId id="265" r:id="rId12"/>
    <p:sldId id="266" r:id="rId13"/>
    <p:sldId id="271" r:id="rId14"/>
    <p:sldId id="269" r:id="rId15"/>
    <p:sldId id="264"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1F98B24-0C85-4A5A-B099-F5025FCF79A6}" type="datetimeFigureOut">
              <a:rPr lang="en-IE" smtClean="0"/>
              <a:t>07/01/2023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683811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1F98B24-0C85-4A5A-B099-F5025FCF79A6}" type="datetimeFigureOut">
              <a:rPr lang="en-IE" smtClean="0"/>
              <a:t>07/01/2023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2923911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1F98B24-0C85-4A5A-B099-F5025FCF79A6}" type="datetimeFigureOut">
              <a:rPr lang="en-IE" smtClean="0"/>
              <a:t>07/01/2023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899318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1F98B24-0C85-4A5A-B099-F5025FCF79A6}" type="datetimeFigureOut">
              <a:rPr lang="en-IE" smtClean="0"/>
              <a:t>07/01/2023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39449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98B24-0C85-4A5A-B099-F5025FCF79A6}" type="datetimeFigureOut">
              <a:rPr lang="en-IE" smtClean="0"/>
              <a:t>07/01/2023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794700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1F98B24-0C85-4A5A-B099-F5025FCF79A6}" type="datetimeFigureOut">
              <a:rPr lang="en-IE" smtClean="0"/>
              <a:t>07/01/2023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2026366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1F98B24-0C85-4A5A-B099-F5025FCF79A6}" type="datetimeFigureOut">
              <a:rPr lang="en-IE" smtClean="0"/>
              <a:t>07/01/2023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3953919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1F98B24-0C85-4A5A-B099-F5025FCF79A6}" type="datetimeFigureOut">
              <a:rPr lang="en-IE" smtClean="0"/>
              <a:t>07/01/2023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4126466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98B24-0C85-4A5A-B099-F5025FCF79A6}" type="datetimeFigureOut">
              <a:rPr lang="en-IE" smtClean="0"/>
              <a:t>07/01/2023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2116432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98B24-0C85-4A5A-B099-F5025FCF79A6}" type="datetimeFigureOut">
              <a:rPr lang="en-IE" smtClean="0"/>
              <a:t>07/01/2023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2501589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98B24-0C85-4A5A-B099-F5025FCF79A6}" type="datetimeFigureOut">
              <a:rPr lang="en-IE" smtClean="0"/>
              <a:t>07/01/2023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BAC3E86-2E03-4780-8D74-B3BEAF319038}" type="slidenum">
              <a:rPr lang="en-IE" smtClean="0"/>
              <a:t>‹#›</a:t>
            </a:fld>
            <a:endParaRPr lang="en-IE"/>
          </a:p>
        </p:txBody>
      </p:sp>
    </p:spTree>
    <p:extLst>
      <p:ext uri="{BB962C8B-B14F-4D97-AF65-F5344CB8AC3E}">
        <p14:creationId xmlns:p14="http://schemas.microsoft.com/office/powerpoint/2010/main" val="3861867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98B24-0C85-4A5A-B099-F5025FCF79A6}" type="datetimeFigureOut">
              <a:rPr lang="en-IE" smtClean="0"/>
              <a:t>07/01/2023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C3E86-2E03-4780-8D74-B3BEAF319038}" type="slidenum">
              <a:rPr lang="en-IE" smtClean="0"/>
              <a:t>‹#›</a:t>
            </a:fld>
            <a:endParaRPr lang="en-IE"/>
          </a:p>
        </p:txBody>
      </p:sp>
    </p:spTree>
    <p:extLst>
      <p:ext uri="{BB962C8B-B14F-4D97-AF65-F5344CB8AC3E}">
        <p14:creationId xmlns:p14="http://schemas.microsoft.com/office/powerpoint/2010/main" val="313617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teacherspayteachers.com/Store/Kb-Konnected"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teacherspayteachers.com/Store/Hello-Literacy"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smtClean="0">
                <a:ea typeface="HelloLori" panose="02000603000000000000" pitchFamily="2" charset="0"/>
              </a:rPr>
              <a:t>© Seomra Ranga </a:t>
            </a:r>
            <a:r>
              <a:rPr lang="en-IE" sz="1200" b="1" dirty="0" smtClean="0">
                <a:ea typeface="HelloLori" panose="02000603000000000000" pitchFamily="2" charset="0"/>
              </a:rPr>
              <a:t>2023 </a:t>
            </a:r>
            <a:r>
              <a:rPr lang="en-IE" sz="1200" b="1" dirty="0" smtClean="0">
                <a:ea typeface="HelloLori" panose="02000603000000000000" pitchFamily="2" charset="0"/>
              </a:rPr>
              <a:t>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16" name="TextBox 15"/>
          <p:cNvSpPr txBox="1"/>
          <p:nvPr/>
        </p:nvSpPr>
        <p:spPr>
          <a:xfrm>
            <a:off x="4055111" y="679212"/>
            <a:ext cx="3737655" cy="1569660"/>
          </a:xfrm>
          <a:prstGeom prst="rect">
            <a:avLst/>
          </a:prstGeom>
          <a:noFill/>
        </p:spPr>
        <p:txBody>
          <a:bodyPr wrap="square" rtlCol="0">
            <a:spAutoFit/>
          </a:bodyPr>
          <a:lstStyle/>
          <a:p>
            <a:pPr algn="r"/>
            <a:r>
              <a:rPr lang="en-IE" sz="9600" b="1" dirty="0" smtClean="0">
                <a:latin typeface="+mj-lt"/>
                <a:ea typeface="HelloSperry" panose="02000603000000000000" pitchFamily="2" charset="0"/>
              </a:rPr>
              <a:t>A GIRL</a:t>
            </a:r>
            <a:endParaRPr lang="en-IE" sz="9600" b="1" dirty="0">
              <a:latin typeface="+mj-lt"/>
              <a:ea typeface="HelloSperry" panose="02000603000000000000" pitchFamily="2" charset="0"/>
            </a:endParaRPr>
          </a:p>
        </p:txBody>
      </p:sp>
      <p:sp>
        <p:nvSpPr>
          <p:cNvPr id="17" name="TextBox 16"/>
          <p:cNvSpPr txBox="1"/>
          <p:nvPr/>
        </p:nvSpPr>
        <p:spPr>
          <a:xfrm rot="452064">
            <a:off x="4384348" y="3494156"/>
            <a:ext cx="3308037" cy="1785104"/>
          </a:xfrm>
          <a:prstGeom prst="rect">
            <a:avLst/>
          </a:prstGeom>
          <a:noFill/>
        </p:spPr>
        <p:txBody>
          <a:bodyPr wrap="square" rtlCol="0">
            <a:spAutoFit/>
          </a:bodyPr>
          <a:lstStyle/>
          <a:p>
            <a:pPr algn="r"/>
            <a:r>
              <a:rPr lang="en-IE" sz="11000" b="1" dirty="0" smtClean="0">
                <a:latin typeface="+mj-lt"/>
                <a:ea typeface="HelloSperry" panose="02000603000000000000" pitchFamily="2" charset="0"/>
              </a:rPr>
              <a:t>BLUE</a:t>
            </a:r>
            <a:endParaRPr lang="en-IE" sz="11000" b="1" dirty="0">
              <a:latin typeface="+mj-lt"/>
              <a:ea typeface="HelloSperry" panose="02000603000000000000" pitchFamily="2" charset="0"/>
            </a:endParaRPr>
          </a:p>
        </p:txBody>
      </p:sp>
      <p:sp>
        <p:nvSpPr>
          <p:cNvPr id="3" name="TextBox 2"/>
          <p:cNvSpPr txBox="1"/>
          <p:nvPr/>
        </p:nvSpPr>
        <p:spPr>
          <a:xfrm rot="21118801">
            <a:off x="4429925" y="2062158"/>
            <a:ext cx="3216884" cy="1446550"/>
          </a:xfrm>
          <a:prstGeom prst="rect">
            <a:avLst/>
          </a:prstGeom>
          <a:noFill/>
        </p:spPr>
        <p:txBody>
          <a:bodyPr wrap="square" rtlCol="0">
            <a:spAutoFit/>
          </a:bodyPr>
          <a:lstStyle/>
          <a:p>
            <a:pPr algn="ctr"/>
            <a:r>
              <a:rPr lang="en-IE" sz="8800" b="1" dirty="0" smtClean="0">
                <a:latin typeface="+mj-lt"/>
                <a:ea typeface="HelloKandinsky" panose="02000603000000000000" pitchFamily="2" charset="0"/>
              </a:rPr>
              <a:t>called</a:t>
            </a:r>
            <a:endParaRPr lang="en-IE" sz="8800" b="1" dirty="0">
              <a:latin typeface="+mj-lt"/>
              <a:ea typeface="HelloKandinsky" panose="02000603000000000000" pitchFamily="2" charset="0"/>
            </a:endParaRPr>
          </a:p>
        </p:txBody>
      </p:sp>
      <p:pic>
        <p:nvPicPr>
          <p:cNvPr id="1026" name="Picture 2" descr="A Girl Called Blue by Marita Conlon-McKe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340768"/>
            <a:ext cx="2505075"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95736" y="5195600"/>
            <a:ext cx="5904656" cy="646331"/>
          </a:xfrm>
          <a:prstGeom prst="rect">
            <a:avLst/>
          </a:prstGeom>
          <a:noFill/>
        </p:spPr>
        <p:txBody>
          <a:bodyPr wrap="square" rtlCol="0">
            <a:spAutoFit/>
          </a:bodyPr>
          <a:lstStyle/>
          <a:p>
            <a:pPr algn="ctr"/>
            <a:r>
              <a:rPr lang="en-IE" sz="3600" b="1" dirty="0" smtClean="0">
                <a:ea typeface="HelloKandinsky" panose="02000603000000000000" pitchFamily="2" charset="0"/>
              </a:rPr>
              <a:t>By Marita Conlon Mc Kenna</a:t>
            </a:r>
            <a:endParaRPr lang="en-IE" sz="3600" b="1" dirty="0">
              <a:ea typeface="HelloKandinsky" panose="02000603000000000000" pitchFamily="2" charset="0"/>
            </a:endParaRPr>
          </a:p>
        </p:txBody>
      </p:sp>
    </p:spTree>
    <p:extLst>
      <p:ext uri="{BB962C8B-B14F-4D97-AF65-F5344CB8AC3E}">
        <p14:creationId xmlns:p14="http://schemas.microsoft.com/office/powerpoint/2010/main" val="2273175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RESOLUTION</a:t>
            </a:r>
            <a:endParaRPr lang="en-IE" sz="8000" b="1" dirty="0">
              <a:latin typeface="+mj-lt"/>
              <a:ea typeface="HelloSperry" panose="02000603000000000000" pitchFamily="2" charset="0"/>
            </a:endParaRPr>
          </a:p>
        </p:txBody>
      </p:sp>
      <p:sp>
        <p:nvSpPr>
          <p:cNvPr id="8" name="TextBox 7"/>
          <p:cNvSpPr txBox="1"/>
          <p:nvPr/>
        </p:nvSpPr>
        <p:spPr>
          <a:xfrm>
            <a:off x="755576" y="2276872"/>
            <a:ext cx="7593564" cy="2308324"/>
          </a:xfrm>
          <a:prstGeom prst="rect">
            <a:avLst/>
          </a:prstGeom>
          <a:noFill/>
        </p:spPr>
        <p:txBody>
          <a:bodyPr wrap="square" rtlCol="0">
            <a:spAutoFit/>
          </a:bodyPr>
          <a:lstStyle/>
          <a:p>
            <a:pPr algn="just"/>
            <a:r>
              <a:rPr lang="en-IE" sz="3600" b="1" dirty="0">
                <a:ea typeface="HelloPlainJane" panose="02000603000000000000" pitchFamily="2" charset="0"/>
              </a:rPr>
              <a:t>As Blue cannot be adopted, how can her need for a family to call her own be achieved? Can there be any resolution to her problem?</a:t>
            </a:r>
          </a:p>
        </p:txBody>
      </p:sp>
    </p:spTree>
    <p:extLst>
      <p:ext uri="{BB962C8B-B14F-4D97-AF65-F5344CB8AC3E}">
        <p14:creationId xmlns:p14="http://schemas.microsoft.com/office/powerpoint/2010/main" val="2035739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GENRE</a:t>
            </a:r>
            <a:endParaRPr lang="en-IE" sz="8000" b="1" dirty="0">
              <a:latin typeface="+mj-lt"/>
              <a:ea typeface="HelloSperry" panose="02000603000000000000" pitchFamily="2" charset="0"/>
            </a:endParaRPr>
          </a:p>
        </p:txBody>
      </p:sp>
      <p:sp>
        <p:nvSpPr>
          <p:cNvPr id="8" name="TextBox 7"/>
          <p:cNvSpPr txBox="1"/>
          <p:nvPr/>
        </p:nvSpPr>
        <p:spPr>
          <a:xfrm>
            <a:off x="902296" y="2204864"/>
            <a:ext cx="7404857" cy="2308324"/>
          </a:xfrm>
          <a:prstGeom prst="rect">
            <a:avLst/>
          </a:prstGeom>
          <a:noFill/>
        </p:spPr>
        <p:txBody>
          <a:bodyPr wrap="square" rtlCol="0">
            <a:spAutoFit/>
          </a:bodyPr>
          <a:lstStyle/>
          <a:p>
            <a:pPr algn="just"/>
            <a:r>
              <a:rPr lang="en-IE" sz="3600" b="1" dirty="0">
                <a:ea typeface="HelloPlainJane" panose="02000603000000000000" pitchFamily="2" charset="0"/>
              </a:rPr>
              <a:t>This book is historical fiction. Although the story is not a true story, elements of it reflect what happened during this period in Ireland.</a:t>
            </a:r>
            <a:endParaRPr lang="en-IE" sz="3600" b="1" dirty="0">
              <a:ea typeface="HelloPlainJane" panose="02000603000000000000" pitchFamily="2" charset="0"/>
            </a:endParaRPr>
          </a:p>
        </p:txBody>
      </p:sp>
    </p:spTree>
    <p:extLst>
      <p:ext uri="{BB962C8B-B14F-4D97-AF65-F5344CB8AC3E}">
        <p14:creationId xmlns:p14="http://schemas.microsoft.com/office/powerpoint/2010/main" val="595935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THEMES</a:t>
            </a:r>
            <a:endParaRPr lang="en-IE" sz="8000" b="1" dirty="0">
              <a:latin typeface="+mj-lt"/>
              <a:ea typeface="HelloSperry" panose="02000603000000000000" pitchFamily="2" charset="0"/>
            </a:endParaRPr>
          </a:p>
        </p:txBody>
      </p:sp>
      <p:sp>
        <p:nvSpPr>
          <p:cNvPr id="8" name="TextBox 7"/>
          <p:cNvSpPr txBox="1"/>
          <p:nvPr/>
        </p:nvSpPr>
        <p:spPr>
          <a:xfrm>
            <a:off x="755576" y="2004504"/>
            <a:ext cx="7488832" cy="3416320"/>
          </a:xfrm>
          <a:prstGeom prst="rect">
            <a:avLst/>
          </a:prstGeom>
          <a:noFill/>
        </p:spPr>
        <p:txBody>
          <a:bodyPr wrap="square" rtlCol="0">
            <a:spAutoFit/>
          </a:bodyPr>
          <a:lstStyle/>
          <a:p>
            <a:pPr algn="just"/>
            <a:r>
              <a:rPr lang="en-IE" sz="3600" b="1" dirty="0">
                <a:ea typeface="HelloPlainJane" panose="02000603000000000000" pitchFamily="2" charset="0"/>
              </a:rPr>
              <a:t>This novel explores many themes:</a:t>
            </a:r>
          </a:p>
          <a:p>
            <a:pPr indent="-571500" algn="just">
              <a:buFont typeface="Arial" panose="020B0604020202020204" pitchFamily="34" charset="0"/>
              <a:buChar char="•"/>
            </a:pPr>
            <a:r>
              <a:rPr lang="en-IE" sz="3600" b="1" dirty="0">
                <a:ea typeface="HelloPlainJane" panose="02000603000000000000" pitchFamily="2" charset="0"/>
              </a:rPr>
              <a:t>The importance of belonging</a:t>
            </a:r>
          </a:p>
          <a:p>
            <a:pPr indent="-571500" algn="just">
              <a:buFont typeface="Arial" panose="020B0604020202020204" pitchFamily="34" charset="0"/>
              <a:buChar char="•"/>
            </a:pPr>
            <a:r>
              <a:rPr lang="en-IE" sz="3600" b="1" dirty="0">
                <a:ea typeface="HelloPlainJane" panose="02000603000000000000" pitchFamily="2" charset="0"/>
              </a:rPr>
              <a:t>The meaning of family</a:t>
            </a:r>
          </a:p>
          <a:p>
            <a:pPr indent="-571500" algn="just">
              <a:buFont typeface="Arial" panose="020B0604020202020204" pitchFamily="34" charset="0"/>
              <a:buChar char="•"/>
            </a:pPr>
            <a:r>
              <a:rPr lang="en-IE" sz="3600" b="1" dirty="0">
                <a:ea typeface="HelloPlainJane" panose="02000603000000000000" pitchFamily="2" charset="0"/>
              </a:rPr>
              <a:t>The corruption of power</a:t>
            </a:r>
          </a:p>
          <a:p>
            <a:pPr indent="-571500" algn="just">
              <a:buFont typeface="Arial" panose="020B0604020202020204" pitchFamily="34" charset="0"/>
              <a:buChar char="•"/>
            </a:pPr>
            <a:r>
              <a:rPr lang="en-IE" sz="3600" b="1" dirty="0">
                <a:ea typeface="HelloPlainJane" panose="02000603000000000000" pitchFamily="2" charset="0"/>
              </a:rPr>
              <a:t>Loneliness</a:t>
            </a:r>
          </a:p>
          <a:p>
            <a:pPr indent="-571500" algn="just">
              <a:buFont typeface="Arial" panose="020B0604020202020204" pitchFamily="34" charset="0"/>
              <a:buChar char="•"/>
            </a:pPr>
            <a:r>
              <a:rPr lang="en-IE" sz="3600" b="1" dirty="0">
                <a:ea typeface="HelloPlainJane" panose="02000603000000000000" pitchFamily="2" charset="0"/>
              </a:rPr>
              <a:t>Loyalty</a:t>
            </a:r>
            <a:endParaRPr lang="en-IE" sz="3600" b="1" dirty="0">
              <a:ea typeface="HelloPlainJane" panose="02000603000000000000" pitchFamily="2" charset="0"/>
            </a:endParaRPr>
          </a:p>
        </p:txBody>
      </p:sp>
    </p:spTree>
    <p:extLst>
      <p:ext uri="{BB962C8B-B14F-4D97-AF65-F5344CB8AC3E}">
        <p14:creationId xmlns:p14="http://schemas.microsoft.com/office/powerpoint/2010/main" val="3440961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THEMES</a:t>
            </a:r>
            <a:endParaRPr lang="en-IE" sz="8000" b="1" dirty="0">
              <a:latin typeface="+mj-lt"/>
              <a:ea typeface="HelloSperry" panose="02000603000000000000" pitchFamily="2" charset="0"/>
            </a:endParaRPr>
          </a:p>
        </p:txBody>
      </p:sp>
      <p:sp>
        <p:nvSpPr>
          <p:cNvPr id="8" name="TextBox 7"/>
          <p:cNvSpPr txBox="1"/>
          <p:nvPr/>
        </p:nvSpPr>
        <p:spPr>
          <a:xfrm>
            <a:off x="755576" y="2004504"/>
            <a:ext cx="7488832" cy="3416320"/>
          </a:xfrm>
          <a:prstGeom prst="rect">
            <a:avLst/>
          </a:prstGeom>
          <a:noFill/>
        </p:spPr>
        <p:txBody>
          <a:bodyPr wrap="square" rtlCol="0">
            <a:spAutoFit/>
          </a:bodyPr>
          <a:lstStyle/>
          <a:p>
            <a:pPr algn="just"/>
            <a:r>
              <a:rPr lang="en-IE" sz="3600" b="1" dirty="0">
                <a:ea typeface="HelloPlainJane" panose="02000603000000000000" pitchFamily="2" charset="0"/>
              </a:rPr>
              <a:t>This novel explores many themes:</a:t>
            </a:r>
          </a:p>
          <a:p>
            <a:pPr lvl="1" indent="-571500" algn="just">
              <a:buFont typeface="Arial" panose="020B0604020202020204" pitchFamily="34" charset="0"/>
              <a:buChar char="•"/>
            </a:pPr>
            <a:r>
              <a:rPr lang="en-IE" sz="3600" b="1" dirty="0">
                <a:ea typeface="HelloPlainJane" panose="02000603000000000000" pitchFamily="2" charset="0"/>
              </a:rPr>
              <a:t>Life in an Irish orphanage in 1960s Ireland</a:t>
            </a:r>
          </a:p>
          <a:p>
            <a:pPr indent="-571500" algn="just">
              <a:buFont typeface="Arial" panose="020B0604020202020204" pitchFamily="34" charset="0"/>
              <a:buChar char="•"/>
            </a:pPr>
            <a:r>
              <a:rPr lang="en-IE" sz="3600" b="1" dirty="0">
                <a:ea typeface="HelloPlainJane" panose="02000603000000000000" pitchFamily="2" charset="0"/>
              </a:rPr>
              <a:t>Child Labour</a:t>
            </a:r>
          </a:p>
          <a:p>
            <a:pPr indent="-571500" algn="just">
              <a:buFont typeface="Arial" panose="020B0604020202020204" pitchFamily="34" charset="0"/>
              <a:buChar char="•"/>
            </a:pPr>
            <a:r>
              <a:rPr lang="en-IE" sz="3600" b="1" dirty="0">
                <a:ea typeface="HelloPlainJane" panose="02000603000000000000" pitchFamily="2" charset="0"/>
              </a:rPr>
              <a:t>Physical and mental abuse</a:t>
            </a:r>
          </a:p>
          <a:p>
            <a:pPr indent="-571500" algn="just">
              <a:buFont typeface="Arial" panose="020B0604020202020204" pitchFamily="34" charset="0"/>
              <a:buChar char="•"/>
            </a:pPr>
            <a:r>
              <a:rPr lang="en-IE" sz="3600" b="1" dirty="0">
                <a:ea typeface="HelloPlainJane" panose="02000603000000000000" pitchFamily="2" charset="0"/>
              </a:rPr>
              <a:t>Courage and hope</a:t>
            </a:r>
            <a:endParaRPr lang="en-IE" sz="3600" b="1" dirty="0">
              <a:ea typeface="HelloPlainJane" panose="02000603000000000000" pitchFamily="2" charset="0"/>
            </a:endParaRPr>
          </a:p>
        </p:txBody>
      </p:sp>
    </p:spTree>
    <p:extLst>
      <p:ext uri="{BB962C8B-B14F-4D97-AF65-F5344CB8AC3E}">
        <p14:creationId xmlns:p14="http://schemas.microsoft.com/office/powerpoint/2010/main" val="3381567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SEQUENCE</a:t>
            </a:r>
            <a:endParaRPr lang="en-IE" sz="8000" b="1" dirty="0">
              <a:latin typeface="+mj-lt"/>
              <a:ea typeface="HelloSperry" panose="02000603000000000000" pitchFamily="2" charset="0"/>
            </a:endParaRPr>
          </a:p>
        </p:txBody>
      </p:sp>
      <p:sp>
        <p:nvSpPr>
          <p:cNvPr id="8" name="TextBox 7"/>
          <p:cNvSpPr txBox="1"/>
          <p:nvPr/>
        </p:nvSpPr>
        <p:spPr>
          <a:xfrm>
            <a:off x="860309" y="2450133"/>
            <a:ext cx="7272808" cy="1200329"/>
          </a:xfrm>
          <a:prstGeom prst="rect">
            <a:avLst/>
          </a:prstGeom>
          <a:noFill/>
        </p:spPr>
        <p:txBody>
          <a:bodyPr wrap="square" rtlCol="0">
            <a:spAutoFit/>
          </a:bodyPr>
          <a:lstStyle/>
          <a:p>
            <a:pPr algn="just"/>
            <a:r>
              <a:rPr lang="en-IE" sz="3600" b="1" dirty="0">
                <a:ea typeface="HelloPlainJane" panose="02000603000000000000" pitchFamily="2" charset="0"/>
              </a:rPr>
              <a:t>The story of the novel is told in pretty much sequential order.</a:t>
            </a:r>
            <a:endParaRPr lang="en-IE" sz="3600" b="1" dirty="0">
              <a:ea typeface="HelloPlainJane" panose="02000603000000000000" pitchFamily="2" charset="0"/>
            </a:endParaRPr>
          </a:p>
        </p:txBody>
      </p:sp>
    </p:spTree>
    <p:extLst>
      <p:ext uri="{BB962C8B-B14F-4D97-AF65-F5344CB8AC3E}">
        <p14:creationId xmlns:p14="http://schemas.microsoft.com/office/powerpoint/2010/main" val="3321424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14" name="TextBox 13"/>
          <p:cNvSpPr txBox="1"/>
          <p:nvPr/>
        </p:nvSpPr>
        <p:spPr>
          <a:xfrm>
            <a:off x="755576" y="1332051"/>
            <a:ext cx="7593565" cy="4185761"/>
          </a:xfrm>
          <a:prstGeom prst="rect">
            <a:avLst/>
          </a:prstGeom>
          <a:noFill/>
        </p:spPr>
        <p:txBody>
          <a:bodyPr wrap="square" rtlCol="0">
            <a:spAutoFit/>
          </a:bodyPr>
          <a:lstStyle/>
          <a:p>
            <a:r>
              <a:rPr lang="en-IE" sz="1400" dirty="0">
                <a:ea typeface="HelloAli" panose="02000603000000000000" pitchFamily="2" charset="0"/>
              </a:rPr>
              <a:t>Thank you for downloading this </a:t>
            </a:r>
            <a:r>
              <a:rPr lang="en-IE" sz="1400" dirty="0" err="1">
                <a:ea typeface="HelloAli" panose="02000603000000000000" pitchFamily="2" charset="0"/>
              </a:rPr>
              <a:t>Seomra</a:t>
            </a:r>
            <a:r>
              <a:rPr lang="en-IE" sz="1400" dirty="0">
                <a:ea typeface="HelloAli" panose="02000603000000000000" pitchFamily="2" charset="0"/>
              </a:rPr>
              <a:t> </a:t>
            </a:r>
            <a:r>
              <a:rPr lang="en-IE" sz="1400" dirty="0" err="1">
                <a:ea typeface="HelloAli" panose="02000603000000000000" pitchFamily="2" charset="0"/>
              </a:rPr>
              <a:t>Ranga</a:t>
            </a:r>
            <a:r>
              <a:rPr lang="en-IE" sz="1400" dirty="0">
                <a:ea typeface="HelloAli" panose="02000603000000000000" pitchFamily="2" charset="0"/>
              </a:rPr>
              <a:t> resource. We hope that you find it practical and useful in your classroom.</a:t>
            </a:r>
          </a:p>
          <a:p>
            <a:r>
              <a:rPr lang="en-IE" sz="1400" dirty="0">
                <a:ea typeface="HelloAli" panose="02000603000000000000" pitchFamily="2" charset="0"/>
              </a:rPr>
              <a:t/>
            </a:r>
            <a:br>
              <a:rPr lang="en-IE" sz="1400" dirty="0">
                <a:ea typeface="HelloAli" panose="02000603000000000000" pitchFamily="2" charset="0"/>
              </a:rPr>
            </a:br>
            <a:r>
              <a:rPr lang="en-IE" sz="1400" dirty="0">
                <a:ea typeface="HelloAli" panose="02000603000000000000" pitchFamily="2" charset="0"/>
              </a:rPr>
              <a:t>Please be aware of the following conditions before using this resource.</a:t>
            </a:r>
          </a:p>
          <a:p>
            <a:endParaRPr lang="en-IE" sz="1400" dirty="0">
              <a:ea typeface="HelloAli" panose="02000603000000000000" pitchFamily="2" charset="0"/>
            </a:endParaRPr>
          </a:p>
          <a:p>
            <a:r>
              <a:rPr lang="en-IE" sz="1400" b="1" u="sng" dirty="0">
                <a:ea typeface="HelloAli" panose="02000603000000000000" pitchFamily="2" charset="0"/>
              </a:rPr>
              <a:t>Please DO</a:t>
            </a:r>
            <a:r>
              <a:rPr lang="en-IE" sz="1400" b="1" u="sng" dirty="0" smtClean="0">
                <a:ea typeface="HelloAli" panose="02000603000000000000" pitchFamily="2" charset="0"/>
              </a:rPr>
              <a:t>:</a:t>
            </a:r>
            <a:endParaRPr lang="en-IE" sz="1400" dirty="0" smtClean="0">
              <a:ea typeface="HelloAli" panose="02000603000000000000" pitchFamily="2" charset="0"/>
            </a:endParaRPr>
          </a:p>
          <a:p>
            <a:pPr marL="285750" indent="-285750">
              <a:buFont typeface="Arial" panose="020B0604020202020204" pitchFamily="34" charset="0"/>
              <a:buChar char="•"/>
            </a:pPr>
            <a:r>
              <a:rPr lang="en-IE" sz="1400" dirty="0" smtClean="0">
                <a:ea typeface="HelloAli" panose="02000603000000000000" pitchFamily="2" charset="0"/>
              </a:rPr>
              <a:t>Print </a:t>
            </a:r>
            <a:r>
              <a:rPr lang="en-IE" sz="1400" dirty="0">
                <a:ea typeface="HelloAli" panose="02000603000000000000" pitchFamily="2" charset="0"/>
              </a:rPr>
              <a:t>and copy this resource so that you can use it with your pupils.</a:t>
            </a:r>
          </a:p>
          <a:p>
            <a:pPr marL="285750" indent="-285750">
              <a:buFont typeface="Arial" panose="020B0604020202020204" pitchFamily="34" charset="0"/>
              <a:buChar char="•"/>
            </a:pPr>
            <a:r>
              <a:rPr lang="en-IE" sz="1400" dirty="0" smtClean="0">
                <a:ea typeface="HelloAli" panose="02000603000000000000" pitchFamily="2" charset="0"/>
              </a:rPr>
              <a:t>Make </a:t>
            </a:r>
            <a:r>
              <a:rPr lang="en-IE" sz="1400" dirty="0">
                <a:ea typeface="HelloAli" panose="02000603000000000000" pitchFamily="2" charset="0"/>
              </a:rPr>
              <a:t>this resource available to your pupils in a private enclosed online space </a:t>
            </a:r>
            <a:r>
              <a:rPr lang="en-IE" sz="1400" dirty="0" err="1">
                <a:ea typeface="HelloAli" panose="02000603000000000000" pitchFamily="2" charset="0"/>
              </a:rPr>
              <a:t>eg</a:t>
            </a:r>
            <a:r>
              <a:rPr lang="en-IE" sz="1400" dirty="0">
                <a:ea typeface="HelloAli" panose="02000603000000000000" pitchFamily="2" charset="0"/>
              </a:rPr>
              <a:t>. Google Classroom, Seesaw, </a:t>
            </a:r>
            <a:r>
              <a:rPr lang="en-IE" sz="1400" dirty="0" err="1">
                <a:ea typeface="HelloAli" panose="02000603000000000000" pitchFamily="2" charset="0"/>
              </a:rPr>
              <a:t>Edublogs</a:t>
            </a:r>
            <a:r>
              <a:rPr lang="en-IE" sz="1400" dirty="0">
                <a:ea typeface="HelloAli" panose="02000603000000000000" pitchFamily="2" charset="0"/>
              </a:rPr>
              <a:t> </a:t>
            </a:r>
            <a:r>
              <a:rPr lang="en-IE" sz="1400" dirty="0" smtClean="0">
                <a:ea typeface="HelloAli" panose="02000603000000000000" pitchFamily="2" charset="0"/>
              </a:rPr>
              <a:t>etc.</a:t>
            </a:r>
            <a:endParaRPr lang="en-IE" sz="1400" dirty="0">
              <a:ea typeface="HelloAli" panose="02000603000000000000" pitchFamily="2" charset="0"/>
            </a:endParaRPr>
          </a:p>
          <a:p>
            <a:pPr marL="285750" indent="-285750">
              <a:buFont typeface="Arial" panose="020B0604020202020204" pitchFamily="34" charset="0"/>
              <a:buChar char="•"/>
            </a:pPr>
            <a:r>
              <a:rPr lang="en-IE" sz="1400" dirty="0" smtClean="0">
                <a:ea typeface="HelloAli" panose="02000603000000000000" pitchFamily="2" charset="0"/>
              </a:rPr>
              <a:t>Tell </a:t>
            </a:r>
            <a:r>
              <a:rPr lang="en-IE" sz="1400" dirty="0">
                <a:ea typeface="HelloAli" panose="02000603000000000000" pitchFamily="2" charset="0"/>
              </a:rPr>
              <a:t>others if you have found it useful.</a:t>
            </a:r>
            <a:br>
              <a:rPr lang="en-IE" sz="1400" dirty="0">
                <a:ea typeface="HelloAli" panose="02000603000000000000" pitchFamily="2" charset="0"/>
              </a:rPr>
            </a:br>
            <a:endParaRPr lang="en-IE" sz="1400" dirty="0">
              <a:ea typeface="HelloAli" panose="02000603000000000000" pitchFamily="2" charset="0"/>
            </a:endParaRPr>
          </a:p>
          <a:p>
            <a:r>
              <a:rPr lang="en-IE" sz="1400" b="1" u="sng" dirty="0">
                <a:ea typeface="HelloAli" panose="02000603000000000000" pitchFamily="2" charset="0"/>
              </a:rPr>
              <a:t>Please DO NOT</a:t>
            </a:r>
            <a:r>
              <a:rPr lang="en-IE" sz="1400" b="1" u="sng" dirty="0" smtClean="0">
                <a:ea typeface="HelloAli" panose="02000603000000000000" pitchFamily="2" charset="0"/>
              </a:rPr>
              <a:t>:</a:t>
            </a:r>
            <a:endParaRPr lang="en-IE" sz="1400" b="1" u="sng" dirty="0">
              <a:ea typeface="HelloAli" panose="02000603000000000000" pitchFamily="2" charset="0"/>
            </a:endParaRPr>
          </a:p>
          <a:p>
            <a:pPr marL="285750" indent="-285750">
              <a:buFont typeface="Arial" panose="020B0604020202020204" pitchFamily="34" charset="0"/>
              <a:buChar char="•"/>
            </a:pPr>
            <a:r>
              <a:rPr lang="en-IE" sz="1400" dirty="0" smtClean="0">
                <a:ea typeface="HelloAli" panose="02000603000000000000" pitchFamily="2" charset="0"/>
              </a:rPr>
              <a:t>Copy </a:t>
            </a:r>
            <a:r>
              <a:rPr lang="en-IE" sz="1400" dirty="0">
                <a:ea typeface="HelloAli" panose="02000603000000000000" pitchFamily="2" charset="0"/>
              </a:rPr>
              <a:t>or share this resource (in part or whole) with others who have not joined our website. By becoming a member for themselves, they will help the site develop into the future.</a:t>
            </a:r>
          </a:p>
          <a:p>
            <a:pPr marL="285750" indent="-285750">
              <a:buFont typeface="Arial" charset="0"/>
              <a:buChar char="•"/>
            </a:pPr>
            <a:r>
              <a:rPr lang="en-IE" sz="1400" dirty="0" smtClean="0">
                <a:ea typeface="HelloAli" panose="02000603000000000000" pitchFamily="2" charset="0"/>
              </a:rPr>
              <a:t>Make </a:t>
            </a:r>
            <a:r>
              <a:rPr lang="en-IE" sz="1400" dirty="0">
                <a:ea typeface="HelloAli" panose="02000603000000000000" pitchFamily="2" charset="0"/>
              </a:rPr>
              <a:t>this resource available on your school website for anyone to download</a:t>
            </a:r>
            <a:r>
              <a:rPr lang="en-IE" sz="1400" dirty="0" smtClean="0">
                <a:ea typeface="HelloAli" panose="02000603000000000000" pitchFamily="2" charset="0"/>
              </a:rPr>
              <a:t>.</a:t>
            </a:r>
          </a:p>
          <a:p>
            <a:pPr marL="285750" indent="-285750">
              <a:buFont typeface="Arial" charset="0"/>
              <a:buChar char="•"/>
            </a:pPr>
            <a:r>
              <a:rPr lang="en-IE" sz="1400" dirty="0">
                <a:ea typeface="HelloAli" panose="02000603000000000000" pitchFamily="2" charset="0"/>
              </a:rPr>
              <a:t>Share this resource with other teachers in online groups </a:t>
            </a:r>
            <a:r>
              <a:rPr lang="en-IE" sz="1400" dirty="0" err="1">
                <a:ea typeface="HelloAli" panose="02000603000000000000" pitchFamily="2" charset="0"/>
              </a:rPr>
              <a:t>eg</a:t>
            </a:r>
            <a:r>
              <a:rPr lang="en-IE" sz="1400" dirty="0">
                <a:ea typeface="HelloAli" panose="02000603000000000000" pitchFamily="2" charset="0"/>
              </a:rPr>
              <a:t>. Facebook Groups, WhatsApp Groups etc.</a:t>
            </a:r>
          </a:p>
          <a:p>
            <a:endParaRPr lang="en-IE" sz="1400" dirty="0"/>
          </a:p>
          <a:p>
            <a:r>
              <a:rPr lang="en-IE" sz="1400" dirty="0">
                <a:ea typeface="HelloAli" panose="02000603000000000000" pitchFamily="2" charset="0"/>
              </a:rPr>
              <a:t>Kind regards, </a:t>
            </a:r>
            <a:r>
              <a:rPr lang="en-IE" sz="1400" dirty="0" err="1">
                <a:ea typeface="HelloAli" panose="02000603000000000000" pitchFamily="2" charset="0"/>
              </a:rPr>
              <a:t>Seomra</a:t>
            </a:r>
            <a:r>
              <a:rPr lang="en-IE" sz="1400" dirty="0">
                <a:ea typeface="HelloAli" panose="02000603000000000000" pitchFamily="2" charset="0"/>
              </a:rPr>
              <a:t> </a:t>
            </a:r>
            <a:r>
              <a:rPr lang="en-IE" sz="1400" dirty="0" err="1" smtClean="0">
                <a:ea typeface="HelloAli" panose="02000603000000000000" pitchFamily="2" charset="0"/>
              </a:rPr>
              <a:t>Ranga</a:t>
            </a:r>
            <a:endParaRPr lang="en-IE" sz="1400" dirty="0">
              <a:ea typeface="HelloAli" panose="02000603000000000000" pitchFamily="2" charset="0"/>
            </a:endParaRPr>
          </a:p>
        </p:txBody>
      </p:sp>
      <p:sp>
        <p:nvSpPr>
          <p:cNvPr id="15" name="TextBox 14"/>
          <p:cNvSpPr txBox="1"/>
          <p:nvPr/>
        </p:nvSpPr>
        <p:spPr>
          <a:xfrm>
            <a:off x="2620551" y="663079"/>
            <a:ext cx="3990677" cy="461665"/>
          </a:xfrm>
          <a:prstGeom prst="rect">
            <a:avLst/>
          </a:prstGeom>
          <a:noFill/>
        </p:spPr>
        <p:txBody>
          <a:bodyPr wrap="square" rtlCol="0">
            <a:spAutoFit/>
          </a:bodyPr>
          <a:lstStyle/>
          <a:p>
            <a:pPr algn="ctr"/>
            <a:r>
              <a:rPr lang="en-IE" sz="2400" b="1" u="sng" dirty="0">
                <a:latin typeface="+mj-lt"/>
                <a:ea typeface="HelloLori" panose="02000603000000000000" pitchFamily="2" charset="0"/>
              </a:rPr>
              <a:t>For Your Information</a:t>
            </a:r>
          </a:p>
        </p:txBody>
      </p:sp>
    </p:spTree>
    <p:extLst>
      <p:ext uri="{BB962C8B-B14F-4D97-AF65-F5344CB8AC3E}">
        <p14:creationId xmlns:p14="http://schemas.microsoft.com/office/powerpoint/2010/main" val="2631598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9" name="TextBox 8"/>
          <p:cNvSpPr txBox="1"/>
          <p:nvPr/>
        </p:nvSpPr>
        <p:spPr>
          <a:xfrm>
            <a:off x="946490" y="764704"/>
            <a:ext cx="4392488" cy="369332"/>
          </a:xfrm>
          <a:prstGeom prst="rect">
            <a:avLst/>
          </a:prstGeom>
          <a:noFill/>
        </p:spPr>
        <p:txBody>
          <a:bodyPr wrap="square" rtlCol="0">
            <a:spAutoFit/>
          </a:bodyPr>
          <a:lstStyle/>
          <a:p>
            <a:r>
              <a:rPr lang="en-IE" dirty="0" smtClean="0">
                <a:latin typeface="HelloChalkTalk" panose="02000603000000000000" pitchFamily="2" charset="0"/>
                <a:ea typeface="HelloChalkTalk" panose="02000603000000000000" pitchFamily="2" charset="0"/>
              </a:rPr>
              <a:t>Resources used in this file from:</a:t>
            </a:r>
            <a:endParaRPr lang="en-IE" dirty="0">
              <a:latin typeface="HelloChalkTalk" panose="02000603000000000000" pitchFamily="2" charset="0"/>
              <a:ea typeface="HelloChalkTalk" panose="02000603000000000000" pitchFamily="2" charset="0"/>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5936" y="1360279"/>
            <a:ext cx="676196" cy="676196"/>
          </a:xfrm>
          <a:prstGeom prst="rect">
            <a:avLst/>
          </a:prstGeom>
        </p:spPr>
      </p:pic>
      <p:sp>
        <p:nvSpPr>
          <p:cNvPr id="11" name="TextBox 10"/>
          <p:cNvSpPr txBox="1"/>
          <p:nvPr/>
        </p:nvSpPr>
        <p:spPr>
          <a:xfrm>
            <a:off x="2914990" y="1467544"/>
            <a:ext cx="2702352" cy="461665"/>
          </a:xfrm>
          <a:prstGeom prst="rect">
            <a:avLst/>
          </a:prstGeom>
          <a:noFill/>
        </p:spPr>
        <p:txBody>
          <a:bodyPr wrap="square" rtlCol="0">
            <a:spAutoFit/>
          </a:bodyPr>
          <a:lstStyle/>
          <a:p>
            <a:pPr algn="ctr"/>
            <a:r>
              <a:rPr lang="en-IE" sz="1200" dirty="0">
                <a:hlinkClick r:id="rId5"/>
              </a:rPr>
              <a:t>https://www.teacherspayteachers.com/Store/Hello-Literacy</a:t>
            </a:r>
            <a:r>
              <a:rPr lang="en-IE" sz="1200" dirty="0"/>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9024" y="2417235"/>
            <a:ext cx="717054" cy="720080"/>
          </a:xfrm>
          <a:prstGeom prst="rect">
            <a:avLst/>
          </a:prstGeom>
        </p:spPr>
      </p:pic>
      <p:sp>
        <p:nvSpPr>
          <p:cNvPr id="14" name="TextBox 13"/>
          <p:cNvSpPr txBox="1"/>
          <p:nvPr/>
        </p:nvSpPr>
        <p:spPr>
          <a:xfrm>
            <a:off x="3005454" y="2546442"/>
            <a:ext cx="2949281" cy="461665"/>
          </a:xfrm>
          <a:prstGeom prst="rect">
            <a:avLst/>
          </a:prstGeom>
          <a:noFill/>
        </p:spPr>
        <p:txBody>
          <a:bodyPr wrap="square" rtlCol="0">
            <a:spAutoFit/>
          </a:bodyPr>
          <a:lstStyle/>
          <a:p>
            <a:r>
              <a:rPr lang="en-IE" sz="1200" dirty="0" smtClean="0">
                <a:hlinkClick r:id="rId7"/>
              </a:rPr>
              <a:t>https://www.teacherspayteachers.com/Store/Kb-Konnected</a:t>
            </a:r>
            <a:r>
              <a:rPr lang="en-IE" sz="1200" dirty="0" smtClean="0"/>
              <a:t> </a:t>
            </a:r>
            <a:endParaRPr lang="en-IE" sz="1200" dirty="0"/>
          </a:p>
        </p:txBody>
      </p:sp>
    </p:spTree>
    <p:extLst>
      <p:ext uri="{BB962C8B-B14F-4D97-AF65-F5344CB8AC3E}">
        <p14:creationId xmlns:p14="http://schemas.microsoft.com/office/powerpoint/2010/main" val="3157242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smtClean="0">
                <a:ea typeface="HelloLori" panose="02000603000000000000" pitchFamily="2" charset="0"/>
              </a:rPr>
              <a:t>© Seomra Ranga </a:t>
            </a:r>
            <a:r>
              <a:rPr lang="en-IE" sz="1200" b="1" dirty="0" smtClean="0">
                <a:ea typeface="HelloLori" panose="02000603000000000000" pitchFamily="2" charset="0"/>
              </a:rPr>
              <a:t>2023 </a:t>
            </a:r>
            <a:r>
              <a:rPr lang="en-IE" sz="1200" b="1" dirty="0" smtClean="0">
                <a:ea typeface="HelloLori" panose="02000603000000000000" pitchFamily="2" charset="0"/>
              </a:rPr>
              <a:t>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smtClean="0">
                <a:latin typeface="+mj-lt"/>
                <a:ea typeface="HelloSperry" panose="02000603000000000000" pitchFamily="2" charset="0"/>
              </a:rPr>
              <a:t>PROTAGONIST</a:t>
            </a:r>
            <a:endParaRPr lang="en-IE" sz="8000" b="1" dirty="0">
              <a:latin typeface="+mj-lt"/>
              <a:ea typeface="HelloSperry" panose="02000603000000000000" pitchFamily="2" charset="0"/>
            </a:endParaRPr>
          </a:p>
        </p:txBody>
      </p:sp>
      <p:sp>
        <p:nvSpPr>
          <p:cNvPr id="8" name="TextBox 7"/>
          <p:cNvSpPr txBox="1"/>
          <p:nvPr/>
        </p:nvSpPr>
        <p:spPr>
          <a:xfrm>
            <a:off x="860309" y="2348880"/>
            <a:ext cx="7312091" cy="3170099"/>
          </a:xfrm>
          <a:prstGeom prst="rect">
            <a:avLst/>
          </a:prstGeom>
          <a:noFill/>
        </p:spPr>
        <p:txBody>
          <a:bodyPr wrap="square" rtlCol="0">
            <a:spAutoFit/>
          </a:bodyPr>
          <a:lstStyle/>
          <a:p>
            <a:pPr algn="just"/>
            <a:r>
              <a:rPr lang="en-IE" sz="4000" b="1" dirty="0" smtClean="0">
                <a:ea typeface="HelloPlainJane" panose="02000603000000000000" pitchFamily="2" charset="0"/>
              </a:rPr>
              <a:t>The protagonist in the novel is a twelve year old girl called Blue O’ </a:t>
            </a:r>
            <a:r>
              <a:rPr lang="en-IE" sz="4000" b="1" dirty="0" err="1" smtClean="0">
                <a:ea typeface="HelloPlainJane" panose="02000603000000000000" pitchFamily="2" charset="0"/>
              </a:rPr>
              <a:t>Malley</a:t>
            </a:r>
            <a:r>
              <a:rPr lang="en-IE" sz="4000" b="1" dirty="0" smtClean="0">
                <a:ea typeface="HelloPlainJane" panose="02000603000000000000" pitchFamily="2" charset="0"/>
              </a:rPr>
              <a:t>. She was abandoned at birth and has since been brought up in an orphanage. </a:t>
            </a:r>
            <a:endParaRPr lang="en-IE" sz="4000" b="1" dirty="0">
              <a:ea typeface="HelloPlainJane" panose="02000603000000000000" pitchFamily="2" charset="0"/>
            </a:endParaRPr>
          </a:p>
        </p:txBody>
      </p:sp>
    </p:spTree>
    <p:extLst>
      <p:ext uri="{BB962C8B-B14F-4D97-AF65-F5344CB8AC3E}">
        <p14:creationId xmlns:p14="http://schemas.microsoft.com/office/powerpoint/2010/main" val="347966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SETTING</a:t>
            </a:r>
            <a:endParaRPr lang="en-IE" sz="8000" b="1" dirty="0">
              <a:latin typeface="+mj-lt"/>
              <a:ea typeface="HelloSperry" panose="02000603000000000000" pitchFamily="2" charset="0"/>
            </a:endParaRPr>
          </a:p>
        </p:txBody>
      </p:sp>
      <p:sp>
        <p:nvSpPr>
          <p:cNvPr id="8" name="TextBox 7"/>
          <p:cNvSpPr txBox="1"/>
          <p:nvPr/>
        </p:nvSpPr>
        <p:spPr>
          <a:xfrm>
            <a:off x="860309" y="1772816"/>
            <a:ext cx="7456107" cy="3970318"/>
          </a:xfrm>
          <a:prstGeom prst="rect">
            <a:avLst/>
          </a:prstGeom>
          <a:noFill/>
        </p:spPr>
        <p:txBody>
          <a:bodyPr wrap="square" rtlCol="0">
            <a:spAutoFit/>
          </a:bodyPr>
          <a:lstStyle/>
          <a:p>
            <a:pPr algn="just"/>
            <a:r>
              <a:rPr lang="en-IE" sz="3600" b="1" dirty="0">
                <a:ea typeface="HelloPlainJane" panose="02000603000000000000" pitchFamily="2" charset="0"/>
              </a:rPr>
              <a:t>The main setting in the novel is an orphanage in Dublin called Larch Hill. It is run by nuns. As was common at the time, being brought up in an orphanage was not easy. Life was harsh, but not all of the time. Some of the nuns were kind, some were not.</a:t>
            </a:r>
            <a:endParaRPr lang="en-IE" sz="3600" b="1" dirty="0">
              <a:ea typeface="HelloPlainJane" panose="02000603000000000000" pitchFamily="2" charset="0"/>
            </a:endParaRPr>
          </a:p>
        </p:txBody>
      </p:sp>
    </p:spTree>
    <p:extLst>
      <p:ext uri="{BB962C8B-B14F-4D97-AF65-F5344CB8AC3E}">
        <p14:creationId xmlns:p14="http://schemas.microsoft.com/office/powerpoint/2010/main" val="343850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CHARACTERS</a:t>
            </a:r>
            <a:endParaRPr lang="en-IE" sz="8000" b="1" dirty="0">
              <a:latin typeface="+mj-lt"/>
              <a:ea typeface="HelloSperry" panose="02000603000000000000" pitchFamily="2" charset="0"/>
            </a:endParaRPr>
          </a:p>
        </p:txBody>
      </p:sp>
      <p:sp>
        <p:nvSpPr>
          <p:cNvPr id="8" name="TextBox 7"/>
          <p:cNvSpPr txBox="1"/>
          <p:nvPr/>
        </p:nvSpPr>
        <p:spPr>
          <a:xfrm>
            <a:off x="949964" y="1844824"/>
            <a:ext cx="7272808" cy="3416320"/>
          </a:xfrm>
          <a:prstGeom prst="rect">
            <a:avLst/>
          </a:prstGeom>
          <a:noFill/>
        </p:spPr>
        <p:txBody>
          <a:bodyPr wrap="square" rtlCol="0">
            <a:spAutoFit/>
          </a:bodyPr>
          <a:lstStyle/>
          <a:p>
            <a:pPr algn="just"/>
            <a:r>
              <a:rPr lang="en-IE" sz="3600" b="1" dirty="0">
                <a:ea typeface="HelloPlainJane" panose="02000603000000000000" pitchFamily="2" charset="0"/>
              </a:rPr>
              <a:t>As well as Blue, there are other children in the orphanage like Molly, Mary, Jess, Sarah. We meet the head nun of the orphanage Sister Regina, as well as other nuns like Sister Monica, Sister Carmel and Sister Rita. </a:t>
            </a:r>
            <a:endParaRPr lang="en-IE" sz="3600" b="1" dirty="0">
              <a:ea typeface="HelloPlainJane" panose="02000603000000000000" pitchFamily="2" charset="0"/>
            </a:endParaRPr>
          </a:p>
        </p:txBody>
      </p:sp>
    </p:spTree>
    <p:extLst>
      <p:ext uri="{BB962C8B-B14F-4D97-AF65-F5344CB8AC3E}">
        <p14:creationId xmlns:p14="http://schemas.microsoft.com/office/powerpoint/2010/main" val="1014058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CHARACTERS</a:t>
            </a:r>
            <a:endParaRPr lang="en-IE" sz="8000" b="1" dirty="0">
              <a:latin typeface="+mj-lt"/>
              <a:ea typeface="HelloSperry" panose="02000603000000000000" pitchFamily="2" charset="0"/>
            </a:endParaRPr>
          </a:p>
        </p:txBody>
      </p:sp>
      <p:sp>
        <p:nvSpPr>
          <p:cNvPr id="8" name="TextBox 7"/>
          <p:cNvSpPr txBox="1"/>
          <p:nvPr/>
        </p:nvSpPr>
        <p:spPr>
          <a:xfrm>
            <a:off x="947692" y="2204864"/>
            <a:ext cx="7272808" cy="2308324"/>
          </a:xfrm>
          <a:prstGeom prst="rect">
            <a:avLst/>
          </a:prstGeom>
          <a:noFill/>
        </p:spPr>
        <p:txBody>
          <a:bodyPr wrap="square" rtlCol="0">
            <a:spAutoFit/>
          </a:bodyPr>
          <a:lstStyle/>
          <a:p>
            <a:pPr algn="just"/>
            <a:r>
              <a:rPr lang="en-IE" sz="3600" b="1" dirty="0">
                <a:ea typeface="HelloPlainJane" panose="02000603000000000000" pitchFamily="2" charset="0"/>
              </a:rPr>
              <a:t>We also meet a family called the Hickeys who are thinking of adopting Blue. We meet a taxi driver called Jimmy Mooney and his mother.</a:t>
            </a:r>
            <a:endParaRPr lang="en-IE" sz="3600" b="1" dirty="0">
              <a:ea typeface="HelloPlainJane" panose="02000603000000000000" pitchFamily="2" charset="0"/>
            </a:endParaRPr>
          </a:p>
        </p:txBody>
      </p:sp>
    </p:spTree>
    <p:extLst>
      <p:ext uri="{BB962C8B-B14F-4D97-AF65-F5344CB8AC3E}">
        <p14:creationId xmlns:p14="http://schemas.microsoft.com/office/powerpoint/2010/main" val="4133925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PLOT</a:t>
            </a:r>
            <a:endParaRPr lang="en-IE" sz="8000" b="1" dirty="0">
              <a:latin typeface="+mj-lt"/>
              <a:ea typeface="HelloSperry" panose="02000603000000000000" pitchFamily="2" charset="0"/>
            </a:endParaRPr>
          </a:p>
        </p:txBody>
      </p:sp>
      <p:sp>
        <p:nvSpPr>
          <p:cNvPr id="8" name="TextBox 7"/>
          <p:cNvSpPr txBox="1"/>
          <p:nvPr/>
        </p:nvSpPr>
        <p:spPr>
          <a:xfrm>
            <a:off x="873899" y="2276872"/>
            <a:ext cx="7494272" cy="2862322"/>
          </a:xfrm>
          <a:prstGeom prst="rect">
            <a:avLst/>
          </a:prstGeom>
          <a:noFill/>
        </p:spPr>
        <p:txBody>
          <a:bodyPr wrap="square" rtlCol="0">
            <a:spAutoFit/>
          </a:bodyPr>
          <a:lstStyle/>
          <a:p>
            <a:pPr algn="just"/>
            <a:r>
              <a:rPr lang="en-IE" sz="3600" b="1" dirty="0">
                <a:ea typeface="HelloPlainJane" panose="02000603000000000000" pitchFamily="2" charset="0"/>
              </a:rPr>
              <a:t>As Blue has been in Larch Hill since she was a baby, she is determined to find out about her mother. She just wants to be part of a family like everyone else. </a:t>
            </a:r>
            <a:endParaRPr lang="en-IE" sz="3600" b="1" dirty="0">
              <a:ea typeface="HelloPlainJane" panose="02000603000000000000" pitchFamily="2" charset="0"/>
            </a:endParaRPr>
          </a:p>
        </p:txBody>
      </p:sp>
    </p:spTree>
    <p:extLst>
      <p:ext uri="{BB962C8B-B14F-4D97-AF65-F5344CB8AC3E}">
        <p14:creationId xmlns:p14="http://schemas.microsoft.com/office/powerpoint/2010/main" val="3456918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755576" y="692696"/>
            <a:ext cx="7704856"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PERIOD OF TIME</a:t>
            </a:r>
            <a:endParaRPr lang="en-IE" sz="8000" b="1" dirty="0">
              <a:latin typeface="+mj-lt"/>
              <a:ea typeface="HelloSperry" panose="02000603000000000000" pitchFamily="2" charset="0"/>
            </a:endParaRPr>
          </a:p>
        </p:txBody>
      </p:sp>
      <p:sp>
        <p:nvSpPr>
          <p:cNvPr id="8" name="TextBox 7"/>
          <p:cNvSpPr txBox="1"/>
          <p:nvPr/>
        </p:nvSpPr>
        <p:spPr>
          <a:xfrm>
            <a:off x="827584" y="1903167"/>
            <a:ext cx="7416824" cy="3416320"/>
          </a:xfrm>
          <a:prstGeom prst="rect">
            <a:avLst/>
          </a:prstGeom>
          <a:noFill/>
        </p:spPr>
        <p:txBody>
          <a:bodyPr wrap="square" rtlCol="0">
            <a:spAutoFit/>
          </a:bodyPr>
          <a:lstStyle/>
          <a:p>
            <a:pPr algn="just"/>
            <a:r>
              <a:rPr lang="en-IE" sz="3600" b="1" dirty="0">
                <a:ea typeface="HelloPlainJane" panose="02000603000000000000" pitchFamily="2" charset="0"/>
              </a:rPr>
              <a:t>The story takes place roughly in the middle of the last century, probably in the 1960s. As you read the novel, you will wonder why some things happened, but you must remember that things were different back then.</a:t>
            </a:r>
            <a:endParaRPr lang="en-IE" sz="3600" b="1" dirty="0">
              <a:ea typeface="HelloPlainJane" panose="02000603000000000000" pitchFamily="2" charset="0"/>
            </a:endParaRPr>
          </a:p>
        </p:txBody>
      </p:sp>
    </p:spTree>
    <p:extLst>
      <p:ext uri="{BB962C8B-B14F-4D97-AF65-F5344CB8AC3E}">
        <p14:creationId xmlns:p14="http://schemas.microsoft.com/office/powerpoint/2010/main" val="218259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611560" y="692696"/>
            <a:ext cx="784887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POINT OF VIEW</a:t>
            </a:r>
            <a:endParaRPr lang="en-IE" sz="8000" b="1" dirty="0">
              <a:latin typeface="+mj-lt"/>
              <a:ea typeface="HelloSperry" panose="02000603000000000000" pitchFamily="2" charset="0"/>
            </a:endParaRPr>
          </a:p>
        </p:txBody>
      </p:sp>
      <p:sp>
        <p:nvSpPr>
          <p:cNvPr id="8" name="TextBox 7"/>
          <p:cNvSpPr txBox="1"/>
          <p:nvPr/>
        </p:nvSpPr>
        <p:spPr>
          <a:xfrm>
            <a:off x="866309" y="2204864"/>
            <a:ext cx="7339371" cy="2862322"/>
          </a:xfrm>
          <a:prstGeom prst="rect">
            <a:avLst/>
          </a:prstGeom>
          <a:noFill/>
        </p:spPr>
        <p:txBody>
          <a:bodyPr wrap="square" rtlCol="0">
            <a:spAutoFit/>
          </a:bodyPr>
          <a:lstStyle/>
          <a:p>
            <a:pPr algn="just"/>
            <a:r>
              <a:rPr lang="en-IE" sz="3600" b="1" dirty="0">
                <a:ea typeface="HelloPlainJane" panose="02000603000000000000" pitchFamily="2" charset="0"/>
              </a:rPr>
              <a:t>The story of the novel is told entirely from the point of view of the protagonist, Blue O’ </a:t>
            </a:r>
            <a:r>
              <a:rPr lang="en-IE" sz="3600" b="1" dirty="0" err="1">
                <a:ea typeface="HelloPlainJane" panose="02000603000000000000" pitchFamily="2" charset="0"/>
              </a:rPr>
              <a:t>Malley</a:t>
            </a:r>
            <a:r>
              <a:rPr lang="en-IE" sz="3600" b="1" dirty="0">
                <a:ea typeface="HelloPlainJane" panose="02000603000000000000" pitchFamily="2" charset="0"/>
              </a:rPr>
              <a:t>. This helps us to empathise with her as a character.</a:t>
            </a:r>
            <a:endParaRPr lang="en-IE" sz="3600" b="1" dirty="0">
              <a:ea typeface="HelloPlainJane" panose="02000603000000000000" pitchFamily="2" charset="0"/>
            </a:endParaRPr>
          </a:p>
        </p:txBody>
      </p:sp>
    </p:spTree>
    <p:extLst>
      <p:ext uri="{BB962C8B-B14F-4D97-AF65-F5344CB8AC3E}">
        <p14:creationId xmlns:p14="http://schemas.microsoft.com/office/powerpoint/2010/main" val="2356474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076056" y="5896029"/>
            <a:ext cx="3273085" cy="276999"/>
          </a:xfrm>
          <a:prstGeom prst="rect">
            <a:avLst/>
          </a:prstGeom>
          <a:noFill/>
        </p:spPr>
        <p:txBody>
          <a:bodyPr wrap="square" rtlCol="0">
            <a:spAutoFit/>
          </a:bodyPr>
          <a:lstStyle/>
          <a:p>
            <a:r>
              <a:rPr lang="en-IE" sz="1200" b="1" dirty="0">
                <a:ea typeface="HelloLori" panose="02000603000000000000" pitchFamily="2" charset="0"/>
              </a:rPr>
              <a:t>© Seomra Ranga 2023 www.seomraranga.com</a:t>
            </a:r>
            <a:endParaRPr lang="en-IE" sz="1200" b="1" dirty="0">
              <a:ea typeface="HelloLori" panose="02000603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5903486"/>
            <a:ext cx="1368152" cy="346599"/>
          </a:xfrm>
          <a:prstGeom prst="rect">
            <a:avLst/>
          </a:prstGeom>
        </p:spPr>
      </p:pic>
      <p:sp>
        <p:nvSpPr>
          <p:cNvPr id="6" name="TextBox 5"/>
          <p:cNvSpPr txBox="1"/>
          <p:nvPr/>
        </p:nvSpPr>
        <p:spPr>
          <a:xfrm>
            <a:off x="860309" y="692696"/>
            <a:ext cx="7488832" cy="1323439"/>
          </a:xfrm>
          <a:prstGeom prst="rect">
            <a:avLst/>
          </a:prstGeom>
          <a:noFill/>
        </p:spPr>
        <p:txBody>
          <a:bodyPr wrap="square" rtlCol="0">
            <a:spAutoFit/>
          </a:bodyPr>
          <a:lstStyle/>
          <a:p>
            <a:pPr algn="ctr"/>
            <a:r>
              <a:rPr lang="en-IE" sz="8000" b="1" dirty="0">
                <a:latin typeface="+mj-lt"/>
                <a:ea typeface="HelloSperry" panose="02000603000000000000" pitchFamily="2" charset="0"/>
              </a:rPr>
              <a:t>PROBLEM</a:t>
            </a:r>
            <a:endParaRPr lang="en-IE" sz="8000" b="1" dirty="0">
              <a:latin typeface="+mj-lt"/>
              <a:ea typeface="HelloSperry" panose="02000603000000000000" pitchFamily="2" charset="0"/>
            </a:endParaRPr>
          </a:p>
        </p:txBody>
      </p:sp>
      <p:sp>
        <p:nvSpPr>
          <p:cNvPr id="8" name="TextBox 7"/>
          <p:cNvSpPr txBox="1"/>
          <p:nvPr/>
        </p:nvSpPr>
        <p:spPr>
          <a:xfrm>
            <a:off x="860309" y="2019612"/>
            <a:ext cx="7384099" cy="2862322"/>
          </a:xfrm>
          <a:prstGeom prst="rect">
            <a:avLst/>
          </a:prstGeom>
          <a:noFill/>
        </p:spPr>
        <p:txBody>
          <a:bodyPr wrap="square" rtlCol="0">
            <a:spAutoFit/>
          </a:bodyPr>
          <a:lstStyle/>
          <a:p>
            <a:pPr algn="just"/>
            <a:r>
              <a:rPr lang="en-IE" sz="3600" b="1" dirty="0">
                <a:ea typeface="HelloPlainJane" panose="02000603000000000000" pitchFamily="2" charset="0"/>
              </a:rPr>
              <a:t>The problem is that Blue has been abandoned at the orphanage since birth. Because her mother never signed the necessary papers, Blue cannot be adopted.</a:t>
            </a:r>
            <a:endParaRPr lang="en-IE" sz="3600" b="1" dirty="0">
              <a:ea typeface="HelloPlainJane" panose="02000603000000000000" pitchFamily="2" charset="0"/>
            </a:endParaRPr>
          </a:p>
        </p:txBody>
      </p:sp>
    </p:spTree>
    <p:extLst>
      <p:ext uri="{BB962C8B-B14F-4D97-AF65-F5344CB8AC3E}">
        <p14:creationId xmlns:p14="http://schemas.microsoft.com/office/powerpoint/2010/main" val="3434458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562</Words>
  <Application>Microsoft Office PowerPoint</Application>
  <PresentationFormat>On-screen Show (4:3)</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dc:creator>
  <cp:lastModifiedBy>Damien</cp:lastModifiedBy>
  <cp:revision>31</cp:revision>
  <dcterms:created xsi:type="dcterms:W3CDTF">2022-09-01T17:51:33Z</dcterms:created>
  <dcterms:modified xsi:type="dcterms:W3CDTF">2023-01-07T16:55:29Z</dcterms:modified>
</cp:coreProperties>
</file>