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8" r:id="rId3"/>
    <p:sldId id="261" r:id="rId4"/>
    <p:sldId id="257" r:id="rId5"/>
    <p:sldId id="258" r:id="rId6"/>
    <p:sldId id="259" r:id="rId7"/>
    <p:sldId id="260"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3" autoAdjust="0"/>
    <p:restoredTop sz="94660"/>
  </p:normalViewPr>
  <p:slideViewPr>
    <p:cSldViewPr>
      <p:cViewPr varScale="1">
        <p:scale>
          <a:sx n="87" d="100"/>
          <a:sy n="87" d="100"/>
        </p:scale>
        <p:origin x="-1476" y="-72"/>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0FBADD76-7721-414B-A418-8B58890D45AF}" type="datetimeFigureOut">
              <a:rPr lang="en-IE" smtClean="0"/>
              <a:t>07/12/2022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2CDC545-AAFE-4B51-9FB7-065FFCBA26A3}" type="slidenum">
              <a:rPr lang="en-IE" smtClean="0"/>
              <a:t>‹#›</a:t>
            </a:fld>
            <a:endParaRPr lang="en-IE"/>
          </a:p>
        </p:txBody>
      </p:sp>
    </p:spTree>
    <p:extLst>
      <p:ext uri="{BB962C8B-B14F-4D97-AF65-F5344CB8AC3E}">
        <p14:creationId xmlns:p14="http://schemas.microsoft.com/office/powerpoint/2010/main" val="3031700422"/>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FBADD76-7721-414B-A418-8B58890D45AF}" type="datetimeFigureOut">
              <a:rPr lang="en-IE" smtClean="0"/>
              <a:t>07/12/2022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2CDC545-AAFE-4B51-9FB7-065FFCBA26A3}" type="slidenum">
              <a:rPr lang="en-IE" smtClean="0"/>
              <a:t>‹#›</a:t>
            </a:fld>
            <a:endParaRPr lang="en-IE"/>
          </a:p>
        </p:txBody>
      </p:sp>
    </p:spTree>
    <p:extLst>
      <p:ext uri="{BB962C8B-B14F-4D97-AF65-F5344CB8AC3E}">
        <p14:creationId xmlns:p14="http://schemas.microsoft.com/office/powerpoint/2010/main" val="3103012263"/>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FBADD76-7721-414B-A418-8B58890D45AF}" type="datetimeFigureOut">
              <a:rPr lang="en-IE" smtClean="0"/>
              <a:t>07/12/2022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2CDC545-AAFE-4B51-9FB7-065FFCBA26A3}" type="slidenum">
              <a:rPr lang="en-IE" smtClean="0"/>
              <a:t>‹#›</a:t>
            </a:fld>
            <a:endParaRPr lang="en-IE"/>
          </a:p>
        </p:txBody>
      </p:sp>
    </p:spTree>
    <p:extLst>
      <p:ext uri="{BB962C8B-B14F-4D97-AF65-F5344CB8AC3E}">
        <p14:creationId xmlns:p14="http://schemas.microsoft.com/office/powerpoint/2010/main" val="1832640902"/>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FBADD76-7721-414B-A418-8B58890D45AF}" type="datetimeFigureOut">
              <a:rPr lang="en-IE" smtClean="0"/>
              <a:t>07/12/2022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2CDC545-AAFE-4B51-9FB7-065FFCBA26A3}" type="slidenum">
              <a:rPr lang="en-IE" smtClean="0"/>
              <a:t>‹#›</a:t>
            </a:fld>
            <a:endParaRPr lang="en-IE"/>
          </a:p>
        </p:txBody>
      </p:sp>
    </p:spTree>
    <p:extLst>
      <p:ext uri="{BB962C8B-B14F-4D97-AF65-F5344CB8AC3E}">
        <p14:creationId xmlns:p14="http://schemas.microsoft.com/office/powerpoint/2010/main" val="1970376639"/>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BADD76-7721-414B-A418-8B58890D45AF}" type="datetimeFigureOut">
              <a:rPr lang="en-IE" smtClean="0"/>
              <a:t>07/12/2022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2CDC545-AAFE-4B51-9FB7-065FFCBA26A3}" type="slidenum">
              <a:rPr lang="en-IE" smtClean="0"/>
              <a:t>‹#›</a:t>
            </a:fld>
            <a:endParaRPr lang="en-IE"/>
          </a:p>
        </p:txBody>
      </p:sp>
    </p:spTree>
    <p:extLst>
      <p:ext uri="{BB962C8B-B14F-4D97-AF65-F5344CB8AC3E}">
        <p14:creationId xmlns:p14="http://schemas.microsoft.com/office/powerpoint/2010/main" val="386132165"/>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0FBADD76-7721-414B-A418-8B58890D45AF}" type="datetimeFigureOut">
              <a:rPr lang="en-IE" smtClean="0"/>
              <a:t>07/12/2022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2CDC545-AAFE-4B51-9FB7-065FFCBA26A3}" type="slidenum">
              <a:rPr lang="en-IE" smtClean="0"/>
              <a:t>‹#›</a:t>
            </a:fld>
            <a:endParaRPr lang="en-IE"/>
          </a:p>
        </p:txBody>
      </p:sp>
    </p:spTree>
    <p:extLst>
      <p:ext uri="{BB962C8B-B14F-4D97-AF65-F5344CB8AC3E}">
        <p14:creationId xmlns:p14="http://schemas.microsoft.com/office/powerpoint/2010/main" val="992660406"/>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0FBADD76-7721-414B-A418-8B58890D45AF}" type="datetimeFigureOut">
              <a:rPr lang="en-IE" smtClean="0"/>
              <a:t>07/12/2022</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02CDC545-AAFE-4B51-9FB7-065FFCBA26A3}" type="slidenum">
              <a:rPr lang="en-IE" smtClean="0"/>
              <a:t>‹#›</a:t>
            </a:fld>
            <a:endParaRPr lang="en-IE"/>
          </a:p>
        </p:txBody>
      </p:sp>
    </p:spTree>
    <p:extLst>
      <p:ext uri="{BB962C8B-B14F-4D97-AF65-F5344CB8AC3E}">
        <p14:creationId xmlns:p14="http://schemas.microsoft.com/office/powerpoint/2010/main" val="4138522289"/>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0FBADD76-7721-414B-A418-8B58890D45AF}" type="datetimeFigureOut">
              <a:rPr lang="en-IE" smtClean="0"/>
              <a:t>07/12/2022</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02CDC545-AAFE-4B51-9FB7-065FFCBA26A3}" type="slidenum">
              <a:rPr lang="en-IE" smtClean="0"/>
              <a:t>‹#›</a:t>
            </a:fld>
            <a:endParaRPr lang="en-IE"/>
          </a:p>
        </p:txBody>
      </p:sp>
    </p:spTree>
    <p:extLst>
      <p:ext uri="{BB962C8B-B14F-4D97-AF65-F5344CB8AC3E}">
        <p14:creationId xmlns:p14="http://schemas.microsoft.com/office/powerpoint/2010/main" val="1304458729"/>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BADD76-7721-414B-A418-8B58890D45AF}" type="datetimeFigureOut">
              <a:rPr lang="en-IE" smtClean="0"/>
              <a:t>07/12/2022</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02CDC545-AAFE-4B51-9FB7-065FFCBA26A3}" type="slidenum">
              <a:rPr lang="en-IE" smtClean="0"/>
              <a:t>‹#›</a:t>
            </a:fld>
            <a:endParaRPr lang="en-IE"/>
          </a:p>
        </p:txBody>
      </p:sp>
    </p:spTree>
    <p:extLst>
      <p:ext uri="{BB962C8B-B14F-4D97-AF65-F5344CB8AC3E}">
        <p14:creationId xmlns:p14="http://schemas.microsoft.com/office/powerpoint/2010/main" val="1198221091"/>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BADD76-7721-414B-A418-8B58890D45AF}" type="datetimeFigureOut">
              <a:rPr lang="en-IE" smtClean="0"/>
              <a:t>07/12/2022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2CDC545-AAFE-4B51-9FB7-065FFCBA26A3}" type="slidenum">
              <a:rPr lang="en-IE" smtClean="0"/>
              <a:t>‹#›</a:t>
            </a:fld>
            <a:endParaRPr lang="en-IE"/>
          </a:p>
        </p:txBody>
      </p:sp>
    </p:spTree>
    <p:extLst>
      <p:ext uri="{BB962C8B-B14F-4D97-AF65-F5344CB8AC3E}">
        <p14:creationId xmlns:p14="http://schemas.microsoft.com/office/powerpoint/2010/main" val="2796783631"/>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BADD76-7721-414B-A418-8B58890D45AF}" type="datetimeFigureOut">
              <a:rPr lang="en-IE" smtClean="0"/>
              <a:t>07/12/2022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2CDC545-AAFE-4B51-9FB7-065FFCBA26A3}" type="slidenum">
              <a:rPr lang="en-IE" smtClean="0"/>
              <a:t>‹#›</a:t>
            </a:fld>
            <a:endParaRPr lang="en-IE"/>
          </a:p>
        </p:txBody>
      </p:sp>
    </p:spTree>
    <p:extLst>
      <p:ext uri="{BB962C8B-B14F-4D97-AF65-F5344CB8AC3E}">
        <p14:creationId xmlns:p14="http://schemas.microsoft.com/office/powerpoint/2010/main" val="2799072553"/>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BADD76-7721-414B-A418-8B58890D45AF}" type="datetimeFigureOut">
              <a:rPr lang="en-IE" smtClean="0"/>
              <a:t>07/12/2022</a:t>
            </a:fld>
            <a:endParaRPr lang="en-I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CDC545-AAFE-4B51-9FB7-065FFCBA26A3}" type="slidenum">
              <a:rPr lang="en-IE" smtClean="0"/>
              <a:t>‹#›</a:t>
            </a:fld>
            <a:endParaRPr lang="en-IE"/>
          </a:p>
        </p:txBody>
      </p:sp>
    </p:spTree>
    <p:extLst>
      <p:ext uri="{BB962C8B-B14F-4D97-AF65-F5344CB8AC3E}">
        <p14:creationId xmlns:p14="http://schemas.microsoft.com/office/powerpoint/2010/main" val="3522872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hyperlink" Target="https://depositphotos.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9" name="TextBox 8"/>
          <p:cNvSpPr txBox="1"/>
          <p:nvPr/>
        </p:nvSpPr>
        <p:spPr>
          <a:xfrm>
            <a:off x="539552" y="1628800"/>
            <a:ext cx="8136904" cy="3046988"/>
          </a:xfrm>
          <a:prstGeom prst="rect">
            <a:avLst/>
          </a:prstGeom>
          <a:solidFill>
            <a:schemeClr val="bg1"/>
          </a:solidFill>
          <a:ln w="57150">
            <a:solidFill>
              <a:schemeClr val="tx1"/>
            </a:solidFill>
          </a:ln>
        </p:spPr>
        <p:txBody>
          <a:bodyPr wrap="square" rtlCol="0">
            <a:spAutoFit/>
          </a:bodyPr>
          <a:lstStyle/>
          <a:p>
            <a:pPr algn="ctr"/>
            <a:r>
              <a:rPr lang="en-IE" sz="9600" b="1" dirty="0" smtClean="0"/>
              <a:t>HANDWRITING PRACTICE</a:t>
            </a:r>
            <a:endParaRPr lang="en-IE" sz="9600" b="1" dirty="0"/>
          </a:p>
        </p:txBody>
      </p:sp>
      <p:sp>
        <p:nvSpPr>
          <p:cNvPr id="10" name="TextBox 9"/>
          <p:cNvSpPr txBox="1"/>
          <p:nvPr/>
        </p:nvSpPr>
        <p:spPr>
          <a:xfrm>
            <a:off x="7476018" y="587727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PART </a:t>
            </a:r>
            <a:r>
              <a:rPr lang="en-IE" sz="2400" b="1" dirty="0" smtClean="0"/>
              <a:t>2</a:t>
            </a:r>
            <a:endParaRPr lang="en-IE" sz="2400" b="1" dirty="0"/>
          </a:p>
        </p:txBody>
      </p:sp>
    </p:spTree>
    <p:extLst>
      <p:ext uri="{BB962C8B-B14F-4D97-AF65-F5344CB8AC3E}">
        <p14:creationId xmlns:p14="http://schemas.microsoft.com/office/powerpoint/2010/main" val="3378705379"/>
      </p:ext>
    </p:extLst>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12B</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4770537"/>
          </a:xfrm>
          <a:prstGeom prst="rect">
            <a:avLst/>
          </a:prstGeom>
          <a:solidFill>
            <a:schemeClr val="bg1"/>
          </a:solidFill>
          <a:ln w="57150">
            <a:solidFill>
              <a:schemeClr val="tx1"/>
            </a:solidFill>
          </a:ln>
        </p:spPr>
        <p:txBody>
          <a:bodyPr wrap="square" rtlCol="0">
            <a:spAutoFit/>
          </a:bodyPr>
          <a:lstStyle/>
          <a:p>
            <a:r>
              <a:rPr lang="en-GB" sz="3800" b="1" dirty="0"/>
              <a:t>A historic peace agreement was reached between all the political parties in Northern Ireland and the Irish and British governments on Good Friday 1998. The Peace Agreement was voted on and accepted by all the people in Northern Ireland and the Republic of Ireland in a referendum.</a:t>
            </a:r>
            <a:endParaRPr lang="en-IE" sz="3800" dirty="0"/>
          </a:p>
        </p:txBody>
      </p:sp>
    </p:spTree>
    <p:extLst>
      <p:ext uri="{BB962C8B-B14F-4D97-AF65-F5344CB8AC3E}">
        <p14:creationId xmlns:p14="http://schemas.microsoft.com/office/powerpoint/2010/main" val="20616619"/>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12C</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5016758"/>
          </a:xfrm>
          <a:prstGeom prst="rect">
            <a:avLst/>
          </a:prstGeom>
          <a:solidFill>
            <a:schemeClr val="bg1"/>
          </a:solidFill>
          <a:ln w="57150">
            <a:solidFill>
              <a:schemeClr val="tx1"/>
            </a:solidFill>
          </a:ln>
        </p:spPr>
        <p:txBody>
          <a:bodyPr wrap="square" rtlCol="0">
            <a:spAutoFit/>
          </a:bodyPr>
          <a:lstStyle/>
          <a:p>
            <a:r>
              <a:rPr lang="en-GB" sz="4000" b="1" dirty="0"/>
              <a:t>Gardening is a pastime which many people enjoy especially during the summer time. Grass grows more quickly during the summer months, so it has to be mown regularly. Flower beds have to be weeded and bedding plants and flowers have to be watered.</a:t>
            </a:r>
            <a:endParaRPr lang="en-IE" sz="4000" dirty="0"/>
          </a:p>
        </p:txBody>
      </p:sp>
    </p:spTree>
    <p:extLst>
      <p:ext uri="{BB962C8B-B14F-4D97-AF65-F5344CB8AC3E}">
        <p14:creationId xmlns:p14="http://schemas.microsoft.com/office/powerpoint/2010/main" val="758194521"/>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308304" y="116632"/>
            <a:ext cx="1656184"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12D</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4401205"/>
          </a:xfrm>
          <a:prstGeom prst="rect">
            <a:avLst/>
          </a:prstGeom>
          <a:solidFill>
            <a:schemeClr val="bg1"/>
          </a:solidFill>
          <a:ln w="57150">
            <a:solidFill>
              <a:schemeClr val="tx1"/>
            </a:solidFill>
          </a:ln>
        </p:spPr>
        <p:txBody>
          <a:bodyPr wrap="square" rtlCol="0">
            <a:spAutoFit/>
          </a:bodyPr>
          <a:lstStyle/>
          <a:p>
            <a:r>
              <a:rPr lang="en-GB" sz="4000" b="1" dirty="0"/>
              <a:t>Myths and legends are stories. They can sometimes be particular to a </a:t>
            </a:r>
            <a:r>
              <a:rPr lang="en-GB" sz="4000" b="1" dirty="0" smtClean="0"/>
              <a:t>country</a:t>
            </a:r>
            <a:r>
              <a:rPr lang="en-GB" sz="4000" b="1" dirty="0"/>
              <a:t>. It is not known whether myths and legends are true, as they have </a:t>
            </a:r>
            <a:r>
              <a:rPr lang="en-GB" sz="4000" b="1" dirty="0" smtClean="0"/>
              <a:t>more </a:t>
            </a:r>
            <a:r>
              <a:rPr lang="en-GB" sz="4000" b="1" dirty="0"/>
              <a:t>than likely been passed on by word of mouth from generation to generation.</a:t>
            </a:r>
            <a:endParaRPr lang="en-IE" sz="4000" dirty="0"/>
          </a:p>
        </p:txBody>
      </p:sp>
    </p:spTree>
    <p:extLst>
      <p:ext uri="{BB962C8B-B14F-4D97-AF65-F5344CB8AC3E}">
        <p14:creationId xmlns:p14="http://schemas.microsoft.com/office/powerpoint/2010/main" val="3574736932"/>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12E</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4832092"/>
          </a:xfrm>
          <a:prstGeom prst="rect">
            <a:avLst/>
          </a:prstGeom>
          <a:solidFill>
            <a:schemeClr val="bg1"/>
          </a:solidFill>
          <a:ln w="57150">
            <a:solidFill>
              <a:schemeClr val="tx1"/>
            </a:solidFill>
          </a:ln>
        </p:spPr>
        <p:txBody>
          <a:bodyPr wrap="square" rtlCol="0">
            <a:spAutoFit/>
          </a:bodyPr>
          <a:lstStyle/>
          <a:p>
            <a:r>
              <a:rPr lang="en-GB" sz="4400" b="1" dirty="0"/>
              <a:t>Good personal hygiene is very important. It is important to wash every day and to take a bath or shower a few times a week. It is also important 	to change clothes regularly, particularly underclothes.</a:t>
            </a:r>
            <a:endParaRPr lang="en-IE" sz="4200" dirty="0"/>
          </a:p>
        </p:txBody>
      </p:sp>
    </p:spTree>
    <p:extLst>
      <p:ext uri="{BB962C8B-B14F-4D97-AF65-F5344CB8AC3E}">
        <p14:creationId xmlns:p14="http://schemas.microsoft.com/office/powerpoint/2010/main" val="2597346496"/>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2285600"/>
            <a:ext cx="8136904" cy="2400657"/>
          </a:xfrm>
          <a:prstGeom prst="rect">
            <a:avLst/>
          </a:prstGeom>
          <a:solidFill>
            <a:schemeClr val="bg1"/>
          </a:solidFill>
          <a:ln w="57150">
            <a:solidFill>
              <a:schemeClr val="tx1"/>
            </a:solidFill>
          </a:ln>
        </p:spPr>
        <p:txBody>
          <a:bodyPr wrap="square" rtlCol="0">
            <a:spAutoFit/>
          </a:bodyPr>
          <a:lstStyle/>
          <a:p>
            <a:pPr algn="ctr"/>
            <a:r>
              <a:rPr lang="en-GB" sz="15000" b="1" dirty="0" smtClean="0"/>
              <a:t>WEEK </a:t>
            </a:r>
            <a:r>
              <a:rPr lang="en-GB" sz="15000" b="1" dirty="0" smtClean="0"/>
              <a:t>13</a:t>
            </a:r>
            <a:endParaRPr lang="en-IE" sz="15000" dirty="0"/>
          </a:p>
        </p:txBody>
      </p:sp>
    </p:spTree>
    <p:extLst>
      <p:ext uri="{BB962C8B-B14F-4D97-AF65-F5344CB8AC3E}">
        <p14:creationId xmlns:p14="http://schemas.microsoft.com/office/powerpoint/2010/main" val="1581928639"/>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13A</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4832092"/>
          </a:xfrm>
          <a:prstGeom prst="rect">
            <a:avLst/>
          </a:prstGeom>
          <a:solidFill>
            <a:schemeClr val="bg1"/>
          </a:solidFill>
          <a:ln w="57150">
            <a:solidFill>
              <a:schemeClr val="tx1"/>
            </a:solidFill>
          </a:ln>
        </p:spPr>
        <p:txBody>
          <a:bodyPr wrap="square" rtlCol="0">
            <a:spAutoFit/>
          </a:bodyPr>
          <a:lstStyle/>
          <a:p>
            <a:r>
              <a:rPr lang="en-GB" sz="4400" b="1" dirty="0"/>
              <a:t>Good posture is very important. This means that people should be careful 	about the way they sit, stand and walk. Slouching when sitting, standing </a:t>
            </a:r>
            <a:r>
              <a:rPr lang="en-GB" sz="4400" b="1" dirty="0" smtClean="0"/>
              <a:t>or </a:t>
            </a:r>
            <a:r>
              <a:rPr lang="en-GB" sz="4400" b="1" dirty="0"/>
              <a:t>walking is not good for the spine and weakens the back.</a:t>
            </a:r>
            <a:endParaRPr lang="en-IE" sz="4400" dirty="0"/>
          </a:p>
        </p:txBody>
      </p:sp>
    </p:spTree>
    <p:extLst>
      <p:ext uri="{BB962C8B-B14F-4D97-AF65-F5344CB8AC3E}">
        <p14:creationId xmlns:p14="http://schemas.microsoft.com/office/powerpoint/2010/main" val="2143202126"/>
      </p:ext>
    </p:ext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13B</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4832092"/>
          </a:xfrm>
          <a:prstGeom prst="rect">
            <a:avLst/>
          </a:prstGeom>
          <a:solidFill>
            <a:schemeClr val="bg1"/>
          </a:solidFill>
          <a:ln w="57150">
            <a:solidFill>
              <a:schemeClr val="tx1"/>
            </a:solidFill>
          </a:ln>
        </p:spPr>
        <p:txBody>
          <a:bodyPr wrap="square" rtlCol="0">
            <a:spAutoFit/>
          </a:bodyPr>
          <a:lstStyle/>
          <a:p>
            <a:r>
              <a:rPr lang="en-GB" sz="4400" b="1" dirty="0"/>
              <a:t>Ken Doherty, from </a:t>
            </a:r>
            <a:r>
              <a:rPr lang="en-GB" sz="4400" b="1" dirty="0" err="1"/>
              <a:t>Ranelagh</a:t>
            </a:r>
            <a:r>
              <a:rPr lang="en-GB" sz="4400" b="1" dirty="0"/>
              <a:t> in Dublin, is a professional snooker player. He was the World Amateur Snooker Champion before he turned professional. He won the World Snooker Championship at the Crucible in Sheffield in 1997.</a:t>
            </a:r>
            <a:endParaRPr lang="en-IE" sz="4400" dirty="0"/>
          </a:p>
        </p:txBody>
      </p:sp>
    </p:spTree>
    <p:extLst>
      <p:ext uri="{BB962C8B-B14F-4D97-AF65-F5344CB8AC3E}">
        <p14:creationId xmlns:p14="http://schemas.microsoft.com/office/powerpoint/2010/main" val="634750987"/>
      </p:ext>
    </p:ext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13C</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4401205"/>
          </a:xfrm>
          <a:prstGeom prst="rect">
            <a:avLst/>
          </a:prstGeom>
          <a:solidFill>
            <a:schemeClr val="bg1"/>
          </a:solidFill>
          <a:ln w="57150">
            <a:solidFill>
              <a:schemeClr val="tx1"/>
            </a:solidFill>
          </a:ln>
        </p:spPr>
        <p:txBody>
          <a:bodyPr wrap="square" rtlCol="0">
            <a:spAutoFit/>
          </a:bodyPr>
          <a:lstStyle/>
          <a:p>
            <a:r>
              <a:rPr lang="en-GB" sz="4000" b="1" dirty="0"/>
              <a:t>Computer experts </a:t>
            </a:r>
            <a:r>
              <a:rPr lang="en-GB" sz="4000" b="1" dirty="0" smtClean="0"/>
              <a:t>had to </a:t>
            </a:r>
            <a:r>
              <a:rPr lang="en-GB" sz="4000" b="1" dirty="0"/>
              <a:t>busily </a:t>
            </a:r>
            <a:r>
              <a:rPr lang="en-GB" sz="4000" b="1" dirty="0" smtClean="0"/>
              <a:t>write new </a:t>
            </a:r>
            <a:r>
              <a:rPr lang="en-GB" sz="4000" b="1" dirty="0"/>
              <a:t>computer programmes to try to counter the </a:t>
            </a:r>
            <a:r>
              <a:rPr lang="en-GB" sz="4000" b="1" dirty="0" smtClean="0"/>
              <a:t>Millennium </a:t>
            </a:r>
            <a:r>
              <a:rPr lang="en-GB" sz="4000" b="1" dirty="0"/>
              <a:t>Bug. This bug </a:t>
            </a:r>
            <a:r>
              <a:rPr lang="en-GB" sz="4000" b="1" dirty="0" smtClean="0"/>
              <a:t>threatened </a:t>
            </a:r>
            <a:r>
              <a:rPr lang="en-GB" sz="4000" b="1" dirty="0"/>
              <a:t>to wipe out much of the data on computers on the first day of the year 2000. The bug </a:t>
            </a:r>
            <a:r>
              <a:rPr lang="en-GB" sz="4000" b="1" dirty="0" smtClean="0"/>
              <a:t>was </a:t>
            </a:r>
            <a:r>
              <a:rPr lang="en-GB" sz="4000" b="1" dirty="0"/>
              <a:t>also known as Y2K.</a:t>
            </a:r>
            <a:endParaRPr lang="en-IE" sz="4000" dirty="0"/>
          </a:p>
        </p:txBody>
      </p:sp>
    </p:spTree>
    <p:extLst>
      <p:ext uri="{BB962C8B-B14F-4D97-AF65-F5344CB8AC3E}">
        <p14:creationId xmlns:p14="http://schemas.microsoft.com/office/powerpoint/2010/main" val="2005820395"/>
      </p:ext>
    </p:extLst>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308304" y="116632"/>
            <a:ext cx="1656184"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13D</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5016758"/>
          </a:xfrm>
          <a:prstGeom prst="rect">
            <a:avLst/>
          </a:prstGeom>
          <a:solidFill>
            <a:schemeClr val="bg1"/>
          </a:solidFill>
          <a:ln w="57150">
            <a:solidFill>
              <a:schemeClr val="tx1"/>
            </a:solidFill>
          </a:ln>
        </p:spPr>
        <p:txBody>
          <a:bodyPr wrap="square" rtlCol="0">
            <a:spAutoFit/>
          </a:bodyPr>
          <a:lstStyle/>
          <a:p>
            <a:r>
              <a:rPr lang="en-GB" sz="4000" b="1" dirty="0"/>
              <a:t>Traffic congestion has become a problem for many commuters, particularly during the peak time rush hours in the morning and in the afternoon. People are being encouraged to use public transport more and to try to share cars among fellow workers.</a:t>
            </a:r>
            <a:endParaRPr lang="en-IE" sz="4000" dirty="0"/>
          </a:p>
        </p:txBody>
      </p:sp>
    </p:spTree>
    <p:extLst>
      <p:ext uri="{BB962C8B-B14F-4D97-AF65-F5344CB8AC3E}">
        <p14:creationId xmlns:p14="http://schemas.microsoft.com/office/powerpoint/2010/main" val="2555587923"/>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13E</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4401205"/>
          </a:xfrm>
          <a:prstGeom prst="rect">
            <a:avLst/>
          </a:prstGeom>
          <a:solidFill>
            <a:schemeClr val="bg1"/>
          </a:solidFill>
          <a:ln w="57150">
            <a:solidFill>
              <a:schemeClr val="tx1"/>
            </a:solidFill>
          </a:ln>
        </p:spPr>
        <p:txBody>
          <a:bodyPr wrap="square" rtlCol="0">
            <a:spAutoFit/>
          </a:bodyPr>
          <a:lstStyle/>
          <a:p>
            <a:r>
              <a:rPr lang="en-GB" sz="4000" b="1" dirty="0"/>
              <a:t>Tarmacadam, or tarmac for short, is the name given to material used for roadmaking. It consists of layers of compacted broken stone laid on top of one another. It is named after a nineteenth century British surveyor J.L. McAdam.</a:t>
            </a:r>
            <a:endParaRPr lang="en-IE" sz="4000" dirty="0"/>
          </a:p>
        </p:txBody>
      </p:sp>
    </p:spTree>
    <p:extLst>
      <p:ext uri="{BB962C8B-B14F-4D97-AF65-F5344CB8AC3E}">
        <p14:creationId xmlns:p14="http://schemas.microsoft.com/office/powerpoint/2010/main" val="2473215117"/>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2285600"/>
            <a:ext cx="8136904" cy="2400657"/>
          </a:xfrm>
          <a:prstGeom prst="rect">
            <a:avLst/>
          </a:prstGeom>
          <a:solidFill>
            <a:schemeClr val="bg1"/>
          </a:solidFill>
          <a:ln w="57150">
            <a:solidFill>
              <a:schemeClr val="tx1"/>
            </a:solidFill>
          </a:ln>
        </p:spPr>
        <p:txBody>
          <a:bodyPr wrap="square" rtlCol="0">
            <a:spAutoFit/>
          </a:bodyPr>
          <a:lstStyle/>
          <a:p>
            <a:pPr algn="ctr"/>
            <a:r>
              <a:rPr lang="en-GB" sz="15000" b="1" dirty="0" smtClean="0"/>
              <a:t>WEEK </a:t>
            </a:r>
            <a:r>
              <a:rPr lang="en-GB" sz="15000" b="1" dirty="0" smtClean="0"/>
              <a:t>11</a:t>
            </a:r>
            <a:endParaRPr lang="en-IE" sz="15000" dirty="0"/>
          </a:p>
        </p:txBody>
      </p:sp>
    </p:spTree>
    <p:extLst>
      <p:ext uri="{BB962C8B-B14F-4D97-AF65-F5344CB8AC3E}">
        <p14:creationId xmlns:p14="http://schemas.microsoft.com/office/powerpoint/2010/main" val="4158788259"/>
      </p:ext>
    </p:extLst>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2285600"/>
            <a:ext cx="8136904" cy="2400657"/>
          </a:xfrm>
          <a:prstGeom prst="rect">
            <a:avLst/>
          </a:prstGeom>
          <a:solidFill>
            <a:schemeClr val="bg1"/>
          </a:solidFill>
          <a:ln w="57150">
            <a:solidFill>
              <a:schemeClr val="tx1"/>
            </a:solidFill>
          </a:ln>
        </p:spPr>
        <p:txBody>
          <a:bodyPr wrap="square" rtlCol="0">
            <a:spAutoFit/>
          </a:bodyPr>
          <a:lstStyle/>
          <a:p>
            <a:pPr algn="ctr"/>
            <a:r>
              <a:rPr lang="en-GB" sz="15000" b="1" dirty="0" smtClean="0"/>
              <a:t>WEEK </a:t>
            </a:r>
            <a:r>
              <a:rPr lang="en-GB" sz="15000" b="1" dirty="0" smtClean="0"/>
              <a:t>14</a:t>
            </a:r>
            <a:endParaRPr lang="en-IE" sz="15000" dirty="0"/>
          </a:p>
        </p:txBody>
      </p:sp>
    </p:spTree>
    <p:extLst>
      <p:ext uri="{BB962C8B-B14F-4D97-AF65-F5344CB8AC3E}">
        <p14:creationId xmlns:p14="http://schemas.microsoft.com/office/powerpoint/2010/main" val="1444400264"/>
      </p:ext>
    </p:extLst>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14A</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5016758"/>
          </a:xfrm>
          <a:prstGeom prst="rect">
            <a:avLst/>
          </a:prstGeom>
          <a:solidFill>
            <a:schemeClr val="bg1"/>
          </a:solidFill>
          <a:ln w="57150">
            <a:solidFill>
              <a:schemeClr val="tx1"/>
            </a:solidFill>
          </a:ln>
        </p:spPr>
        <p:txBody>
          <a:bodyPr wrap="square" rtlCol="0">
            <a:spAutoFit/>
          </a:bodyPr>
          <a:lstStyle/>
          <a:p>
            <a:r>
              <a:rPr lang="en-GB" sz="4000" b="1" dirty="0"/>
              <a:t>Seamus Heaney is a poet </a:t>
            </a:r>
            <a:r>
              <a:rPr lang="en-GB" sz="4000" b="1" dirty="0" smtClean="0"/>
              <a:t>who was born </a:t>
            </a:r>
            <a:r>
              <a:rPr lang="en-GB" sz="4000" b="1" dirty="0"/>
              <a:t>in Derry. He </a:t>
            </a:r>
            <a:r>
              <a:rPr lang="en-GB" sz="4000" b="1" dirty="0" smtClean="0"/>
              <a:t>taught </a:t>
            </a:r>
            <a:r>
              <a:rPr lang="en-GB" sz="4000" b="1" dirty="0"/>
              <a:t>poetry in Ireland, Great Britain and America. For many years he </a:t>
            </a:r>
            <a:r>
              <a:rPr lang="en-GB" sz="4000" b="1" dirty="0" smtClean="0"/>
              <a:t>was recognised </a:t>
            </a:r>
            <a:r>
              <a:rPr lang="en-GB" sz="4000" b="1" dirty="0"/>
              <a:t>as Ireland’s greatest living poet. In 1997 he was awarded the Nobel Prize for Literature in recognition for his work as a poet</a:t>
            </a:r>
            <a:r>
              <a:rPr lang="en-GB" sz="4000" b="1" dirty="0" smtClean="0"/>
              <a:t>. He died in 2013.</a:t>
            </a:r>
            <a:endParaRPr lang="en-IE" sz="4000" dirty="0"/>
          </a:p>
        </p:txBody>
      </p:sp>
    </p:spTree>
    <p:extLst>
      <p:ext uri="{BB962C8B-B14F-4D97-AF65-F5344CB8AC3E}">
        <p14:creationId xmlns:p14="http://schemas.microsoft.com/office/powerpoint/2010/main" val="2332225121"/>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14B</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4616648"/>
          </a:xfrm>
          <a:prstGeom prst="rect">
            <a:avLst/>
          </a:prstGeom>
          <a:solidFill>
            <a:schemeClr val="bg1"/>
          </a:solidFill>
          <a:ln w="57150">
            <a:solidFill>
              <a:schemeClr val="tx1"/>
            </a:solidFill>
          </a:ln>
        </p:spPr>
        <p:txBody>
          <a:bodyPr wrap="square" rtlCol="0">
            <a:spAutoFit/>
          </a:bodyPr>
          <a:lstStyle/>
          <a:p>
            <a:r>
              <a:rPr lang="en-GB" sz="4200" b="1" dirty="0"/>
              <a:t>W.B. Yeats is a world renowned poet and he is particularly associated with Sligo. As a child he spent many summers holidaying in Sligo with his relations. One of his most famous poems is called “The Lake Isle of Innisfree”.</a:t>
            </a:r>
            <a:endParaRPr lang="en-IE" sz="4200" dirty="0"/>
          </a:p>
        </p:txBody>
      </p:sp>
    </p:spTree>
    <p:extLst>
      <p:ext uri="{BB962C8B-B14F-4D97-AF65-F5344CB8AC3E}">
        <p14:creationId xmlns:p14="http://schemas.microsoft.com/office/powerpoint/2010/main" val="2667222736"/>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14C</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5016758"/>
          </a:xfrm>
          <a:prstGeom prst="rect">
            <a:avLst/>
          </a:prstGeom>
          <a:solidFill>
            <a:schemeClr val="bg1"/>
          </a:solidFill>
          <a:ln w="57150">
            <a:solidFill>
              <a:schemeClr val="tx1"/>
            </a:solidFill>
          </a:ln>
        </p:spPr>
        <p:txBody>
          <a:bodyPr wrap="square" rtlCol="0">
            <a:spAutoFit/>
          </a:bodyPr>
          <a:lstStyle/>
          <a:p>
            <a:r>
              <a:rPr lang="en-GB" sz="4000" b="1" dirty="0"/>
              <a:t>Litter is a problem that we all have to tackle every day. Litter is unsightly </a:t>
            </a:r>
            <a:r>
              <a:rPr lang="en-GB" sz="4000" b="1" dirty="0" smtClean="0"/>
              <a:t>and </a:t>
            </a:r>
            <a:r>
              <a:rPr lang="en-GB" sz="4000" b="1" dirty="0"/>
              <a:t>is damaging to the environment. The problem can be solved if people </a:t>
            </a:r>
            <a:r>
              <a:rPr lang="en-GB" sz="4000" b="1" dirty="0" smtClean="0"/>
              <a:t>use </a:t>
            </a:r>
            <a:r>
              <a:rPr lang="en-GB" sz="4000" b="1" dirty="0"/>
              <a:t>bins to place their litter in. Recycling of waste could also help to reduce the amount of waste that has to be dumped.</a:t>
            </a:r>
            <a:endParaRPr lang="en-IE" sz="4000" dirty="0"/>
          </a:p>
        </p:txBody>
      </p:sp>
    </p:spTree>
    <p:extLst>
      <p:ext uri="{BB962C8B-B14F-4D97-AF65-F5344CB8AC3E}">
        <p14:creationId xmlns:p14="http://schemas.microsoft.com/office/powerpoint/2010/main" val="321332499"/>
      </p:ext>
    </p:extLst>
  </p:cSld>
  <p:clrMapOvr>
    <a:masterClrMapping/>
  </p:clrMapOvr>
  <p:transition spd="slow">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308304" y="116632"/>
            <a:ext cx="1656184"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14D</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4770537"/>
          </a:xfrm>
          <a:prstGeom prst="rect">
            <a:avLst/>
          </a:prstGeom>
          <a:solidFill>
            <a:schemeClr val="bg1"/>
          </a:solidFill>
          <a:ln w="57150">
            <a:solidFill>
              <a:schemeClr val="tx1"/>
            </a:solidFill>
          </a:ln>
        </p:spPr>
        <p:txBody>
          <a:bodyPr wrap="square" rtlCol="0">
            <a:spAutoFit/>
          </a:bodyPr>
          <a:lstStyle/>
          <a:p>
            <a:r>
              <a:rPr lang="en-GB" sz="3800" b="1" dirty="0"/>
              <a:t>It was his son’s birthday and his father was baking a special birthday </a:t>
            </a:r>
            <a:r>
              <a:rPr lang="en-GB" sz="3800" b="1" dirty="0" smtClean="0"/>
              <a:t>cake </a:t>
            </a:r>
            <a:r>
              <a:rPr lang="en-GB" sz="3800" b="1" dirty="0"/>
              <a:t>for him. He looked at the recipe, got the ingredients and prepared </a:t>
            </a:r>
            <a:r>
              <a:rPr lang="en-GB" sz="3800" b="1" dirty="0" smtClean="0"/>
              <a:t>the </a:t>
            </a:r>
            <a:r>
              <a:rPr lang="en-GB" sz="3800" b="1" dirty="0"/>
              <a:t>cake. When the cake mixture was ready, he placed the cake carefully in the pre-heated oven. After forty minutes the cake was cooked perfectly.</a:t>
            </a:r>
            <a:endParaRPr lang="en-IE" sz="3800" dirty="0"/>
          </a:p>
        </p:txBody>
      </p:sp>
    </p:spTree>
    <p:extLst>
      <p:ext uri="{BB962C8B-B14F-4D97-AF65-F5344CB8AC3E}">
        <p14:creationId xmlns:p14="http://schemas.microsoft.com/office/powerpoint/2010/main" val="40167467"/>
      </p:ext>
    </p:extLst>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14E</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4401205"/>
          </a:xfrm>
          <a:prstGeom prst="rect">
            <a:avLst/>
          </a:prstGeom>
          <a:solidFill>
            <a:schemeClr val="bg1"/>
          </a:solidFill>
          <a:ln w="57150">
            <a:solidFill>
              <a:schemeClr val="tx1"/>
            </a:solidFill>
          </a:ln>
        </p:spPr>
        <p:txBody>
          <a:bodyPr wrap="square" rtlCol="0">
            <a:spAutoFit/>
          </a:bodyPr>
          <a:lstStyle/>
          <a:p>
            <a:r>
              <a:rPr lang="en-GB" sz="4000" b="1" dirty="0"/>
              <a:t>A new family moved into the last house on the road. When they arrived at </a:t>
            </a:r>
            <a:r>
              <a:rPr lang="en-GB" sz="4000" b="1" dirty="0" smtClean="0"/>
              <a:t>the </a:t>
            </a:r>
            <a:r>
              <a:rPr lang="en-GB" sz="4000" b="1" dirty="0"/>
              <a:t>house, the neighbours were there to greet them and to welcome them to the area. The family were very pleased that the neighbours were so considerate.</a:t>
            </a:r>
            <a:endParaRPr lang="en-IE" sz="4000" dirty="0"/>
          </a:p>
        </p:txBody>
      </p:sp>
    </p:spTree>
    <p:extLst>
      <p:ext uri="{BB962C8B-B14F-4D97-AF65-F5344CB8AC3E}">
        <p14:creationId xmlns:p14="http://schemas.microsoft.com/office/powerpoint/2010/main" val="4127430503"/>
      </p:ext>
    </p:extLst>
  </p:cSld>
  <p:clrMapOvr>
    <a:masterClrMapping/>
  </p:clrMapOvr>
  <p:transition spd="slow">
    <p:cov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2285600"/>
            <a:ext cx="8136904" cy="2400657"/>
          </a:xfrm>
          <a:prstGeom prst="rect">
            <a:avLst/>
          </a:prstGeom>
          <a:solidFill>
            <a:schemeClr val="bg1"/>
          </a:solidFill>
          <a:ln w="57150">
            <a:solidFill>
              <a:schemeClr val="tx1"/>
            </a:solidFill>
          </a:ln>
        </p:spPr>
        <p:txBody>
          <a:bodyPr wrap="square" rtlCol="0">
            <a:spAutoFit/>
          </a:bodyPr>
          <a:lstStyle/>
          <a:p>
            <a:pPr algn="ctr"/>
            <a:r>
              <a:rPr lang="en-GB" sz="15000" b="1" dirty="0" smtClean="0"/>
              <a:t>WEEK </a:t>
            </a:r>
            <a:r>
              <a:rPr lang="en-GB" sz="15000" b="1" dirty="0" smtClean="0"/>
              <a:t>15</a:t>
            </a:r>
            <a:endParaRPr lang="en-IE" sz="15000" dirty="0"/>
          </a:p>
        </p:txBody>
      </p:sp>
    </p:spTree>
    <p:extLst>
      <p:ext uri="{BB962C8B-B14F-4D97-AF65-F5344CB8AC3E}">
        <p14:creationId xmlns:p14="http://schemas.microsoft.com/office/powerpoint/2010/main" val="2558822883"/>
      </p:ext>
    </p:extLst>
  </p:cSld>
  <p:clrMapOvr>
    <a:masterClrMapping/>
  </p:clrMapOvr>
  <p:transition spd="slow">
    <p:cov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15A</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5016758"/>
          </a:xfrm>
          <a:prstGeom prst="rect">
            <a:avLst/>
          </a:prstGeom>
          <a:solidFill>
            <a:schemeClr val="bg1"/>
          </a:solidFill>
          <a:ln w="57150">
            <a:solidFill>
              <a:schemeClr val="tx1"/>
            </a:solidFill>
          </a:ln>
        </p:spPr>
        <p:txBody>
          <a:bodyPr wrap="square" rtlCol="0">
            <a:spAutoFit/>
          </a:bodyPr>
          <a:lstStyle/>
          <a:p>
            <a:r>
              <a:rPr lang="en-GB" sz="4000" b="1" dirty="0"/>
              <a:t>It is important when cooking chips at home that they are never left unattended. Hot cooking oil is very dangerous and highly flammable. If cooking oil catches fire it is important that you should never throw water </a:t>
            </a:r>
            <a:r>
              <a:rPr lang="en-GB" sz="4000" b="1" dirty="0" smtClean="0"/>
              <a:t>onto </a:t>
            </a:r>
            <a:r>
              <a:rPr lang="en-GB" sz="4000" b="1" dirty="0"/>
              <a:t>the flames. This only makes the fire worse.</a:t>
            </a:r>
            <a:endParaRPr lang="en-IE" sz="4000" dirty="0"/>
          </a:p>
        </p:txBody>
      </p:sp>
    </p:spTree>
    <p:extLst>
      <p:ext uri="{BB962C8B-B14F-4D97-AF65-F5344CB8AC3E}">
        <p14:creationId xmlns:p14="http://schemas.microsoft.com/office/powerpoint/2010/main" val="4077099820"/>
      </p:ext>
    </p:extLst>
  </p:cSld>
  <p:clrMapOvr>
    <a:masterClrMapping/>
  </p:clrMapOvr>
  <p:transition spd="slow">
    <p:cov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15B</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5016758"/>
          </a:xfrm>
          <a:prstGeom prst="rect">
            <a:avLst/>
          </a:prstGeom>
          <a:solidFill>
            <a:schemeClr val="bg1"/>
          </a:solidFill>
          <a:ln w="57150">
            <a:solidFill>
              <a:schemeClr val="tx1"/>
            </a:solidFill>
          </a:ln>
        </p:spPr>
        <p:txBody>
          <a:bodyPr wrap="square" rtlCol="0">
            <a:spAutoFit/>
          </a:bodyPr>
          <a:lstStyle/>
          <a:p>
            <a:r>
              <a:rPr lang="en-GB" sz="4000" b="1" dirty="0"/>
              <a:t>Advertising can sometimes be used by large companies in order to entice </a:t>
            </a:r>
            <a:r>
              <a:rPr lang="en-GB" sz="4000" b="1" dirty="0" smtClean="0"/>
              <a:t>people </a:t>
            </a:r>
            <a:r>
              <a:rPr lang="en-GB" sz="4000" b="1" dirty="0"/>
              <a:t>into buying goods that they really do not want or need. Bright </a:t>
            </a:r>
            <a:r>
              <a:rPr lang="en-GB" sz="4000" b="1" dirty="0" smtClean="0"/>
              <a:t>colours</a:t>
            </a:r>
            <a:r>
              <a:rPr lang="en-GB" sz="4000" b="1" dirty="0"/>
              <a:t>, nice background music and persuasive voices are used to tell the consumer that they should go out and buy a particular product.</a:t>
            </a:r>
            <a:endParaRPr lang="en-IE" sz="4000" dirty="0"/>
          </a:p>
        </p:txBody>
      </p:sp>
    </p:spTree>
    <p:extLst>
      <p:ext uri="{BB962C8B-B14F-4D97-AF65-F5344CB8AC3E}">
        <p14:creationId xmlns:p14="http://schemas.microsoft.com/office/powerpoint/2010/main" val="585568732"/>
      </p:ext>
    </p:extLst>
  </p:cSld>
  <p:clrMapOvr>
    <a:masterClrMapping/>
  </p:clrMapOvr>
  <p:transition spd="slow">
    <p:cov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15C</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5016758"/>
          </a:xfrm>
          <a:prstGeom prst="rect">
            <a:avLst/>
          </a:prstGeom>
          <a:solidFill>
            <a:schemeClr val="bg1"/>
          </a:solidFill>
          <a:ln w="57150">
            <a:solidFill>
              <a:schemeClr val="tx1"/>
            </a:solidFill>
          </a:ln>
        </p:spPr>
        <p:txBody>
          <a:bodyPr wrap="square" rtlCol="0">
            <a:spAutoFit/>
          </a:bodyPr>
          <a:lstStyle/>
          <a:p>
            <a:r>
              <a:rPr lang="en-GB" sz="4000" b="1" dirty="0"/>
              <a:t>The people stood in an orderly queue at the bus stop, waiting for the number forty-seven bus to arrive. When the two teenagers joined the </a:t>
            </a:r>
            <a:r>
              <a:rPr lang="en-GB" sz="4000" b="1" dirty="0" smtClean="0"/>
              <a:t>back </a:t>
            </a:r>
            <a:r>
              <a:rPr lang="en-GB" sz="4000" b="1" dirty="0"/>
              <a:t>of the queue, they started to push and jostle and the other passengers began to get very annoyed.</a:t>
            </a:r>
            <a:endParaRPr lang="en-IE" sz="4000" dirty="0"/>
          </a:p>
        </p:txBody>
      </p:sp>
    </p:spTree>
    <p:extLst>
      <p:ext uri="{BB962C8B-B14F-4D97-AF65-F5344CB8AC3E}">
        <p14:creationId xmlns:p14="http://schemas.microsoft.com/office/powerpoint/2010/main" val="3694837721"/>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11A</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5016758"/>
          </a:xfrm>
          <a:prstGeom prst="rect">
            <a:avLst/>
          </a:prstGeom>
          <a:solidFill>
            <a:schemeClr val="bg1"/>
          </a:solidFill>
          <a:ln w="57150">
            <a:solidFill>
              <a:schemeClr val="tx1"/>
            </a:solidFill>
          </a:ln>
        </p:spPr>
        <p:txBody>
          <a:bodyPr wrap="square" rtlCol="0">
            <a:spAutoFit/>
          </a:bodyPr>
          <a:lstStyle/>
          <a:p>
            <a:r>
              <a:rPr lang="en-GB" sz="4000" b="1" dirty="0"/>
              <a:t>1998 was the year when the two hundredth anniversary of the rebellion in 1798 </a:t>
            </a:r>
            <a:r>
              <a:rPr lang="en-GB" sz="4000" b="1" dirty="0" smtClean="0"/>
              <a:t>was commemorated</a:t>
            </a:r>
            <a:r>
              <a:rPr lang="en-GB" sz="4000" b="1" dirty="0"/>
              <a:t>. Most of the fighting in the rebellion took 	place around Wexford. Many events took place around the country to mark the anniversary.</a:t>
            </a:r>
            <a:endParaRPr lang="en-IE" sz="4000" dirty="0"/>
          </a:p>
        </p:txBody>
      </p:sp>
    </p:spTree>
    <p:extLst>
      <p:ext uri="{BB962C8B-B14F-4D97-AF65-F5344CB8AC3E}">
        <p14:creationId xmlns:p14="http://schemas.microsoft.com/office/powerpoint/2010/main" val="1693455364"/>
      </p:ext>
    </p:extLst>
  </p:cSld>
  <p:clrMapOvr>
    <a:masterClrMapping/>
  </p:clrMapOvr>
  <p:transition spd="slow">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380312" y="116632"/>
            <a:ext cx="1584176"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15D</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5016758"/>
          </a:xfrm>
          <a:prstGeom prst="rect">
            <a:avLst/>
          </a:prstGeom>
          <a:solidFill>
            <a:schemeClr val="bg1"/>
          </a:solidFill>
          <a:ln w="57150">
            <a:solidFill>
              <a:schemeClr val="tx1"/>
            </a:solidFill>
          </a:ln>
        </p:spPr>
        <p:txBody>
          <a:bodyPr wrap="square" rtlCol="0">
            <a:spAutoFit/>
          </a:bodyPr>
          <a:lstStyle/>
          <a:p>
            <a:r>
              <a:rPr lang="en-GB" sz="4000" b="1" dirty="0"/>
              <a:t>The girl arrived home from school at five </a:t>
            </a:r>
            <a:r>
              <a:rPr lang="en-GB" sz="4000" b="1" dirty="0" err="1"/>
              <a:t>o’</a:t>
            </a:r>
            <a:r>
              <a:rPr lang="en-GB" sz="4000" b="1" dirty="0"/>
              <a:t> clock, two hours late! Her </a:t>
            </a:r>
            <a:r>
              <a:rPr lang="en-GB" sz="4000" b="1" dirty="0" smtClean="0"/>
              <a:t>mother </a:t>
            </a:r>
            <a:r>
              <a:rPr lang="en-GB" sz="4000" b="1" dirty="0"/>
              <a:t>was furious and demanded an explanation. The girl informed her </a:t>
            </a:r>
            <a:r>
              <a:rPr lang="en-GB" sz="4000" b="1" dirty="0" smtClean="0"/>
              <a:t>mother </a:t>
            </a:r>
            <a:r>
              <a:rPr lang="en-GB" sz="4000" b="1" dirty="0"/>
              <a:t>that she had been playing with her friends outside the school and 	that she had lost track of the time.</a:t>
            </a:r>
            <a:endParaRPr lang="en-IE" sz="4000" dirty="0"/>
          </a:p>
        </p:txBody>
      </p:sp>
    </p:spTree>
    <p:extLst>
      <p:ext uri="{BB962C8B-B14F-4D97-AF65-F5344CB8AC3E}">
        <p14:creationId xmlns:p14="http://schemas.microsoft.com/office/powerpoint/2010/main" val="3423585111"/>
      </p:ext>
    </p:extLst>
  </p:cSld>
  <p:clrMapOvr>
    <a:masterClrMapping/>
  </p:clrMapOvr>
  <p:transition spd="slow">
    <p:cov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15E</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5016758"/>
          </a:xfrm>
          <a:prstGeom prst="rect">
            <a:avLst/>
          </a:prstGeom>
          <a:solidFill>
            <a:schemeClr val="bg1"/>
          </a:solidFill>
          <a:ln w="57150">
            <a:solidFill>
              <a:schemeClr val="tx1"/>
            </a:solidFill>
          </a:ln>
        </p:spPr>
        <p:txBody>
          <a:bodyPr wrap="square" rtlCol="0">
            <a:spAutoFit/>
          </a:bodyPr>
          <a:lstStyle/>
          <a:p>
            <a:r>
              <a:rPr lang="en-GB" sz="4000" b="1" dirty="0"/>
              <a:t>The newsreader announced the headlines of the day’s news. She was reading the news from an auto-cue, which is a small television in front of </a:t>
            </a:r>
            <a:r>
              <a:rPr lang="en-GB" sz="4000" b="1" dirty="0" smtClean="0"/>
              <a:t>her </a:t>
            </a:r>
            <a:r>
              <a:rPr lang="en-GB" sz="4000" b="1" dirty="0"/>
              <a:t>in the studio. During the news she introduced some reports which </a:t>
            </a:r>
            <a:r>
              <a:rPr lang="en-GB" sz="4000" b="1" dirty="0" smtClean="0"/>
              <a:t>were </a:t>
            </a:r>
            <a:r>
              <a:rPr lang="en-GB" sz="4000" b="1" dirty="0"/>
              <a:t>read by “on - the - spot” reporters.</a:t>
            </a:r>
            <a:endParaRPr lang="en-IE" sz="4000" dirty="0"/>
          </a:p>
        </p:txBody>
      </p:sp>
    </p:spTree>
    <p:extLst>
      <p:ext uri="{BB962C8B-B14F-4D97-AF65-F5344CB8AC3E}">
        <p14:creationId xmlns:p14="http://schemas.microsoft.com/office/powerpoint/2010/main" val="423047168"/>
      </p:ext>
    </p:extLst>
  </p:cSld>
  <p:clrMapOvr>
    <a:masterClrMapping/>
  </p:clrMapOvr>
  <p:transition spd="slow">
    <p:cov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2285600"/>
            <a:ext cx="8136904" cy="2400657"/>
          </a:xfrm>
          <a:prstGeom prst="rect">
            <a:avLst/>
          </a:prstGeom>
          <a:solidFill>
            <a:schemeClr val="bg1"/>
          </a:solidFill>
          <a:ln w="57150">
            <a:solidFill>
              <a:schemeClr val="tx1"/>
            </a:solidFill>
          </a:ln>
        </p:spPr>
        <p:txBody>
          <a:bodyPr wrap="square" rtlCol="0">
            <a:spAutoFit/>
          </a:bodyPr>
          <a:lstStyle/>
          <a:p>
            <a:pPr algn="ctr"/>
            <a:r>
              <a:rPr lang="en-GB" sz="15000" b="1" dirty="0" smtClean="0"/>
              <a:t>WEEK </a:t>
            </a:r>
            <a:r>
              <a:rPr lang="en-GB" sz="15000" b="1" dirty="0" smtClean="0"/>
              <a:t>16</a:t>
            </a:r>
            <a:endParaRPr lang="en-IE" sz="15000" dirty="0"/>
          </a:p>
        </p:txBody>
      </p:sp>
    </p:spTree>
    <p:extLst>
      <p:ext uri="{BB962C8B-B14F-4D97-AF65-F5344CB8AC3E}">
        <p14:creationId xmlns:p14="http://schemas.microsoft.com/office/powerpoint/2010/main" val="121313700"/>
      </p:ext>
    </p:extLst>
  </p:cSld>
  <p:clrMapOvr>
    <a:masterClrMapping/>
  </p:clrMapOvr>
  <p:transition spd="slow">
    <p:cov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16A</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4401205"/>
          </a:xfrm>
          <a:prstGeom prst="rect">
            <a:avLst/>
          </a:prstGeom>
          <a:solidFill>
            <a:schemeClr val="bg1"/>
          </a:solidFill>
          <a:ln w="57150">
            <a:solidFill>
              <a:schemeClr val="tx1"/>
            </a:solidFill>
          </a:ln>
        </p:spPr>
        <p:txBody>
          <a:bodyPr wrap="square" rtlCol="0">
            <a:spAutoFit/>
          </a:bodyPr>
          <a:lstStyle/>
          <a:p>
            <a:r>
              <a:rPr lang="en-GB" sz="4000" b="1" dirty="0"/>
              <a:t>The family had booked their summer holiday to Spain in December. However, during the month of June the travel agent told them that their flights had to be re-arranged due to what they called “unforeseen circumstances”.</a:t>
            </a:r>
            <a:endParaRPr lang="en-IE" sz="4000" dirty="0"/>
          </a:p>
        </p:txBody>
      </p:sp>
    </p:spTree>
    <p:extLst>
      <p:ext uri="{BB962C8B-B14F-4D97-AF65-F5344CB8AC3E}">
        <p14:creationId xmlns:p14="http://schemas.microsoft.com/office/powerpoint/2010/main" val="2519462802"/>
      </p:ext>
    </p:extLst>
  </p:cSld>
  <p:clrMapOvr>
    <a:masterClrMapping/>
  </p:clrMapOvr>
  <p:transition spd="slow">
    <p:cov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16B</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5016758"/>
          </a:xfrm>
          <a:prstGeom prst="rect">
            <a:avLst/>
          </a:prstGeom>
          <a:solidFill>
            <a:schemeClr val="bg1"/>
          </a:solidFill>
          <a:ln w="57150">
            <a:solidFill>
              <a:schemeClr val="tx1"/>
            </a:solidFill>
          </a:ln>
        </p:spPr>
        <p:txBody>
          <a:bodyPr wrap="square" rtlCol="0">
            <a:spAutoFit/>
          </a:bodyPr>
          <a:lstStyle/>
          <a:p>
            <a:r>
              <a:rPr lang="en-GB" sz="4000" b="1" dirty="0"/>
              <a:t>The lady connected her new computer and placed it carefully on her workstation in the corner of the room. She connected the modem to her telephone line, contacted her Internet Service Provider (ISP) and quickly gained access to the Internet and the World Wide Web.</a:t>
            </a:r>
            <a:endParaRPr lang="en-IE" sz="4000" dirty="0"/>
          </a:p>
        </p:txBody>
      </p:sp>
    </p:spTree>
    <p:extLst>
      <p:ext uri="{BB962C8B-B14F-4D97-AF65-F5344CB8AC3E}">
        <p14:creationId xmlns:p14="http://schemas.microsoft.com/office/powerpoint/2010/main" val="2276585784"/>
      </p:ext>
    </p:extLst>
  </p:cSld>
  <p:clrMapOvr>
    <a:masterClrMapping/>
  </p:clrMapOvr>
  <p:transition spd="slow">
    <p:cov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16C</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4401205"/>
          </a:xfrm>
          <a:prstGeom prst="rect">
            <a:avLst/>
          </a:prstGeom>
          <a:solidFill>
            <a:schemeClr val="bg1"/>
          </a:solidFill>
          <a:ln w="57150">
            <a:solidFill>
              <a:schemeClr val="tx1"/>
            </a:solidFill>
          </a:ln>
        </p:spPr>
        <p:txBody>
          <a:bodyPr wrap="square" rtlCol="0">
            <a:spAutoFit/>
          </a:bodyPr>
          <a:lstStyle/>
          <a:p>
            <a:pPr hangingPunct="0"/>
            <a:r>
              <a:rPr lang="en-GB" sz="4000" b="1" dirty="0"/>
              <a:t>The Italian man purchased his new restaurant in the centre of the busy town and quickly established a reputation as having the best restaurant in the region. People came from far and near to sample his authentic Italian cuisine.</a:t>
            </a:r>
            <a:endParaRPr lang="en-IE" sz="4000" dirty="0"/>
          </a:p>
        </p:txBody>
      </p:sp>
    </p:spTree>
    <p:extLst>
      <p:ext uri="{BB962C8B-B14F-4D97-AF65-F5344CB8AC3E}">
        <p14:creationId xmlns:p14="http://schemas.microsoft.com/office/powerpoint/2010/main" val="229154395"/>
      </p:ext>
    </p:extLst>
  </p:cSld>
  <p:clrMapOvr>
    <a:masterClrMapping/>
  </p:clrMapOvr>
  <p:transition spd="slow">
    <p:cov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380312" y="116632"/>
            <a:ext cx="1584176"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16D</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5016758"/>
          </a:xfrm>
          <a:prstGeom prst="rect">
            <a:avLst/>
          </a:prstGeom>
          <a:solidFill>
            <a:schemeClr val="bg1"/>
          </a:solidFill>
          <a:ln w="57150">
            <a:solidFill>
              <a:schemeClr val="tx1"/>
            </a:solidFill>
          </a:ln>
        </p:spPr>
        <p:txBody>
          <a:bodyPr wrap="square" rtlCol="0">
            <a:spAutoFit/>
          </a:bodyPr>
          <a:lstStyle/>
          <a:p>
            <a:pPr hangingPunct="0"/>
            <a:r>
              <a:rPr lang="en-GB" sz="4000" b="1" dirty="0"/>
              <a:t>The author sat staring at the screen of her personal computer in dismay. She could not think of anything to write about and she feared that she might be suffering from “writers’ block”. Suddenly an idea flashed into her mind and she began to furiously tap the keys.</a:t>
            </a:r>
            <a:endParaRPr lang="en-IE" sz="4000" dirty="0"/>
          </a:p>
        </p:txBody>
      </p:sp>
    </p:spTree>
    <p:extLst>
      <p:ext uri="{BB962C8B-B14F-4D97-AF65-F5344CB8AC3E}">
        <p14:creationId xmlns:p14="http://schemas.microsoft.com/office/powerpoint/2010/main" val="123359382"/>
      </p:ext>
    </p:extLst>
  </p:cSld>
  <p:clrMapOvr>
    <a:masterClrMapping/>
  </p:clrMapOvr>
  <p:transition spd="slow">
    <p:cove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16E</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4401205"/>
          </a:xfrm>
          <a:prstGeom prst="rect">
            <a:avLst/>
          </a:prstGeom>
          <a:solidFill>
            <a:schemeClr val="bg1"/>
          </a:solidFill>
          <a:ln w="57150">
            <a:solidFill>
              <a:schemeClr val="tx1"/>
            </a:solidFill>
          </a:ln>
        </p:spPr>
        <p:txBody>
          <a:bodyPr wrap="square" rtlCol="0">
            <a:spAutoFit/>
          </a:bodyPr>
          <a:lstStyle/>
          <a:p>
            <a:pPr hangingPunct="0"/>
            <a:r>
              <a:rPr lang="en-GB" sz="4000" b="1" dirty="0"/>
              <a:t>The teenagers queued all night in the rain so that they would be the first to purchase the concert tickets. When the shop opened, the teenagers raced to the counter and succeeded in getting seats in the front row of the auditorium for the concert.</a:t>
            </a:r>
            <a:endParaRPr lang="en-IE" sz="4000" dirty="0"/>
          </a:p>
        </p:txBody>
      </p:sp>
    </p:spTree>
    <p:extLst>
      <p:ext uri="{BB962C8B-B14F-4D97-AF65-F5344CB8AC3E}">
        <p14:creationId xmlns:p14="http://schemas.microsoft.com/office/powerpoint/2010/main" val="3600873677"/>
      </p:ext>
    </p:extLst>
  </p:cSld>
  <p:clrMapOvr>
    <a:masterClrMapping/>
  </p:clrMapOvr>
  <p:transition spd="slow">
    <p:cove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2285600"/>
            <a:ext cx="8136904" cy="2400657"/>
          </a:xfrm>
          <a:prstGeom prst="rect">
            <a:avLst/>
          </a:prstGeom>
          <a:solidFill>
            <a:schemeClr val="bg1"/>
          </a:solidFill>
          <a:ln w="57150">
            <a:solidFill>
              <a:schemeClr val="tx1"/>
            </a:solidFill>
          </a:ln>
        </p:spPr>
        <p:txBody>
          <a:bodyPr wrap="square" rtlCol="0">
            <a:spAutoFit/>
          </a:bodyPr>
          <a:lstStyle/>
          <a:p>
            <a:pPr algn="ctr"/>
            <a:r>
              <a:rPr lang="en-GB" sz="15000" b="1" dirty="0" smtClean="0"/>
              <a:t>WEEK </a:t>
            </a:r>
            <a:r>
              <a:rPr lang="en-GB" sz="15000" b="1" dirty="0" smtClean="0"/>
              <a:t>17</a:t>
            </a:r>
            <a:endParaRPr lang="en-IE" sz="15000" dirty="0"/>
          </a:p>
        </p:txBody>
      </p:sp>
    </p:spTree>
    <p:extLst>
      <p:ext uri="{BB962C8B-B14F-4D97-AF65-F5344CB8AC3E}">
        <p14:creationId xmlns:p14="http://schemas.microsoft.com/office/powerpoint/2010/main" val="3352764723"/>
      </p:ext>
    </p:extLst>
  </p:cSld>
  <p:clrMapOvr>
    <a:masterClrMapping/>
  </p:clrMapOvr>
  <p:transition spd="slow">
    <p:cov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17A</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5016758"/>
          </a:xfrm>
          <a:prstGeom prst="rect">
            <a:avLst/>
          </a:prstGeom>
          <a:solidFill>
            <a:schemeClr val="bg1"/>
          </a:solidFill>
          <a:ln w="57150">
            <a:solidFill>
              <a:schemeClr val="tx1"/>
            </a:solidFill>
          </a:ln>
        </p:spPr>
        <p:txBody>
          <a:bodyPr wrap="square" rtlCol="0">
            <a:spAutoFit/>
          </a:bodyPr>
          <a:lstStyle/>
          <a:p>
            <a:r>
              <a:rPr lang="en-GB" sz="4000" b="1" dirty="0"/>
              <a:t>The artist opened his box of different coloured chalks and carefully arranged them on the pavement. He placed the postcard on the ground and proceeded to copy the picture with the chalks onto the pavement. Passers-by tossed coins into his hat beside the picture.</a:t>
            </a:r>
            <a:endParaRPr lang="en-IE" sz="4000" dirty="0"/>
          </a:p>
        </p:txBody>
      </p:sp>
    </p:spTree>
    <p:extLst>
      <p:ext uri="{BB962C8B-B14F-4D97-AF65-F5344CB8AC3E}">
        <p14:creationId xmlns:p14="http://schemas.microsoft.com/office/powerpoint/2010/main" val="3967212460"/>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11B</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4751" y="1078073"/>
            <a:ext cx="8136904" cy="4339650"/>
          </a:xfrm>
          <a:prstGeom prst="rect">
            <a:avLst/>
          </a:prstGeom>
          <a:solidFill>
            <a:schemeClr val="bg1"/>
          </a:solidFill>
          <a:ln w="57150">
            <a:solidFill>
              <a:schemeClr val="tx1"/>
            </a:solidFill>
          </a:ln>
        </p:spPr>
        <p:txBody>
          <a:bodyPr wrap="square" rtlCol="0">
            <a:spAutoFit/>
          </a:bodyPr>
          <a:lstStyle/>
          <a:p>
            <a:r>
              <a:rPr lang="en-GB" sz="4600" b="1" dirty="0"/>
              <a:t>I </a:t>
            </a:r>
            <a:r>
              <a:rPr lang="en-GB" sz="4600" b="1" dirty="0"/>
              <a:t>rith</a:t>
            </a:r>
            <a:r>
              <a:rPr lang="en-GB" sz="4600" b="1" dirty="0"/>
              <a:t> na </a:t>
            </a:r>
            <a:r>
              <a:rPr lang="en-GB" sz="4600" b="1" dirty="0"/>
              <a:t>hoíche</a:t>
            </a:r>
            <a:r>
              <a:rPr lang="en-GB" sz="4600" b="1" dirty="0"/>
              <a:t> </a:t>
            </a:r>
            <a:r>
              <a:rPr lang="en-GB" sz="4600" b="1" dirty="0"/>
              <a:t>chuala</a:t>
            </a:r>
            <a:r>
              <a:rPr lang="en-GB" sz="4600" b="1" dirty="0"/>
              <a:t> an fear </a:t>
            </a:r>
            <a:r>
              <a:rPr lang="en-GB" sz="4600" b="1" dirty="0"/>
              <a:t>torann</a:t>
            </a:r>
            <a:r>
              <a:rPr lang="en-GB" sz="4600" b="1" dirty="0"/>
              <a:t>. </a:t>
            </a:r>
            <a:r>
              <a:rPr lang="en-GB" sz="4600" b="1" dirty="0"/>
              <a:t>Bhris</a:t>
            </a:r>
            <a:r>
              <a:rPr lang="en-GB" sz="4600" b="1" dirty="0"/>
              <a:t> na </a:t>
            </a:r>
            <a:r>
              <a:rPr lang="en-GB" sz="4600" b="1" dirty="0"/>
              <a:t>gadaithe</a:t>
            </a:r>
            <a:r>
              <a:rPr lang="en-GB" sz="4600" b="1" dirty="0"/>
              <a:t> an </a:t>
            </a:r>
            <a:r>
              <a:rPr lang="en-GB" sz="4600" b="1" dirty="0"/>
              <a:t>fhuinneog</a:t>
            </a:r>
            <a:r>
              <a:rPr lang="en-GB" sz="4600" b="1" dirty="0"/>
              <a:t>, </a:t>
            </a:r>
            <a:r>
              <a:rPr lang="en-GB" sz="4600" b="1" dirty="0" smtClean="0"/>
              <a:t>chuaigh</a:t>
            </a:r>
            <a:r>
              <a:rPr lang="en-GB" sz="4600" b="1" dirty="0" smtClean="0"/>
              <a:t> </a:t>
            </a:r>
            <a:r>
              <a:rPr lang="en-GB" sz="4600" b="1" dirty="0"/>
              <a:t>siad</a:t>
            </a:r>
            <a:r>
              <a:rPr lang="en-GB" sz="4600" b="1" dirty="0"/>
              <a:t> </a:t>
            </a:r>
            <a:r>
              <a:rPr lang="en-GB" sz="4600" b="1" dirty="0"/>
              <a:t>isteach</a:t>
            </a:r>
            <a:r>
              <a:rPr lang="en-GB" sz="4600" b="1" dirty="0"/>
              <a:t> </a:t>
            </a:r>
            <a:r>
              <a:rPr lang="en-GB" sz="4600" b="1" dirty="0"/>
              <a:t>sa</a:t>
            </a:r>
            <a:r>
              <a:rPr lang="en-GB" sz="4600" b="1" dirty="0"/>
              <a:t> teach </a:t>
            </a:r>
            <a:r>
              <a:rPr lang="en-GB" sz="4600" b="1" dirty="0"/>
              <a:t>agus</a:t>
            </a:r>
            <a:r>
              <a:rPr lang="en-GB" sz="4600" b="1" dirty="0"/>
              <a:t> </a:t>
            </a:r>
            <a:r>
              <a:rPr lang="en-GB" sz="4600" b="1" dirty="0"/>
              <a:t>ghoid</a:t>
            </a:r>
            <a:r>
              <a:rPr lang="en-GB" sz="4600" b="1" dirty="0"/>
              <a:t> </a:t>
            </a:r>
            <a:r>
              <a:rPr lang="en-GB" sz="4600" b="1" dirty="0"/>
              <a:t>siad</a:t>
            </a:r>
            <a:r>
              <a:rPr lang="en-GB" sz="4600" b="1" dirty="0"/>
              <a:t> an </a:t>
            </a:r>
            <a:r>
              <a:rPr lang="en-GB" sz="4600" b="1" dirty="0"/>
              <a:t>teilifís</a:t>
            </a:r>
            <a:r>
              <a:rPr lang="en-GB" sz="4600" b="1" dirty="0"/>
              <a:t> </a:t>
            </a:r>
            <a:r>
              <a:rPr lang="en-GB" sz="4600" b="1" dirty="0"/>
              <a:t>agus</a:t>
            </a:r>
            <a:r>
              <a:rPr lang="en-GB" sz="4600" b="1" dirty="0"/>
              <a:t> an </a:t>
            </a:r>
            <a:r>
              <a:rPr lang="en-GB" sz="4600" b="1" dirty="0" smtClean="0"/>
              <a:t>ríomhaire</a:t>
            </a:r>
            <a:r>
              <a:rPr lang="en-GB" sz="4600" b="1" dirty="0" smtClean="0"/>
              <a:t> </a:t>
            </a:r>
            <a:r>
              <a:rPr lang="en-GB" sz="4600" b="1" dirty="0" smtClean="0"/>
              <a:t>glúine</a:t>
            </a:r>
            <a:r>
              <a:rPr lang="en-GB" sz="4600" b="1" dirty="0" smtClean="0"/>
              <a:t>. </a:t>
            </a:r>
            <a:r>
              <a:rPr lang="en-GB" sz="4600" b="1" dirty="0"/>
              <a:t>Chuir</a:t>
            </a:r>
            <a:r>
              <a:rPr lang="en-GB" sz="4600" b="1" dirty="0"/>
              <a:t> an fear </a:t>
            </a:r>
            <a:r>
              <a:rPr lang="en-GB" sz="4600" b="1" dirty="0"/>
              <a:t>fios</a:t>
            </a:r>
            <a:r>
              <a:rPr lang="en-GB" sz="4600" b="1" dirty="0"/>
              <a:t> </a:t>
            </a:r>
            <a:r>
              <a:rPr lang="en-GB" sz="4600" b="1" dirty="0"/>
              <a:t>ar</a:t>
            </a:r>
            <a:r>
              <a:rPr lang="en-GB" sz="4600" b="1" dirty="0"/>
              <a:t> na Gardaí.</a:t>
            </a:r>
            <a:endParaRPr lang="en-IE" sz="4600" dirty="0"/>
          </a:p>
        </p:txBody>
      </p:sp>
    </p:spTree>
    <p:extLst>
      <p:ext uri="{BB962C8B-B14F-4D97-AF65-F5344CB8AC3E}">
        <p14:creationId xmlns:p14="http://schemas.microsoft.com/office/powerpoint/2010/main" val="676430546"/>
      </p:ext>
    </p:extLst>
  </p:cSld>
  <p:clrMapOvr>
    <a:masterClrMapping/>
  </p:clrMapOvr>
  <p:transition spd="slow">
    <p:cove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17B</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4401205"/>
          </a:xfrm>
          <a:prstGeom prst="rect">
            <a:avLst/>
          </a:prstGeom>
          <a:solidFill>
            <a:schemeClr val="bg1"/>
          </a:solidFill>
          <a:ln w="57150">
            <a:solidFill>
              <a:schemeClr val="tx1"/>
            </a:solidFill>
          </a:ln>
        </p:spPr>
        <p:txBody>
          <a:bodyPr wrap="square" rtlCol="0">
            <a:spAutoFit/>
          </a:bodyPr>
          <a:lstStyle/>
          <a:p>
            <a:r>
              <a:rPr lang="en-GB" sz="4000" b="1" dirty="0"/>
              <a:t>The architect assessed the space in the attic of the house and advised the couple that there was ample room to fit an attic conversion. The couple were delighted as they hoped to build a playroom there for their three children.</a:t>
            </a:r>
            <a:endParaRPr lang="en-IE" sz="4000" dirty="0"/>
          </a:p>
        </p:txBody>
      </p:sp>
    </p:spTree>
    <p:extLst>
      <p:ext uri="{BB962C8B-B14F-4D97-AF65-F5344CB8AC3E}">
        <p14:creationId xmlns:p14="http://schemas.microsoft.com/office/powerpoint/2010/main" val="791005507"/>
      </p:ext>
    </p:extLst>
  </p:cSld>
  <p:clrMapOvr>
    <a:masterClrMapping/>
  </p:clrMapOvr>
  <p:transition spd="slow">
    <p:cove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17C</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5016758"/>
          </a:xfrm>
          <a:prstGeom prst="rect">
            <a:avLst/>
          </a:prstGeom>
          <a:solidFill>
            <a:schemeClr val="bg1"/>
          </a:solidFill>
          <a:ln w="57150">
            <a:solidFill>
              <a:schemeClr val="tx1"/>
            </a:solidFill>
          </a:ln>
        </p:spPr>
        <p:txBody>
          <a:bodyPr wrap="square" rtlCol="0">
            <a:spAutoFit/>
          </a:bodyPr>
          <a:lstStyle/>
          <a:p>
            <a:r>
              <a:rPr lang="en-GB" sz="4000" b="1" dirty="0"/>
              <a:t>After typing out her letter on her word processor, the lady checked the print preview to make sure that the letter looked well. Unfortunately, when she clicked on the print icon the printer failed to print the letter and she had to take the printer into the shop to be fixed.</a:t>
            </a:r>
            <a:endParaRPr lang="en-IE" sz="4000" dirty="0"/>
          </a:p>
        </p:txBody>
      </p:sp>
    </p:spTree>
    <p:extLst>
      <p:ext uri="{BB962C8B-B14F-4D97-AF65-F5344CB8AC3E}">
        <p14:creationId xmlns:p14="http://schemas.microsoft.com/office/powerpoint/2010/main" val="1839460530"/>
      </p:ext>
    </p:extLst>
  </p:cSld>
  <p:clrMapOvr>
    <a:masterClrMapping/>
  </p:clrMapOvr>
  <p:transition spd="slow">
    <p:cove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308304" y="116632"/>
            <a:ext cx="1656184"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17D</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5016758"/>
          </a:xfrm>
          <a:prstGeom prst="rect">
            <a:avLst/>
          </a:prstGeom>
          <a:solidFill>
            <a:schemeClr val="bg1"/>
          </a:solidFill>
          <a:ln w="57150">
            <a:solidFill>
              <a:schemeClr val="tx1"/>
            </a:solidFill>
          </a:ln>
        </p:spPr>
        <p:txBody>
          <a:bodyPr wrap="square" rtlCol="0">
            <a:spAutoFit/>
          </a:bodyPr>
          <a:lstStyle/>
          <a:p>
            <a:r>
              <a:rPr lang="en-GB" sz="4000" b="1" dirty="0"/>
              <a:t>The gallery organised an exhibition of paintings and 3-D objects in the largest room of the gallery. The artist selected the pieces of art that he wished to be exhibited and the gallery staff arranged them around the room so that the public could view them with ease.</a:t>
            </a:r>
            <a:endParaRPr lang="en-IE" sz="4000" dirty="0"/>
          </a:p>
        </p:txBody>
      </p:sp>
    </p:spTree>
    <p:extLst>
      <p:ext uri="{BB962C8B-B14F-4D97-AF65-F5344CB8AC3E}">
        <p14:creationId xmlns:p14="http://schemas.microsoft.com/office/powerpoint/2010/main" val="317679535"/>
      </p:ext>
    </p:extLst>
  </p:cSld>
  <p:clrMapOvr>
    <a:masterClrMapping/>
  </p:clrMapOvr>
  <p:transition spd="slow">
    <p:cove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17E</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4524315"/>
          </a:xfrm>
          <a:prstGeom prst="rect">
            <a:avLst/>
          </a:prstGeom>
          <a:solidFill>
            <a:schemeClr val="bg1"/>
          </a:solidFill>
          <a:ln w="57150">
            <a:solidFill>
              <a:schemeClr val="tx1"/>
            </a:solidFill>
          </a:ln>
        </p:spPr>
        <p:txBody>
          <a:bodyPr wrap="square" rtlCol="0">
            <a:spAutoFit/>
          </a:bodyPr>
          <a:lstStyle/>
          <a:p>
            <a:r>
              <a:rPr lang="en-GB" sz="4800" b="1" dirty="0"/>
              <a:t>D’fhág</a:t>
            </a:r>
            <a:r>
              <a:rPr lang="en-GB" sz="4800" b="1" dirty="0"/>
              <a:t> </a:t>
            </a:r>
            <a:r>
              <a:rPr lang="en-GB" sz="4800" b="1" dirty="0"/>
              <a:t>mé</a:t>
            </a:r>
            <a:r>
              <a:rPr lang="en-GB" sz="4800" b="1" dirty="0"/>
              <a:t> an teach go </a:t>
            </a:r>
            <a:r>
              <a:rPr lang="en-GB" sz="4800" b="1" dirty="0"/>
              <a:t>moch</a:t>
            </a:r>
            <a:r>
              <a:rPr lang="en-GB" sz="4800" b="1" dirty="0"/>
              <a:t> </a:t>
            </a:r>
            <a:r>
              <a:rPr lang="en-GB" sz="4800" b="1" dirty="0"/>
              <a:t>ar</a:t>
            </a:r>
            <a:r>
              <a:rPr lang="en-GB" sz="4800" b="1" dirty="0"/>
              <a:t> </a:t>
            </a:r>
            <a:r>
              <a:rPr lang="en-GB" sz="4800" b="1" dirty="0"/>
              <a:t>maidin</a:t>
            </a:r>
            <a:r>
              <a:rPr lang="en-GB" sz="4800" b="1" dirty="0"/>
              <a:t>. </a:t>
            </a:r>
            <a:r>
              <a:rPr lang="en-GB" sz="4800" b="1" dirty="0"/>
              <a:t>Nuair</a:t>
            </a:r>
            <a:r>
              <a:rPr lang="en-GB" sz="4800" b="1" dirty="0"/>
              <a:t> a </a:t>
            </a:r>
            <a:r>
              <a:rPr lang="en-GB" sz="4800" b="1" dirty="0"/>
              <a:t>shroich</a:t>
            </a:r>
            <a:r>
              <a:rPr lang="en-GB" sz="4800" b="1" dirty="0"/>
              <a:t> </a:t>
            </a:r>
            <a:r>
              <a:rPr lang="en-GB" sz="4800" b="1" dirty="0"/>
              <a:t>mé</a:t>
            </a:r>
            <a:r>
              <a:rPr lang="en-GB" sz="4800" b="1" dirty="0"/>
              <a:t> an </a:t>
            </a:r>
            <a:r>
              <a:rPr lang="en-GB" sz="4800" b="1" dirty="0"/>
              <a:t>scoil</a:t>
            </a:r>
            <a:r>
              <a:rPr lang="en-GB" sz="4800" b="1" dirty="0"/>
              <a:t>, </a:t>
            </a:r>
            <a:r>
              <a:rPr lang="en-GB" sz="4800" b="1" dirty="0"/>
              <a:t>ní</a:t>
            </a:r>
            <a:r>
              <a:rPr lang="en-GB" sz="4800" b="1" dirty="0"/>
              <a:t> </a:t>
            </a:r>
            <a:r>
              <a:rPr lang="en-GB" sz="4800" b="1" dirty="0"/>
              <a:t>raibh</a:t>
            </a:r>
            <a:r>
              <a:rPr lang="en-GB" sz="4800" b="1" dirty="0"/>
              <a:t> </a:t>
            </a:r>
            <a:r>
              <a:rPr lang="en-GB" sz="4800" b="1" dirty="0"/>
              <a:t>aon</a:t>
            </a:r>
            <a:r>
              <a:rPr lang="en-GB" sz="4800" b="1" dirty="0"/>
              <a:t> </a:t>
            </a:r>
            <a:r>
              <a:rPr lang="en-GB" sz="4800" b="1" dirty="0"/>
              <a:t>duine</a:t>
            </a:r>
            <a:r>
              <a:rPr lang="en-GB" sz="4800" b="1" dirty="0"/>
              <a:t> ann. Cheap </a:t>
            </a:r>
            <a:r>
              <a:rPr lang="en-GB" sz="4800" b="1" dirty="0"/>
              <a:t>mé</a:t>
            </a:r>
            <a:r>
              <a:rPr lang="en-GB" sz="4800" b="1" dirty="0"/>
              <a:t> go </a:t>
            </a:r>
            <a:r>
              <a:rPr lang="en-GB" sz="4800" b="1" dirty="0"/>
              <a:t>raibh</a:t>
            </a:r>
            <a:r>
              <a:rPr lang="en-GB" sz="4800" b="1" dirty="0"/>
              <a:t> </a:t>
            </a:r>
            <a:r>
              <a:rPr lang="en-GB" sz="4800" b="1" dirty="0"/>
              <a:t>sé</a:t>
            </a:r>
            <a:r>
              <a:rPr lang="en-GB" sz="4800" b="1" dirty="0"/>
              <a:t> sin ait ach </a:t>
            </a:r>
            <a:r>
              <a:rPr lang="en-GB" sz="4800" b="1" dirty="0"/>
              <a:t>ansin</a:t>
            </a:r>
            <a:r>
              <a:rPr lang="en-GB" sz="4800" b="1" dirty="0"/>
              <a:t> </a:t>
            </a:r>
            <a:r>
              <a:rPr lang="en-GB" sz="4800" b="1" dirty="0"/>
              <a:t>bhí</a:t>
            </a:r>
            <a:r>
              <a:rPr lang="en-GB" sz="4800" b="1" dirty="0"/>
              <a:t> a </a:t>
            </a:r>
            <a:r>
              <a:rPr lang="en-GB" sz="4800" b="1" dirty="0"/>
              <a:t>fhios</a:t>
            </a:r>
            <a:r>
              <a:rPr lang="en-GB" sz="4800" b="1" dirty="0"/>
              <a:t> </a:t>
            </a:r>
            <a:r>
              <a:rPr lang="en-GB" sz="4800" b="1" dirty="0"/>
              <a:t>agam</a:t>
            </a:r>
            <a:r>
              <a:rPr lang="en-GB" sz="4800" b="1" dirty="0"/>
              <a:t> – an </a:t>
            </a:r>
            <a:r>
              <a:rPr lang="en-GB" sz="4800" b="1" dirty="0"/>
              <a:t>Satharn</a:t>
            </a:r>
            <a:r>
              <a:rPr lang="en-GB" sz="4800" b="1" dirty="0"/>
              <a:t> a </a:t>
            </a:r>
            <a:r>
              <a:rPr lang="en-GB" sz="4800" b="1" dirty="0"/>
              <a:t>bhí</a:t>
            </a:r>
            <a:r>
              <a:rPr lang="en-GB" sz="4800" b="1" dirty="0"/>
              <a:t> </a:t>
            </a:r>
            <a:r>
              <a:rPr lang="en-GB" sz="4800" b="1" dirty="0"/>
              <a:t>ann</a:t>
            </a:r>
            <a:r>
              <a:rPr lang="en-GB" sz="4800" b="1" dirty="0"/>
              <a:t>!</a:t>
            </a:r>
            <a:endParaRPr lang="en-IE" sz="4800" dirty="0"/>
          </a:p>
        </p:txBody>
      </p:sp>
    </p:spTree>
    <p:extLst>
      <p:ext uri="{BB962C8B-B14F-4D97-AF65-F5344CB8AC3E}">
        <p14:creationId xmlns:p14="http://schemas.microsoft.com/office/powerpoint/2010/main" val="2634354328"/>
      </p:ext>
    </p:extLst>
  </p:cSld>
  <p:clrMapOvr>
    <a:masterClrMapping/>
  </p:clrMapOvr>
  <p:transition spd="slow">
    <p:cove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2285600"/>
            <a:ext cx="8136904" cy="2400657"/>
          </a:xfrm>
          <a:prstGeom prst="rect">
            <a:avLst/>
          </a:prstGeom>
          <a:solidFill>
            <a:schemeClr val="bg1"/>
          </a:solidFill>
          <a:ln w="57150">
            <a:solidFill>
              <a:schemeClr val="tx1"/>
            </a:solidFill>
          </a:ln>
        </p:spPr>
        <p:txBody>
          <a:bodyPr wrap="square" rtlCol="0">
            <a:spAutoFit/>
          </a:bodyPr>
          <a:lstStyle/>
          <a:p>
            <a:pPr algn="ctr"/>
            <a:r>
              <a:rPr lang="en-GB" sz="15000" b="1" dirty="0" smtClean="0"/>
              <a:t>WEEK </a:t>
            </a:r>
            <a:r>
              <a:rPr lang="en-GB" sz="15000" b="1" dirty="0" smtClean="0"/>
              <a:t>18</a:t>
            </a:r>
            <a:endParaRPr lang="en-IE" sz="15000" dirty="0"/>
          </a:p>
        </p:txBody>
      </p:sp>
    </p:spTree>
    <p:extLst>
      <p:ext uri="{BB962C8B-B14F-4D97-AF65-F5344CB8AC3E}">
        <p14:creationId xmlns:p14="http://schemas.microsoft.com/office/powerpoint/2010/main" val="1261221938"/>
      </p:ext>
    </p:extLst>
  </p:cSld>
  <p:clrMapOvr>
    <a:masterClrMapping/>
  </p:clrMapOvr>
  <p:transition spd="slow">
    <p:cove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18A</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4154984"/>
          </a:xfrm>
          <a:prstGeom prst="rect">
            <a:avLst/>
          </a:prstGeom>
          <a:solidFill>
            <a:schemeClr val="bg1"/>
          </a:solidFill>
          <a:ln w="57150">
            <a:solidFill>
              <a:schemeClr val="tx1"/>
            </a:solidFill>
          </a:ln>
        </p:spPr>
        <p:txBody>
          <a:bodyPr wrap="square" rtlCol="0">
            <a:spAutoFit/>
          </a:bodyPr>
          <a:lstStyle/>
          <a:p>
            <a:r>
              <a:rPr lang="en-GB" sz="4400" b="1" dirty="0" smtClean="0"/>
              <a:t>“The </a:t>
            </a:r>
            <a:r>
              <a:rPr lang="en-GB" sz="4400" b="1" dirty="0"/>
              <a:t>trees are in their autumn beauty, the woodland paths are dry. Under the October twilight, the water mirrors a still </a:t>
            </a:r>
            <a:r>
              <a:rPr lang="en-GB" sz="4400" b="1" dirty="0" smtClean="0"/>
              <a:t>sky”. This is from the W.B. Yeats poem “The Wild Swans at </a:t>
            </a:r>
            <a:r>
              <a:rPr lang="en-GB" sz="4400" b="1" dirty="0" err="1" smtClean="0"/>
              <a:t>Coole</a:t>
            </a:r>
            <a:r>
              <a:rPr lang="en-GB" sz="4400" b="1" dirty="0" smtClean="0"/>
              <a:t>”.</a:t>
            </a:r>
            <a:endParaRPr lang="en-IE" sz="4200" dirty="0"/>
          </a:p>
        </p:txBody>
      </p:sp>
    </p:spTree>
    <p:extLst>
      <p:ext uri="{BB962C8B-B14F-4D97-AF65-F5344CB8AC3E}">
        <p14:creationId xmlns:p14="http://schemas.microsoft.com/office/powerpoint/2010/main" val="1962787663"/>
      </p:ext>
    </p:extLst>
  </p:cSld>
  <p:clrMapOvr>
    <a:masterClrMapping/>
  </p:clrMapOvr>
  <p:transition spd="slow">
    <p:cove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18B</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5262979"/>
          </a:xfrm>
          <a:prstGeom prst="rect">
            <a:avLst/>
          </a:prstGeom>
          <a:solidFill>
            <a:schemeClr val="bg1"/>
          </a:solidFill>
          <a:ln w="57150">
            <a:solidFill>
              <a:schemeClr val="tx1"/>
            </a:solidFill>
          </a:ln>
        </p:spPr>
        <p:txBody>
          <a:bodyPr wrap="square" rtlCol="0">
            <a:spAutoFit/>
          </a:bodyPr>
          <a:lstStyle/>
          <a:p>
            <a:r>
              <a:rPr lang="en-GB" sz="4800" b="1" dirty="0"/>
              <a:t>The leaders of the Easter Rising in 1916 took over many buildings around the city in Dublin including the General Post Office (GPO) </a:t>
            </a:r>
            <a:r>
              <a:rPr lang="en-GB" sz="4800" b="1" dirty="0" smtClean="0"/>
              <a:t>on O’ Connell Street, which </a:t>
            </a:r>
            <a:r>
              <a:rPr lang="en-GB" sz="4800" b="1" dirty="0"/>
              <a:t>was bombed by the British forces.</a:t>
            </a:r>
            <a:endParaRPr lang="en-IE" sz="4800" dirty="0"/>
          </a:p>
        </p:txBody>
      </p:sp>
    </p:spTree>
    <p:extLst>
      <p:ext uri="{BB962C8B-B14F-4D97-AF65-F5344CB8AC3E}">
        <p14:creationId xmlns:p14="http://schemas.microsoft.com/office/powerpoint/2010/main" val="3417444073"/>
      </p:ext>
    </p:extLst>
  </p:cSld>
  <p:clrMapOvr>
    <a:masterClrMapping/>
  </p:clrMapOvr>
  <p:transition spd="slow">
    <p:cove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18C</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5262979"/>
          </a:xfrm>
          <a:prstGeom prst="rect">
            <a:avLst/>
          </a:prstGeom>
          <a:solidFill>
            <a:schemeClr val="bg1"/>
          </a:solidFill>
          <a:ln w="57150">
            <a:solidFill>
              <a:schemeClr val="tx1"/>
            </a:solidFill>
          </a:ln>
        </p:spPr>
        <p:txBody>
          <a:bodyPr wrap="square" rtlCol="0">
            <a:spAutoFit/>
          </a:bodyPr>
          <a:lstStyle/>
          <a:p>
            <a:r>
              <a:rPr lang="en-GB" sz="4800" b="1" dirty="0"/>
              <a:t>The Celts were a race of people who lived in Europe and became a powerful force in certain countries from about 800 BC to AD 100. They became powerful because they discovered how to use iron.</a:t>
            </a:r>
            <a:endParaRPr lang="en-IE" sz="4800" dirty="0"/>
          </a:p>
        </p:txBody>
      </p:sp>
    </p:spTree>
    <p:extLst>
      <p:ext uri="{BB962C8B-B14F-4D97-AF65-F5344CB8AC3E}">
        <p14:creationId xmlns:p14="http://schemas.microsoft.com/office/powerpoint/2010/main" val="1372549679"/>
      </p:ext>
    </p:extLst>
  </p:cSld>
  <p:clrMapOvr>
    <a:masterClrMapping/>
  </p:clrMapOvr>
  <p:transition spd="slow">
    <p:cove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308304" y="116632"/>
            <a:ext cx="1656184"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18D</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5262979"/>
          </a:xfrm>
          <a:prstGeom prst="rect">
            <a:avLst/>
          </a:prstGeom>
          <a:solidFill>
            <a:schemeClr val="bg1"/>
          </a:solidFill>
          <a:ln w="57150">
            <a:solidFill>
              <a:schemeClr val="tx1"/>
            </a:solidFill>
          </a:ln>
        </p:spPr>
        <p:txBody>
          <a:bodyPr wrap="square" rtlCol="0">
            <a:spAutoFit/>
          </a:bodyPr>
          <a:lstStyle/>
          <a:p>
            <a:r>
              <a:rPr lang="en-GB" sz="4800" b="1" dirty="0"/>
              <a:t>Rivers are an important feature in our landscape. From earliest times, people have made their homes near rivers, where they could get </a:t>
            </a:r>
            <a:r>
              <a:rPr lang="en-GB" sz="4800" b="1" dirty="0" smtClean="0"/>
              <a:t>fresh water</a:t>
            </a:r>
            <a:r>
              <a:rPr lang="en-GB" sz="4800" b="1" dirty="0"/>
              <a:t>. Major cities of the world are now located near rivers.</a:t>
            </a:r>
            <a:endParaRPr lang="en-IE" sz="4800" dirty="0"/>
          </a:p>
        </p:txBody>
      </p:sp>
    </p:spTree>
    <p:extLst>
      <p:ext uri="{BB962C8B-B14F-4D97-AF65-F5344CB8AC3E}">
        <p14:creationId xmlns:p14="http://schemas.microsoft.com/office/powerpoint/2010/main" val="2764221994"/>
      </p:ext>
    </p:extLst>
  </p:cSld>
  <p:clrMapOvr>
    <a:masterClrMapping/>
  </p:clrMapOvr>
  <p:transition spd="slow">
    <p:cove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18E</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4832092"/>
          </a:xfrm>
          <a:prstGeom prst="rect">
            <a:avLst/>
          </a:prstGeom>
          <a:solidFill>
            <a:schemeClr val="bg1"/>
          </a:solidFill>
          <a:ln w="57150">
            <a:solidFill>
              <a:schemeClr val="tx1"/>
            </a:solidFill>
          </a:ln>
        </p:spPr>
        <p:txBody>
          <a:bodyPr wrap="square" rtlCol="0">
            <a:spAutoFit/>
          </a:bodyPr>
          <a:lstStyle/>
          <a:p>
            <a:r>
              <a:rPr lang="en-GB" sz="4400" b="1" dirty="0"/>
              <a:t>The source of the Ganges River is in the Himalayan Mountains. It enters the sea in the Bay of Bengal. Hindu people consider the Ganges to be a sacred river and people from all over the world travel to bathe in its waters.</a:t>
            </a:r>
            <a:endParaRPr lang="en-IE" sz="4400" dirty="0"/>
          </a:p>
        </p:txBody>
      </p:sp>
    </p:spTree>
    <p:extLst>
      <p:ext uri="{BB962C8B-B14F-4D97-AF65-F5344CB8AC3E}">
        <p14:creationId xmlns:p14="http://schemas.microsoft.com/office/powerpoint/2010/main" val="4204661878"/>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11C</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4751" y="1078073"/>
            <a:ext cx="8136904" cy="4524315"/>
          </a:xfrm>
          <a:prstGeom prst="rect">
            <a:avLst/>
          </a:prstGeom>
          <a:solidFill>
            <a:schemeClr val="bg1"/>
          </a:solidFill>
          <a:ln w="57150">
            <a:solidFill>
              <a:schemeClr val="tx1"/>
            </a:solidFill>
          </a:ln>
        </p:spPr>
        <p:txBody>
          <a:bodyPr wrap="square" rtlCol="0">
            <a:spAutoFit/>
          </a:bodyPr>
          <a:lstStyle/>
          <a:p>
            <a:r>
              <a:rPr lang="en-GB" sz="4800" b="1" dirty="0"/>
              <a:t>In the Republic of Ireland children start school at around the age of four. They remain in primary school for about eight years after which time </a:t>
            </a:r>
            <a:r>
              <a:rPr lang="en-GB" sz="4800" b="1" dirty="0" smtClean="0"/>
              <a:t>they </a:t>
            </a:r>
            <a:r>
              <a:rPr lang="en-GB" sz="4800" b="1" dirty="0"/>
              <a:t>transfer to a secondary school.</a:t>
            </a:r>
            <a:endParaRPr lang="en-IE" sz="4800" dirty="0"/>
          </a:p>
        </p:txBody>
      </p:sp>
    </p:spTree>
    <p:extLst>
      <p:ext uri="{BB962C8B-B14F-4D97-AF65-F5344CB8AC3E}">
        <p14:creationId xmlns:p14="http://schemas.microsoft.com/office/powerpoint/2010/main" val="1191181742"/>
      </p:ext>
    </p:extLst>
  </p:cSld>
  <p:clrMapOvr>
    <a:masterClrMapping/>
  </p:clrMapOvr>
  <p:transition spd="slow">
    <p:cove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2285600"/>
            <a:ext cx="8136904" cy="2400657"/>
          </a:xfrm>
          <a:prstGeom prst="rect">
            <a:avLst/>
          </a:prstGeom>
          <a:solidFill>
            <a:schemeClr val="bg1"/>
          </a:solidFill>
          <a:ln w="57150">
            <a:solidFill>
              <a:schemeClr val="tx1"/>
            </a:solidFill>
          </a:ln>
        </p:spPr>
        <p:txBody>
          <a:bodyPr wrap="square" rtlCol="0">
            <a:spAutoFit/>
          </a:bodyPr>
          <a:lstStyle/>
          <a:p>
            <a:pPr algn="ctr"/>
            <a:r>
              <a:rPr lang="en-GB" sz="15000" b="1" dirty="0" smtClean="0"/>
              <a:t>WEEK </a:t>
            </a:r>
            <a:r>
              <a:rPr lang="en-GB" sz="15000" b="1" dirty="0" smtClean="0"/>
              <a:t>19</a:t>
            </a:r>
            <a:endParaRPr lang="en-IE" sz="15000" dirty="0"/>
          </a:p>
        </p:txBody>
      </p:sp>
    </p:spTree>
    <p:extLst>
      <p:ext uri="{BB962C8B-B14F-4D97-AF65-F5344CB8AC3E}">
        <p14:creationId xmlns:p14="http://schemas.microsoft.com/office/powerpoint/2010/main" val="2611419540"/>
      </p:ext>
    </p:extLst>
  </p:cSld>
  <p:clrMapOvr>
    <a:masterClrMapping/>
  </p:clrMapOvr>
  <p:transition spd="slow">
    <p:cove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19A</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4832092"/>
          </a:xfrm>
          <a:prstGeom prst="rect">
            <a:avLst/>
          </a:prstGeom>
          <a:solidFill>
            <a:schemeClr val="bg1"/>
          </a:solidFill>
          <a:ln w="57150">
            <a:solidFill>
              <a:schemeClr val="tx1"/>
            </a:solidFill>
          </a:ln>
        </p:spPr>
        <p:txBody>
          <a:bodyPr wrap="square" rtlCol="0">
            <a:spAutoFit/>
          </a:bodyPr>
          <a:lstStyle/>
          <a:p>
            <a:r>
              <a:rPr lang="en-GB" sz="4400" b="1" dirty="0"/>
              <a:t>The Great Famine of 1845-1850 is considered by most people to have been the worst tragedy in Irish History. It was a time of great suffering, poverty, </a:t>
            </a:r>
            <a:r>
              <a:rPr lang="en-GB" sz="4400" b="1" dirty="0" smtClean="0"/>
              <a:t>misery, eviction</a:t>
            </a:r>
            <a:r>
              <a:rPr lang="en-GB" sz="4400" b="1" dirty="0"/>
              <a:t>, disease, fever, starvation, emigration and death.</a:t>
            </a:r>
            <a:endParaRPr lang="en-IE" sz="4200" dirty="0"/>
          </a:p>
        </p:txBody>
      </p:sp>
    </p:spTree>
    <p:extLst>
      <p:ext uri="{BB962C8B-B14F-4D97-AF65-F5344CB8AC3E}">
        <p14:creationId xmlns:p14="http://schemas.microsoft.com/office/powerpoint/2010/main" val="2022519232"/>
      </p:ext>
    </p:extLst>
  </p:cSld>
  <p:clrMapOvr>
    <a:masterClrMapping/>
  </p:clrMapOvr>
  <p:transition spd="slow">
    <p:cove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19B</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4401205"/>
          </a:xfrm>
          <a:prstGeom prst="rect">
            <a:avLst/>
          </a:prstGeom>
          <a:solidFill>
            <a:schemeClr val="bg1"/>
          </a:solidFill>
          <a:ln w="57150">
            <a:solidFill>
              <a:schemeClr val="tx1"/>
            </a:solidFill>
          </a:ln>
        </p:spPr>
        <p:txBody>
          <a:bodyPr wrap="square" rtlCol="0">
            <a:spAutoFit/>
          </a:bodyPr>
          <a:lstStyle/>
          <a:p>
            <a:r>
              <a:rPr lang="en-GB" sz="4000" b="1" dirty="0"/>
              <a:t>On November </a:t>
            </a:r>
            <a:r>
              <a:rPr lang="en-GB" sz="4000" b="1" dirty="0" smtClean="0"/>
              <a:t>1st </a:t>
            </a:r>
            <a:r>
              <a:rPr lang="en-GB" sz="4000" b="1" dirty="0"/>
              <a:t>1884, a meeting took place in Hayes’ Hotel in Thurles, Co. Tipperary. At that meeting the Gaelic Athletic Association (GAA) was established. Maurice Davin was the first president and Michael Cusack was the first secretary.</a:t>
            </a:r>
            <a:endParaRPr lang="en-IE" sz="4000" dirty="0"/>
          </a:p>
        </p:txBody>
      </p:sp>
    </p:spTree>
    <p:extLst>
      <p:ext uri="{BB962C8B-B14F-4D97-AF65-F5344CB8AC3E}">
        <p14:creationId xmlns:p14="http://schemas.microsoft.com/office/powerpoint/2010/main" val="143333637"/>
      </p:ext>
    </p:extLst>
  </p:cSld>
  <p:clrMapOvr>
    <a:masterClrMapping/>
  </p:clrMapOvr>
  <p:transition spd="slow">
    <p:cove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19C</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5016758"/>
          </a:xfrm>
          <a:prstGeom prst="rect">
            <a:avLst/>
          </a:prstGeom>
          <a:solidFill>
            <a:schemeClr val="bg1"/>
          </a:solidFill>
          <a:ln w="57150">
            <a:solidFill>
              <a:schemeClr val="tx1"/>
            </a:solidFill>
          </a:ln>
        </p:spPr>
        <p:txBody>
          <a:bodyPr wrap="square" rtlCol="0">
            <a:spAutoFit/>
          </a:bodyPr>
          <a:lstStyle/>
          <a:p>
            <a:r>
              <a:rPr lang="en-GB" sz="4000" b="1" dirty="0"/>
              <a:t>W.B. Yeats was one of a number of important writers who began to write in the English language at the end of the 19th and beginning of the 20th century. He wrote poems and plays about ancient Irish heroes. In 1923, he was awarded the Nobel Prize for Literature.</a:t>
            </a:r>
            <a:endParaRPr lang="en-IE" sz="4000" dirty="0"/>
          </a:p>
        </p:txBody>
      </p:sp>
    </p:spTree>
    <p:extLst>
      <p:ext uri="{BB962C8B-B14F-4D97-AF65-F5344CB8AC3E}">
        <p14:creationId xmlns:p14="http://schemas.microsoft.com/office/powerpoint/2010/main" val="1381239460"/>
      </p:ext>
    </p:extLst>
  </p:cSld>
  <p:clrMapOvr>
    <a:masterClrMapping/>
  </p:clrMapOvr>
  <p:transition spd="slow">
    <p:cove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380312" y="116632"/>
            <a:ext cx="1584176"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19D</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5016758"/>
          </a:xfrm>
          <a:prstGeom prst="rect">
            <a:avLst/>
          </a:prstGeom>
          <a:solidFill>
            <a:schemeClr val="bg1"/>
          </a:solidFill>
          <a:ln w="57150">
            <a:solidFill>
              <a:schemeClr val="tx1"/>
            </a:solidFill>
          </a:ln>
        </p:spPr>
        <p:txBody>
          <a:bodyPr wrap="square" rtlCol="0">
            <a:spAutoFit/>
          </a:bodyPr>
          <a:lstStyle/>
          <a:p>
            <a:r>
              <a:rPr lang="en-GB" sz="4000" b="1" dirty="0"/>
              <a:t>In </a:t>
            </a:r>
            <a:r>
              <a:rPr lang="en-GB" sz="4000" b="1" dirty="0" smtClean="0"/>
              <a:t>1904</a:t>
            </a:r>
            <a:r>
              <a:rPr lang="en-GB" sz="4000" b="1" dirty="0"/>
              <a:t>, Lady Gregory, W.B. Yeats and John Millington Synge established the Abbey Theatre in Dublin. The Abbey quickly became famous throughout the world because of the number of excellent new plays, written by Irish playwrights, which were performed there.</a:t>
            </a:r>
            <a:endParaRPr lang="en-IE" sz="4000" dirty="0"/>
          </a:p>
        </p:txBody>
      </p:sp>
    </p:spTree>
    <p:extLst>
      <p:ext uri="{BB962C8B-B14F-4D97-AF65-F5344CB8AC3E}">
        <p14:creationId xmlns:p14="http://schemas.microsoft.com/office/powerpoint/2010/main" val="178575360"/>
      </p:ext>
    </p:extLst>
  </p:cSld>
  <p:clrMapOvr>
    <a:masterClrMapping/>
  </p:clrMapOvr>
  <p:transition spd="slow">
    <p:cove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19E</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5016758"/>
          </a:xfrm>
          <a:prstGeom prst="rect">
            <a:avLst/>
          </a:prstGeom>
          <a:solidFill>
            <a:schemeClr val="bg1"/>
          </a:solidFill>
          <a:ln w="57150">
            <a:solidFill>
              <a:schemeClr val="tx1"/>
            </a:solidFill>
          </a:ln>
        </p:spPr>
        <p:txBody>
          <a:bodyPr wrap="square" rtlCol="0">
            <a:spAutoFit/>
          </a:bodyPr>
          <a:lstStyle/>
          <a:p>
            <a:r>
              <a:rPr lang="en-GB" sz="4000" b="1" dirty="0"/>
              <a:t>Marie Curie was one of the most famous women of the twentieth century. She discovered the mysterious scientific element called radium. This provided important new medical knowledge and the successful treatment of diseases, especially cancer.</a:t>
            </a:r>
            <a:endParaRPr lang="en-IE" sz="4000" dirty="0"/>
          </a:p>
        </p:txBody>
      </p:sp>
    </p:spTree>
    <p:extLst>
      <p:ext uri="{BB962C8B-B14F-4D97-AF65-F5344CB8AC3E}">
        <p14:creationId xmlns:p14="http://schemas.microsoft.com/office/powerpoint/2010/main" val="973949786"/>
      </p:ext>
    </p:extLst>
  </p:cSld>
  <p:clrMapOvr>
    <a:masterClrMapping/>
  </p:clrMapOvr>
  <p:transition spd="slow">
    <p:cove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2285600"/>
            <a:ext cx="8136904" cy="2400657"/>
          </a:xfrm>
          <a:prstGeom prst="rect">
            <a:avLst/>
          </a:prstGeom>
          <a:solidFill>
            <a:schemeClr val="bg1"/>
          </a:solidFill>
          <a:ln w="57150">
            <a:solidFill>
              <a:schemeClr val="tx1"/>
            </a:solidFill>
          </a:ln>
        </p:spPr>
        <p:txBody>
          <a:bodyPr wrap="square" rtlCol="0">
            <a:spAutoFit/>
          </a:bodyPr>
          <a:lstStyle/>
          <a:p>
            <a:pPr algn="ctr"/>
            <a:r>
              <a:rPr lang="en-GB" sz="15000" b="1" dirty="0" smtClean="0"/>
              <a:t>WEEK </a:t>
            </a:r>
            <a:r>
              <a:rPr lang="en-GB" sz="15000" b="1" dirty="0" smtClean="0"/>
              <a:t>20</a:t>
            </a:r>
            <a:endParaRPr lang="en-IE" sz="15000" dirty="0"/>
          </a:p>
        </p:txBody>
      </p:sp>
    </p:spTree>
    <p:extLst>
      <p:ext uri="{BB962C8B-B14F-4D97-AF65-F5344CB8AC3E}">
        <p14:creationId xmlns:p14="http://schemas.microsoft.com/office/powerpoint/2010/main" val="3009041678"/>
      </p:ext>
    </p:extLst>
  </p:cSld>
  <p:clrMapOvr>
    <a:masterClrMapping/>
  </p:clrMapOvr>
  <p:transition spd="slow">
    <p:cove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20A</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4401205"/>
          </a:xfrm>
          <a:prstGeom prst="rect">
            <a:avLst/>
          </a:prstGeom>
          <a:solidFill>
            <a:schemeClr val="bg1"/>
          </a:solidFill>
          <a:ln w="57150">
            <a:solidFill>
              <a:schemeClr val="tx1"/>
            </a:solidFill>
          </a:ln>
        </p:spPr>
        <p:txBody>
          <a:bodyPr wrap="square" rtlCol="0">
            <a:spAutoFit/>
          </a:bodyPr>
          <a:lstStyle/>
          <a:p>
            <a:r>
              <a:rPr lang="en-GB" sz="4000" b="1" dirty="0"/>
              <a:t>To remain healthy, people need to eat a good variety of food. Our bodies require certain nutrients to be healthy, such as protein, carbohydrates, minerals and vitamins. These are part of what is called a “balanced diet”.</a:t>
            </a:r>
            <a:endParaRPr lang="en-IE" sz="4000" dirty="0"/>
          </a:p>
        </p:txBody>
      </p:sp>
    </p:spTree>
    <p:extLst>
      <p:ext uri="{BB962C8B-B14F-4D97-AF65-F5344CB8AC3E}">
        <p14:creationId xmlns:p14="http://schemas.microsoft.com/office/powerpoint/2010/main" val="589671550"/>
      </p:ext>
    </p:extLst>
  </p:cSld>
  <p:clrMapOvr>
    <a:masterClrMapping/>
  </p:clrMapOvr>
  <p:transition spd="slow">
    <p:cove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20B</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5016758"/>
          </a:xfrm>
          <a:prstGeom prst="rect">
            <a:avLst/>
          </a:prstGeom>
          <a:solidFill>
            <a:schemeClr val="bg1"/>
          </a:solidFill>
          <a:ln w="57150">
            <a:solidFill>
              <a:schemeClr val="tx1"/>
            </a:solidFill>
          </a:ln>
        </p:spPr>
        <p:txBody>
          <a:bodyPr wrap="square" rtlCol="0">
            <a:spAutoFit/>
          </a:bodyPr>
          <a:lstStyle/>
          <a:p>
            <a:r>
              <a:rPr lang="en-GB" sz="4000" b="1" dirty="0"/>
              <a:t>The countries touching the Mediterranean Sea are steeped in history. Great civilisations, such as the Romans, the Greeks, the Egyptians and the Moors, come from this area. They have had a huge influence on the architecture, art and culture of Europe.</a:t>
            </a:r>
            <a:endParaRPr lang="en-IE" sz="4000" dirty="0"/>
          </a:p>
        </p:txBody>
      </p:sp>
    </p:spTree>
    <p:extLst>
      <p:ext uri="{BB962C8B-B14F-4D97-AF65-F5344CB8AC3E}">
        <p14:creationId xmlns:p14="http://schemas.microsoft.com/office/powerpoint/2010/main" val="2751772328"/>
      </p:ext>
    </p:extLst>
  </p:cSld>
  <p:clrMapOvr>
    <a:masterClrMapping/>
  </p:clrMapOvr>
  <p:transition spd="slow">
    <p:cove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20C</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4616648"/>
          </a:xfrm>
          <a:prstGeom prst="rect">
            <a:avLst/>
          </a:prstGeom>
          <a:solidFill>
            <a:schemeClr val="bg1"/>
          </a:solidFill>
          <a:ln w="57150">
            <a:solidFill>
              <a:schemeClr val="tx1"/>
            </a:solidFill>
          </a:ln>
        </p:spPr>
        <p:txBody>
          <a:bodyPr wrap="square" rtlCol="0">
            <a:spAutoFit/>
          </a:bodyPr>
          <a:lstStyle/>
          <a:p>
            <a:r>
              <a:rPr lang="en-GB" sz="4200" b="1" dirty="0"/>
              <a:t>The Burren in north-west County Clare takes its name from the Irish word for the area, “</a:t>
            </a:r>
            <a:r>
              <a:rPr lang="en-GB" sz="4200" b="1" dirty="0" err="1"/>
              <a:t>boireann</a:t>
            </a:r>
            <a:r>
              <a:rPr lang="en-GB" sz="4200" b="1" dirty="0"/>
              <a:t>”, which means a bare rocky place. It is one of Ireland’s most unusual, and also most beautiful, limestone landscapes.</a:t>
            </a:r>
            <a:endParaRPr lang="en-IE" sz="4200" dirty="0"/>
          </a:p>
        </p:txBody>
      </p:sp>
    </p:spTree>
    <p:extLst>
      <p:ext uri="{BB962C8B-B14F-4D97-AF65-F5344CB8AC3E}">
        <p14:creationId xmlns:p14="http://schemas.microsoft.com/office/powerpoint/2010/main" val="809932120"/>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308304" y="116632"/>
            <a:ext cx="1656184"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11D</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4751" y="1078073"/>
            <a:ext cx="8136904" cy="5047536"/>
          </a:xfrm>
          <a:prstGeom prst="rect">
            <a:avLst/>
          </a:prstGeom>
          <a:solidFill>
            <a:schemeClr val="bg1"/>
          </a:solidFill>
          <a:ln w="57150">
            <a:solidFill>
              <a:schemeClr val="tx1"/>
            </a:solidFill>
          </a:ln>
        </p:spPr>
        <p:txBody>
          <a:bodyPr wrap="square" rtlCol="0">
            <a:spAutoFit/>
          </a:bodyPr>
          <a:lstStyle/>
          <a:p>
            <a:r>
              <a:rPr lang="en-GB" sz="4600" b="1" dirty="0"/>
              <a:t>February, March and April are the months of spring. During spring we </a:t>
            </a:r>
            <a:r>
              <a:rPr lang="en-GB" sz="4600" b="1" dirty="0" smtClean="0"/>
              <a:t>look </a:t>
            </a:r>
            <a:r>
              <a:rPr lang="en-GB" sz="4600" b="1" dirty="0"/>
              <a:t>forward to the end of the cold and dark days of winter. One of the earliest signs of spring is </a:t>
            </a:r>
            <a:r>
              <a:rPr lang="en-GB" sz="4600" b="1" dirty="0" smtClean="0"/>
              <a:t>the appearance </a:t>
            </a:r>
            <a:r>
              <a:rPr lang="en-GB" sz="4600" b="1" dirty="0"/>
              <a:t>of the daffodils.</a:t>
            </a:r>
            <a:endParaRPr lang="en-IE" sz="4600" dirty="0"/>
          </a:p>
        </p:txBody>
      </p:sp>
    </p:spTree>
    <p:extLst>
      <p:ext uri="{BB962C8B-B14F-4D97-AF65-F5344CB8AC3E}">
        <p14:creationId xmlns:p14="http://schemas.microsoft.com/office/powerpoint/2010/main" val="1015589679"/>
      </p:ext>
    </p:extLst>
  </p:cSld>
  <p:clrMapOvr>
    <a:masterClrMapping/>
  </p:clrMapOvr>
  <p:transition spd="slow">
    <p:cove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308304" y="116632"/>
            <a:ext cx="1656184"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20D</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4832092"/>
          </a:xfrm>
          <a:prstGeom prst="rect">
            <a:avLst/>
          </a:prstGeom>
          <a:solidFill>
            <a:schemeClr val="bg1"/>
          </a:solidFill>
          <a:ln w="57150">
            <a:solidFill>
              <a:schemeClr val="tx1"/>
            </a:solidFill>
          </a:ln>
        </p:spPr>
        <p:txBody>
          <a:bodyPr wrap="square" rtlCol="0">
            <a:spAutoFit/>
          </a:bodyPr>
          <a:lstStyle/>
          <a:p>
            <a:r>
              <a:rPr lang="en-GB" sz="4400" b="1" dirty="0" smtClean="0"/>
              <a:t>Some of </a:t>
            </a:r>
            <a:r>
              <a:rPr lang="en-GB" sz="4400" b="1" dirty="0"/>
              <a:t>the countries in Africa are underdeveloped and poverty is widespread. Famine is a serious problem in many parts of the continent and millions of men, women and children have died as a result.</a:t>
            </a:r>
            <a:endParaRPr lang="en-IE" sz="4400" dirty="0"/>
          </a:p>
        </p:txBody>
      </p:sp>
    </p:spTree>
    <p:extLst>
      <p:ext uri="{BB962C8B-B14F-4D97-AF65-F5344CB8AC3E}">
        <p14:creationId xmlns:p14="http://schemas.microsoft.com/office/powerpoint/2010/main" val="3023661494"/>
      </p:ext>
    </p:extLst>
  </p:cSld>
  <p:clrMapOvr>
    <a:masterClrMapping/>
  </p:clrMapOvr>
  <p:transition spd="slow">
    <p:cove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20E</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4832092"/>
          </a:xfrm>
          <a:prstGeom prst="rect">
            <a:avLst/>
          </a:prstGeom>
          <a:solidFill>
            <a:schemeClr val="bg1"/>
          </a:solidFill>
          <a:ln w="57150">
            <a:solidFill>
              <a:schemeClr val="tx1"/>
            </a:solidFill>
          </a:ln>
        </p:spPr>
        <p:txBody>
          <a:bodyPr wrap="square" rtlCol="0">
            <a:spAutoFit/>
          </a:bodyPr>
          <a:lstStyle/>
          <a:p>
            <a:r>
              <a:rPr lang="en-GB" sz="4400" b="1" dirty="0"/>
              <a:t>A clean, healthy environment depends upon clean air. When we breathe in air, we also breathe in everything in it. This is the same for other life forms. Air pollution is harmful and it affects humans, animals and plants.</a:t>
            </a:r>
            <a:endParaRPr lang="en-IE" sz="4400" dirty="0"/>
          </a:p>
        </p:txBody>
      </p:sp>
    </p:spTree>
    <p:extLst>
      <p:ext uri="{BB962C8B-B14F-4D97-AF65-F5344CB8AC3E}">
        <p14:creationId xmlns:p14="http://schemas.microsoft.com/office/powerpoint/2010/main" val="1655387550"/>
      </p:ext>
    </p:extLst>
  </p:cSld>
  <p:clrMapOvr>
    <a:masterClrMapping/>
  </p:clrMapOvr>
  <p:transition spd="slow">
    <p:cove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10" name="TextBox 9"/>
          <p:cNvSpPr txBox="1"/>
          <p:nvPr/>
        </p:nvSpPr>
        <p:spPr>
          <a:xfrm>
            <a:off x="593102" y="1124744"/>
            <a:ext cx="8136904" cy="4770537"/>
          </a:xfrm>
          <a:prstGeom prst="rect">
            <a:avLst/>
          </a:prstGeom>
          <a:solidFill>
            <a:schemeClr val="bg1"/>
          </a:solidFill>
          <a:ln w="57150">
            <a:solidFill>
              <a:schemeClr val="tx1"/>
            </a:solidFill>
          </a:ln>
        </p:spPr>
        <p:txBody>
          <a:bodyPr wrap="square" rtlCol="0">
            <a:spAutoFit/>
          </a:bodyPr>
          <a:lstStyle/>
          <a:p>
            <a:r>
              <a:rPr lang="en-IE" sz="1600" dirty="0">
                <a:ea typeface="HelloAli" panose="02000603000000000000" pitchFamily="2" charset="0"/>
              </a:rPr>
              <a:t>Thank you for downloading this Seomra Ranga resource. We hope that you find it practical and useful in your classroom.</a:t>
            </a:r>
          </a:p>
          <a:p>
            <a:r>
              <a:rPr lang="en-IE" sz="1600" dirty="0">
                <a:ea typeface="HelloAli" panose="02000603000000000000" pitchFamily="2" charset="0"/>
              </a:rPr>
              <a:t/>
            </a:r>
            <a:br>
              <a:rPr lang="en-IE" sz="1600" dirty="0">
                <a:ea typeface="HelloAli" panose="02000603000000000000" pitchFamily="2" charset="0"/>
              </a:rPr>
            </a:br>
            <a:r>
              <a:rPr lang="en-IE" sz="1600" dirty="0">
                <a:ea typeface="HelloAli" panose="02000603000000000000" pitchFamily="2" charset="0"/>
              </a:rPr>
              <a:t>Please be aware of the following conditions before using this resource.</a:t>
            </a:r>
          </a:p>
          <a:p>
            <a:endParaRPr lang="en-IE" sz="1600" dirty="0">
              <a:ea typeface="HelloAli" panose="02000603000000000000" pitchFamily="2" charset="0"/>
            </a:endParaRPr>
          </a:p>
          <a:p>
            <a:r>
              <a:rPr lang="en-IE" sz="1600" b="1" u="sng" dirty="0">
                <a:ea typeface="HelloAli" panose="02000603000000000000" pitchFamily="2" charset="0"/>
              </a:rPr>
              <a:t>Please DO</a:t>
            </a:r>
            <a:r>
              <a:rPr lang="en-IE" sz="1600" b="1" u="sng" dirty="0" smtClean="0">
                <a:ea typeface="HelloAli" panose="02000603000000000000" pitchFamily="2" charset="0"/>
              </a:rPr>
              <a:t>:</a:t>
            </a:r>
            <a:endParaRPr lang="en-IE" sz="1600" dirty="0" smtClean="0">
              <a:ea typeface="HelloAli" panose="02000603000000000000" pitchFamily="2" charset="0"/>
            </a:endParaRPr>
          </a:p>
          <a:p>
            <a:pPr marL="285750" indent="-285750">
              <a:buFont typeface="Arial" panose="020B0604020202020204" pitchFamily="34" charset="0"/>
              <a:buChar char="•"/>
            </a:pPr>
            <a:r>
              <a:rPr lang="en-IE" sz="1600" dirty="0" smtClean="0">
                <a:ea typeface="HelloAli" panose="02000603000000000000" pitchFamily="2" charset="0"/>
              </a:rPr>
              <a:t>Print </a:t>
            </a:r>
            <a:r>
              <a:rPr lang="en-IE" sz="1600" dirty="0">
                <a:ea typeface="HelloAli" panose="02000603000000000000" pitchFamily="2" charset="0"/>
              </a:rPr>
              <a:t>and copy this resource so that you can use it with your pupils.</a:t>
            </a:r>
          </a:p>
          <a:p>
            <a:pPr marL="285750" indent="-285750">
              <a:buFont typeface="Arial" panose="020B0604020202020204" pitchFamily="34" charset="0"/>
              <a:buChar char="•"/>
            </a:pPr>
            <a:r>
              <a:rPr lang="en-IE" sz="1600" dirty="0" smtClean="0">
                <a:ea typeface="HelloAli" panose="02000603000000000000" pitchFamily="2" charset="0"/>
              </a:rPr>
              <a:t>Make </a:t>
            </a:r>
            <a:r>
              <a:rPr lang="en-IE" sz="1600" dirty="0">
                <a:ea typeface="HelloAli" panose="02000603000000000000" pitchFamily="2" charset="0"/>
              </a:rPr>
              <a:t>this resource available to your pupils in a private enclosed online space </a:t>
            </a:r>
            <a:r>
              <a:rPr lang="en-IE" sz="1600" dirty="0" err="1">
                <a:ea typeface="HelloAli" panose="02000603000000000000" pitchFamily="2" charset="0"/>
              </a:rPr>
              <a:t>eg</a:t>
            </a:r>
            <a:r>
              <a:rPr lang="en-IE" sz="1600" dirty="0">
                <a:ea typeface="HelloAli" panose="02000603000000000000" pitchFamily="2" charset="0"/>
              </a:rPr>
              <a:t>. Google Classroom, Seesaw, </a:t>
            </a:r>
            <a:r>
              <a:rPr lang="en-IE" sz="1600" dirty="0" err="1">
                <a:ea typeface="HelloAli" panose="02000603000000000000" pitchFamily="2" charset="0"/>
              </a:rPr>
              <a:t>Edublogs</a:t>
            </a:r>
            <a:r>
              <a:rPr lang="en-IE" sz="1600" dirty="0">
                <a:ea typeface="HelloAli" panose="02000603000000000000" pitchFamily="2" charset="0"/>
              </a:rPr>
              <a:t> </a:t>
            </a:r>
            <a:r>
              <a:rPr lang="en-IE" sz="1600" dirty="0" smtClean="0">
                <a:ea typeface="HelloAli" panose="02000603000000000000" pitchFamily="2" charset="0"/>
              </a:rPr>
              <a:t>etc.</a:t>
            </a:r>
            <a:endParaRPr lang="en-IE" sz="1600" dirty="0">
              <a:ea typeface="HelloAli" panose="02000603000000000000" pitchFamily="2" charset="0"/>
            </a:endParaRPr>
          </a:p>
          <a:p>
            <a:pPr marL="285750" indent="-285750">
              <a:buFont typeface="Arial" panose="020B0604020202020204" pitchFamily="34" charset="0"/>
              <a:buChar char="•"/>
            </a:pPr>
            <a:r>
              <a:rPr lang="en-IE" sz="1600" dirty="0" smtClean="0">
                <a:ea typeface="HelloAli" panose="02000603000000000000" pitchFamily="2" charset="0"/>
              </a:rPr>
              <a:t>Tell </a:t>
            </a:r>
            <a:r>
              <a:rPr lang="en-IE" sz="1600" dirty="0">
                <a:ea typeface="HelloAli" panose="02000603000000000000" pitchFamily="2" charset="0"/>
              </a:rPr>
              <a:t>others if you have found it useful.</a:t>
            </a:r>
            <a:br>
              <a:rPr lang="en-IE" sz="1600" dirty="0">
                <a:ea typeface="HelloAli" panose="02000603000000000000" pitchFamily="2" charset="0"/>
              </a:rPr>
            </a:br>
            <a:endParaRPr lang="en-IE" sz="1600" dirty="0">
              <a:ea typeface="HelloAli" panose="02000603000000000000" pitchFamily="2" charset="0"/>
            </a:endParaRPr>
          </a:p>
          <a:p>
            <a:r>
              <a:rPr lang="en-IE" sz="1600" b="1" u="sng" dirty="0">
                <a:ea typeface="HelloAli" panose="02000603000000000000" pitchFamily="2" charset="0"/>
              </a:rPr>
              <a:t>Please DO NOT</a:t>
            </a:r>
            <a:r>
              <a:rPr lang="en-IE" sz="1600" b="1" u="sng" dirty="0" smtClean="0">
                <a:ea typeface="HelloAli" panose="02000603000000000000" pitchFamily="2" charset="0"/>
              </a:rPr>
              <a:t>:</a:t>
            </a:r>
            <a:endParaRPr lang="en-IE" sz="1600" b="1" u="sng" dirty="0">
              <a:ea typeface="HelloAli" panose="02000603000000000000" pitchFamily="2" charset="0"/>
            </a:endParaRPr>
          </a:p>
          <a:p>
            <a:pPr marL="285750" indent="-285750">
              <a:buFont typeface="Arial" panose="020B0604020202020204" pitchFamily="34" charset="0"/>
              <a:buChar char="•"/>
            </a:pPr>
            <a:r>
              <a:rPr lang="en-IE" sz="1600" dirty="0" smtClean="0">
                <a:ea typeface="HelloAli" panose="02000603000000000000" pitchFamily="2" charset="0"/>
              </a:rPr>
              <a:t>Copy </a:t>
            </a:r>
            <a:r>
              <a:rPr lang="en-IE" sz="1600" dirty="0">
                <a:ea typeface="HelloAli" panose="02000603000000000000" pitchFamily="2" charset="0"/>
              </a:rPr>
              <a:t>or share this resource (in part or whole) with others who have not joined our website. By becoming a member for themselves, they will help the site develop into the future.</a:t>
            </a:r>
          </a:p>
          <a:p>
            <a:pPr marL="285750" indent="-285750">
              <a:buFont typeface="Arial" charset="0"/>
              <a:buChar char="•"/>
            </a:pPr>
            <a:r>
              <a:rPr lang="en-IE" sz="1600" dirty="0" smtClean="0">
                <a:ea typeface="HelloAli" panose="02000603000000000000" pitchFamily="2" charset="0"/>
              </a:rPr>
              <a:t>Make </a:t>
            </a:r>
            <a:r>
              <a:rPr lang="en-IE" sz="1600" dirty="0">
                <a:ea typeface="HelloAli" panose="02000603000000000000" pitchFamily="2" charset="0"/>
              </a:rPr>
              <a:t>this resource available on your school website for anyone to download</a:t>
            </a:r>
            <a:r>
              <a:rPr lang="en-IE" sz="1600" dirty="0" smtClean="0">
                <a:ea typeface="HelloAli" panose="02000603000000000000" pitchFamily="2" charset="0"/>
              </a:rPr>
              <a:t>.</a:t>
            </a:r>
          </a:p>
          <a:p>
            <a:pPr marL="285750" indent="-285750">
              <a:buFont typeface="Arial" charset="0"/>
              <a:buChar char="•"/>
            </a:pPr>
            <a:r>
              <a:rPr lang="en-IE" sz="1600" dirty="0">
                <a:ea typeface="HelloAli" panose="02000603000000000000" pitchFamily="2" charset="0"/>
              </a:rPr>
              <a:t>Share this resource with other teachers in online groups </a:t>
            </a:r>
            <a:r>
              <a:rPr lang="en-IE" sz="1600" dirty="0" err="1">
                <a:ea typeface="HelloAli" panose="02000603000000000000" pitchFamily="2" charset="0"/>
              </a:rPr>
              <a:t>eg</a:t>
            </a:r>
            <a:r>
              <a:rPr lang="en-IE" sz="1600" dirty="0">
                <a:ea typeface="HelloAli" panose="02000603000000000000" pitchFamily="2" charset="0"/>
              </a:rPr>
              <a:t>. Facebook Groups, WhatsApp Groups etc.</a:t>
            </a:r>
          </a:p>
          <a:p>
            <a:endParaRPr lang="en-IE" sz="1600" dirty="0"/>
          </a:p>
          <a:p>
            <a:r>
              <a:rPr lang="en-IE" sz="1600" dirty="0">
                <a:ea typeface="HelloAli" panose="02000603000000000000" pitchFamily="2" charset="0"/>
              </a:rPr>
              <a:t>Kind regards, Seomra </a:t>
            </a:r>
            <a:r>
              <a:rPr lang="en-IE" sz="1600" dirty="0" smtClean="0">
                <a:ea typeface="HelloAli" panose="02000603000000000000" pitchFamily="2" charset="0"/>
              </a:rPr>
              <a:t>Ranga</a:t>
            </a:r>
            <a:endParaRPr lang="en-IE" sz="1600" dirty="0">
              <a:ea typeface="HelloAli" panose="02000603000000000000" pitchFamily="2" charset="0"/>
            </a:endParaRPr>
          </a:p>
        </p:txBody>
      </p:sp>
      <p:sp>
        <p:nvSpPr>
          <p:cNvPr id="11" name="TextBox 10"/>
          <p:cNvSpPr txBox="1"/>
          <p:nvPr/>
        </p:nvSpPr>
        <p:spPr>
          <a:xfrm>
            <a:off x="2620551" y="465193"/>
            <a:ext cx="3990677" cy="461665"/>
          </a:xfrm>
          <a:prstGeom prst="rect">
            <a:avLst/>
          </a:prstGeom>
          <a:solidFill>
            <a:schemeClr val="bg1"/>
          </a:solidFill>
          <a:ln w="57150">
            <a:solidFill>
              <a:schemeClr val="tx1"/>
            </a:solidFill>
          </a:ln>
        </p:spPr>
        <p:txBody>
          <a:bodyPr wrap="square" rtlCol="0">
            <a:spAutoFit/>
          </a:bodyPr>
          <a:lstStyle/>
          <a:p>
            <a:pPr algn="ctr"/>
            <a:r>
              <a:rPr lang="en-IE" sz="2400" b="1" u="sng" dirty="0">
                <a:ea typeface="HelloLori" panose="02000603000000000000" pitchFamily="2" charset="0"/>
              </a:rPr>
              <a:t>For Your Information</a:t>
            </a:r>
          </a:p>
        </p:txBody>
      </p:sp>
    </p:spTree>
    <p:extLst>
      <p:ext uri="{BB962C8B-B14F-4D97-AF65-F5344CB8AC3E}">
        <p14:creationId xmlns:p14="http://schemas.microsoft.com/office/powerpoint/2010/main" val="1456138417"/>
      </p:ext>
    </p:extLst>
  </p:cSld>
  <p:clrMapOvr>
    <a:masterClrMapping/>
  </p:clrMapOvr>
  <p:transition spd="slow">
    <p:cove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1291973" y="404664"/>
            <a:ext cx="3990677" cy="369332"/>
          </a:xfrm>
          <a:prstGeom prst="rect">
            <a:avLst/>
          </a:prstGeom>
          <a:solidFill>
            <a:schemeClr val="bg1"/>
          </a:solidFill>
          <a:ln w="38100">
            <a:solidFill>
              <a:schemeClr val="tx1"/>
            </a:solidFill>
          </a:ln>
        </p:spPr>
        <p:txBody>
          <a:bodyPr wrap="square" rtlCol="0">
            <a:spAutoFit/>
          </a:bodyPr>
          <a:lstStyle/>
          <a:p>
            <a:r>
              <a:rPr lang="en-IE" b="1" dirty="0" smtClean="0">
                <a:ea typeface="HelloLori" panose="02000603000000000000" pitchFamily="2" charset="0"/>
              </a:rPr>
              <a:t>Resources used in this file from:</a:t>
            </a:r>
            <a:endParaRPr lang="en-IE" b="1" dirty="0">
              <a:ea typeface="HelloLori" panose="02000603000000000000" pitchFamily="2" charset="0"/>
            </a:endParaRPr>
          </a:p>
        </p:txBody>
      </p:sp>
      <p:sp>
        <p:nvSpPr>
          <p:cNvPr id="8" name="TextBox 7"/>
          <p:cNvSpPr txBox="1"/>
          <p:nvPr/>
        </p:nvSpPr>
        <p:spPr>
          <a:xfrm>
            <a:off x="4159344" y="1370448"/>
            <a:ext cx="2246611" cy="307777"/>
          </a:xfrm>
          <a:prstGeom prst="rect">
            <a:avLst/>
          </a:prstGeom>
          <a:solidFill>
            <a:schemeClr val="bg1"/>
          </a:solidFill>
          <a:ln w="19050">
            <a:solidFill>
              <a:schemeClr val="tx1"/>
            </a:solidFill>
          </a:ln>
        </p:spPr>
        <p:txBody>
          <a:bodyPr wrap="square" rtlCol="0">
            <a:spAutoFit/>
          </a:bodyPr>
          <a:lstStyle/>
          <a:p>
            <a:r>
              <a:rPr lang="en-IE" sz="1400" dirty="0" smtClean="0">
                <a:hlinkClick r:id="rId4"/>
              </a:rPr>
              <a:t>https://depositphotos.com/</a:t>
            </a:r>
            <a:r>
              <a:rPr lang="en-IE" sz="1400" dirty="0" smtClean="0"/>
              <a:t> </a:t>
            </a:r>
            <a:endParaRPr lang="en-IE" sz="1400" dirty="0"/>
          </a:p>
        </p:txBody>
      </p:sp>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907704" y="1340768"/>
            <a:ext cx="1835696" cy="367139"/>
          </a:xfrm>
          <a:prstGeom prst="rect">
            <a:avLst/>
          </a:prstGeom>
          <a:ln w="19050">
            <a:solidFill>
              <a:schemeClr val="tx1"/>
            </a:solidFill>
          </a:ln>
        </p:spPr>
      </p:pic>
    </p:spTree>
    <p:extLst>
      <p:ext uri="{BB962C8B-B14F-4D97-AF65-F5344CB8AC3E}">
        <p14:creationId xmlns:p14="http://schemas.microsoft.com/office/powerpoint/2010/main" val="103777078"/>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11E</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4751" y="1078073"/>
            <a:ext cx="8136904" cy="4339650"/>
          </a:xfrm>
          <a:prstGeom prst="rect">
            <a:avLst/>
          </a:prstGeom>
          <a:solidFill>
            <a:schemeClr val="bg1"/>
          </a:solidFill>
          <a:ln w="57150">
            <a:solidFill>
              <a:schemeClr val="tx1"/>
            </a:solidFill>
          </a:ln>
        </p:spPr>
        <p:txBody>
          <a:bodyPr wrap="square" rtlCol="0">
            <a:spAutoFit/>
          </a:bodyPr>
          <a:lstStyle/>
          <a:p>
            <a:r>
              <a:rPr lang="en-GB" sz="4600" b="1" dirty="0"/>
              <a:t>March 17th is St. Patrick’s Day. It is the National Holiday of Ireland and </a:t>
            </a:r>
            <a:r>
              <a:rPr lang="en-GB" sz="4600" b="1" dirty="0" smtClean="0"/>
              <a:t>celebrates </a:t>
            </a:r>
            <a:r>
              <a:rPr lang="en-GB" sz="4600" b="1" dirty="0"/>
              <a:t>the life of St. Patrick who is believed to have been the first person to bring Christianity to Ireland.</a:t>
            </a:r>
            <a:endParaRPr lang="en-IE" sz="4600" dirty="0"/>
          </a:p>
        </p:txBody>
      </p:sp>
    </p:spTree>
    <p:extLst>
      <p:ext uri="{BB962C8B-B14F-4D97-AF65-F5344CB8AC3E}">
        <p14:creationId xmlns:p14="http://schemas.microsoft.com/office/powerpoint/2010/main" val="3053499455"/>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2285600"/>
            <a:ext cx="8136904" cy="2400657"/>
          </a:xfrm>
          <a:prstGeom prst="rect">
            <a:avLst/>
          </a:prstGeom>
          <a:solidFill>
            <a:schemeClr val="bg1"/>
          </a:solidFill>
          <a:ln w="57150">
            <a:solidFill>
              <a:schemeClr val="tx1"/>
            </a:solidFill>
          </a:ln>
        </p:spPr>
        <p:txBody>
          <a:bodyPr wrap="square" rtlCol="0">
            <a:spAutoFit/>
          </a:bodyPr>
          <a:lstStyle/>
          <a:p>
            <a:pPr algn="ctr"/>
            <a:r>
              <a:rPr lang="en-GB" sz="15000" b="1" dirty="0" smtClean="0"/>
              <a:t>WEEK </a:t>
            </a:r>
            <a:r>
              <a:rPr lang="en-GB" sz="15000" b="1" dirty="0" smtClean="0"/>
              <a:t>12</a:t>
            </a:r>
            <a:endParaRPr lang="en-IE" sz="15000" dirty="0"/>
          </a:p>
        </p:txBody>
      </p:sp>
    </p:spTree>
    <p:extLst>
      <p:ext uri="{BB962C8B-B14F-4D97-AF65-F5344CB8AC3E}">
        <p14:creationId xmlns:p14="http://schemas.microsoft.com/office/powerpoint/2010/main" val="221789679"/>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9840"/>
            <a:ext cx="1729579" cy="438160"/>
          </a:xfrm>
          <a:prstGeom prst="rect">
            <a:avLst/>
          </a:prstGeom>
        </p:spPr>
      </p:pic>
      <p:sp>
        <p:nvSpPr>
          <p:cNvPr id="6" name="TextBox 5"/>
          <p:cNvSpPr txBox="1"/>
          <p:nvPr/>
        </p:nvSpPr>
        <p:spPr>
          <a:xfrm>
            <a:off x="5808036" y="6579635"/>
            <a:ext cx="3335964" cy="276999"/>
          </a:xfrm>
          <a:prstGeom prst="rect">
            <a:avLst/>
          </a:prstGeom>
          <a:solidFill>
            <a:schemeClr val="bg1"/>
          </a:solidFill>
        </p:spPr>
        <p:txBody>
          <a:bodyPr wrap="square" rtlCol="0">
            <a:spAutoFit/>
          </a:bodyPr>
          <a:lstStyle/>
          <a:p>
            <a:pPr algn="ctr"/>
            <a:r>
              <a:rPr lang="en-IE" sz="1200" b="1" dirty="0" smtClean="0"/>
              <a:t>© Seomra Ranga 2022 www.seomraranga.com</a:t>
            </a:r>
            <a:endParaRPr lang="en-IE" sz="1200" b="1" dirty="0"/>
          </a:p>
        </p:txBody>
      </p:sp>
      <p:sp>
        <p:nvSpPr>
          <p:cNvPr id="7" name="TextBox 6"/>
          <p:cNvSpPr txBox="1"/>
          <p:nvPr/>
        </p:nvSpPr>
        <p:spPr>
          <a:xfrm>
            <a:off x="7476018" y="116632"/>
            <a:ext cx="1488470" cy="461665"/>
          </a:xfrm>
          <a:prstGeom prst="rect">
            <a:avLst/>
          </a:prstGeom>
          <a:solidFill>
            <a:schemeClr val="bg1"/>
          </a:solidFill>
          <a:ln w="57150">
            <a:solidFill>
              <a:schemeClr val="tx1"/>
            </a:solidFill>
          </a:ln>
        </p:spPr>
        <p:txBody>
          <a:bodyPr wrap="square" rtlCol="0">
            <a:spAutoFit/>
          </a:bodyPr>
          <a:lstStyle/>
          <a:p>
            <a:pPr algn="ctr"/>
            <a:r>
              <a:rPr lang="en-IE" sz="2400" b="1" dirty="0" smtClean="0"/>
              <a:t>WEEK </a:t>
            </a:r>
            <a:r>
              <a:rPr lang="en-IE" sz="2400" b="1" dirty="0" smtClean="0"/>
              <a:t>12A</a:t>
            </a:r>
            <a:endParaRPr lang="en-IE" sz="2400" b="1" dirty="0"/>
          </a:p>
        </p:txBody>
      </p:sp>
      <p:sp>
        <p:nvSpPr>
          <p:cNvPr id="8" name="TextBox 7"/>
          <p:cNvSpPr txBox="1"/>
          <p:nvPr/>
        </p:nvSpPr>
        <p:spPr>
          <a:xfrm>
            <a:off x="120554" y="116632"/>
            <a:ext cx="3659358" cy="461665"/>
          </a:xfrm>
          <a:prstGeom prst="rect">
            <a:avLst/>
          </a:prstGeom>
          <a:solidFill>
            <a:schemeClr val="bg1"/>
          </a:solidFill>
          <a:ln w="57150">
            <a:solidFill>
              <a:schemeClr val="tx1"/>
            </a:solidFill>
          </a:ln>
        </p:spPr>
        <p:txBody>
          <a:bodyPr wrap="square" rtlCol="0">
            <a:spAutoFit/>
          </a:bodyPr>
          <a:lstStyle/>
          <a:p>
            <a:pPr algn="ctr"/>
            <a:r>
              <a:rPr lang="en-IE" sz="2400" b="1" dirty="0" smtClean="0"/>
              <a:t>HANDWRITING PRACTICE</a:t>
            </a:r>
            <a:endParaRPr lang="en-IE" sz="2400" b="1" dirty="0"/>
          </a:p>
        </p:txBody>
      </p:sp>
      <p:sp>
        <p:nvSpPr>
          <p:cNvPr id="9" name="TextBox 8"/>
          <p:cNvSpPr txBox="1"/>
          <p:nvPr/>
        </p:nvSpPr>
        <p:spPr>
          <a:xfrm>
            <a:off x="539552" y="1052736"/>
            <a:ext cx="8136904" cy="4832092"/>
          </a:xfrm>
          <a:prstGeom prst="rect">
            <a:avLst/>
          </a:prstGeom>
          <a:solidFill>
            <a:schemeClr val="bg1"/>
          </a:solidFill>
          <a:ln w="57150">
            <a:solidFill>
              <a:schemeClr val="tx1"/>
            </a:solidFill>
          </a:ln>
        </p:spPr>
        <p:txBody>
          <a:bodyPr wrap="square" rtlCol="0">
            <a:spAutoFit/>
          </a:bodyPr>
          <a:lstStyle/>
          <a:p>
            <a:r>
              <a:rPr lang="en-GB" sz="4400" b="1" dirty="0"/>
              <a:t>Pablo Picasso is regarded as one of the world’s greatest twentieth century artists. He was born in Spain and painted many paintings during his Blue 	Period and Rose Period. His most famous painting is called “La Guernica”.</a:t>
            </a:r>
            <a:endParaRPr lang="en-IE" sz="4400" dirty="0"/>
          </a:p>
        </p:txBody>
      </p:sp>
    </p:spTree>
    <p:extLst>
      <p:ext uri="{BB962C8B-B14F-4D97-AF65-F5344CB8AC3E}">
        <p14:creationId xmlns:p14="http://schemas.microsoft.com/office/powerpoint/2010/main" val="2064135119"/>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390</TotalTime>
  <Words>2787</Words>
  <Application>Microsoft Office PowerPoint</Application>
  <PresentationFormat>On-screen Show (4:3)</PresentationFormat>
  <Paragraphs>251</Paragraphs>
  <Slides>63</Slides>
  <Notes>0</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Damien</dc:creator>
  <cp:lastModifiedBy>Damien</cp:lastModifiedBy>
  <cp:revision>30</cp:revision>
  <dcterms:created xsi:type="dcterms:W3CDTF">2022-10-03T15:35:10Z</dcterms:created>
  <dcterms:modified xsi:type="dcterms:W3CDTF">2022-12-07T12:55:06Z</dcterms:modified>
</cp:coreProperties>
</file>