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65" r:id="rId3"/>
    <p:sldId id="290" r:id="rId4"/>
    <p:sldId id="406" r:id="rId5"/>
    <p:sldId id="298" r:id="rId6"/>
    <p:sldId id="259" r:id="rId7"/>
    <p:sldId id="267" r:id="rId8"/>
    <p:sldId id="268" r:id="rId9"/>
    <p:sldId id="269" r:id="rId10"/>
    <p:sldId id="270" r:id="rId11"/>
    <p:sldId id="271" r:id="rId12"/>
    <p:sldId id="272" r:id="rId13"/>
    <p:sldId id="397" r:id="rId14"/>
    <p:sldId id="292" r:id="rId15"/>
    <p:sldId id="293" r:id="rId16"/>
    <p:sldId id="294" r:id="rId17"/>
    <p:sldId id="295" r:id="rId18"/>
    <p:sldId id="296" r:id="rId19"/>
    <p:sldId id="297" r:id="rId20"/>
    <p:sldId id="398" r:id="rId21"/>
    <p:sldId id="280" r:id="rId22"/>
    <p:sldId id="416" r:id="rId23"/>
    <p:sldId id="417" r:id="rId24"/>
    <p:sldId id="418" r:id="rId25"/>
    <p:sldId id="419" r:id="rId26"/>
    <p:sldId id="420" r:id="rId27"/>
    <p:sldId id="421" r:id="rId28"/>
    <p:sldId id="399" r:id="rId29"/>
    <p:sldId id="273" r:id="rId30"/>
    <p:sldId id="305" r:id="rId31"/>
    <p:sldId id="306" r:id="rId32"/>
    <p:sldId id="307" r:id="rId33"/>
    <p:sldId id="308" r:id="rId34"/>
    <p:sldId id="309" r:id="rId35"/>
    <p:sldId id="310" r:id="rId36"/>
    <p:sldId id="400" r:id="rId37"/>
    <p:sldId id="281" r:id="rId38"/>
    <p:sldId id="422" r:id="rId39"/>
    <p:sldId id="423" r:id="rId40"/>
    <p:sldId id="424" r:id="rId41"/>
    <p:sldId id="425" r:id="rId42"/>
    <p:sldId id="426" r:id="rId43"/>
    <p:sldId id="427" r:id="rId44"/>
    <p:sldId id="412" r:id="rId45"/>
    <p:sldId id="274" r:id="rId46"/>
    <p:sldId id="317" r:id="rId47"/>
    <p:sldId id="318" r:id="rId48"/>
    <p:sldId id="319" r:id="rId49"/>
    <p:sldId id="320" r:id="rId50"/>
    <p:sldId id="321" r:id="rId51"/>
    <p:sldId id="322" r:id="rId52"/>
    <p:sldId id="402" r:id="rId53"/>
    <p:sldId id="282" r:id="rId54"/>
    <p:sldId id="428" r:id="rId55"/>
    <p:sldId id="429" r:id="rId56"/>
    <p:sldId id="430" r:id="rId57"/>
    <p:sldId id="431" r:id="rId58"/>
    <p:sldId id="432" r:id="rId59"/>
    <p:sldId id="433" r:id="rId60"/>
    <p:sldId id="403" r:id="rId61"/>
    <p:sldId id="275" r:id="rId62"/>
    <p:sldId id="329" r:id="rId63"/>
    <p:sldId id="330" r:id="rId64"/>
    <p:sldId id="331" r:id="rId65"/>
    <p:sldId id="332" r:id="rId66"/>
    <p:sldId id="333" r:id="rId67"/>
    <p:sldId id="334" r:id="rId68"/>
    <p:sldId id="404" r:id="rId69"/>
    <p:sldId id="283" r:id="rId70"/>
    <p:sldId id="434" r:id="rId71"/>
    <p:sldId id="435" r:id="rId72"/>
    <p:sldId id="436" r:id="rId73"/>
    <p:sldId id="437" r:id="rId74"/>
    <p:sldId id="438" r:id="rId75"/>
    <p:sldId id="439" r:id="rId76"/>
    <p:sldId id="405" r:id="rId77"/>
    <p:sldId id="276" r:id="rId78"/>
    <p:sldId id="341" r:id="rId79"/>
    <p:sldId id="342" r:id="rId80"/>
    <p:sldId id="343" r:id="rId81"/>
    <p:sldId id="344" r:id="rId82"/>
    <p:sldId id="345" r:id="rId83"/>
    <p:sldId id="346" r:id="rId84"/>
    <p:sldId id="409" r:id="rId85"/>
    <p:sldId id="284" r:id="rId86"/>
    <p:sldId id="440" r:id="rId87"/>
    <p:sldId id="441" r:id="rId88"/>
    <p:sldId id="442" r:id="rId89"/>
    <p:sldId id="443" r:id="rId90"/>
    <p:sldId id="444" r:id="rId91"/>
    <p:sldId id="445" r:id="rId92"/>
    <p:sldId id="408" r:id="rId93"/>
    <p:sldId id="285" r:id="rId94"/>
    <p:sldId id="446" r:id="rId95"/>
    <p:sldId id="447" r:id="rId96"/>
    <p:sldId id="448" r:id="rId97"/>
    <p:sldId id="449" r:id="rId98"/>
    <p:sldId id="450" r:id="rId99"/>
    <p:sldId id="451" r:id="rId100"/>
    <p:sldId id="411" r:id="rId101"/>
    <p:sldId id="279" r:id="rId102"/>
    <p:sldId id="383" r:id="rId103"/>
    <p:sldId id="384" r:id="rId104"/>
    <p:sldId id="385" r:id="rId105"/>
    <p:sldId id="386" r:id="rId106"/>
    <p:sldId id="387" r:id="rId107"/>
    <p:sldId id="388" r:id="rId108"/>
    <p:sldId id="413" r:id="rId109"/>
    <p:sldId id="288" r:id="rId110"/>
    <p:sldId id="452" r:id="rId111"/>
    <p:sldId id="453" r:id="rId112"/>
    <p:sldId id="454" r:id="rId113"/>
    <p:sldId id="455" r:id="rId114"/>
    <p:sldId id="456" r:id="rId115"/>
    <p:sldId id="457" r:id="rId116"/>
    <p:sldId id="415" r:id="rId117"/>
    <p:sldId id="395" r:id="rId118"/>
    <p:sldId id="396" r:id="rId119"/>
    <p:sldId id="291" r:id="rId1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18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1790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6581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9302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2233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1326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6748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8424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0275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8266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519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5328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84C35-4772-4F3B-9F6E-0390E6C745DF}" type="datetimeFigureOut">
              <a:rPr lang="en-IE" smtClean="0"/>
              <a:t>11/10/2022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A5EEF-8157-4380-8B71-B5755D0495C3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740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eacherspayteachers.com/Store/Prince-Padania" TargetMode="External"/><Relationship Id="rId13" Type="http://schemas.openxmlformats.org/officeDocument/2006/relationships/image" Target="../media/image77.png"/><Relationship Id="rId18" Type="http://schemas.openxmlformats.org/officeDocument/2006/relationships/hyperlink" Target="https://www.teacherspayteachers.com/Store/P4-Clips-Trioriginals" TargetMode="External"/><Relationship Id="rId3" Type="http://schemas.openxmlformats.org/officeDocument/2006/relationships/hyperlink" Target="https://depositphotos.com/" TargetMode="External"/><Relationship Id="rId7" Type="http://schemas.openxmlformats.org/officeDocument/2006/relationships/image" Target="../media/image74.png"/><Relationship Id="rId12" Type="http://schemas.openxmlformats.org/officeDocument/2006/relationships/hyperlink" Target="https://www.teacherspayteachers.com/Store/Whimsy-Clips" TargetMode="External"/><Relationship Id="rId17" Type="http://schemas.openxmlformats.org/officeDocument/2006/relationships/image" Target="../media/image79.jpeg"/><Relationship Id="rId2" Type="http://schemas.openxmlformats.org/officeDocument/2006/relationships/image" Target="../media/image1.jpeg"/><Relationship Id="rId16" Type="http://schemas.openxmlformats.org/officeDocument/2006/relationships/hyperlink" Target="https://www.teacherspayteachers.com/Store/Hidesys-Clipart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G"/><Relationship Id="rId11" Type="http://schemas.openxmlformats.org/officeDocument/2006/relationships/image" Target="../media/image76.png"/><Relationship Id="rId5" Type="http://schemas.openxmlformats.org/officeDocument/2006/relationships/hyperlink" Target="https://www.textgiraffe.com/" TargetMode="External"/><Relationship Id="rId15" Type="http://schemas.openxmlformats.org/officeDocument/2006/relationships/image" Target="../media/image78.jpeg"/><Relationship Id="rId10" Type="http://schemas.openxmlformats.org/officeDocument/2006/relationships/hyperlink" Target="https://www.teacherspayteachers.com/Store/Educlips" TargetMode="External"/><Relationship Id="rId19" Type="http://schemas.openxmlformats.org/officeDocument/2006/relationships/image" Target="../media/image80.png"/><Relationship Id="rId4" Type="http://schemas.openxmlformats.org/officeDocument/2006/relationships/image" Target="../media/image72.jpeg"/><Relationship Id="rId9" Type="http://schemas.openxmlformats.org/officeDocument/2006/relationships/image" Target="../media/image75.png"/><Relationship Id="rId14" Type="http://schemas.openxmlformats.org/officeDocument/2006/relationships/hyperlink" Target="https://www.teacherspayteachers.com/Store/Clipartino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jpeg"/><Relationship Id="rId7" Type="http://schemas.openxmlformats.org/officeDocument/2006/relationships/image" Target="../media/image2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jpeg"/><Relationship Id="rId7" Type="http://schemas.openxmlformats.org/officeDocument/2006/relationships/image" Target="../media/image24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.jpeg"/><Relationship Id="rId7" Type="http://schemas.openxmlformats.org/officeDocument/2006/relationships/image" Target="../media/image4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1.jpeg"/><Relationship Id="rId7" Type="http://schemas.openxmlformats.org/officeDocument/2006/relationships/image" Target="../media/image5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22" y="321839"/>
            <a:ext cx="6202555" cy="31012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170" y="2878320"/>
            <a:ext cx="5906313" cy="29531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902970" cy="11568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325" y="561256"/>
            <a:ext cx="982737" cy="80210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168" y="2952868"/>
            <a:ext cx="962406" cy="9624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9063" y="3140968"/>
            <a:ext cx="1100609" cy="121393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447" y="5661248"/>
            <a:ext cx="1086930" cy="52349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75" y="4751480"/>
            <a:ext cx="739635" cy="127901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494" y="5003963"/>
            <a:ext cx="3122989" cy="156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9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1628800"/>
            <a:ext cx="7416824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6600" b="1" dirty="0" smtClean="0"/>
              <a:t>How much money is this?</a:t>
            </a:r>
            <a:endParaRPr lang="en-IE" sz="6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1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11560" y="4671198"/>
            <a:ext cx="7926480" cy="1250491"/>
            <a:chOff x="611560" y="4671198"/>
            <a:chExt cx="7926480" cy="1250491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8107" y="4789587"/>
              <a:ext cx="1109904" cy="113210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4671198"/>
              <a:ext cx="1228293" cy="125049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28" y="4893178"/>
              <a:ext cx="1013712" cy="102851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4376" y="4745191"/>
              <a:ext cx="1161699" cy="1176498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6265" y="4789587"/>
              <a:ext cx="1109904" cy="113210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423" y="4745191"/>
              <a:ext cx="1161699" cy="1176498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97418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12976"/>
            <a:ext cx="7776864" cy="156966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b="1" dirty="0" smtClean="0"/>
              <a:t>How does a mathematician plough a field?</a:t>
            </a:r>
            <a:endParaRPr lang="en-IE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5153208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/>
              <a:t>With a Pro-Tractor!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44438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3"/>
            <a:ext cx="7776864" cy="388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56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406845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Round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272808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1</a:t>
            </a:r>
            <a:endParaRPr lang="en-IE" sz="4000" b="1" u="sng" dirty="0" smtClean="0"/>
          </a:p>
          <a:p>
            <a:r>
              <a:rPr lang="en-IE" sz="6000" b="1" dirty="0" smtClean="0"/>
              <a:t>How many days are there in a Leap Year?</a:t>
            </a:r>
            <a:endParaRPr lang="en-IE" sz="6000" b="1" dirty="0"/>
          </a:p>
        </p:txBody>
      </p:sp>
    </p:spTree>
    <p:extLst>
      <p:ext uri="{BB962C8B-B14F-4D97-AF65-F5344CB8AC3E}">
        <p14:creationId xmlns:p14="http://schemas.microsoft.com/office/powerpoint/2010/main" val="310266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406845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Round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55976" y="1628800"/>
            <a:ext cx="4104456" cy="458587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2</a:t>
            </a:r>
            <a:endParaRPr lang="en-IE" sz="4000" b="1" u="sng" dirty="0" smtClean="0"/>
          </a:p>
          <a:p>
            <a:r>
              <a:rPr lang="en-IE" sz="3600" b="1" dirty="0"/>
              <a:t>Starting with the </a:t>
            </a:r>
            <a:r>
              <a:rPr lang="en-IE" sz="3600" b="1" dirty="0" smtClean="0"/>
              <a:t>mushrooms, </a:t>
            </a:r>
            <a:r>
              <a:rPr lang="en-IE" sz="3600" b="1" dirty="0"/>
              <a:t>move two squares </a:t>
            </a:r>
            <a:r>
              <a:rPr lang="en-IE" sz="3600" b="1" dirty="0" smtClean="0"/>
              <a:t>up, </a:t>
            </a:r>
            <a:r>
              <a:rPr lang="en-IE" sz="3600" b="1" dirty="0"/>
              <a:t>one square </a:t>
            </a:r>
            <a:r>
              <a:rPr lang="en-IE" sz="3600" b="1" dirty="0" smtClean="0"/>
              <a:t>right, one square down and one square left. </a:t>
            </a:r>
            <a:r>
              <a:rPr lang="en-IE" sz="3600" b="1" dirty="0"/>
              <a:t>What fruit is this?</a:t>
            </a:r>
            <a:endParaRPr lang="en-IE" sz="3600" b="1" dirty="0"/>
          </a:p>
        </p:txBody>
      </p:sp>
      <p:pic>
        <p:nvPicPr>
          <p:cNvPr id="12" name="Content Placeholder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204864"/>
            <a:ext cx="3359369" cy="335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10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406845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Round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4248472" cy="409342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3</a:t>
            </a:r>
            <a:endParaRPr lang="en-IE" sz="4000" b="1" u="sng" dirty="0" smtClean="0"/>
          </a:p>
          <a:p>
            <a:r>
              <a:rPr lang="en-IE" sz="4400" b="1" dirty="0" smtClean="0"/>
              <a:t>How many faces are on this 3D shape? (Hint: not all faces can be seen)</a:t>
            </a:r>
            <a:endParaRPr lang="en-IE" sz="4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40768"/>
            <a:ext cx="3006830" cy="416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51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406845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Round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79912" y="1882622"/>
            <a:ext cx="4464496" cy="366254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4</a:t>
            </a:r>
            <a:endParaRPr lang="en-IE" sz="4000" b="1" u="sng" dirty="0" smtClean="0"/>
          </a:p>
          <a:p>
            <a:r>
              <a:rPr lang="en-IE" sz="4800" b="1" dirty="0" smtClean="0"/>
              <a:t>True or False: two triangles can make up a rectangle?</a:t>
            </a:r>
            <a:endParaRPr lang="en-IE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0219" y="2535268"/>
            <a:ext cx="3795997" cy="235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35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406845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Round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746979"/>
            <a:ext cx="7128792" cy="320087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5</a:t>
            </a:r>
            <a:endParaRPr lang="en-IE" sz="4000" b="1" u="sng" dirty="0" smtClean="0"/>
          </a:p>
          <a:p>
            <a:r>
              <a:rPr lang="en-IE" sz="5400" b="1" dirty="0" smtClean="0"/>
              <a:t>How many zeros are there in a million: 6, 7 or 8?</a:t>
            </a:r>
            <a:endParaRPr lang="en-IE" sz="5400" b="1" dirty="0"/>
          </a:p>
        </p:txBody>
      </p:sp>
    </p:spTree>
    <p:extLst>
      <p:ext uri="{BB962C8B-B14F-4D97-AF65-F5344CB8AC3E}">
        <p14:creationId xmlns:p14="http://schemas.microsoft.com/office/powerpoint/2010/main" val="37413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406845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Round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7624" y="1748790"/>
            <a:ext cx="7344816" cy="403187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6</a:t>
            </a:r>
            <a:endParaRPr lang="en-IE" sz="4000" b="1" u="sng" dirty="0" smtClean="0"/>
          </a:p>
          <a:p>
            <a:r>
              <a:rPr lang="en-IE" sz="5400" b="1" dirty="0" smtClean="0"/>
              <a:t>I spent ¾ of my money and had €7 left. How much money did I have at first?</a:t>
            </a:r>
            <a:endParaRPr lang="en-IE" sz="5400" b="1" dirty="0"/>
          </a:p>
        </p:txBody>
      </p:sp>
    </p:spTree>
    <p:extLst>
      <p:ext uri="{BB962C8B-B14F-4D97-AF65-F5344CB8AC3E}">
        <p14:creationId xmlns:p14="http://schemas.microsoft.com/office/powerpoint/2010/main" val="421075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12976"/>
            <a:ext cx="7776864" cy="83099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b="1" dirty="0" smtClean="0"/>
              <a:t>Which King loved fractions?</a:t>
            </a:r>
            <a:endParaRPr lang="en-IE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5153208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/>
              <a:t>Henry ⅛!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142096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95" y="860715"/>
            <a:ext cx="7776864" cy="38884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4188564"/>
            <a:ext cx="4876810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98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347787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6000" b="1" dirty="0" smtClean="0"/>
              <a:t>If today is Wednesday, what was the day before yesterday?</a:t>
            </a:r>
            <a:endParaRPr lang="en-IE" sz="6000" b="1" dirty="0"/>
          </a:p>
        </p:txBody>
      </p:sp>
    </p:spTree>
    <p:extLst>
      <p:ext uri="{BB962C8B-B14F-4D97-AF65-F5344CB8AC3E}">
        <p14:creationId xmlns:p14="http://schemas.microsoft.com/office/powerpoint/2010/main" val="257763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460851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</a:t>
            </a:r>
            <a:r>
              <a:rPr lang="en-IE" sz="4400" b="1" dirty="0" smtClean="0">
                <a:ln w="28575">
                  <a:noFill/>
                </a:ln>
              </a:rPr>
              <a:t>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272808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1</a:t>
            </a:r>
            <a:endParaRPr lang="en-IE" sz="4000" b="1" u="sng" dirty="0" smtClean="0"/>
          </a:p>
          <a:p>
            <a:r>
              <a:rPr lang="en-IE" sz="6000" b="1" dirty="0" smtClean="0"/>
              <a:t>How many days are there in a Leap Year?</a:t>
            </a:r>
            <a:endParaRPr lang="en-IE" sz="6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366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638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355976" y="1628800"/>
            <a:ext cx="4104456" cy="458587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2</a:t>
            </a:r>
            <a:endParaRPr lang="en-IE" sz="4000" b="1" u="sng" dirty="0" smtClean="0"/>
          </a:p>
          <a:p>
            <a:r>
              <a:rPr lang="en-IE" sz="3600" b="1" dirty="0"/>
              <a:t>Starting with the </a:t>
            </a:r>
            <a:r>
              <a:rPr lang="en-IE" sz="3600" b="1" dirty="0" smtClean="0"/>
              <a:t>mushrooms, </a:t>
            </a:r>
            <a:r>
              <a:rPr lang="en-IE" sz="3600" b="1" dirty="0"/>
              <a:t>move two squares </a:t>
            </a:r>
            <a:r>
              <a:rPr lang="en-IE" sz="3600" b="1" dirty="0" smtClean="0"/>
              <a:t>up, </a:t>
            </a:r>
            <a:r>
              <a:rPr lang="en-IE" sz="3600" b="1" dirty="0"/>
              <a:t>one square </a:t>
            </a:r>
            <a:r>
              <a:rPr lang="en-IE" sz="3600" b="1" dirty="0" smtClean="0"/>
              <a:t>right, one square down and one square left. </a:t>
            </a:r>
            <a:r>
              <a:rPr lang="en-IE" sz="3600" b="1" dirty="0"/>
              <a:t>What fruit is this?</a:t>
            </a:r>
            <a:endParaRPr lang="en-IE" sz="3600" b="1" dirty="0"/>
          </a:p>
        </p:txBody>
      </p:sp>
      <p:pic>
        <p:nvPicPr>
          <p:cNvPr id="12" name="Content Placeholder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628800"/>
            <a:ext cx="3359369" cy="335936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39552" y="571327"/>
            <a:ext cx="460851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</a:t>
            </a:r>
            <a:r>
              <a:rPr lang="en-IE" sz="4400" b="1" dirty="0" smtClean="0">
                <a:ln w="28575">
                  <a:noFill/>
                </a:ln>
              </a:rPr>
              <a:t>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1103" y="5291341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Banana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36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27584" y="1628800"/>
            <a:ext cx="4464496" cy="317009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3</a:t>
            </a:r>
            <a:endParaRPr lang="en-IE" sz="4000" b="1" u="sng" dirty="0" smtClean="0"/>
          </a:p>
          <a:p>
            <a:r>
              <a:rPr lang="en-IE" sz="4000" b="1" dirty="0" smtClean="0"/>
              <a:t>How many faces are on this 3D shape? (Hint: not all faces can be seen)</a:t>
            </a:r>
            <a:endParaRPr lang="en-IE" sz="4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40768"/>
            <a:ext cx="3006830" cy="416698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571327"/>
            <a:ext cx="460851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</a:t>
            </a:r>
            <a:r>
              <a:rPr lang="en-IE" sz="4400" b="1" dirty="0" smtClean="0">
                <a:ln w="28575">
                  <a:noFill/>
                </a:ln>
              </a:rPr>
              <a:t>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55676" y="5229200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5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71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779912" y="1882622"/>
            <a:ext cx="4464496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4</a:t>
            </a:r>
            <a:endParaRPr lang="en-IE" sz="4000" b="1" u="sng" dirty="0" smtClean="0"/>
          </a:p>
          <a:p>
            <a:r>
              <a:rPr lang="en-IE" sz="4000" b="1" dirty="0" smtClean="0"/>
              <a:t>True or False: two triangles can make up a rectangle?</a:t>
            </a:r>
            <a:endParaRPr lang="en-IE" sz="4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0219" y="2535268"/>
            <a:ext cx="3795997" cy="235725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571327"/>
            <a:ext cx="460851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</a:t>
            </a:r>
            <a:r>
              <a:rPr lang="en-IE" sz="4400" b="1" dirty="0" smtClean="0">
                <a:ln w="28575">
                  <a:noFill/>
                </a:ln>
              </a:rPr>
              <a:t>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07970" y="5150227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True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09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746979"/>
            <a:ext cx="7128792" cy="320087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5</a:t>
            </a:r>
            <a:endParaRPr lang="en-IE" sz="4000" b="1" u="sng" dirty="0" smtClean="0"/>
          </a:p>
          <a:p>
            <a:r>
              <a:rPr lang="en-IE" sz="5400" b="1" dirty="0" smtClean="0"/>
              <a:t>How many zeros are there in a million: 6, 7 or 8?</a:t>
            </a:r>
            <a:endParaRPr lang="en-IE" sz="5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60851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</a:t>
            </a:r>
            <a:r>
              <a:rPr lang="en-IE" sz="4400" b="1" dirty="0" smtClean="0">
                <a:ln w="28575">
                  <a:noFill/>
                </a:ln>
              </a:rPr>
              <a:t>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70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187624" y="1748790"/>
            <a:ext cx="7344816" cy="292387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6</a:t>
            </a:r>
            <a:endParaRPr lang="en-IE" sz="4000" b="1" u="sng" dirty="0" smtClean="0"/>
          </a:p>
          <a:p>
            <a:r>
              <a:rPr lang="en-IE" sz="4800" b="1" dirty="0" smtClean="0"/>
              <a:t>I spent ¾ of my money and had €7 left. How much money did I have at first?</a:t>
            </a:r>
            <a:endParaRPr lang="en-IE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60851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Tie-Break </a:t>
            </a:r>
            <a:r>
              <a:rPr lang="en-IE" sz="4400" b="1" dirty="0" smtClean="0">
                <a:ln w="28575">
                  <a:noFill/>
                </a:ln>
              </a:rPr>
              <a:t>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€28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52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12976"/>
            <a:ext cx="7776864" cy="156966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b="1" dirty="0" smtClean="0"/>
              <a:t>What did the bee say when it solved the maths problem?</a:t>
            </a:r>
            <a:endParaRPr lang="en-IE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5247451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/>
              <a:t>Hive got it!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267054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448847" y="1484784"/>
            <a:ext cx="6246305" cy="4154984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8800" b="1" dirty="0" smtClean="0">
                <a:ln w="28575">
                  <a:solidFill>
                    <a:schemeClr val="bg1">
                      <a:lumMod val="50000"/>
                    </a:schemeClr>
                  </a:solidFill>
                </a:ln>
              </a:rPr>
              <a:t>Hope you all enjoyed the quiz!</a:t>
            </a:r>
            <a:endParaRPr lang="en-IE" sz="8800" b="1" dirty="0">
              <a:ln w="28575">
                <a:solidFill>
                  <a:schemeClr val="bg1">
                    <a:lumMod val="50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60522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93102" y="1124744"/>
            <a:ext cx="81369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Thank you for downloading this </a:t>
            </a:r>
            <a:r>
              <a:rPr lang="en-IE" sz="1600" dirty="0" err="1">
                <a:latin typeface="HelloAli" panose="02000603000000000000" pitchFamily="2" charset="0"/>
                <a:ea typeface="HelloAli" panose="02000603000000000000" pitchFamily="2" charset="0"/>
              </a:rPr>
              <a:t>Seomra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 </a:t>
            </a:r>
            <a:r>
              <a:rPr lang="en-IE" sz="1600" dirty="0" err="1">
                <a:latin typeface="HelloAli" panose="02000603000000000000" pitchFamily="2" charset="0"/>
                <a:ea typeface="HelloAli" panose="02000603000000000000" pitchFamily="2" charset="0"/>
              </a:rPr>
              <a:t>Ranga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 resource. We hope that you find it practical and useful in your classroom.</a:t>
            </a:r>
          </a:p>
          <a:p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/>
            </a:r>
            <a:b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</a:b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Please be aware of the following conditions before using this resource.</a:t>
            </a:r>
          </a:p>
          <a:p>
            <a:endParaRPr lang="en-IE" sz="1600" dirty="0">
              <a:latin typeface="HelloAli" panose="02000603000000000000" pitchFamily="2" charset="0"/>
              <a:ea typeface="HelloAli" panose="02000603000000000000" pitchFamily="2" charset="0"/>
            </a:endParaRPr>
          </a:p>
          <a:p>
            <a:r>
              <a:rPr lang="en-IE" sz="1600" b="1" u="sng" dirty="0">
                <a:latin typeface="HelloAli" panose="02000603000000000000" pitchFamily="2" charset="0"/>
                <a:ea typeface="HelloAli" panose="02000603000000000000" pitchFamily="2" charset="0"/>
              </a:rPr>
              <a:t>Please DO</a:t>
            </a:r>
            <a:r>
              <a:rPr lang="en-IE" sz="1600" b="1" u="sng" dirty="0" smtClean="0">
                <a:latin typeface="HelloAli" panose="02000603000000000000" pitchFamily="2" charset="0"/>
                <a:ea typeface="HelloAli" panose="02000603000000000000" pitchFamily="2" charset="0"/>
              </a:rPr>
              <a:t>:</a:t>
            </a:r>
            <a:endParaRPr lang="en-IE" sz="1600" dirty="0" smtClean="0">
              <a:latin typeface="HelloAli" panose="02000603000000000000" pitchFamily="2" charset="0"/>
              <a:ea typeface="HelloAli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 smtClean="0">
                <a:latin typeface="HelloAli" panose="02000603000000000000" pitchFamily="2" charset="0"/>
                <a:ea typeface="HelloAli" panose="02000603000000000000" pitchFamily="2" charset="0"/>
              </a:rPr>
              <a:t>Print 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and copy this resource so that you can use it with your pupils.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 smtClean="0">
                <a:latin typeface="HelloAli" panose="02000603000000000000" pitchFamily="2" charset="0"/>
                <a:ea typeface="HelloAli" panose="02000603000000000000" pitchFamily="2" charset="0"/>
              </a:rPr>
              <a:t>Make 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this resource available to your pupils in a private enclosed online space </a:t>
            </a:r>
            <a:r>
              <a:rPr lang="en-IE" sz="1600" dirty="0" err="1">
                <a:latin typeface="HelloAli" panose="02000603000000000000" pitchFamily="2" charset="0"/>
                <a:ea typeface="HelloAli" panose="02000603000000000000" pitchFamily="2" charset="0"/>
              </a:rPr>
              <a:t>eg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. Google Classroom, Seesaw, </a:t>
            </a:r>
            <a:r>
              <a:rPr lang="en-IE" sz="1600" dirty="0" err="1">
                <a:latin typeface="HelloAli" panose="02000603000000000000" pitchFamily="2" charset="0"/>
                <a:ea typeface="HelloAli" panose="02000603000000000000" pitchFamily="2" charset="0"/>
              </a:rPr>
              <a:t>Edublogs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 </a:t>
            </a:r>
            <a:r>
              <a:rPr lang="en-IE" sz="1600" dirty="0" smtClean="0">
                <a:latin typeface="HelloAli" panose="02000603000000000000" pitchFamily="2" charset="0"/>
                <a:ea typeface="HelloAli" panose="02000603000000000000" pitchFamily="2" charset="0"/>
              </a:rPr>
              <a:t>etc.</a:t>
            </a:r>
            <a:endParaRPr lang="en-IE" sz="1600" dirty="0">
              <a:latin typeface="HelloAli" panose="02000603000000000000" pitchFamily="2" charset="0"/>
              <a:ea typeface="HelloAli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 smtClean="0">
                <a:latin typeface="HelloAli" panose="02000603000000000000" pitchFamily="2" charset="0"/>
                <a:ea typeface="HelloAli" panose="02000603000000000000" pitchFamily="2" charset="0"/>
              </a:rPr>
              <a:t>Tell 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others if you have found it useful.</a:t>
            </a:r>
            <a:b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</a:br>
            <a:endParaRPr lang="en-IE" sz="1600" dirty="0">
              <a:latin typeface="HelloAli" panose="02000603000000000000" pitchFamily="2" charset="0"/>
              <a:ea typeface="HelloAli" panose="02000603000000000000" pitchFamily="2" charset="0"/>
            </a:endParaRPr>
          </a:p>
          <a:p>
            <a:r>
              <a:rPr lang="en-IE" sz="1600" b="1" u="sng" dirty="0">
                <a:latin typeface="HelloAli" panose="02000603000000000000" pitchFamily="2" charset="0"/>
                <a:ea typeface="HelloAli" panose="02000603000000000000" pitchFamily="2" charset="0"/>
              </a:rPr>
              <a:t>Please DO NOT</a:t>
            </a:r>
            <a:r>
              <a:rPr lang="en-IE" sz="1600" b="1" u="sng" dirty="0" smtClean="0">
                <a:latin typeface="HelloAli" panose="02000603000000000000" pitchFamily="2" charset="0"/>
                <a:ea typeface="HelloAli" panose="02000603000000000000" pitchFamily="2" charset="0"/>
              </a:rPr>
              <a:t>:</a:t>
            </a:r>
            <a:endParaRPr lang="en-IE" sz="1600" b="1" u="sng" dirty="0">
              <a:latin typeface="HelloAli" panose="02000603000000000000" pitchFamily="2" charset="0"/>
              <a:ea typeface="HelloAli" panose="02000603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1600" dirty="0" smtClean="0">
                <a:latin typeface="HelloAli" panose="02000603000000000000" pitchFamily="2" charset="0"/>
                <a:ea typeface="HelloAli" panose="02000603000000000000" pitchFamily="2" charset="0"/>
              </a:rPr>
              <a:t>Copy 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or share this resource (in part or whole) with others who have not joined our website. By becoming a member for themselves, they will help the site develop into the future.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600" dirty="0" smtClean="0">
                <a:latin typeface="HelloAli" panose="02000603000000000000" pitchFamily="2" charset="0"/>
                <a:ea typeface="HelloAli" panose="02000603000000000000" pitchFamily="2" charset="0"/>
              </a:rPr>
              <a:t>Make 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this resource available on your school website for anyone to download</a:t>
            </a:r>
            <a:r>
              <a:rPr lang="en-IE" sz="1600" dirty="0" smtClean="0">
                <a:latin typeface="HelloAli" panose="02000603000000000000" pitchFamily="2" charset="0"/>
                <a:ea typeface="HelloAli" panose="02000603000000000000" pitchFamily="2" charset="0"/>
              </a:rPr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Share this resource with other teachers in online groups </a:t>
            </a:r>
            <a:r>
              <a:rPr lang="en-IE" sz="1600" dirty="0" err="1">
                <a:latin typeface="HelloAli" panose="02000603000000000000" pitchFamily="2" charset="0"/>
                <a:ea typeface="HelloAli" panose="02000603000000000000" pitchFamily="2" charset="0"/>
              </a:rPr>
              <a:t>eg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. Facebook Groups, WhatsApp Groups etc.</a:t>
            </a:r>
          </a:p>
          <a:p>
            <a:endParaRPr lang="en-IE" sz="1600" dirty="0"/>
          </a:p>
          <a:p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Kind regards, </a:t>
            </a:r>
            <a:r>
              <a:rPr lang="en-IE" sz="1600" dirty="0" err="1">
                <a:latin typeface="HelloAli" panose="02000603000000000000" pitchFamily="2" charset="0"/>
                <a:ea typeface="HelloAli" panose="02000603000000000000" pitchFamily="2" charset="0"/>
              </a:rPr>
              <a:t>Seomra</a:t>
            </a:r>
            <a:r>
              <a:rPr lang="en-IE" sz="1600" dirty="0">
                <a:latin typeface="HelloAli" panose="02000603000000000000" pitchFamily="2" charset="0"/>
                <a:ea typeface="HelloAli" panose="02000603000000000000" pitchFamily="2" charset="0"/>
              </a:rPr>
              <a:t> </a:t>
            </a:r>
            <a:r>
              <a:rPr lang="en-IE" sz="1600" dirty="0" err="1" smtClean="0">
                <a:latin typeface="HelloAli" panose="02000603000000000000" pitchFamily="2" charset="0"/>
                <a:ea typeface="HelloAli" panose="02000603000000000000" pitchFamily="2" charset="0"/>
              </a:rPr>
              <a:t>Ranga</a:t>
            </a:r>
            <a:endParaRPr lang="en-IE" sz="1600" dirty="0">
              <a:latin typeface="HelloAli" panose="02000603000000000000" pitchFamily="2" charset="0"/>
              <a:ea typeface="HelloAli" panose="02000603000000000000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0551" y="465193"/>
            <a:ext cx="3990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2400" u="sng" dirty="0">
                <a:latin typeface="HelloLori" panose="02000603000000000000" pitchFamily="2" charset="0"/>
                <a:ea typeface="HelloLori" panose="02000603000000000000" pitchFamily="2" charset="0"/>
              </a:rPr>
              <a:t>For Your Information</a:t>
            </a:r>
          </a:p>
        </p:txBody>
      </p:sp>
    </p:spTree>
    <p:extLst>
      <p:ext uri="{BB962C8B-B14F-4D97-AF65-F5344CB8AC3E}">
        <p14:creationId xmlns:p14="http://schemas.microsoft.com/office/powerpoint/2010/main" val="402770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11560" y="597857"/>
            <a:ext cx="5544616" cy="52322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2800" b="1" dirty="0" smtClean="0">
                <a:ln w="28575">
                  <a:noFill/>
                </a:ln>
              </a:rPr>
              <a:t>Resources used in this file from:</a:t>
            </a:r>
            <a:endParaRPr lang="en-IE" sz="2800" b="1" dirty="0">
              <a:ln w="28575">
                <a:noFill/>
              </a:ln>
            </a:endParaRPr>
          </a:p>
        </p:txBody>
      </p:sp>
      <p:pic>
        <p:nvPicPr>
          <p:cNvPr id="14" name="Picture 13">
            <a:hlinkClick r:id="rId3"/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4272" y="4860712"/>
            <a:ext cx="1835696" cy="367139"/>
          </a:xfrm>
          <a:prstGeom prst="rect">
            <a:avLst/>
          </a:prstGeom>
        </p:spPr>
      </p:pic>
      <p:pic>
        <p:nvPicPr>
          <p:cNvPr id="15" name="Picture 14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842" y="4869160"/>
            <a:ext cx="1572133" cy="3586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570" y="3443481"/>
            <a:ext cx="986462" cy="986462"/>
          </a:xfrm>
          <a:prstGeom prst="rect">
            <a:avLst/>
          </a:prstGeom>
        </p:spPr>
      </p:pic>
      <p:pic>
        <p:nvPicPr>
          <p:cNvPr id="8" name="Picture 7">
            <a:hlinkClick r:id="rId8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46" y="1622984"/>
            <a:ext cx="1017173" cy="1017173"/>
          </a:xfrm>
          <a:prstGeom prst="rect">
            <a:avLst/>
          </a:prstGeom>
        </p:spPr>
      </p:pic>
      <p:pic>
        <p:nvPicPr>
          <p:cNvPr id="2" name="Picture 1">
            <a:hlinkClick r:id="rId10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69" y="1653747"/>
            <a:ext cx="986410" cy="986410"/>
          </a:xfrm>
          <a:prstGeom prst="rect">
            <a:avLst/>
          </a:prstGeom>
        </p:spPr>
      </p:pic>
      <p:pic>
        <p:nvPicPr>
          <p:cNvPr id="11" name="Picture 10">
            <a:hlinkClick r:id="rId12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222" y="3357490"/>
            <a:ext cx="965834" cy="965834"/>
          </a:xfrm>
          <a:prstGeom prst="rect">
            <a:avLst/>
          </a:prstGeom>
        </p:spPr>
      </p:pic>
      <p:pic>
        <p:nvPicPr>
          <p:cNvPr id="12" name="Picture 11">
            <a:hlinkClick r:id="rId14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978" y="1750941"/>
            <a:ext cx="761257" cy="7612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Picture 2" descr="Hidesy&amp;#039;s Clipart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904" y="3429000"/>
            <a:ext cx="802591" cy="802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>
            <a:hlinkClick r:id="rId18"/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752" y="1752397"/>
            <a:ext cx="936309" cy="88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68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84984"/>
            <a:ext cx="7776864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5400" b="1" dirty="0" smtClean="0"/>
              <a:t>Why is 69 so scared of 70?</a:t>
            </a:r>
            <a:endParaRPr lang="en-IE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7895" y="4725144"/>
            <a:ext cx="7776864" cy="1446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/>
              <a:t>Because they fought once and 71!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227625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799"/>
            <a:ext cx="7344817" cy="3672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97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6600" b="1" dirty="0" smtClean="0"/>
              <a:t>Round off 493 to the nearest hundred.</a:t>
            </a:r>
            <a:endParaRPr lang="en-IE" sz="6600" b="1" dirty="0"/>
          </a:p>
        </p:txBody>
      </p:sp>
    </p:spTree>
    <p:extLst>
      <p:ext uri="{BB962C8B-B14F-4D97-AF65-F5344CB8AC3E}">
        <p14:creationId xmlns:p14="http://schemas.microsoft.com/office/powerpoint/2010/main" val="136252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en-IE" sz="6600" b="1" dirty="0" smtClean="0"/>
              <a:t>What number is double 15?</a:t>
            </a:r>
            <a:endParaRPr lang="en-IE" sz="6600" b="1" dirty="0"/>
          </a:p>
        </p:txBody>
      </p:sp>
    </p:spTree>
    <p:extLst>
      <p:ext uri="{BB962C8B-B14F-4D97-AF65-F5344CB8AC3E}">
        <p14:creationId xmlns:p14="http://schemas.microsoft.com/office/powerpoint/2010/main" val="412830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056784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6000" b="1" dirty="0" smtClean="0"/>
              <a:t>Write this number:</a:t>
            </a:r>
          </a:p>
          <a:p>
            <a:pPr algn="ctr"/>
            <a:r>
              <a:rPr lang="en-IE" sz="6000" b="1" dirty="0" smtClean="0"/>
              <a:t>Ninety seven</a:t>
            </a:r>
            <a:endParaRPr lang="en-IE" sz="6000" b="1" dirty="0"/>
          </a:p>
        </p:txBody>
      </p:sp>
    </p:spTree>
    <p:extLst>
      <p:ext uri="{BB962C8B-B14F-4D97-AF65-F5344CB8AC3E}">
        <p14:creationId xmlns:p14="http://schemas.microsoft.com/office/powerpoint/2010/main" val="12593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39952" y="1628800"/>
            <a:ext cx="4248472" cy="440120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4800" b="1" dirty="0" smtClean="0"/>
              <a:t>If the width of this shape is half its length, what is the width?</a:t>
            </a:r>
            <a:endParaRPr lang="en-IE" sz="4800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64568" y="1473899"/>
            <a:ext cx="2736304" cy="4406404"/>
            <a:chOff x="1075454" y="1484784"/>
            <a:chExt cx="2736304" cy="440640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40404" y="2319834"/>
              <a:ext cx="4406404" cy="273630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 rot="16200000">
              <a:off x="230758" y="3395597"/>
              <a:ext cx="25202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3200" b="1" dirty="0" smtClean="0"/>
                <a:t>Length = 9cm</a:t>
              </a:r>
              <a:endParaRPr lang="en-IE" sz="3200" b="1" baseline="30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9865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7584" y="1628800"/>
            <a:ext cx="7560840" cy="236988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5400" b="1" dirty="0" smtClean="0"/>
              <a:t>Which number doesn’t belong? Why?</a:t>
            </a:r>
            <a:endParaRPr lang="en-IE" sz="5400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948654" y="4281846"/>
            <a:ext cx="7007722" cy="1640318"/>
            <a:chOff x="948654" y="4281846"/>
            <a:chExt cx="7007722" cy="164031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654" y="4281846"/>
              <a:ext cx="1008112" cy="1640318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8557" y="4281846"/>
              <a:ext cx="1008112" cy="1640318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8460" y="4281846"/>
              <a:ext cx="1008112" cy="164031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8363" y="4281846"/>
              <a:ext cx="1008112" cy="164031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8264" y="4281846"/>
              <a:ext cx="1008112" cy="16403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408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9992" y="1747667"/>
            <a:ext cx="3888432" cy="366254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4800" b="1" dirty="0" smtClean="0"/>
              <a:t>What number is on the opposite side of this die?</a:t>
            </a:r>
            <a:endParaRPr lang="en-IE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11" y="1844824"/>
            <a:ext cx="3468229" cy="3468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7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35696" y="692696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Before You Start</a:t>
            </a:r>
            <a:endParaRPr lang="en-IE" sz="6000" b="1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2204864"/>
            <a:ext cx="6624736" cy="38164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>
                <a:cs typeface="Arial" panose="020B0604020202020204" pitchFamily="34" charset="0"/>
              </a:rPr>
              <a:t>Make sure you have </a:t>
            </a:r>
            <a:r>
              <a:rPr lang="fr-CA" altLang="en-US" sz="2800" b="1" dirty="0" err="1">
                <a:cs typeface="Arial" panose="020B0604020202020204" pitchFamily="34" charset="0"/>
              </a:rPr>
              <a:t>written</a:t>
            </a:r>
            <a:r>
              <a:rPr lang="fr-CA" altLang="en-US" sz="2800" b="1" dirty="0"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cs typeface="Arial" panose="020B0604020202020204" pitchFamily="34" charset="0"/>
              </a:rPr>
              <a:t>your</a:t>
            </a:r>
            <a:r>
              <a:rPr lang="fr-CA" altLang="en-US" sz="2800" b="1" dirty="0">
                <a:cs typeface="Arial" panose="020B0604020202020204" pitchFamily="34" charset="0"/>
              </a:rPr>
              <a:t> table/team </a:t>
            </a:r>
            <a:r>
              <a:rPr lang="fr-CA" altLang="en-US" sz="2800" b="1" dirty="0" err="1">
                <a:cs typeface="Arial" panose="020B0604020202020204" pitchFamily="34" charset="0"/>
              </a:rPr>
              <a:t>number</a:t>
            </a:r>
            <a:r>
              <a:rPr lang="fr-CA" altLang="en-US" sz="2800" b="1" dirty="0">
                <a:cs typeface="Arial" panose="020B0604020202020204" pitchFamily="34" charset="0"/>
              </a:rPr>
              <a:t>/</a:t>
            </a:r>
            <a:r>
              <a:rPr lang="fr-CA" altLang="en-US" sz="2800" b="1" dirty="0" err="1">
                <a:cs typeface="Arial" panose="020B0604020202020204" pitchFamily="34" charset="0"/>
              </a:rPr>
              <a:t>letter</a:t>
            </a:r>
            <a:r>
              <a:rPr lang="fr-CA" altLang="en-US" sz="2800" b="1" dirty="0">
                <a:cs typeface="Arial" panose="020B0604020202020204" pitchFamily="34" charset="0"/>
              </a:rPr>
              <a:t> on </a:t>
            </a:r>
            <a:r>
              <a:rPr lang="fr-CA" altLang="en-US" sz="2800" b="1" dirty="0" err="1">
                <a:cs typeface="Arial" panose="020B0604020202020204" pitchFamily="34" charset="0"/>
              </a:rPr>
              <a:t>every</a:t>
            </a:r>
            <a:r>
              <a:rPr lang="fr-CA" altLang="en-US" sz="2800" b="1" dirty="0"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cs typeface="Arial" panose="020B0604020202020204" pitchFamily="34" charset="0"/>
              </a:rPr>
              <a:t>answer</a:t>
            </a:r>
            <a:r>
              <a:rPr lang="fr-CA" altLang="en-US" sz="2800" b="1" dirty="0"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cs typeface="Arial" panose="020B0604020202020204" pitchFamily="34" charset="0"/>
              </a:rPr>
              <a:t>sheet</a:t>
            </a:r>
            <a:endParaRPr lang="fr-CA" altLang="en-US" sz="2800" b="1" dirty="0"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>
                <a:cs typeface="Arial" panose="020B0604020202020204" pitchFamily="34" charset="0"/>
              </a:rPr>
              <a:t>Write the </a:t>
            </a:r>
            <a:r>
              <a:rPr lang="fr-CA" altLang="en-US" sz="2800" b="1" dirty="0" err="1">
                <a:cs typeface="Arial" panose="020B0604020202020204" pitchFamily="34" charset="0"/>
              </a:rPr>
              <a:t>number</a:t>
            </a:r>
            <a:r>
              <a:rPr lang="fr-CA" altLang="en-US" sz="2800" b="1" dirty="0">
                <a:cs typeface="Arial" panose="020B0604020202020204" pitchFamily="34" charset="0"/>
              </a:rPr>
              <a:t> of </a:t>
            </a:r>
            <a:r>
              <a:rPr lang="fr-CA" altLang="en-US" sz="2800" b="1" dirty="0" err="1">
                <a:cs typeface="Arial" panose="020B0604020202020204" pitchFamily="34" charset="0"/>
              </a:rPr>
              <a:t>each</a:t>
            </a:r>
            <a:r>
              <a:rPr lang="fr-CA" altLang="en-US" sz="2800" b="1" dirty="0">
                <a:cs typeface="Arial" panose="020B0604020202020204" pitchFamily="34" charset="0"/>
              </a:rPr>
              <a:t> round 1-8 on </a:t>
            </a:r>
            <a:r>
              <a:rPr lang="fr-CA" altLang="en-US" sz="2800" b="1" dirty="0" err="1">
                <a:cs typeface="Arial" panose="020B0604020202020204" pitchFamily="34" charset="0"/>
              </a:rPr>
              <a:t>every</a:t>
            </a:r>
            <a:r>
              <a:rPr lang="fr-CA" altLang="en-US" sz="2800" b="1" dirty="0"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cs typeface="Arial" panose="020B0604020202020204" pitchFamily="34" charset="0"/>
              </a:rPr>
              <a:t>answer</a:t>
            </a:r>
            <a:r>
              <a:rPr lang="fr-CA" altLang="en-US" sz="2800" b="1" dirty="0"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cs typeface="Arial" panose="020B0604020202020204" pitchFamily="34" charset="0"/>
              </a:rPr>
              <a:t>sheet</a:t>
            </a:r>
            <a:endParaRPr lang="fr-CA" altLang="en-US" sz="2800" b="1" dirty="0"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 err="1">
                <a:cs typeface="Arial" panose="020B0604020202020204" pitchFamily="34" charset="0"/>
              </a:rPr>
              <a:t>Try</a:t>
            </a:r>
            <a:r>
              <a:rPr lang="fr-CA" altLang="en-US" sz="2800" b="1" dirty="0">
                <a:cs typeface="Arial" panose="020B0604020202020204" pitchFamily="34" charset="0"/>
              </a:rPr>
              <a:t> not to </a:t>
            </a:r>
            <a:r>
              <a:rPr lang="fr-CA" altLang="en-US" sz="2800" b="1" dirty="0" err="1">
                <a:cs typeface="Arial" panose="020B0604020202020204" pitchFamily="34" charset="0"/>
              </a:rPr>
              <a:t>shout</a:t>
            </a:r>
            <a:r>
              <a:rPr lang="fr-CA" altLang="en-US" sz="2800" b="1" dirty="0">
                <a:cs typeface="Arial" panose="020B0604020202020204" pitchFamily="34" charset="0"/>
              </a:rPr>
              <a:t> out </a:t>
            </a:r>
            <a:r>
              <a:rPr lang="fr-CA" altLang="en-US" sz="2800" b="1" dirty="0" err="1">
                <a:cs typeface="Arial" panose="020B0604020202020204" pitchFamily="34" charset="0"/>
              </a:rPr>
              <a:t>answers</a:t>
            </a:r>
            <a:endParaRPr lang="fr-CA" altLang="en-US" sz="2800" b="1" dirty="0"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b="1" dirty="0">
                <a:cs typeface="Arial" panose="020B0604020202020204" pitchFamily="34" charset="0"/>
              </a:rPr>
              <a:t>Check </a:t>
            </a:r>
            <a:r>
              <a:rPr lang="fr-CA" altLang="en-US" sz="2800" b="1" dirty="0" err="1">
                <a:cs typeface="Arial" panose="020B0604020202020204" pitchFamily="34" charset="0"/>
              </a:rPr>
              <a:t>with</a:t>
            </a:r>
            <a:r>
              <a:rPr lang="fr-CA" altLang="en-US" sz="2800" b="1" dirty="0"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cs typeface="Arial" panose="020B0604020202020204" pitchFamily="34" charset="0"/>
              </a:rPr>
              <a:t>your</a:t>
            </a:r>
            <a:r>
              <a:rPr lang="fr-CA" altLang="en-US" sz="2800" b="1" dirty="0">
                <a:cs typeface="Arial" panose="020B0604020202020204" pitchFamily="34" charset="0"/>
              </a:rPr>
              <a:t> team mates and </a:t>
            </a:r>
            <a:r>
              <a:rPr lang="fr-CA" altLang="en-US" sz="2800" b="1" dirty="0" err="1">
                <a:cs typeface="Arial" panose="020B0604020202020204" pitchFamily="34" charset="0"/>
              </a:rPr>
              <a:t>agree</a:t>
            </a:r>
            <a:r>
              <a:rPr lang="fr-CA" altLang="en-US" sz="2800" b="1" dirty="0">
                <a:cs typeface="Arial" panose="020B0604020202020204" pitchFamily="34" charset="0"/>
              </a:rPr>
              <a:t> an </a:t>
            </a:r>
            <a:r>
              <a:rPr lang="fr-CA" altLang="en-US" sz="2800" b="1" dirty="0" err="1">
                <a:cs typeface="Arial" panose="020B0604020202020204" pitchFamily="34" charset="0"/>
              </a:rPr>
              <a:t>answer</a:t>
            </a:r>
            <a:r>
              <a:rPr lang="fr-CA" altLang="en-US" sz="2800" b="1" dirty="0"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cs typeface="Arial" panose="020B0604020202020204" pitchFamily="34" charset="0"/>
              </a:rPr>
              <a:t>before</a:t>
            </a:r>
            <a:r>
              <a:rPr lang="fr-CA" altLang="en-US" sz="2800" b="1" dirty="0">
                <a:cs typeface="Arial" panose="020B0604020202020204" pitchFamily="34" charset="0"/>
              </a:rPr>
              <a:t> you </a:t>
            </a:r>
            <a:r>
              <a:rPr lang="fr-CA" altLang="en-US" sz="2800" b="1" dirty="0" err="1">
                <a:cs typeface="Arial" panose="020B0604020202020204" pitchFamily="34" charset="0"/>
              </a:rPr>
              <a:t>write</a:t>
            </a:r>
            <a:r>
              <a:rPr lang="fr-CA" altLang="en-US" sz="2800" b="1" dirty="0">
                <a:cs typeface="Arial" panose="020B0604020202020204" pitchFamily="34" charset="0"/>
              </a:rPr>
              <a:t> </a:t>
            </a:r>
            <a:r>
              <a:rPr lang="fr-CA" altLang="en-US" sz="2800" b="1" dirty="0" err="1">
                <a:cs typeface="Arial" panose="020B0604020202020204" pitchFamily="34" charset="0"/>
              </a:rPr>
              <a:t>it</a:t>
            </a:r>
            <a:r>
              <a:rPr lang="fr-CA" altLang="en-US" sz="2800" b="1" dirty="0">
                <a:cs typeface="Arial" panose="020B0604020202020204" pitchFamily="34" charset="0"/>
              </a:rPr>
              <a:t> down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51950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84984"/>
            <a:ext cx="7776864" cy="175432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5400" b="1" dirty="0" smtClean="0"/>
              <a:t>Who is in charge in a pencil case?</a:t>
            </a:r>
            <a:endParaRPr lang="en-IE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5373216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/>
              <a:t>The Ruler!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23109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2"/>
            <a:ext cx="7200801" cy="36004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4188564"/>
            <a:ext cx="4876810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14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1628800"/>
            <a:ext cx="7416824" cy="218521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4800" b="1" dirty="0" smtClean="0"/>
              <a:t>What number goes in the empty box?</a:t>
            </a:r>
            <a:endParaRPr lang="en-IE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1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701187" y="4092894"/>
            <a:ext cx="5741626" cy="648072"/>
            <a:chOff x="1566678" y="4246105"/>
            <a:chExt cx="5741626" cy="648072"/>
          </a:xfrm>
        </p:grpSpPr>
        <p:sp>
          <p:nvSpPr>
            <p:cNvPr id="15" name="Rectangle 14"/>
            <p:cNvSpPr/>
            <p:nvPr/>
          </p:nvSpPr>
          <p:spPr>
            <a:xfrm>
              <a:off x="1566678" y="4246105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 smtClean="0">
                  <a:solidFill>
                    <a:schemeClr val="tx1"/>
                  </a:solidFill>
                </a:rPr>
                <a:t>7</a:t>
              </a:r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763632" y="4246105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 smtClean="0">
                  <a:solidFill>
                    <a:schemeClr val="tx1"/>
                  </a:solidFill>
                </a:rPr>
                <a:t>+</a:t>
              </a:r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960586" y="4246105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157540" y="4246105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 smtClean="0">
                  <a:solidFill>
                    <a:schemeClr val="tx1"/>
                  </a:solidFill>
                </a:rPr>
                <a:t>=</a:t>
              </a:r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54494" y="4246105"/>
              <a:ext cx="953810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 smtClean="0">
                  <a:solidFill>
                    <a:schemeClr val="tx1"/>
                  </a:solidFill>
                </a:rPr>
                <a:t>18</a:t>
              </a:r>
              <a:endParaRPr lang="en-IE" sz="5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11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33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07904" y="1628800"/>
            <a:ext cx="4680520" cy="320087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en-IE" sz="5400" b="1" dirty="0" smtClean="0"/>
              <a:t>What is the name of this 2D shape?</a:t>
            </a:r>
            <a:endParaRPr lang="en-IE" sz="5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632014"/>
            <a:ext cx="2808312" cy="440857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1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44008" y="5288232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Triangle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70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08668" y="1628799"/>
            <a:ext cx="7679755" cy="320087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5400" b="1" dirty="0" smtClean="0"/>
              <a:t>What comes next in this sequence?</a:t>
            </a:r>
          </a:p>
          <a:p>
            <a:pPr algn="ctr"/>
            <a:r>
              <a:rPr lang="en-IE" sz="5400" b="1" dirty="0" smtClean="0"/>
              <a:t>3, 6, 9, 12, ___</a:t>
            </a:r>
            <a:endParaRPr lang="en-IE" sz="5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1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15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02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1628800"/>
            <a:ext cx="7416824" cy="218521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4800" b="1" dirty="0" smtClean="0"/>
              <a:t>Make the smallest possible number using these digits:</a:t>
            </a:r>
            <a:endParaRPr lang="en-IE" sz="4800" b="1" dirty="0"/>
          </a:p>
        </p:txBody>
      </p:sp>
      <p:sp>
        <p:nvSpPr>
          <p:cNvPr id="14" name="Rectangle 13"/>
          <p:cNvSpPr/>
          <p:nvPr/>
        </p:nvSpPr>
        <p:spPr>
          <a:xfrm>
            <a:off x="2292761" y="4149080"/>
            <a:ext cx="648072" cy="64807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5400" b="1" dirty="0" smtClean="0">
                <a:solidFill>
                  <a:schemeClr val="tx1"/>
                </a:solidFill>
              </a:rPr>
              <a:t>4</a:t>
            </a:r>
            <a:endParaRPr lang="en-IE" sz="54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73692" y="4149080"/>
            <a:ext cx="648072" cy="64807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5400" b="1" dirty="0" smtClean="0">
                <a:solidFill>
                  <a:schemeClr val="tx1"/>
                </a:solidFill>
              </a:rPr>
              <a:t>9</a:t>
            </a:r>
            <a:endParaRPr lang="en-IE" sz="54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54623" y="4149080"/>
            <a:ext cx="648072" cy="64807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5400" b="1" dirty="0" smtClean="0">
                <a:solidFill>
                  <a:schemeClr val="tx1"/>
                </a:solidFill>
              </a:rPr>
              <a:t>5</a:t>
            </a:r>
            <a:endParaRPr lang="en-IE" sz="5400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835554" y="4149080"/>
            <a:ext cx="648072" cy="64807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5400" b="1" dirty="0" smtClean="0">
                <a:solidFill>
                  <a:schemeClr val="tx1"/>
                </a:solidFill>
              </a:rPr>
              <a:t>2</a:t>
            </a:r>
            <a:endParaRPr lang="en-IE" sz="5400" b="1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1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2459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87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1628800"/>
            <a:ext cx="7416824" cy="14465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4800" b="1" dirty="0" smtClean="0"/>
              <a:t>How much money is this?</a:t>
            </a:r>
            <a:endParaRPr lang="en-IE" sz="48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645907" y="3494700"/>
            <a:ext cx="7926480" cy="1250491"/>
            <a:chOff x="611560" y="4671198"/>
            <a:chExt cx="7926480" cy="1250491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8107" y="4789587"/>
              <a:ext cx="1109904" cy="113210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4671198"/>
              <a:ext cx="1228293" cy="125049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4328" y="4893178"/>
              <a:ext cx="1013712" cy="102851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34376" y="4745191"/>
              <a:ext cx="1161699" cy="1176498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6265" y="4789587"/>
              <a:ext cx="1109904" cy="1132102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4423" y="4745191"/>
              <a:ext cx="1161699" cy="1176498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</p:grpSp>
      <p:sp>
        <p:nvSpPr>
          <p:cNvPr id="22" name="TextBox 2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1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€</a:t>
            </a:r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5.05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8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92387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4800" b="1" dirty="0" smtClean="0"/>
              <a:t>If today is Wednesday, what was the day before yesterday?</a:t>
            </a:r>
            <a:endParaRPr lang="en-IE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1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Monday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3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84984"/>
            <a:ext cx="7776864" cy="175432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5400" b="1" dirty="0" smtClean="0"/>
              <a:t>Which numbers just won’t sit still?</a:t>
            </a:r>
            <a:endParaRPr lang="en-IE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5373216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err="1" smtClean="0"/>
              <a:t>Roamin</a:t>
            </a:r>
            <a:r>
              <a:rPr lang="en-IE" sz="4400" b="1" dirty="0" smtClean="0"/>
              <a:t>’ Numbers!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102469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92795"/>
            <a:ext cx="7272809" cy="363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43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263959" y="2348880"/>
            <a:ext cx="6624736" cy="338554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Don’t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worry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about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spellings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just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do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best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If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you’re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not sure of the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answer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make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your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best possible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guess</a:t>
            </a:r>
            <a:endParaRPr lang="fr-CA" altLang="en-US" sz="28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It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might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be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a good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idea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to have a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piece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of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paper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to do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some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rough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calculations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for </a:t>
            </a:r>
            <a:r>
              <a:rPr lang="fr-CA" altLang="en-US" sz="28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some</a:t>
            </a:r>
            <a:r>
              <a:rPr lang="fr-CA" altLang="en-US" sz="2800" dirty="0" smtClean="0">
                <a:latin typeface="Calibri" panose="020F0502020204030204" pitchFamily="34" charset="0"/>
                <a:cs typeface="Arial" panose="020B0604020202020204" pitchFamily="34" charset="0"/>
              </a:rPr>
              <a:t> questions</a:t>
            </a:r>
          </a:p>
          <a:p>
            <a:endParaRPr lang="en-IE" dirty="0"/>
          </a:p>
        </p:txBody>
      </p:sp>
      <p:sp>
        <p:nvSpPr>
          <p:cNvPr id="14" name="TextBox 13"/>
          <p:cNvSpPr txBox="1"/>
          <p:nvPr/>
        </p:nvSpPr>
        <p:spPr>
          <a:xfrm>
            <a:off x="1835696" y="692696"/>
            <a:ext cx="5544616" cy="1015663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60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Before You Start</a:t>
            </a:r>
            <a:endParaRPr lang="en-IE" sz="6000" b="1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18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403187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5400" b="1" dirty="0" smtClean="0"/>
              <a:t>True or False: when you add two odd numbers, the answer is always an even number?</a:t>
            </a:r>
            <a:endParaRPr lang="en-IE" sz="5400" b="1" dirty="0"/>
          </a:p>
        </p:txBody>
      </p:sp>
    </p:spTree>
    <p:extLst>
      <p:ext uri="{BB962C8B-B14F-4D97-AF65-F5344CB8AC3E}">
        <p14:creationId xmlns:p14="http://schemas.microsoft.com/office/powerpoint/2010/main" val="114739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163121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en-IE" sz="6000" b="1" dirty="0" smtClean="0"/>
              <a:t>Write this number:</a:t>
            </a:r>
            <a:endParaRPr lang="en-IE" sz="6000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1380940" y="3419164"/>
            <a:ext cx="6382119" cy="2784511"/>
            <a:chOff x="971600" y="3428998"/>
            <a:chExt cx="6382119" cy="278451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248" y="3555300"/>
              <a:ext cx="549471" cy="252508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7470" y="3428998"/>
              <a:ext cx="422542" cy="266652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3453952"/>
              <a:ext cx="1592172" cy="266652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52" y="3429000"/>
              <a:ext cx="1592172" cy="2666525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0937" y="3478158"/>
              <a:ext cx="422542" cy="2666525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4088" y="3546984"/>
              <a:ext cx="422542" cy="2666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348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47134" y="1628800"/>
            <a:ext cx="4413298" cy="366254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4800" b="1" dirty="0" smtClean="0"/>
              <a:t>You buy 2Kg of carrots. How many </a:t>
            </a:r>
            <a:r>
              <a:rPr lang="en-IE" sz="4800" b="1" dirty="0" err="1" smtClean="0"/>
              <a:t>grammes</a:t>
            </a:r>
            <a:r>
              <a:rPr lang="en-IE" sz="4800" b="1" dirty="0" smtClean="0"/>
              <a:t> is that?</a:t>
            </a:r>
            <a:endParaRPr lang="en-IE" sz="4800" b="1" dirty="0"/>
          </a:p>
        </p:txBody>
      </p:sp>
      <p:grpSp>
        <p:nvGrpSpPr>
          <p:cNvPr id="17" name="Group 16"/>
          <p:cNvGrpSpPr/>
          <p:nvPr/>
        </p:nvGrpSpPr>
        <p:grpSpPr>
          <a:xfrm>
            <a:off x="887693" y="1988841"/>
            <a:ext cx="3197018" cy="3112019"/>
            <a:chOff x="887693" y="1988841"/>
            <a:chExt cx="3197018" cy="311201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693" y="1988841"/>
              <a:ext cx="2892219" cy="184529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4915" y="2511423"/>
              <a:ext cx="2892219" cy="1845296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2492" y="3255564"/>
              <a:ext cx="2892219" cy="18452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885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568" y="1628800"/>
            <a:ext cx="3888432" cy="341632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4400" b="1" dirty="0" smtClean="0"/>
              <a:t>What number replaces the </a:t>
            </a:r>
            <a:r>
              <a:rPr lang="en-IE" sz="4400" b="1" dirty="0" smtClean="0">
                <a:solidFill>
                  <a:srgbClr val="FF0000"/>
                </a:solidFill>
              </a:rPr>
              <a:t>?</a:t>
            </a:r>
            <a:r>
              <a:rPr lang="en-IE" sz="4400" b="1" dirty="0" smtClean="0"/>
              <a:t> in this Magic Square?</a:t>
            </a:r>
            <a:endParaRPr lang="en-IE" sz="4400" b="1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234814"/>
              </p:ext>
            </p:extLst>
          </p:nvPr>
        </p:nvGraphicFramePr>
        <p:xfrm>
          <a:off x="5076056" y="1910067"/>
          <a:ext cx="3168351" cy="2959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6117"/>
                <a:gridCol w="1056117"/>
                <a:gridCol w="1056117"/>
              </a:tblGrid>
              <a:tr h="986364"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IE" sz="4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7</a:t>
                      </a:r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6</a:t>
                      </a:r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6364"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IE" sz="4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6364"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4</a:t>
                      </a:r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8</a:t>
                      </a:r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693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9571" y="1884303"/>
            <a:ext cx="4104456" cy="292387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4800" b="1" dirty="0" smtClean="0"/>
              <a:t>What fraction of this shape is shaded? </a:t>
            </a:r>
            <a:endParaRPr lang="en-IE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643938"/>
            <a:ext cx="3404609" cy="340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93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403187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5400" b="1" dirty="0" smtClean="0"/>
              <a:t>A match began at 11:30am and finished 90 minutes later. At what time did the match end?</a:t>
            </a:r>
            <a:endParaRPr lang="en-IE" sz="5400" b="1" dirty="0"/>
          </a:p>
        </p:txBody>
      </p:sp>
    </p:spTree>
    <p:extLst>
      <p:ext uri="{BB962C8B-B14F-4D97-AF65-F5344CB8AC3E}">
        <p14:creationId xmlns:p14="http://schemas.microsoft.com/office/powerpoint/2010/main" val="45122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84984"/>
            <a:ext cx="7776864" cy="132343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dirty="0" smtClean="0"/>
              <a:t>Why was the circle offended by the triangle?</a:t>
            </a:r>
            <a:endParaRPr lang="en-IE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7895" y="4797152"/>
            <a:ext cx="7776864" cy="1446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/>
              <a:t>Because the triangle said the circle was pointless!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210437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870790"/>
            <a:ext cx="7344817" cy="36724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4188564"/>
            <a:ext cx="4876810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4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6600" b="1" dirty="0" smtClean="0"/>
              <a:t>Round off 493 to the nearest hundred.</a:t>
            </a:r>
            <a:endParaRPr lang="en-IE" sz="6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2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500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22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en-IE" sz="6600" b="1" dirty="0" smtClean="0"/>
              <a:t>What number is double 15?</a:t>
            </a:r>
            <a:endParaRPr lang="en-IE" sz="6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2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30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11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35596" y="1166842"/>
            <a:ext cx="7272808" cy="452431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96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Best of luck and enjoy the quiz!</a:t>
            </a:r>
            <a:endParaRPr lang="en-IE" sz="9600" b="1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99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056784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6000" b="1" dirty="0" smtClean="0"/>
              <a:t>Write this number:</a:t>
            </a:r>
          </a:p>
          <a:p>
            <a:pPr algn="ctr"/>
            <a:r>
              <a:rPr lang="en-IE" sz="6000" b="1" dirty="0" smtClean="0"/>
              <a:t>Ninety seven</a:t>
            </a:r>
            <a:endParaRPr lang="en-IE" sz="6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2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97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46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139952" y="1628800"/>
            <a:ext cx="4248472" cy="317009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4000" b="1" dirty="0" smtClean="0"/>
              <a:t>If the width of this shape is half its length, what is the width?</a:t>
            </a:r>
            <a:endParaRPr lang="en-IE" sz="4000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64568" y="1473899"/>
            <a:ext cx="2736304" cy="4406404"/>
            <a:chOff x="1075454" y="1484784"/>
            <a:chExt cx="2736304" cy="440640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40404" y="2319834"/>
              <a:ext cx="4406404" cy="273630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 rot="16200000">
              <a:off x="230758" y="3395597"/>
              <a:ext cx="252027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3200" b="1" dirty="0" smtClean="0"/>
                <a:t>Length = 9cm</a:t>
              </a:r>
              <a:endParaRPr lang="en-IE" sz="3200" b="1" baseline="30000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2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60032" y="5157192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4.5cm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064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27584" y="1628800"/>
            <a:ext cx="7560840" cy="206210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4400" b="1" dirty="0" smtClean="0"/>
              <a:t>Which number doesn’t belong? Why?</a:t>
            </a:r>
            <a:endParaRPr lang="en-IE" sz="4400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1536191" y="3778019"/>
            <a:ext cx="6143625" cy="1438056"/>
            <a:chOff x="948654" y="4281846"/>
            <a:chExt cx="7007722" cy="164031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654" y="4281846"/>
              <a:ext cx="1008112" cy="1640318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8557" y="4281846"/>
              <a:ext cx="1008112" cy="1640318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8460" y="4281846"/>
              <a:ext cx="1008112" cy="1640318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8363" y="4281846"/>
              <a:ext cx="1008112" cy="1640318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8264" y="4281846"/>
              <a:ext cx="1008112" cy="1640318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2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2114" y="5301208"/>
            <a:ext cx="7256310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5 </a:t>
            </a:r>
            <a:r>
              <a:rPr lang="en-IE" sz="32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(because it’s an odd number)</a:t>
            </a:r>
            <a:endParaRPr lang="en-IE" sz="32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3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99992" y="1747667"/>
            <a:ext cx="3888432" cy="341632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4400" b="1" dirty="0" smtClean="0"/>
              <a:t>What number is on the opposite side of this die?</a:t>
            </a:r>
            <a:endParaRPr lang="en-IE" sz="4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2024844"/>
            <a:ext cx="2808312" cy="280831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2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5301208"/>
            <a:ext cx="7776864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2 </a:t>
            </a:r>
            <a:r>
              <a:rPr lang="en-IE" sz="28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(because opposite sides always add up to 7)</a:t>
            </a:r>
            <a:endParaRPr lang="en-IE" sz="28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2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12976"/>
            <a:ext cx="7776864" cy="156966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b="1" dirty="0" smtClean="0"/>
              <a:t>What do you get when you cross a dog with a calculator?</a:t>
            </a:r>
            <a:endParaRPr lang="en-IE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5153208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/>
              <a:t>A friend you can count on!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88982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1"/>
            <a:ext cx="7488832" cy="374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7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568" y="1628800"/>
            <a:ext cx="4248472" cy="440120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6000" b="1" dirty="0" smtClean="0"/>
              <a:t>What is the missing number in this sum?</a:t>
            </a:r>
            <a:endParaRPr lang="en-IE" sz="6000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5652120" y="1628800"/>
            <a:ext cx="2808312" cy="4104456"/>
            <a:chOff x="5652120" y="1628800"/>
            <a:chExt cx="2808312" cy="4104456"/>
          </a:xfrm>
        </p:grpSpPr>
        <p:sp>
          <p:nvSpPr>
            <p:cNvPr id="4" name="Rectangle 3"/>
            <p:cNvSpPr/>
            <p:nvPr/>
          </p:nvSpPr>
          <p:spPr>
            <a:xfrm>
              <a:off x="5652120" y="1628800"/>
              <a:ext cx="2808312" cy="410445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6091" y="1815666"/>
              <a:ext cx="2400369" cy="37307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30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5576" y="2151727"/>
            <a:ext cx="3240360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en-IE" sz="6000" b="1" dirty="0" smtClean="0"/>
              <a:t>How tall is Zoe?</a:t>
            </a:r>
            <a:endParaRPr lang="en-IE" sz="6000" b="1" dirty="0"/>
          </a:p>
        </p:txBody>
      </p:sp>
      <p:grpSp>
        <p:nvGrpSpPr>
          <p:cNvPr id="21" name="Group 20"/>
          <p:cNvGrpSpPr/>
          <p:nvPr/>
        </p:nvGrpSpPr>
        <p:grpSpPr>
          <a:xfrm>
            <a:off x="4689465" y="1391415"/>
            <a:ext cx="3615551" cy="4225874"/>
            <a:chOff x="4689465" y="1391415"/>
            <a:chExt cx="3615551" cy="422587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0032" y="2242525"/>
              <a:ext cx="1185014" cy="286408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2023" y="1833361"/>
              <a:ext cx="1792992" cy="330759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860032" y="1702636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/>
                <a:t>Jamie</a:t>
              </a:r>
              <a:endParaRPr lang="en-IE" sz="2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984268" y="139141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/>
                <a:t>Zoe</a:t>
              </a:r>
              <a:endParaRPr lang="en-IE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689465" y="5155624"/>
              <a:ext cx="1401037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/>
                <a:t>1m 23cm</a:t>
              </a:r>
              <a:endParaRPr lang="en-IE" sz="2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512024" y="5155624"/>
              <a:ext cx="1792992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/>
                <a:t>45cm taller</a:t>
              </a:r>
              <a:endParaRPr lang="en-IE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6348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6000" b="1" dirty="0" smtClean="0"/>
              <a:t>True or False:</a:t>
            </a:r>
          </a:p>
          <a:p>
            <a:r>
              <a:rPr lang="en-IE" sz="6000" b="1" dirty="0" smtClean="0"/>
              <a:t>142,857 X 7 = 999,999</a:t>
            </a:r>
            <a:endParaRPr lang="en-IE" sz="6000" b="1" dirty="0"/>
          </a:p>
        </p:txBody>
      </p:sp>
    </p:spTree>
    <p:extLst>
      <p:ext uri="{BB962C8B-B14F-4D97-AF65-F5344CB8AC3E}">
        <p14:creationId xmlns:p14="http://schemas.microsoft.com/office/powerpoint/2010/main" val="113841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4920" y="1647182"/>
            <a:ext cx="7416824" cy="193899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4000" b="1" dirty="0" smtClean="0"/>
              <a:t>Put these pictures into the correct order:</a:t>
            </a:r>
            <a:endParaRPr lang="en-IE" sz="4000" b="1" dirty="0"/>
          </a:p>
        </p:txBody>
      </p:sp>
      <p:grpSp>
        <p:nvGrpSpPr>
          <p:cNvPr id="47" name="Group 46"/>
          <p:cNvGrpSpPr/>
          <p:nvPr/>
        </p:nvGrpSpPr>
        <p:grpSpPr>
          <a:xfrm>
            <a:off x="611559" y="3933056"/>
            <a:ext cx="7920880" cy="2097304"/>
            <a:chOff x="611559" y="3933056"/>
            <a:chExt cx="7920880" cy="2097304"/>
          </a:xfrm>
        </p:grpSpPr>
        <p:grpSp>
          <p:nvGrpSpPr>
            <p:cNvPr id="37" name="Group 36"/>
            <p:cNvGrpSpPr/>
            <p:nvPr/>
          </p:nvGrpSpPr>
          <p:grpSpPr>
            <a:xfrm>
              <a:off x="611559" y="3933056"/>
              <a:ext cx="1440160" cy="1440160"/>
              <a:chOff x="611560" y="4184309"/>
              <a:chExt cx="1440160" cy="1440160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61156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789" y="4307339"/>
                <a:ext cx="1193701" cy="1194100"/>
              </a:xfrm>
              <a:prstGeom prst="rect">
                <a:avLst/>
              </a:prstGeom>
            </p:spPr>
          </p:pic>
        </p:grpSp>
        <p:grpSp>
          <p:nvGrpSpPr>
            <p:cNvPr id="39" name="Group 38"/>
            <p:cNvGrpSpPr/>
            <p:nvPr/>
          </p:nvGrpSpPr>
          <p:grpSpPr>
            <a:xfrm>
              <a:off x="3851919" y="3933056"/>
              <a:ext cx="1440160" cy="1440160"/>
              <a:chOff x="3851920" y="4184309"/>
              <a:chExt cx="1440160" cy="144016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385192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9676" y="4307339"/>
                <a:ext cx="1193302" cy="1194100"/>
              </a:xfrm>
              <a:prstGeom prst="rect">
                <a:avLst/>
              </a:prstGeom>
            </p:spPr>
          </p:pic>
        </p:grpSp>
        <p:grpSp>
          <p:nvGrpSpPr>
            <p:cNvPr id="41" name="Group 40"/>
            <p:cNvGrpSpPr/>
            <p:nvPr/>
          </p:nvGrpSpPr>
          <p:grpSpPr>
            <a:xfrm>
              <a:off x="7092279" y="3933056"/>
              <a:ext cx="1440160" cy="1440160"/>
              <a:chOff x="7092280" y="4184309"/>
              <a:chExt cx="1440160" cy="144016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709228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15509" y="4307339"/>
                <a:ext cx="1193701" cy="1194100"/>
              </a:xfrm>
              <a:prstGeom prst="rect">
                <a:avLst/>
              </a:prstGeom>
            </p:spPr>
          </p:pic>
        </p:grpSp>
        <p:grpSp>
          <p:nvGrpSpPr>
            <p:cNvPr id="38" name="Group 37"/>
            <p:cNvGrpSpPr/>
            <p:nvPr/>
          </p:nvGrpSpPr>
          <p:grpSpPr>
            <a:xfrm>
              <a:off x="2231739" y="3933056"/>
              <a:ext cx="1440160" cy="1440160"/>
              <a:chOff x="2231740" y="4184309"/>
              <a:chExt cx="1440160" cy="1440160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23174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54969" y="4307339"/>
                <a:ext cx="1193701" cy="1194100"/>
              </a:xfrm>
              <a:prstGeom prst="rect">
                <a:avLst/>
              </a:prstGeom>
            </p:spPr>
          </p:pic>
        </p:grpSp>
        <p:grpSp>
          <p:nvGrpSpPr>
            <p:cNvPr id="40" name="Group 39"/>
            <p:cNvGrpSpPr/>
            <p:nvPr/>
          </p:nvGrpSpPr>
          <p:grpSpPr>
            <a:xfrm>
              <a:off x="5472099" y="3933056"/>
              <a:ext cx="1440160" cy="1440160"/>
              <a:chOff x="5472100" y="4184309"/>
              <a:chExt cx="1440160" cy="1440160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547210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95529" y="4307339"/>
                <a:ext cx="1193302" cy="1194100"/>
              </a:xfrm>
              <a:prstGeom prst="rect">
                <a:avLst/>
              </a:prstGeom>
            </p:spPr>
          </p:pic>
        </p:grpSp>
        <p:sp>
          <p:nvSpPr>
            <p:cNvPr id="42" name="TextBox 41"/>
            <p:cNvSpPr txBox="1"/>
            <p:nvPr/>
          </p:nvSpPr>
          <p:spPr>
            <a:xfrm>
              <a:off x="79157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A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41175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B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03193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C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65211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D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27229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E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120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2"/>
            <a:ext cx="7200801" cy="36004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</p:spTree>
    <p:extLst>
      <p:ext uri="{BB962C8B-B14F-4D97-AF65-F5344CB8AC3E}">
        <p14:creationId xmlns:p14="http://schemas.microsoft.com/office/powerpoint/2010/main" val="224385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4032448" cy="347787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6000" b="1" dirty="0" smtClean="0"/>
              <a:t>What is the date 7 days later?</a:t>
            </a:r>
            <a:endParaRPr lang="en-IE" sz="6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124744"/>
            <a:ext cx="3258482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4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5576" y="1628800"/>
            <a:ext cx="7416824" cy="153888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5400" b="1" dirty="0" smtClean="0"/>
              <a:t>How long is this pencil?</a:t>
            </a:r>
            <a:endParaRPr lang="en-IE" sz="5400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1623054" y="3573016"/>
            <a:ext cx="5897892" cy="2398651"/>
            <a:chOff x="1731066" y="3837654"/>
            <a:chExt cx="5897892" cy="2398651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1066" y="5157011"/>
              <a:ext cx="5897892" cy="1051562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17109">
              <a:off x="3013831" y="3597789"/>
              <a:ext cx="2398651" cy="28783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940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84984"/>
            <a:ext cx="7776864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5400" b="1" dirty="0" smtClean="0"/>
              <a:t>When does 10 + 7 = 13?</a:t>
            </a:r>
            <a:endParaRPr lang="en-IE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7895" y="5013176"/>
            <a:ext cx="7776864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/>
              <a:t>When you add wrong!</a:t>
            </a:r>
            <a:endParaRPr lang="en-IE" sz="5400" b="1" dirty="0"/>
          </a:p>
        </p:txBody>
      </p:sp>
    </p:spTree>
    <p:extLst>
      <p:ext uri="{BB962C8B-B14F-4D97-AF65-F5344CB8AC3E}">
        <p14:creationId xmlns:p14="http://schemas.microsoft.com/office/powerpoint/2010/main" val="235926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1069777"/>
            <a:ext cx="7272809" cy="363640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4188564"/>
            <a:ext cx="4876810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1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4400" b="1" dirty="0" smtClean="0"/>
              <a:t>True or False: when you add two odd numbers, the answer is always an even number?</a:t>
            </a:r>
            <a:endParaRPr lang="en-IE" sz="4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3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True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39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14465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en-IE" sz="4800" b="1" dirty="0" smtClean="0"/>
              <a:t>Write this number:</a:t>
            </a:r>
            <a:endParaRPr lang="en-IE" sz="4800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2371761" y="3230841"/>
            <a:ext cx="4400478" cy="1919923"/>
            <a:chOff x="971600" y="3428998"/>
            <a:chExt cx="6382119" cy="278451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248" y="3555300"/>
              <a:ext cx="549471" cy="252508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7470" y="3428998"/>
              <a:ext cx="422542" cy="266652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3453952"/>
              <a:ext cx="1592172" cy="266652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9752" y="3429000"/>
              <a:ext cx="1592172" cy="2666525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0937" y="3478158"/>
              <a:ext cx="422542" cy="2666525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4088" y="3546984"/>
              <a:ext cx="422542" cy="2666525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3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237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75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047134" y="1628800"/>
            <a:ext cx="4413298" cy="341632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4400" b="1" dirty="0" smtClean="0"/>
              <a:t>You buy 2Kg of carrots. How many </a:t>
            </a:r>
            <a:r>
              <a:rPr lang="en-IE" sz="4400" b="1" dirty="0" err="1" smtClean="0"/>
              <a:t>grammes</a:t>
            </a:r>
            <a:r>
              <a:rPr lang="en-IE" sz="4400" b="1" dirty="0" smtClean="0"/>
              <a:t> is that?</a:t>
            </a:r>
            <a:endParaRPr lang="en-IE" sz="4400" b="1" dirty="0"/>
          </a:p>
        </p:txBody>
      </p:sp>
      <p:grpSp>
        <p:nvGrpSpPr>
          <p:cNvPr id="17" name="Group 16"/>
          <p:cNvGrpSpPr/>
          <p:nvPr/>
        </p:nvGrpSpPr>
        <p:grpSpPr>
          <a:xfrm>
            <a:off x="887693" y="1988841"/>
            <a:ext cx="3197018" cy="3112019"/>
            <a:chOff x="887693" y="1988841"/>
            <a:chExt cx="3197018" cy="3112019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7693" y="1988841"/>
              <a:ext cx="2892219" cy="184529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4915" y="2511423"/>
              <a:ext cx="2892219" cy="1845296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2492" y="3255564"/>
              <a:ext cx="2892219" cy="1845296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3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2,000g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76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1628800"/>
            <a:ext cx="3888432" cy="341632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4400" b="1" dirty="0" smtClean="0"/>
              <a:t>What number replaces the </a:t>
            </a:r>
            <a:r>
              <a:rPr lang="en-IE" sz="4400" b="1" dirty="0" smtClean="0">
                <a:solidFill>
                  <a:srgbClr val="FF0000"/>
                </a:solidFill>
              </a:rPr>
              <a:t>?</a:t>
            </a:r>
            <a:r>
              <a:rPr lang="en-IE" sz="4400" b="1" dirty="0" smtClean="0"/>
              <a:t> in this Magic Square?</a:t>
            </a:r>
            <a:endParaRPr lang="en-IE" sz="4400" b="1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723290"/>
              </p:ext>
            </p:extLst>
          </p:nvPr>
        </p:nvGraphicFramePr>
        <p:xfrm>
          <a:off x="5076056" y="1910067"/>
          <a:ext cx="3168351" cy="2959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6117"/>
                <a:gridCol w="1056117"/>
                <a:gridCol w="1056117"/>
              </a:tblGrid>
              <a:tr h="986364"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IE" sz="4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7</a:t>
                      </a:r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6</a:t>
                      </a:r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6364"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IE" sz="4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6364"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4</a:t>
                      </a:r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8</a:t>
                      </a:r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3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09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19571" y="1884303"/>
            <a:ext cx="4104456" cy="292387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4800" b="1" dirty="0" smtClean="0"/>
              <a:t>What fraction of this shape is shaded? </a:t>
            </a:r>
            <a:endParaRPr lang="en-IE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643938"/>
            <a:ext cx="3404609" cy="34046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3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⅗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90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4400" b="1" dirty="0" smtClean="0"/>
              <a:t>A match began at 11:30am and finished 90 minutes later. At what time did the match end?</a:t>
            </a:r>
            <a:endParaRPr lang="en-IE" sz="4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3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1pm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64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1628800"/>
            <a:ext cx="7416824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6000" b="1" dirty="0" smtClean="0"/>
              <a:t>What number goes in the empty box?</a:t>
            </a:r>
            <a:endParaRPr lang="en-IE" sz="6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1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566678" y="4725144"/>
            <a:ext cx="5741626" cy="648072"/>
            <a:chOff x="1566678" y="4246105"/>
            <a:chExt cx="5741626" cy="648072"/>
          </a:xfrm>
        </p:grpSpPr>
        <p:sp>
          <p:nvSpPr>
            <p:cNvPr id="15" name="Rectangle 14"/>
            <p:cNvSpPr/>
            <p:nvPr/>
          </p:nvSpPr>
          <p:spPr>
            <a:xfrm>
              <a:off x="1566678" y="4246105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 smtClean="0">
                  <a:solidFill>
                    <a:schemeClr val="tx1"/>
                  </a:solidFill>
                </a:rPr>
                <a:t>7</a:t>
              </a:r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763632" y="4246105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 smtClean="0">
                  <a:solidFill>
                    <a:schemeClr val="tx1"/>
                  </a:solidFill>
                </a:rPr>
                <a:t>+</a:t>
              </a:r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960586" y="4246105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157540" y="4246105"/>
              <a:ext cx="648072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 smtClean="0">
                  <a:solidFill>
                    <a:schemeClr val="tx1"/>
                  </a:solidFill>
                </a:rPr>
                <a:t>=</a:t>
              </a:r>
              <a:endParaRPr lang="en-IE" sz="5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354494" y="4246105"/>
              <a:ext cx="953810" cy="648072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E" sz="5400" b="1" dirty="0" smtClean="0">
                  <a:solidFill>
                    <a:schemeClr val="tx1"/>
                  </a:solidFill>
                </a:rPr>
                <a:t>18</a:t>
              </a:r>
              <a:endParaRPr lang="en-IE" sz="5400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239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84984"/>
            <a:ext cx="7776864" cy="175432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5400" b="1" dirty="0" smtClean="0"/>
              <a:t>Which tool is best for mathematicians?</a:t>
            </a:r>
            <a:endParaRPr lang="en-IE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7895" y="5241974"/>
            <a:ext cx="7776864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/>
              <a:t>A Multi-pliers!</a:t>
            </a:r>
            <a:endParaRPr lang="en-IE" sz="5400" b="1" dirty="0"/>
          </a:p>
        </p:txBody>
      </p:sp>
    </p:spTree>
    <p:extLst>
      <p:ext uri="{BB962C8B-B14F-4D97-AF65-F5344CB8AC3E}">
        <p14:creationId xmlns:p14="http://schemas.microsoft.com/office/powerpoint/2010/main" val="204782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1"/>
            <a:ext cx="7488832" cy="374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2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67944" y="1828562"/>
            <a:ext cx="4320480" cy="320087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5400" b="1" dirty="0" smtClean="0"/>
              <a:t>What is the name of this 3D </a:t>
            </a:r>
            <a:r>
              <a:rPr lang="en-IE" sz="5400" b="1" dirty="0"/>
              <a:t>s</a:t>
            </a:r>
            <a:r>
              <a:rPr lang="en-IE" sz="5400" b="1" dirty="0" smtClean="0"/>
              <a:t>hape?</a:t>
            </a:r>
            <a:endParaRPr lang="en-IE" sz="5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69" y="2024904"/>
            <a:ext cx="2822550" cy="281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9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403187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fr-CA" altLang="en-US" sz="5400" b="1" dirty="0" err="1"/>
              <a:t>My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tens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number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is</a:t>
            </a:r>
            <a:r>
              <a:rPr lang="fr-CA" altLang="en-US" sz="5400" b="1" dirty="0"/>
              <a:t> 9. </a:t>
            </a:r>
            <a:r>
              <a:rPr lang="fr-CA" altLang="en-US" sz="5400" b="1" dirty="0" err="1"/>
              <a:t>My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units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number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is</a:t>
            </a:r>
            <a:r>
              <a:rPr lang="fr-CA" altLang="en-US" sz="5400" b="1" dirty="0"/>
              <a:t> 1. </a:t>
            </a:r>
            <a:r>
              <a:rPr lang="fr-CA" altLang="en-US" sz="5400" b="1" dirty="0" err="1"/>
              <a:t>My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hundreds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number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is</a:t>
            </a:r>
            <a:r>
              <a:rPr lang="fr-CA" altLang="en-US" sz="5400" b="1" dirty="0"/>
              <a:t> 3. </a:t>
            </a:r>
            <a:r>
              <a:rPr lang="fr-CA" altLang="en-US" sz="5400" b="1" dirty="0" err="1"/>
              <a:t>What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number</a:t>
            </a:r>
            <a:r>
              <a:rPr lang="fr-CA" altLang="en-US" sz="5400" b="1" dirty="0"/>
              <a:t> </a:t>
            </a:r>
            <a:r>
              <a:rPr lang="fr-CA" altLang="en-US" sz="5400" b="1" dirty="0" err="1"/>
              <a:t>am</a:t>
            </a:r>
            <a:r>
              <a:rPr lang="fr-CA" altLang="en-US" sz="5400" b="1" dirty="0"/>
              <a:t> I?</a:t>
            </a:r>
          </a:p>
        </p:txBody>
      </p:sp>
    </p:spTree>
    <p:extLst>
      <p:ext uri="{BB962C8B-B14F-4D97-AF65-F5344CB8AC3E}">
        <p14:creationId xmlns:p14="http://schemas.microsoft.com/office/powerpoint/2010/main" val="1599710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6600" b="1" dirty="0" smtClean="0"/>
              <a:t>How many days are there in a fortnight?</a:t>
            </a:r>
            <a:endParaRPr lang="en-IE" sz="6600" b="1" dirty="0"/>
          </a:p>
        </p:txBody>
      </p:sp>
    </p:spTree>
    <p:extLst>
      <p:ext uri="{BB962C8B-B14F-4D97-AF65-F5344CB8AC3E}">
        <p14:creationId xmlns:p14="http://schemas.microsoft.com/office/powerpoint/2010/main" val="32198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4032448" cy="440120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4800" b="1" dirty="0" smtClean="0"/>
              <a:t>Yes or no, is this picture of a monkey symmetrical or not?</a:t>
            </a:r>
            <a:endParaRPr lang="en-IE" sz="48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72816"/>
            <a:ext cx="323235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12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568" y="1628800"/>
            <a:ext cx="3672408" cy="320087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5400" b="1" dirty="0" smtClean="0"/>
              <a:t>Write this time in words: </a:t>
            </a:r>
            <a:endParaRPr lang="en-IE" sz="54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4788024" y="2270853"/>
            <a:ext cx="3707898" cy="2161999"/>
            <a:chOff x="4788024" y="2270853"/>
            <a:chExt cx="3707898" cy="2161999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2270853"/>
              <a:ext cx="3707898" cy="2161999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5505050" y="2992691"/>
              <a:ext cx="998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6000" b="1" dirty="0" smtClean="0">
                  <a:solidFill>
                    <a:schemeClr val="bg1"/>
                  </a:solidFill>
                </a:rPr>
                <a:t>13</a:t>
              </a:r>
              <a:endParaRPr lang="en-IE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01194" y="2992690"/>
              <a:ext cx="998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6000" b="1" dirty="0">
                  <a:solidFill>
                    <a:schemeClr val="bg1"/>
                  </a:solidFill>
                </a:rPr>
                <a:t>5</a:t>
              </a:r>
              <a:r>
                <a:rPr lang="en-IE" sz="6000" b="1" dirty="0" smtClean="0">
                  <a:solidFill>
                    <a:schemeClr val="bg1"/>
                  </a:solidFill>
                </a:rPr>
                <a:t>0</a:t>
              </a:r>
              <a:endParaRPr lang="en-IE" sz="6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673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04864"/>
            <a:ext cx="3370305" cy="20949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11960" y="1828562"/>
            <a:ext cx="4248472" cy="366254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 smtClean="0"/>
              <a:t>6</a:t>
            </a:r>
            <a:endParaRPr lang="en-IE" sz="4000" b="1" u="sng" dirty="0" smtClean="0"/>
          </a:p>
          <a:p>
            <a:r>
              <a:rPr lang="en-IE" sz="4800" b="1" dirty="0" smtClean="0"/>
              <a:t>How many more eggs are needed to make a dozen? </a:t>
            </a:r>
            <a:endParaRPr lang="en-IE" sz="4800" b="1" dirty="0"/>
          </a:p>
        </p:txBody>
      </p:sp>
    </p:spTree>
    <p:extLst>
      <p:ext uri="{BB962C8B-B14F-4D97-AF65-F5344CB8AC3E}">
        <p14:creationId xmlns:p14="http://schemas.microsoft.com/office/powerpoint/2010/main" val="383778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84984"/>
            <a:ext cx="7776864" cy="175432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5400" b="1" dirty="0" smtClean="0"/>
              <a:t>There was once a hen who counted her own eggs ….</a:t>
            </a:r>
            <a:endParaRPr lang="en-IE" sz="5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7895" y="5241974"/>
            <a:ext cx="7776864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800" b="1" dirty="0" smtClean="0"/>
              <a:t>She was a </a:t>
            </a:r>
            <a:r>
              <a:rPr lang="en-IE" sz="4800" b="1" dirty="0" err="1" smtClean="0"/>
              <a:t>Mathema</a:t>
            </a:r>
            <a:r>
              <a:rPr lang="en-IE" sz="4800" b="1" dirty="0" smtClean="0"/>
              <a:t>-Chicken!</a:t>
            </a:r>
            <a:endParaRPr lang="en-IE" sz="4800" b="1" dirty="0"/>
          </a:p>
        </p:txBody>
      </p:sp>
    </p:spTree>
    <p:extLst>
      <p:ext uri="{BB962C8B-B14F-4D97-AF65-F5344CB8AC3E}">
        <p14:creationId xmlns:p14="http://schemas.microsoft.com/office/powerpoint/2010/main" val="54312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11" y="980728"/>
            <a:ext cx="7488832" cy="37444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4188564"/>
            <a:ext cx="4876810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4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07904" y="1628800"/>
            <a:ext cx="4680520" cy="347787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en-IE" sz="6000" b="1" dirty="0" smtClean="0"/>
              <a:t>What is the name of this 2D shape?</a:t>
            </a:r>
            <a:endParaRPr lang="en-IE" sz="6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632014"/>
            <a:ext cx="2808312" cy="440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1628800"/>
            <a:ext cx="4248472" cy="292387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4800" b="1" dirty="0" smtClean="0"/>
              <a:t>What is the missing number in this sum?</a:t>
            </a:r>
            <a:endParaRPr lang="en-IE" sz="4800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5652120" y="1628800"/>
            <a:ext cx="2808312" cy="4104456"/>
            <a:chOff x="5652120" y="1628800"/>
            <a:chExt cx="2808312" cy="4104456"/>
          </a:xfrm>
        </p:grpSpPr>
        <p:sp>
          <p:nvSpPr>
            <p:cNvPr id="4" name="Rectangle 3"/>
            <p:cNvSpPr/>
            <p:nvPr/>
          </p:nvSpPr>
          <p:spPr>
            <a:xfrm>
              <a:off x="5652120" y="1628800"/>
              <a:ext cx="2808312" cy="4104456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6091" y="1815666"/>
              <a:ext cx="2400369" cy="3730724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4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03648" y="5084725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58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55576" y="2151727"/>
            <a:ext cx="3240360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en-IE" sz="6000" b="1" dirty="0" smtClean="0"/>
              <a:t>How tall is Zoe?</a:t>
            </a:r>
            <a:endParaRPr lang="en-IE" sz="6000" b="1" dirty="0"/>
          </a:p>
        </p:txBody>
      </p:sp>
      <p:grpSp>
        <p:nvGrpSpPr>
          <p:cNvPr id="21" name="Group 20"/>
          <p:cNvGrpSpPr/>
          <p:nvPr/>
        </p:nvGrpSpPr>
        <p:grpSpPr>
          <a:xfrm>
            <a:off x="4689465" y="1391415"/>
            <a:ext cx="3615551" cy="4225874"/>
            <a:chOff x="4689465" y="1391415"/>
            <a:chExt cx="3615551" cy="422587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0032" y="2242525"/>
              <a:ext cx="1185014" cy="286408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2023" y="1833361"/>
              <a:ext cx="1792992" cy="330759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860032" y="1702636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/>
                <a:t>Jamie</a:t>
              </a:r>
              <a:endParaRPr lang="en-IE" sz="2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984268" y="139141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/>
                <a:t>Zoe</a:t>
              </a:r>
              <a:endParaRPr lang="en-IE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689465" y="5155624"/>
              <a:ext cx="1401037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/>
                <a:t>1m 23cm</a:t>
              </a:r>
              <a:endParaRPr lang="en-IE" sz="2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512024" y="5155624"/>
              <a:ext cx="1792992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/>
                <a:t>45cm taller</a:t>
              </a:r>
              <a:endParaRPr lang="en-IE" sz="2400" b="1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4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1m 68cm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59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6000" b="1" dirty="0" smtClean="0"/>
              <a:t>True or False:</a:t>
            </a:r>
          </a:p>
          <a:p>
            <a:r>
              <a:rPr lang="en-IE" sz="6000" b="1" dirty="0" smtClean="0"/>
              <a:t>142,857 X 7 = 999,999</a:t>
            </a:r>
            <a:endParaRPr lang="en-IE" sz="6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4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True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1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84920" y="1647182"/>
            <a:ext cx="7416824" cy="181588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3600" b="1" dirty="0" smtClean="0"/>
              <a:t>Put these pictures into the correct order:</a:t>
            </a:r>
            <a:endParaRPr lang="en-IE" sz="3600" b="1" dirty="0"/>
          </a:p>
        </p:txBody>
      </p:sp>
      <p:grpSp>
        <p:nvGrpSpPr>
          <p:cNvPr id="47" name="Group 46"/>
          <p:cNvGrpSpPr/>
          <p:nvPr/>
        </p:nvGrpSpPr>
        <p:grpSpPr>
          <a:xfrm>
            <a:off x="1604675" y="3573014"/>
            <a:ext cx="6177312" cy="1635639"/>
            <a:chOff x="611559" y="3933056"/>
            <a:chExt cx="7920880" cy="2097304"/>
          </a:xfrm>
        </p:grpSpPr>
        <p:grpSp>
          <p:nvGrpSpPr>
            <p:cNvPr id="37" name="Group 36"/>
            <p:cNvGrpSpPr/>
            <p:nvPr/>
          </p:nvGrpSpPr>
          <p:grpSpPr>
            <a:xfrm>
              <a:off x="611559" y="3933056"/>
              <a:ext cx="1440160" cy="1440160"/>
              <a:chOff x="611560" y="4184309"/>
              <a:chExt cx="1440160" cy="1440160"/>
            </a:xfrm>
          </p:grpSpPr>
          <p:sp>
            <p:nvSpPr>
              <p:cNvPr id="32" name="Rectangle 31"/>
              <p:cNvSpPr/>
              <p:nvPr/>
            </p:nvSpPr>
            <p:spPr>
              <a:xfrm>
                <a:off x="61156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789" y="4307339"/>
                <a:ext cx="1193701" cy="1194100"/>
              </a:xfrm>
              <a:prstGeom prst="rect">
                <a:avLst/>
              </a:prstGeom>
            </p:spPr>
          </p:pic>
        </p:grpSp>
        <p:grpSp>
          <p:nvGrpSpPr>
            <p:cNvPr id="39" name="Group 38"/>
            <p:cNvGrpSpPr/>
            <p:nvPr/>
          </p:nvGrpSpPr>
          <p:grpSpPr>
            <a:xfrm>
              <a:off x="3851919" y="3933056"/>
              <a:ext cx="1440160" cy="1440160"/>
              <a:chOff x="3851920" y="4184309"/>
              <a:chExt cx="1440160" cy="144016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385192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9676" y="4307339"/>
                <a:ext cx="1193302" cy="1194100"/>
              </a:xfrm>
              <a:prstGeom prst="rect">
                <a:avLst/>
              </a:prstGeom>
            </p:spPr>
          </p:pic>
        </p:grpSp>
        <p:grpSp>
          <p:nvGrpSpPr>
            <p:cNvPr id="41" name="Group 40"/>
            <p:cNvGrpSpPr/>
            <p:nvPr/>
          </p:nvGrpSpPr>
          <p:grpSpPr>
            <a:xfrm>
              <a:off x="7092279" y="3933056"/>
              <a:ext cx="1440160" cy="1440160"/>
              <a:chOff x="7092280" y="4184309"/>
              <a:chExt cx="1440160" cy="144016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709228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15509" y="4307339"/>
                <a:ext cx="1193701" cy="1194100"/>
              </a:xfrm>
              <a:prstGeom prst="rect">
                <a:avLst/>
              </a:prstGeom>
            </p:spPr>
          </p:pic>
        </p:grpSp>
        <p:grpSp>
          <p:nvGrpSpPr>
            <p:cNvPr id="38" name="Group 37"/>
            <p:cNvGrpSpPr/>
            <p:nvPr/>
          </p:nvGrpSpPr>
          <p:grpSpPr>
            <a:xfrm>
              <a:off x="2231739" y="3933056"/>
              <a:ext cx="1440160" cy="1440160"/>
              <a:chOff x="2231740" y="4184309"/>
              <a:chExt cx="1440160" cy="1440160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223174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54969" y="4307339"/>
                <a:ext cx="1193701" cy="1194100"/>
              </a:xfrm>
              <a:prstGeom prst="rect">
                <a:avLst/>
              </a:prstGeom>
            </p:spPr>
          </p:pic>
        </p:grpSp>
        <p:grpSp>
          <p:nvGrpSpPr>
            <p:cNvPr id="40" name="Group 39"/>
            <p:cNvGrpSpPr/>
            <p:nvPr/>
          </p:nvGrpSpPr>
          <p:grpSpPr>
            <a:xfrm>
              <a:off x="5472099" y="3933056"/>
              <a:ext cx="1440160" cy="1440160"/>
              <a:chOff x="5472100" y="4184309"/>
              <a:chExt cx="1440160" cy="1440160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5472100" y="4184309"/>
                <a:ext cx="1440160" cy="1440160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95529" y="4307339"/>
                <a:ext cx="1193302" cy="1194100"/>
              </a:xfrm>
              <a:prstGeom prst="rect">
                <a:avLst/>
              </a:prstGeom>
            </p:spPr>
          </p:pic>
        </p:grpSp>
        <p:sp>
          <p:nvSpPr>
            <p:cNvPr id="42" name="TextBox 41"/>
            <p:cNvSpPr txBox="1"/>
            <p:nvPr/>
          </p:nvSpPr>
          <p:spPr>
            <a:xfrm>
              <a:off x="79157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A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41175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B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03193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C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65211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D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272298" y="5568695"/>
              <a:ext cx="1080120" cy="46166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2400" b="1" dirty="0" smtClean="0">
                  <a:solidFill>
                    <a:srgbClr val="FF0000"/>
                  </a:solidFill>
                </a:rPr>
                <a:t>E</a:t>
              </a:r>
              <a:endParaRPr lang="en-IE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4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10462" y="5373216"/>
            <a:ext cx="4123075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D, B, E, C, A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11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9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4032448" cy="347787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6000" b="1" dirty="0" smtClean="0"/>
              <a:t>What is the date 7 days later?</a:t>
            </a:r>
            <a:endParaRPr lang="en-IE" sz="6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124744"/>
            <a:ext cx="3258482" cy="422108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4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83668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May 4th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78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55576" y="1628800"/>
            <a:ext cx="7416824" cy="153888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5400" b="1" dirty="0" smtClean="0"/>
              <a:t>How long is this pencil?</a:t>
            </a:r>
            <a:endParaRPr lang="en-IE" sz="5400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1627381" y="2564904"/>
            <a:ext cx="5897892" cy="2398651"/>
            <a:chOff x="1731066" y="3837654"/>
            <a:chExt cx="5897892" cy="2398651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1066" y="5157011"/>
              <a:ext cx="5897892" cy="1051562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17109">
              <a:off x="3013831" y="3597789"/>
              <a:ext cx="2398651" cy="2878381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4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10cm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05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12976"/>
            <a:ext cx="7776864" cy="144655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/>
              <a:t>There are three kinds of people in the world ….</a:t>
            </a:r>
            <a:endParaRPr lang="en-IE" sz="4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07165" y="4797152"/>
            <a:ext cx="7776864" cy="1446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/>
              <a:t>People who can count and people who can’t!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228091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1"/>
            <a:ext cx="7488832" cy="374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6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6327" y="1916832"/>
            <a:ext cx="3884105" cy="378565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4000" b="1" dirty="0" smtClean="0"/>
              <a:t>This is a section from a 100 Square. What number </a:t>
            </a:r>
            <a:r>
              <a:rPr lang="en-IE" sz="4000" b="1" dirty="0" smtClean="0"/>
              <a:t>goes where the </a:t>
            </a:r>
            <a:r>
              <a:rPr lang="en-IE" sz="4000" b="1" dirty="0" smtClean="0">
                <a:solidFill>
                  <a:srgbClr val="FF0000"/>
                </a:solidFill>
              </a:rPr>
              <a:t>?</a:t>
            </a:r>
            <a:r>
              <a:rPr lang="en-IE" sz="4000" b="1" dirty="0" smtClean="0"/>
              <a:t> is</a:t>
            </a:r>
            <a:r>
              <a:rPr lang="en-IE" sz="4000" b="1" dirty="0" smtClean="0"/>
              <a:t>?</a:t>
            </a:r>
            <a:endParaRPr lang="en-IE" sz="4000" b="1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653061"/>
              </p:ext>
            </p:extLst>
          </p:nvPr>
        </p:nvGraphicFramePr>
        <p:xfrm>
          <a:off x="875928" y="2176448"/>
          <a:ext cx="3336032" cy="30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4008"/>
                <a:gridCol w="834008"/>
                <a:gridCol w="834008"/>
                <a:gridCol w="83400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IE" sz="4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4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69</a:t>
                      </a:r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671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9843" y="1695133"/>
            <a:ext cx="3902157" cy="366254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2</a:t>
            </a:r>
            <a:endParaRPr lang="en-IE" sz="4000" b="1" u="sng" dirty="0" smtClean="0"/>
          </a:p>
          <a:p>
            <a:r>
              <a:rPr lang="en-IE" sz="4800" b="1" dirty="0" smtClean="0"/>
              <a:t>Which is the most favourite school subject?</a:t>
            </a:r>
            <a:endParaRPr lang="en-IE" sz="48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95133"/>
            <a:ext cx="3623095" cy="389190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9770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08668" y="1628799"/>
            <a:ext cx="7679755" cy="347787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6000" b="1" dirty="0" smtClean="0"/>
              <a:t>What comes next in this sequence?</a:t>
            </a:r>
          </a:p>
          <a:p>
            <a:pPr algn="ctr"/>
            <a:r>
              <a:rPr lang="en-IE" sz="6000" b="1" dirty="0" smtClean="0"/>
              <a:t>3, 6, 9, 12, ___</a:t>
            </a:r>
            <a:endParaRPr lang="en-IE" sz="6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1</a:t>
            </a:r>
          </a:p>
        </p:txBody>
      </p:sp>
    </p:spTree>
    <p:extLst>
      <p:ext uri="{BB962C8B-B14F-4D97-AF65-F5344CB8AC3E}">
        <p14:creationId xmlns:p14="http://schemas.microsoft.com/office/powerpoint/2010/main" val="202497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5574" y="1644873"/>
            <a:ext cx="7704857" cy="218521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4800" b="1" dirty="0" smtClean="0"/>
              <a:t>Name the fruit that is sixth in line:</a:t>
            </a:r>
            <a:endParaRPr lang="en-IE" sz="4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38" y="4293096"/>
            <a:ext cx="7524328" cy="155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64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83568" y="1628800"/>
            <a:ext cx="4320480" cy="440120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4</a:t>
            </a:r>
            <a:endParaRPr lang="en-IE" sz="4000" b="1" u="sng" dirty="0" smtClean="0"/>
          </a:p>
          <a:p>
            <a:r>
              <a:rPr lang="en-IE" sz="4000" b="1" dirty="0" smtClean="0"/>
              <a:t>Josie got €10 from granny for her birthday. How much had she left after she bought the backpack?</a:t>
            </a:r>
            <a:endParaRPr lang="en-IE" sz="4000" b="1" dirty="0"/>
          </a:p>
        </p:txBody>
      </p:sp>
      <p:grpSp>
        <p:nvGrpSpPr>
          <p:cNvPr id="26" name="Group 25"/>
          <p:cNvGrpSpPr/>
          <p:nvPr/>
        </p:nvGrpSpPr>
        <p:grpSpPr>
          <a:xfrm>
            <a:off x="5361424" y="1500088"/>
            <a:ext cx="3230959" cy="3857824"/>
            <a:chOff x="5364088" y="1083779"/>
            <a:chExt cx="3230959" cy="3857824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4088" y="2060848"/>
              <a:ext cx="3230959" cy="2880755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55089">
              <a:off x="6471173" y="1083779"/>
              <a:ext cx="1944216" cy="1262311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 rot="20355089">
              <a:off x="6798655" y="1399176"/>
              <a:ext cx="12501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3600" b="1" dirty="0" smtClean="0"/>
                <a:t>€</a:t>
              </a:r>
              <a:r>
                <a:rPr lang="en-IE" sz="3600" b="1" dirty="0" smtClean="0"/>
                <a:t>6.95</a:t>
              </a:r>
              <a:endParaRPr lang="en-IE" sz="3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3104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1600" y="2618463"/>
            <a:ext cx="4392488" cy="163121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6000" b="1" dirty="0" smtClean="0"/>
              <a:t>19 – 7 &gt; 8 + 6</a:t>
            </a:r>
            <a:endParaRPr lang="en-IE" sz="60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132856"/>
            <a:ext cx="2803120" cy="280831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5805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1600" y="1628800"/>
            <a:ext cx="7416824" cy="292387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3600" b="1" dirty="0" smtClean="0"/>
              <a:t>A bus leaves its depot at 7:55am. It makes three stops with 10 minutes between each stop. At what time does it reach its final destination?</a:t>
            </a:r>
            <a:endParaRPr lang="en-IE" sz="3600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700" y="4725144"/>
            <a:ext cx="4928599" cy="158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5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12976"/>
            <a:ext cx="7776864" cy="156966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800" b="1" dirty="0" smtClean="0"/>
              <a:t>Why did the two 4s skip lunch?</a:t>
            </a:r>
            <a:endParaRPr lang="en-IE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3568" y="5153208"/>
            <a:ext cx="7776864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4400" b="1" dirty="0" smtClean="0"/>
              <a:t>Because they already ate!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171206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11" y="851520"/>
            <a:ext cx="7488832" cy="37444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4188564"/>
            <a:ext cx="4876810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78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067944" y="1828562"/>
            <a:ext cx="4320480" cy="320087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5400" b="1" dirty="0" smtClean="0"/>
              <a:t>What is the name of this 3D </a:t>
            </a:r>
            <a:r>
              <a:rPr lang="en-IE" sz="5400" b="1" dirty="0"/>
              <a:t>s</a:t>
            </a:r>
            <a:r>
              <a:rPr lang="en-IE" sz="5400" b="1" dirty="0" smtClean="0"/>
              <a:t>hape?</a:t>
            </a:r>
            <a:endParaRPr lang="en-IE" sz="54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69" y="2024904"/>
            <a:ext cx="2822550" cy="28183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5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Sphere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45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341632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2</a:t>
            </a:r>
          </a:p>
          <a:p>
            <a:r>
              <a:rPr lang="fr-CA" altLang="en-US" sz="4400" b="1" dirty="0" err="1"/>
              <a:t>My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tens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number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is</a:t>
            </a:r>
            <a:r>
              <a:rPr lang="fr-CA" altLang="en-US" sz="4400" b="1" dirty="0"/>
              <a:t> 9. </a:t>
            </a:r>
            <a:r>
              <a:rPr lang="fr-CA" altLang="en-US" sz="4400" b="1" dirty="0" err="1"/>
              <a:t>My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units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number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is</a:t>
            </a:r>
            <a:r>
              <a:rPr lang="fr-CA" altLang="en-US" sz="4400" b="1" dirty="0"/>
              <a:t> 1. </a:t>
            </a:r>
            <a:r>
              <a:rPr lang="fr-CA" altLang="en-US" sz="4400" b="1" dirty="0" err="1"/>
              <a:t>My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hundreds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number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is</a:t>
            </a:r>
            <a:r>
              <a:rPr lang="fr-CA" altLang="en-US" sz="4400" b="1" dirty="0"/>
              <a:t> 3. </a:t>
            </a:r>
            <a:r>
              <a:rPr lang="fr-CA" altLang="en-US" sz="4400" b="1" dirty="0" err="1"/>
              <a:t>What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number</a:t>
            </a:r>
            <a:r>
              <a:rPr lang="fr-CA" altLang="en-US" sz="4400" b="1" dirty="0"/>
              <a:t> </a:t>
            </a:r>
            <a:r>
              <a:rPr lang="fr-CA" altLang="en-US" sz="4400" b="1" dirty="0" err="1"/>
              <a:t>am</a:t>
            </a:r>
            <a:r>
              <a:rPr lang="fr-CA" altLang="en-US" sz="4400" b="1" dirty="0"/>
              <a:t> I?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5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391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5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1628800"/>
            <a:ext cx="7416824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6600" b="1" dirty="0" smtClean="0"/>
              <a:t>How many days are there in a fortnight?</a:t>
            </a:r>
            <a:endParaRPr lang="en-IE" sz="6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5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14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29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55576" y="2079719"/>
            <a:ext cx="4608512" cy="255454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4000" b="1" dirty="0" smtClean="0"/>
              <a:t>Yes or no, is this picture of a monkey symmetrical or not?</a:t>
            </a:r>
            <a:endParaRPr lang="en-IE" sz="40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721" y="1772816"/>
            <a:ext cx="2788698" cy="31683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5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No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763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1628800"/>
            <a:ext cx="7416824" cy="347787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4</a:t>
            </a:r>
          </a:p>
          <a:p>
            <a:r>
              <a:rPr lang="en-IE" sz="6000" b="1" dirty="0" smtClean="0"/>
              <a:t>Make the smallest possible number using these digits:</a:t>
            </a:r>
            <a:endParaRPr lang="en-IE" sz="6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39552" y="571327"/>
            <a:ext cx="2232247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1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238400" y="5352933"/>
            <a:ext cx="648072" cy="64807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5400" b="1" dirty="0" smtClean="0">
                <a:solidFill>
                  <a:schemeClr val="tx1"/>
                </a:solidFill>
              </a:rPr>
              <a:t>4</a:t>
            </a:r>
            <a:endParaRPr lang="en-IE" sz="5400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19331" y="5352933"/>
            <a:ext cx="648072" cy="64807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5400" b="1" dirty="0" smtClean="0">
                <a:solidFill>
                  <a:schemeClr val="tx1"/>
                </a:solidFill>
              </a:rPr>
              <a:t>9</a:t>
            </a:r>
            <a:endParaRPr lang="en-IE" sz="54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600262" y="5352933"/>
            <a:ext cx="648072" cy="64807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5400" b="1" dirty="0" smtClean="0">
                <a:solidFill>
                  <a:schemeClr val="tx1"/>
                </a:solidFill>
              </a:rPr>
              <a:t>5</a:t>
            </a:r>
            <a:endParaRPr lang="en-IE" sz="5400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81193" y="5352933"/>
            <a:ext cx="648072" cy="64807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5400" b="1" dirty="0" smtClean="0">
                <a:solidFill>
                  <a:schemeClr val="tx1"/>
                </a:solidFill>
              </a:rPr>
              <a:t>2</a:t>
            </a:r>
            <a:endParaRPr lang="en-IE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20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1628800"/>
            <a:ext cx="3672408" cy="320087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5400" b="1" dirty="0" smtClean="0"/>
              <a:t>Write this time in words: </a:t>
            </a:r>
            <a:endParaRPr lang="en-IE" sz="5400" b="1" dirty="0"/>
          </a:p>
        </p:txBody>
      </p:sp>
      <p:grpSp>
        <p:nvGrpSpPr>
          <p:cNvPr id="2" name="Group 1"/>
          <p:cNvGrpSpPr/>
          <p:nvPr/>
        </p:nvGrpSpPr>
        <p:grpSpPr>
          <a:xfrm>
            <a:off x="4788024" y="2270853"/>
            <a:ext cx="3707898" cy="2161999"/>
            <a:chOff x="4788024" y="2270853"/>
            <a:chExt cx="3707898" cy="2161999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2270853"/>
              <a:ext cx="3707898" cy="2161999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5505050" y="2992691"/>
              <a:ext cx="998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6000" b="1" dirty="0" smtClean="0">
                  <a:solidFill>
                    <a:schemeClr val="bg1"/>
                  </a:solidFill>
                </a:rPr>
                <a:t>13</a:t>
              </a:r>
              <a:endParaRPr lang="en-IE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801194" y="2992690"/>
              <a:ext cx="99888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E" sz="6000" b="1" dirty="0">
                  <a:solidFill>
                    <a:schemeClr val="bg1"/>
                  </a:solidFill>
                </a:rPr>
                <a:t>5</a:t>
              </a:r>
              <a:r>
                <a:rPr lang="en-IE" sz="6000" b="1" dirty="0" smtClean="0">
                  <a:solidFill>
                    <a:schemeClr val="bg1"/>
                  </a:solidFill>
                </a:rPr>
                <a:t>0</a:t>
              </a:r>
              <a:endParaRPr lang="en-IE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5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9772" y="5301208"/>
            <a:ext cx="3780420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Ten to Two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51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04864"/>
            <a:ext cx="3370305" cy="20949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11960" y="1828562"/>
            <a:ext cx="4248472" cy="366254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 smtClean="0"/>
              <a:t>6</a:t>
            </a:r>
            <a:endParaRPr lang="en-IE" sz="4000" b="1" u="sng" dirty="0" smtClean="0"/>
          </a:p>
          <a:p>
            <a:r>
              <a:rPr lang="en-IE" sz="4800" b="1" dirty="0" smtClean="0"/>
              <a:t>How many more eggs are needed to make a dozen? </a:t>
            </a:r>
            <a:endParaRPr lang="en-IE" sz="4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 smtClean="0">
                <a:ln w="28575">
                  <a:noFill/>
                </a:ln>
              </a:rPr>
              <a:t>5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600" y="5071263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8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97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51520"/>
            <a:ext cx="5462741" cy="2731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7895" y="3212976"/>
            <a:ext cx="7776864" cy="2123658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/>
              <a:t>A farmer had 198 sheep but when he rounded them up, he had 200!</a:t>
            </a:r>
            <a:endParaRPr lang="en-IE" sz="4400" b="1" dirty="0"/>
          </a:p>
        </p:txBody>
      </p:sp>
    </p:spTree>
    <p:extLst>
      <p:ext uri="{BB962C8B-B14F-4D97-AF65-F5344CB8AC3E}">
        <p14:creationId xmlns:p14="http://schemas.microsoft.com/office/powerpoint/2010/main" val="184912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4" name="Rectangle 3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5" name="Rectangle 4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Rectangle 5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11560" y="620688"/>
            <a:ext cx="4248472" cy="46166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2400" b="1" dirty="0" smtClean="0"/>
              <a:t>MATHS WEEK 2022 TABLE QUIZ</a:t>
            </a:r>
            <a:endParaRPr lang="en-IE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60715"/>
            <a:ext cx="7488832" cy="37444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595" y="4188564"/>
            <a:ext cx="4876810" cy="243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1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76327" y="1916832"/>
            <a:ext cx="3884105" cy="3785652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1</a:t>
            </a:r>
          </a:p>
          <a:p>
            <a:r>
              <a:rPr lang="en-IE" sz="4000" b="1" dirty="0" smtClean="0"/>
              <a:t>This is a section from a 100 Square. What number </a:t>
            </a:r>
            <a:r>
              <a:rPr lang="en-IE" sz="4000" b="1" dirty="0" smtClean="0"/>
              <a:t>goes where the </a:t>
            </a:r>
            <a:r>
              <a:rPr lang="en-IE" sz="4000" b="1" dirty="0" smtClean="0">
                <a:solidFill>
                  <a:srgbClr val="FF0000"/>
                </a:solidFill>
              </a:rPr>
              <a:t>?</a:t>
            </a:r>
            <a:r>
              <a:rPr lang="en-IE" sz="4000" b="1" dirty="0" smtClean="0"/>
              <a:t> is</a:t>
            </a:r>
            <a:r>
              <a:rPr lang="en-IE" sz="4000" b="1" dirty="0" smtClean="0"/>
              <a:t>?</a:t>
            </a:r>
            <a:endParaRPr lang="en-IE" sz="4000" b="1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263765"/>
              </p:ext>
            </p:extLst>
          </p:nvPr>
        </p:nvGraphicFramePr>
        <p:xfrm>
          <a:off x="875928" y="1844824"/>
          <a:ext cx="3336032" cy="30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4008"/>
                <a:gridCol w="834008"/>
                <a:gridCol w="834008"/>
                <a:gridCol w="834008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IE" sz="4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4400" b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4400" b="1" dirty="0" smtClean="0"/>
                        <a:t>69</a:t>
                      </a:r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IE" sz="4400" b="1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6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96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47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45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69843" y="1695133"/>
            <a:ext cx="3902157" cy="2739211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2</a:t>
            </a:r>
            <a:endParaRPr lang="en-IE" sz="4000" b="1" u="sng" dirty="0" smtClean="0"/>
          </a:p>
          <a:p>
            <a:r>
              <a:rPr lang="en-IE" sz="4400" b="1" dirty="0" smtClean="0"/>
              <a:t>Which is the most favourite school subject?</a:t>
            </a:r>
            <a:endParaRPr lang="en-IE" sz="4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95133"/>
            <a:ext cx="3623095" cy="389190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6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632" y="5125373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Art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91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55574" y="1644873"/>
            <a:ext cx="7704857" cy="132343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3</a:t>
            </a:r>
          </a:p>
          <a:p>
            <a:r>
              <a:rPr lang="en-IE" sz="4000" b="1" dirty="0" smtClean="0"/>
              <a:t>Name the fruit that is sixth in line:</a:t>
            </a:r>
            <a:endParaRPr lang="en-IE" sz="4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771" y="3573016"/>
            <a:ext cx="6390458" cy="131775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6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Grapes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5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83568" y="1628800"/>
            <a:ext cx="4320480" cy="3170099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</a:t>
            </a:r>
            <a:r>
              <a:rPr lang="en-IE" sz="4000" b="1" u="sng" dirty="0"/>
              <a:t>4</a:t>
            </a:r>
            <a:endParaRPr lang="en-IE" sz="4000" b="1" u="sng" dirty="0" smtClean="0"/>
          </a:p>
          <a:p>
            <a:r>
              <a:rPr lang="en-IE" sz="3200" b="1" dirty="0" smtClean="0"/>
              <a:t>Josie got €10 from granny for her birthday. How much had she left after she bought the backpack?</a:t>
            </a:r>
            <a:endParaRPr lang="en-IE" sz="3200" b="1" dirty="0"/>
          </a:p>
        </p:txBody>
      </p:sp>
      <p:grpSp>
        <p:nvGrpSpPr>
          <p:cNvPr id="26" name="Group 25"/>
          <p:cNvGrpSpPr/>
          <p:nvPr/>
        </p:nvGrpSpPr>
        <p:grpSpPr>
          <a:xfrm>
            <a:off x="5361424" y="1500088"/>
            <a:ext cx="3230959" cy="3857824"/>
            <a:chOff x="5364088" y="1083779"/>
            <a:chExt cx="3230959" cy="3857824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4088" y="2060848"/>
              <a:ext cx="3230959" cy="2880755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355089">
              <a:off x="6471173" y="1083779"/>
              <a:ext cx="1944216" cy="1262311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 rot="20355089">
              <a:off x="6798655" y="1399176"/>
              <a:ext cx="12501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3600" b="1" dirty="0" smtClean="0"/>
                <a:t>€</a:t>
              </a:r>
              <a:r>
                <a:rPr lang="en-IE" sz="3600" b="1" dirty="0" smtClean="0"/>
                <a:t>6.95</a:t>
              </a:r>
              <a:endParaRPr lang="en-IE" sz="3600" b="1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6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€3.05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38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2618463"/>
            <a:ext cx="4392488" cy="163121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5</a:t>
            </a:r>
          </a:p>
          <a:p>
            <a:r>
              <a:rPr lang="en-IE" sz="6000" b="1" dirty="0" smtClean="0"/>
              <a:t>19 – 7 &gt; 8 + 6</a:t>
            </a:r>
            <a:endParaRPr lang="en-IE" sz="60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132856"/>
            <a:ext cx="2803120" cy="2808311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6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59832" y="5301208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False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47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7" name="Rectangle 6"/>
          <p:cNvSpPr/>
          <p:nvPr/>
        </p:nvSpPr>
        <p:spPr>
          <a:xfrm>
            <a:off x="4327" y="6381328"/>
            <a:ext cx="9144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Rectangle 7"/>
          <p:cNvSpPr/>
          <p:nvPr/>
        </p:nvSpPr>
        <p:spPr>
          <a:xfrm rot="16200000">
            <a:off x="-3191817" y="3190664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Rectangle 8"/>
          <p:cNvSpPr/>
          <p:nvPr/>
        </p:nvSpPr>
        <p:spPr>
          <a:xfrm rot="16200000">
            <a:off x="5480991" y="3195735"/>
            <a:ext cx="6858000" cy="4766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473081"/>
            <a:ext cx="1202330" cy="30459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779912" y="6473081"/>
            <a:ext cx="3744416" cy="30777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© Seomra Ranga 2022 www.seomraranga.com</a:t>
            </a:r>
            <a:endParaRPr lang="en-IE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1628800"/>
            <a:ext cx="7416824" cy="2677656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000" b="1" u="sng" dirty="0" smtClean="0"/>
              <a:t>Question 6</a:t>
            </a:r>
          </a:p>
          <a:p>
            <a:r>
              <a:rPr lang="en-IE" sz="3200" b="1" dirty="0" smtClean="0"/>
              <a:t>A bus leaves its depot at 7:55am. It makes three stops with 10 minutes between each stop. At what time does it reach its final destination?</a:t>
            </a:r>
            <a:endParaRPr lang="en-IE" sz="3200" b="1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923" y="4730014"/>
            <a:ext cx="3976468" cy="127625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9552" y="571327"/>
            <a:ext cx="4248472" cy="769441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E" sz="4400" b="1" dirty="0" smtClean="0">
                <a:ln w="28575">
                  <a:noFill/>
                </a:ln>
              </a:rPr>
              <a:t>Round </a:t>
            </a:r>
            <a:r>
              <a:rPr lang="en-IE" sz="4400" b="1" dirty="0">
                <a:ln w="28575">
                  <a:noFill/>
                </a:ln>
              </a:rPr>
              <a:t>6</a:t>
            </a:r>
            <a:r>
              <a:rPr lang="en-IE" sz="4400" b="1" dirty="0" smtClean="0">
                <a:ln w="28575">
                  <a:noFill/>
                </a:ln>
              </a:rPr>
              <a:t> Answers</a:t>
            </a:r>
            <a:endParaRPr lang="en-IE" sz="4400" b="1" dirty="0" smtClean="0">
              <a:ln w="28575">
                <a:noFill/>
              </a:ln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5082940"/>
            <a:ext cx="2808312" cy="923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IE" sz="5400" b="1" dirty="0" smtClean="0">
                <a:ln w="12700">
                  <a:solidFill>
                    <a:schemeClr val="tx1"/>
                  </a:solidFill>
                </a:ln>
                <a:solidFill>
                  <a:schemeClr val="accent4">
                    <a:lumMod val="75000"/>
                  </a:schemeClr>
                </a:solidFill>
              </a:rPr>
              <a:t>8:25am</a:t>
            </a:r>
            <a:endParaRPr lang="en-IE" sz="5400" b="1" baseline="30000" dirty="0">
              <a:ln w="12700">
                <a:solidFill>
                  <a:schemeClr val="tx1"/>
                </a:solidFill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65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</TotalTime>
  <Words>2582</Words>
  <Application>Microsoft Office PowerPoint</Application>
  <PresentationFormat>On-screen Show (4:3)</PresentationFormat>
  <Paragraphs>558</Paragraphs>
  <Slides>119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119</vt:i4>
      </vt:variant>
    </vt:vector>
  </HeadingPairs>
  <TitlesOfParts>
    <vt:vector size="1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Damien</dc:creator>
  <cp:lastModifiedBy>Damien</cp:lastModifiedBy>
  <cp:revision>94</cp:revision>
  <dcterms:created xsi:type="dcterms:W3CDTF">2022-10-04T16:18:33Z</dcterms:created>
  <dcterms:modified xsi:type="dcterms:W3CDTF">2022-10-11T16:27:30Z</dcterms:modified>
</cp:coreProperties>
</file>