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9" r:id="rId2"/>
    <p:sldId id="265" r:id="rId3"/>
    <p:sldId id="290" r:id="rId4"/>
    <p:sldId id="406" r:id="rId5"/>
    <p:sldId id="298" r:id="rId6"/>
    <p:sldId id="259" r:id="rId7"/>
    <p:sldId id="267" r:id="rId8"/>
    <p:sldId id="268" r:id="rId9"/>
    <p:sldId id="269" r:id="rId10"/>
    <p:sldId id="270" r:id="rId11"/>
    <p:sldId id="271" r:id="rId12"/>
    <p:sldId id="272" r:id="rId13"/>
    <p:sldId id="397" r:id="rId14"/>
    <p:sldId id="292" r:id="rId15"/>
    <p:sldId id="293" r:id="rId16"/>
    <p:sldId id="294" r:id="rId17"/>
    <p:sldId id="295" r:id="rId18"/>
    <p:sldId id="296" r:id="rId19"/>
    <p:sldId id="297" r:id="rId20"/>
    <p:sldId id="398" r:id="rId21"/>
    <p:sldId id="280" r:id="rId22"/>
    <p:sldId id="299" r:id="rId23"/>
    <p:sldId id="300" r:id="rId24"/>
    <p:sldId id="301" r:id="rId25"/>
    <p:sldId id="302" r:id="rId26"/>
    <p:sldId id="303" r:id="rId27"/>
    <p:sldId id="304" r:id="rId28"/>
    <p:sldId id="399" r:id="rId29"/>
    <p:sldId id="273" r:id="rId30"/>
    <p:sldId id="305" r:id="rId31"/>
    <p:sldId id="306" r:id="rId32"/>
    <p:sldId id="307" r:id="rId33"/>
    <p:sldId id="308" r:id="rId34"/>
    <p:sldId id="309" r:id="rId35"/>
    <p:sldId id="310" r:id="rId36"/>
    <p:sldId id="400" r:id="rId37"/>
    <p:sldId id="281" r:id="rId38"/>
    <p:sldId id="311" r:id="rId39"/>
    <p:sldId id="312" r:id="rId40"/>
    <p:sldId id="313" r:id="rId41"/>
    <p:sldId id="314" r:id="rId42"/>
    <p:sldId id="315" r:id="rId43"/>
    <p:sldId id="316" r:id="rId44"/>
    <p:sldId id="401" r:id="rId45"/>
    <p:sldId id="274" r:id="rId46"/>
    <p:sldId id="317" r:id="rId47"/>
    <p:sldId id="318" r:id="rId48"/>
    <p:sldId id="319" r:id="rId49"/>
    <p:sldId id="320" r:id="rId50"/>
    <p:sldId id="321" r:id="rId51"/>
    <p:sldId id="322" r:id="rId52"/>
    <p:sldId id="402" r:id="rId53"/>
    <p:sldId id="282" r:id="rId54"/>
    <p:sldId id="323" r:id="rId55"/>
    <p:sldId id="324" r:id="rId56"/>
    <p:sldId id="325" r:id="rId57"/>
    <p:sldId id="326" r:id="rId58"/>
    <p:sldId id="327" r:id="rId59"/>
    <p:sldId id="328" r:id="rId60"/>
    <p:sldId id="403" r:id="rId61"/>
    <p:sldId id="275" r:id="rId62"/>
    <p:sldId id="329" r:id="rId63"/>
    <p:sldId id="330" r:id="rId64"/>
    <p:sldId id="331" r:id="rId65"/>
    <p:sldId id="332" r:id="rId66"/>
    <p:sldId id="333" r:id="rId67"/>
    <p:sldId id="334" r:id="rId68"/>
    <p:sldId id="404" r:id="rId69"/>
    <p:sldId id="283" r:id="rId70"/>
    <p:sldId id="335" r:id="rId71"/>
    <p:sldId id="336" r:id="rId72"/>
    <p:sldId id="337" r:id="rId73"/>
    <p:sldId id="338" r:id="rId74"/>
    <p:sldId id="339" r:id="rId75"/>
    <p:sldId id="340" r:id="rId76"/>
    <p:sldId id="405" r:id="rId77"/>
    <p:sldId id="276" r:id="rId78"/>
    <p:sldId id="341" r:id="rId79"/>
    <p:sldId id="342" r:id="rId80"/>
    <p:sldId id="343" r:id="rId81"/>
    <p:sldId id="344" r:id="rId82"/>
    <p:sldId id="345" r:id="rId83"/>
    <p:sldId id="346" r:id="rId84"/>
    <p:sldId id="407" r:id="rId85"/>
    <p:sldId id="284" r:id="rId86"/>
    <p:sldId id="353" r:id="rId87"/>
    <p:sldId id="354" r:id="rId88"/>
    <p:sldId id="355" r:id="rId89"/>
    <p:sldId id="356" r:id="rId90"/>
    <p:sldId id="357" r:id="rId91"/>
    <p:sldId id="358" r:id="rId92"/>
    <p:sldId id="408" r:id="rId93"/>
    <p:sldId id="277" r:id="rId94"/>
    <p:sldId id="347" r:id="rId95"/>
    <p:sldId id="348" r:id="rId96"/>
    <p:sldId id="349" r:id="rId97"/>
    <p:sldId id="350" r:id="rId98"/>
    <p:sldId id="351" r:id="rId99"/>
    <p:sldId id="352" r:id="rId100"/>
    <p:sldId id="409" r:id="rId101"/>
    <p:sldId id="285" r:id="rId102"/>
    <p:sldId id="359" r:id="rId103"/>
    <p:sldId id="360" r:id="rId104"/>
    <p:sldId id="361" r:id="rId105"/>
    <p:sldId id="362" r:id="rId106"/>
    <p:sldId id="363" r:id="rId107"/>
    <p:sldId id="364" r:id="rId108"/>
    <p:sldId id="410" r:id="rId109"/>
    <p:sldId id="278" r:id="rId110"/>
    <p:sldId id="365" r:id="rId111"/>
    <p:sldId id="366" r:id="rId112"/>
    <p:sldId id="367" r:id="rId113"/>
    <p:sldId id="368" r:id="rId114"/>
    <p:sldId id="369" r:id="rId115"/>
    <p:sldId id="370" r:id="rId116"/>
    <p:sldId id="411" r:id="rId117"/>
    <p:sldId id="286" r:id="rId118"/>
    <p:sldId id="371" r:id="rId119"/>
    <p:sldId id="372" r:id="rId120"/>
    <p:sldId id="373" r:id="rId121"/>
    <p:sldId id="374" r:id="rId122"/>
    <p:sldId id="375" r:id="rId123"/>
    <p:sldId id="376" r:id="rId124"/>
    <p:sldId id="412" r:id="rId125"/>
    <p:sldId id="287" r:id="rId126"/>
    <p:sldId id="377" r:id="rId127"/>
    <p:sldId id="378" r:id="rId128"/>
    <p:sldId id="379" r:id="rId129"/>
    <p:sldId id="380" r:id="rId130"/>
    <p:sldId id="381" r:id="rId131"/>
    <p:sldId id="382" r:id="rId132"/>
    <p:sldId id="413" r:id="rId133"/>
    <p:sldId id="279" r:id="rId134"/>
    <p:sldId id="383" r:id="rId135"/>
    <p:sldId id="384" r:id="rId136"/>
    <p:sldId id="385" r:id="rId137"/>
    <p:sldId id="386" r:id="rId138"/>
    <p:sldId id="387" r:id="rId139"/>
    <p:sldId id="388" r:id="rId140"/>
    <p:sldId id="414" r:id="rId141"/>
    <p:sldId id="288" r:id="rId142"/>
    <p:sldId id="389" r:id="rId143"/>
    <p:sldId id="390" r:id="rId144"/>
    <p:sldId id="391" r:id="rId145"/>
    <p:sldId id="392" r:id="rId146"/>
    <p:sldId id="393" r:id="rId147"/>
    <p:sldId id="394" r:id="rId148"/>
    <p:sldId id="415" r:id="rId149"/>
    <p:sldId id="395" r:id="rId150"/>
    <p:sldId id="396" r:id="rId151"/>
    <p:sldId id="291" r:id="rId1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sorterViewPr>
    <p:cViewPr>
      <p:scale>
        <a:sx n="100" d="100"/>
        <a:sy n="100" d="100"/>
      </p:scale>
      <p:origin x="0" y="2968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I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w="28575">
              <a:solidFill>
                <a:schemeClr val="tx1"/>
              </a:solidFill>
            </a:ln>
          </c:spPr>
          <c:dPt>
            <c:idx val="0"/>
            <c:bubble3D val="0"/>
            <c:spPr>
              <a:solidFill>
                <a:srgbClr val="FFFF00"/>
              </a:solidFill>
              <a:ln w="28575">
                <a:solidFill>
                  <a:schemeClr val="tx1"/>
                </a:solidFill>
              </a:ln>
            </c:spPr>
          </c:dPt>
          <c:dPt>
            <c:idx val="1"/>
            <c:bubble3D val="0"/>
            <c:spPr>
              <a:solidFill>
                <a:srgbClr val="00B0F0"/>
              </a:solidFill>
              <a:ln w="28575">
                <a:solidFill>
                  <a:schemeClr val="tx1"/>
                </a:solidFill>
              </a:ln>
            </c:spPr>
          </c:dPt>
          <c:dPt>
            <c:idx val="2"/>
            <c:bubble3D val="0"/>
            <c:spPr>
              <a:solidFill>
                <a:srgbClr val="FFFF00"/>
              </a:solidFill>
              <a:ln w="28575">
                <a:solidFill>
                  <a:schemeClr val="tx1"/>
                </a:solidFill>
              </a:ln>
            </c:spPr>
          </c:dPt>
          <c:dPt>
            <c:idx val="3"/>
            <c:bubble3D val="0"/>
            <c:spPr>
              <a:solidFill>
                <a:srgbClr val="FF0000"/>
              </a:solidFill>
              <a:ln w="28575">
                <a:solidFill>
                  <a:schemeClr val="tx1"/>
                </a:solidFill>
              </a:ln>
            </c:spPr>
          </c:dPt>
          <c:dPt>
            <c:idx val="4"/>
            <c:bubble3D val="0"/>
            <c:spPr>
              <a:solidFill>
                <a:srgbClr val="FFFF00"/>
              </a:solidFill>
              <a:ln w="28575">
                <a:solidFill>
                  <a:schemeClr val="tx1"/>
                </a:solidFill>
              </a:ln>
            </c:spPr>
          </c:dPt>
          <c:dPt>
            <c:idx val="5"/>
            <c:bubble3D val="0"/>
            <c:spPr>
              <a:solidFill>
                <a:srgbClr val="FF0000"/>
              </a:solidFill>
              <a:ln w="28575">
                <a:solidFill>
                  <a:schemeClr val="tx1"/>
                </a:solidFill>
              </a:ln>
            </c:spPr>
          </c:dPt>
          <c:dPt>
            <c:idx val="6"/>
            <c:bubble3D val="0"/>
            <c:spPr>
              <a:solidFill>
                <a:srgbClr val="FFFF00"/>
              </a:solidFill>
              <a:ln w="28575">
                <a:solidFill>
                  <a:schemeClr val="tx1"/>
                </a:solidFill>
              </a:ln>
            </c:spPr>
          </c:dPt>
          <c:dPt>
            <c:idx val="7"/>
            <c:bubble3D val="0"/>
            <c:spPr>
              <a:solidFill>
                <a:srgbClr val="00B050"/>
              </a:solidFill>
              <a:ln w="28575">
                <a:solidFill>
                  <a:schemeClr val="tx1"/>
                </a:solidFill>
              </a:ln>
            </c:spPr>
          </c:dPt>
          <c:cat>
            <c:strRef>
              <c:f>Sheet1!$A$2:$A$12</c:f>
              <c:strCache>
                <c:ptCount val="4"/>
                <c:pt idx="0">
                  <c:v>1st Qtr</c:v>
                </c:pt>
                <c:pt idx="1">
                  <c:v>2nd Qtr</c:v>
                </c:pt>
                <c:pt idx="2">
                  <c:v>3rd Qtr</c:v>
                </c:pt>
                <c:pt idx="3">
                  <c:v>4th Qtr</c:v>
                </c:pt>
              </c:strCache>
            </c:strRef>
          </c:cat>
          <c:val>
            <c:numRef>
              <c:f>Sheet1!$B$2:$B$12</c:f>
              <c:numCache>
                <c:formatCode>General</c:formatCode>
                <c:ptCount val="11"/>
                <c:pt idx="0">
                  <c:v>10</c:v>
                </c:pt>
                <c:pt idx="1">
                  <c:v>10</c:v>
                </c:pt>
                <c:pt idx="2">
                  <c:v>10</c:v>
                </c:pt>
                <c:pt idx="3">
                  <c:v>10</c:v>
                </c:pt>
                <c:pt idx="4">
                  <c:v>10</c:v>
                </c:pt>
                <c:pt idx="5">
                  <c:v>10</c:v>
                </c:pt>
                <c:pt idx="6">
                  <c:v>10</c:v>
                </c:pt>
                <c:pt idx="7">
                  <c:v>10</c:v>
                </c:pt>
                <c:pt idx="8">
                  <c:v>0</c:v>
                </c:pt>
                <c:pt idx="9">
                  <c:v>0</c:v>
                </c:pt>
                <c:pt idx="10">
                  <c:v>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I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w="28575">
              <a:solidFill>
                <a:schemeClr val="tx1"/>
              </a:solidFill>
            </a:ln>
          </c:spPr>
          <c:dPt>
            <c:idx val="0"/>
            <c:bubble3D val="0"/>
            <c:spPr>
              <a:solidFill>
                <a:srgbClr val="FFFF00"/>
              </a:solidFill>
              <a:ln w="28575">
                <a:solidFill>
                  <a:schemeClr val="tx1"/>
                </a:solidFill>
              </a:ln>
            </c:spPr>
          </c:dPt>
          <c:dPt>
            <c:idx val="1"/>
            <c:bubble3D val="0"/>
            <c:spPr>
              <a:solidFill>
                <a:srgbClr val="00B0F0"/>
              </a:solidFill>
              <a:ln w="28575">
                <a:solidFill>
                  <a:schemeClr val="tx1"/>
                </a:solidFill>
              </a:ln>
            </c:spPr>
          </c:dPt>
          <c:dPt>
            <c:idx val="2"/>
            <c:bubble3D val="0"/>
            <c:spPr>
              <a:solidFill>
                <a:srgbClr val="FFFF00"/>
              </a:solidFill>
              <a:ln w="28575">
                <a:solidFill>
                  <a:schemeClr val="tx1"/>
                </a:solidFill>
              </a:ln>
            </c:spPr>
          </c:dPt>
          <c:dPt>
            <c:idx val="3"/>
            <c:bubble3D val="0"/>
            <c:spPr>
              <a:solidFill>
                <a:srgbClr val="FF0000"/>
              </a:solidFill>
              <a:ln w="28575">
                <a:solidFill>
                  <a:schemeClr val="tx1"/>
                </a:solidFill>
              </a:ln>
            </c:spPr>
          </c:dPt>
          <c:dPt>
            <c:idx val="4"/>
            <c:bubble3D val="0"/>
            <c:spPr>
              <a:solidFill>
                <a:srgbClr val="FFFF00"/>
              </a:solidFill>
              <a:ln w="28575">
                <a:solidFill>
                  <a:schemeClr val="tx1"/>
                </a:solidFill>
              </a:ln>
            </c:spPr>
          </c:dPt>
          <c:dPt>
            <c:idx val="5"/>
            <c:bubble3D val="0"/>
            <c:spPr>
              <a:solidFill>
                <a:srgbClr val="FF0000"/>
              </a:solidFill>
              <a:ln w="28575">
                <a:solidFill>
                  <a:schemeClr val="tx1"/>
                </a:solidFill>
              </a:ln>
            </c:spPr>
          </c:dPt>
          <c:dPt>
            <c:idx val="6"/>
            <c:bubble3D val="0"/>
            <c:spPr>
              <a:solidFill>
                <a:srgbClr val="FFFF00"/>
              </a:solidFill>
              <a:ln w="28575">
                <a:solidFill>
                  <a:schemeClr val="tx1"/>
                </a:solidFill>
              </a:ln>
            </c:spPr>
          </c:dPt>
          <c:dPt>
            <c:idx val="7"/>
            <c:bubble3D val="0"/>
            <c:spPr>
              <a:solidFill>
                <a:srgbClr val="00B050"/>
              </a:solidFill>
              <a:ln w="28575">
                <a:solidFill>
                  <a:schemeClr val="tx1"/>
                </a:solidFill>
              </a:ln>
            </c:spPr>
          </c:dPt>
          <c:cat>
            <c:strRef>
              <c:f>Sheet1!$A$2:$A$12</c:f>
              <c:strCache>
                <c:ptCount val="4"/>
                <c:pt idx="0">
                  <c:v>1st Qtr</c:v>
                </c:pt>
                <c:pt idx="1">
                  <c:v>2nd Qtr</c:v>
                </c:pt>
                <c:pt idx="2">
                  <c:v>3rd Qtr</c:v>
                </c:pt>
                <c:pt idx="3">
                  <c:v>4th Qtr</c:v>
                </c:pt>
              </c:strCache>
            </c:strRef>
          </c:cat>
          <c:val>
            <c:numRef>
              <c:f>Sheet1!$B$2:$B$12</c:f>
              <c:numCache>
                <c:formatCode>General</c:formatCode>
                <c:ptCount val="11"/>
                <c:pt idx="0">
                  <c:v>10</c:v>
                </c:pt>
                <c:pt idx="1">
                  <c:v>10</c:v>
                </c:pt>
                <c:pt idx="2">
                  <c:v>10</c:v>
                </c:pt>
                <c:pt idx="3">
                  <c:v>10</c:v>
                </c:pt>
                <c:pt idx="4">
                  <c:v>10</c:v>
                </c:pt>
                <c:pt idx="5">
                  <c:v>10</c:v>
                </c:pt>
                <c:pt idx="6">
                  <c:v>10</c:v>
                </c:pt>
                <c:pt idx="7">
                  <c:v>10</c:v>
                </c:pt>
                <c:pt idx="8">
                  <c:v>0</c:v>
                </c:pt>
                <c:pt idx="9">
                  <c:v>0</c:v>
                </c:pt>
                <c:pt idx="10">
                  <c:v>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BC984C35-4772-4F3B-9F6E-0390E6C745DF}" type="datetimeFigureOut">
              <a:rPr lang="en-IE" smtClean="0"/>
              <a:t>14/10/2022</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E98A5EEF-8157-4380-8B71-B5755D0495C3}" type="slidenum">
              <a:rPr lang="en-IE" smtClean="0"/>
              <a:t>‹#›</a:t>
            </a:fld>
            <a:endParaRPr lang="en-IE"/>
          </a:p>
        </p:txBody>
      </p:sp>
    </p:spTree>
    <p:extLst>
      <p:ext uri="{BB962C8B-B14F-4D97-AF65-F5344CB8AC3E}">
        <p14:creationId xmlns:p14="http://schemas.microsoft.com/office/powerpoint/2010/main" val="12179045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BC984C35-4772-4F3B-9F6E-0390E6C745DF}" type="datetimeFigureOut">
              <a:rPr lang="en-IE" smtClean="0"/>
              <a:t>14/10/2022</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E98A5EEF-8157-4380-8B71-B5755D0495C3}" type="slidenum">
              <a:rPr lang="en-IE" smtClean="0"/>
              <a:t>‹#›</a:t>
            </a:fld>
            <a:endParaRPr lang="en-IE"/>
          </a:p>
        </p:txBody>
      </p:sp>
    </p:spTree>
    <p:extLst>
      <p:ext uri="{BB962C8B-B14F-4D97-AF65-F5344CB8AC3E}">
        <p14:creationId xmlns:p14="http://schemas.microsoft.com/office/powerpoint/2010/main" val="29658121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BC984C35-4772-4F3B-9F6E-0390E6C745DF}" type="datetimeFigureOut">
              <a:rPr lang="en-IE" smtClean="0"/>
              <a:t>14/10/2022</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E98A5EEF-8157-4380-8B71-B5755D0495C3}" type="slidenum">
              <a:rPr lang="en-IE" smtClean="0"/>
              <a:t>‹#›</a:t>
            </a:fld>
            <a:endParaRPr lang="en-IE"/>
          </a:p>
        </p:txBody>
      </p:sp>
    </p:spTree>
    <p:extLst>
      <p:ext uri="{BB962C8B-B14F-4D97-AF65-F5344CB8AC3E}">
        <p14:creationId xmlns:p14="http://schemas.microsoft.com/office/powerpoint/2010/main" val="38930239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BC984C35-4772-4F3B-9F6E-0390E6C745DF}" type="datetimeFigureOut">
              <a:rPr lang="en-IE" smtClean="0"/>
              <a:t>14/10/2022</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E98A5EEF-8157-4380-8B71-B5755D0495C3}" type="slidenum">
              <a:rPr lang="en-IE" smtClean="0"/>
              <a:t>‹#›</a:t>
            </a:fld>
            <a:endParaRPr lang="en-IE"/>
          </a:p>
        </p:txBody>
      </p:sp>
    </p:spTree>
    <p:extLst>
      <p:ext uri="{BB962C8B-B14F-4D97-AF65-F5344CB8AC3E}">
        <p14:creationId xmlns:p14="http://schemas.microsoft.com/office/powerpoint/2010/main" val="15223328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984C35-4772-4F3B-9F6E-0390E6C745DF}" type="datetimeFigureOut">
              <a:rPr lang="en-IE" smtClean="0"/>
              <a:t>14/10/2022</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E98A5EEF-8157-4380-8B71-B5755D0495C3}" type="slidenum">
              <a:rPr lang="en-IE" smtClean="0"/>
              <a:t>‹#›</a:t>
            </a:fld>
            <a:endParaRPr lang="en-IE"/>
          </a:p>
        </p:txBody>
      </p:sp>
    </p:spTree>
    <p:extLst>
      <p:ext uri="{BB962C8B-B14F-4D97-AF65-F5344CB8AC3E}">
        <p14:creationId xmlns:p14="http://schemas.microsoft.com/office/powerpoint/2010/main" val="30132643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BC984C35-4772-4F3B-9F6E-0390E6C745DF}" type="datetimeFigureOut">
              <a:rPr lang="en-IE" smtClean="0"/>
              <a:t>14/10/2022</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E98A5EEF-8157-4380-8B71-B5755D0495C3}" type="slidenum">
              <a:rPr lang="en-IE" smtClean="0"/>
              <a:t>‹#›</a:t>
            </a:fld>
            <a:endParaRPr lang="en-IE"/>
          </a:p>
        </p:txBody>
      </p:sp>
    </p:spTree>
    <p:extLst>
      <p:ext uri="{BB962C8B-B14F-4D97-AF65-F5344CB8AC3E}">
        <p14:creationId xmlns:p14="http://schemas.microsoft.com/office/powerpoint/2010/main" val="10674885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BC984C35-4772-4F3B-9F6E-0390E6C745DF}" type="datetimeFigureOut">
              <a:rPr lang="en-IE" smtClean="0"/>
              <a:t>14/10/2022</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E98A5EEF-8157-4380-8B71-B5755D0495C3}" type="slidenum">
              <a:rPr lang="en-IE" smtClean="0"/>
              <a:t>‹#›</a:t>
            </a:fld>
            <a:endParaRPr lang="en-IE"/>
          </a:p>
        </p:txBody>
      </p:sp>
    </p:spTree>
    <p:extLst>
      <p:ext uri="{BB962C8B-B14F-4D97-AF65-F5344CB8AC3E}">
        <p14:creationId xmlns:p14="http://schemas.microsoft.com/office/powerpoint/2010/main" val="8842476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BC984C35-4772-4F3B-9F6E-0390E6C745DF}" type="datetimeFigureOut">
              <a:rPr lang="en-IE" smtClean="0"/>
              <a:t>14/10/2022</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E98A5EEF-8157-4380-8B71-B5755D0495C3}" type="slidenum">
              <a:rPr lang="en-IE" smtClean="0"/>
              <a:t>‹#›</a:t>
            </a:fld>
            <a:endParaRPr lang="en-IE"/>
          </a:p>
        </p:txBody>
      </p:sp>
    </p:spTree>
    <p:extLst>
      <p:ext uri="{BB962C8B-B14F-4D97-AF65-F5344CB8AC3E}">
        <p14:creationId xmlns:p14="http://schemas.microsoft.com/office/powerpoint/2010/main" val="42027539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984C35-4772-4F3B-9F6E-0390E6C745DF}" type="datetimeFigureOut">
              <a:rPr lang="en-IE" smtClean="0"/>
              <a:t>14/10/2022</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E98A5EEF-8157-4380-8B71-B5755D0495C3}" type="slidenum">
              <a:rPr lang="en-IE" smtClean="0"/>
              <a:t>‹#›</a:t>
            </a:fld>
            <a:endParaRPr lang="en-IE"/>
          </a:p>
        </p:txBody>
      </p:sp>
    </p:spTree>
    <p:extLst>
      <p:ext uri="{BB962C8B-B14F-4D97-AF65-F5344CB8AC3E}">
        <p14:creationId xmlns:p14="http://schemas.microsoft.com/office/powerpoint/2010/main" val="19826697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984C35-4772-4F3B-9F6E-0390E6C745DF}" type="datetimeFigureOut">
              <a:rPr lang="en-IE" smtClean="0"/>
              <a:t>14/10/2022</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E98A5EEF-8157-4380-8B71-B5755D0495C3}" type="slidenum">
              <a:rPr lang="en-IE" smtClean="0"/>
              <a:t>‹#›</a:t>
            </a:fld>
            <a:endParaRPr lang="en-IE"/>
          </a:p>
        </p:txBody>
      </p:sp>
    </p:spTree>
    <p:extLst>
      <p:ext uri="{BB962C8B-B14F-4D97-AF65-F5344CB8AC3E}">
        <p14:creationId xmlns:p14="http://schemas.microsoft.com/office/powerpoint/2010/main" val="3251944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984C35-4772-4F3B-9F6E-0390E6C745DF}" type="datetimeFigureOut">
              <a:rPr lang="en-IE" smtClean="0"/>
              <a:t>14/10/2022</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E98A5EEF-8157-4380-8B71-B5755D0495C3}" type="slidenum">
              <a:rPr lang="en-IE" smtClean="0"/>
              <a:t>‹#›</a:t>
            </a:fld>
            <a:endParaRPr lang="en-IE"/>
          </a:p>
        </p:txBody>
      </p:sp>
    </p:spTree>
    <p:extLst>
      <p:ext uri="{BB962C8B-B14F-4D97-AF65-F5344CB8AC3E}">
        <p14:creationId xmlns:p14="http://schemas.microsoft.com/office/powerpoint/2010/main" val="13532816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984C35-4772-4F3B-9F6E-0390E6C745DF}" type="datetimeFigureOut">
              <a:rPr lang="en-IE" smtClean="0"/>
              <a:t>14/10/2022</a:t>
            </a:fld>
            <a:endParaRPr lang="en-I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8A5EEF-8157-4380-8B71-B5755D0495C3}" type="slidenum">
              <a:rPr lang="en-IE" smtClean="0"/>
              <a:t>‹#›</a:t>
            </a:fld>
            <a:endParaRPr lang="en-IE"/>
          </a:p>
        </p:txBody>
      </p:sp>
    </p:spTree>
    <p:extLst>
      <p:ext uri="{BB962C8B-B14F-4D97-AF65-F5344CB8AC3E}">
        <p14:creationId xmlns:p14="http://schemas.microsoft.com/office/powerpoint/2010/main" val="57404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0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0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0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10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0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1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9.gif"/></Relationships>
</file>

<file path=ppt/slides/_rels/slide1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1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6.png"/></Relationships>
</file>

<file path=ppt/slides/_rels/slide1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hyperlink" Target="https://www.teacherspayteachers.com/Store/Whimsy-Clips" TargetMode="External"/><Relationship Id="rId18" Type="http://schemas.openxmlformats.org/officeDocument/2006/relationships/image" Target="../media/image58.jpeg"/><Relationship Id="rId3" Type="http://schemas.openxmlformats.org/officeDocument/2006/relationships/hyperlink" Target="https://depositphotos.com/" TargetMode="External"/><Relationship Id="rId7" Type="http://schemas.openxmlformats.org/officeDocument/2006/relationships/hyperlink" Target="https://www.teacherspayteachers.com/Store/Laine-Sutherland-Designs" TargetMode="External"/><Relationship Id="rId12" Type="http://schemas.openxmlformats.org/officeDocument/2006/relationships/image" Target="../media/image55.png"/><Relationship Id="rId17" Type="http://schemas.openxmlformats.org/officeDocument/2006/relationships/hyperlink" Target="https://www.teacherspayteachers.com/Store/Hidesys-Clipart" TargetMode="External"/><Relationship Id="rId2" Type="http://schemas.openxmlformats.org/officeDocument/2006/relationships/image" Target="../media/image1.jpeg"/><Relationship Id="rId16" Type="http://schemas.openxmlformats.org/officeDocument/2006/relationships/image" Target="../media/image57.jpeg"/><Relationship Id="rId20"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52.JPG"/><Relationship Id="rId11" Type="http://schemas.openxmlformats.org/officeDocument/2006/relationships/hyperlink" Target="https://www.teacherspayteachers.com/Store/Educlips" TargetMode="External"/><Relationship Id="rId5" Type="http://schemas.openxmlformats.org/officeDocument/2006/relationships/hyperlink" Target="https://www.textgiraffe.com/" TargetMode="External"/><Relationship Id="rId15" Type="http://schemas.openxmlformats.org/officeDocument/2006/relationships/hyperlink" Target="https://www.teacherspayteachers.com/Store/Clipartino" TargetMode="External"/><Relationship Id="rId10" Type="http://schemas.openxmlformats.org/officeDocument/2006/relationships/image" Target="../media/image54.png"/><Relationship Id="rId19" Type="http://schemas.openxmlformats.org/officeDocument/2006/relationships/hyperlink" Target="https://www.teacherspayteachers.com/Store/P4-Clips-Trioriginals" TargetMode="External"/><Relationship Id="rId4" Type="http://schemas.openxmlformats.org/officeDocument/2006/relationships/image" Target="../media/image51.jpeg"/><Relationship Id="rId9" Type="http://schemas.openxmlformats.org/officeDocument/2006/relationships/hyperlink" Target="https://www.teacherspayteachers.com/Store/Prince-Padania" TargetMode="External"/><Relationship Id="rId14" Type="http://schemas.openxmlformats.org/officeDocument/2006/relationships/image" Target="../media/image56.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5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5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5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6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6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6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7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7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8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8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8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8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8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9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9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9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9.gif"/></Relationships>
</file>

<file path=ppt/slides/_rels/slide9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9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1733" y="291681"/>
            <a:ext cx="7220534" cy="3610268"/>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29983" y="3414666"/>
            <a:ext cx="6492688" cy="3246342"/>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560" y="548680"/>
            <a:ext cx="902970" cy="1156817"/>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19325" y="561256"/>
            <a:ext cx="982737" cy="802109"/>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65168" y="2952868"/>
            <a:ext cx="962406" cy="962406"/>
          </a:xfrm>
          <a:prstGeom prst="rect">
            <a:avLst/>
          </a:prstGeom>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519063" y="3140968"/>
            <a:ext cx="1100609" cy="1213930"/>
          </a:xfrm>
          <a:prstGeom prst="rect">
            <a:avLst/>
          </a:prstGeom>
        </p:spPr>
      </p:pic>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02906" y="5733256"/>
            <a:ext cx="1086930" cy="523493"/>
          </a:xfrm>
          <a:prstGeom prst="rect">
            <a:avLst/>
          </a:prstGeom>
        </p:spPr>
      </p:pic>
      <p:pic>
        <p:nvPicPr>
          <p:cNvPr id="17" name="Picture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86475" y="4751480"/>
            <a:ext cx="739635" cy="1279019"/>
          </a:xfrm>
          <a:prstGeom prst="rect">
            <a:avLst/>
          </a:prstGeom>
        </p:spPr>
      </p:pic>
    </p:spTree>
    <p:extLst>
      <p:ext uri="{BB962C8B-B14F-4D97-AF65-F5344CB8AC3E}">
        <p14:creationId xmlns:p14="http://schemas.microsoft.com/office/powerpoint/2010/main" val="32822996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2" name="TextBox 11"/>
          <p:cNvSpPr txBox="1"/>
          <p:nvPr/>
        </p:nvSpPr>
        <p:spPr>
          <a:xfrm>
            <a:off x="971600" y="1628800"/>
            <a:ext cx="7416824" cy="2739211"/>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6600" b="1" dirty="0" smtClean="0"/>
              <a:t>What is 50% of €1,250?</a:t>
            </a:r>
            <a:endParaRPr lang="en-IE" sz="66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1</a:t>
            </a:r>
          </a:p>
        </p:txBody>
      </p:sp>
    </p:spTree>
    <p:extLst>
      <p:ext uri="{BB962C8B-B14F-4D97-AF65-F5344CB8AC3E}">
        <p14:creationId xmlns:p14="http://schemas.microsoft.com/office/powerpoint/2010/main" val="19741826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12976"/>
            <a:ext cx="7776864" cy="1569660"/>
          </a:xfrm>
          <a:prstGeom prst="rect">
            <a:avLst/>
          </a:prstGeom>
          <a:solidFill>
            <a:schemeClr val="bg1"/>
          </a:solidFill>
          <a:ln w="57150">
            <a:solidFill>
              <a:schemeClr val="tx1"/>
            </a:solidFill>
          </a:ln>
        </p:spPr>
        <p:txBody>
          <a:bodyPr wrap="square" rtlCol="0">
            <a:spAutoFit/>
          </a:bodyPr>
          <a:lstStyle/>
          <a:p>
            <a:r>
              <a:rPr lang="en-IE" sz="4800" b="1" dirty="0" smtClean="0"/>
              <a:t>Why did the two 4s skip lunch?</a:t>
            </a:r>
            <a:endParaRPr lang="en-IE" sz="4800" b="1" dirty="0"/>
          </a:p>
        </p:txBody>
      </p:sp>
      <p:sp>
        <p:nvSpPr>
          <p:cNvPr id="13" name="TextBox 12"/>
          <p:cNvSpPr txBox="1"/>
          <p:nvPr/>
        </p:nvSpPr>
        <p:spPr>
          <a:xfrm>
            <a:off x="683568" y="5153208"/>
            <a:ext cx="7776864" cy="769441"/>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Because they already ate!</a:t>
            </a:r>
            <a:endParaRPr lang="en-IE" sz="4400" b="1" dirty="0"/>
          </a:p>
        </p:txBody>
      </p:sp>
    </p:spTree>
    <p:extLst>
      <p:ext uri="{BB962C8B-B14F-4D97-AF65-F5344CB8AC3E}">
        <p14:creationId xmlns:p14="http://schemas.microsoft.com/office/powerpoint/2010/main" val="17120674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860715"/>
            <a:ext cx="7488832" cy="3744418"/>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3595" y="4188564"/>
            <a:ext cx="4876810" cy="2438405"/>
          </a:xfrm>
          <a:prstGeom prst="rect">
            <a:avLst/>
          </a:prstGeom>
        </p:spPr>
      </p:pic>
    </p:spTree>
    <p:extLst>
      <p:ext uri="{BB962C8B-B14F-4D97-AF65-F5344CB8AC3E}">
        <p14:creationId xmlns:p14="http://schemas.microsoft.com/office/powerpoint/2010/main" val="21551173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4576327" y="1916832"/>
            <a:ext cx="3884105" cy="3785652"/>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4000" b="1" dirty="0" smtClean="0"/>
              <a:t>This is a section from a 100 Square. What number is in the top left square?</a:t>
            </a:r>
            <a:endParaRPr lang="en-IE" sz="4000" b="1" dirty="0"/>
          </a:p>
        </p:txBody>
      </p:sp>
      <p:graphicFrame>
        <p:nvGraphicFramePr>
          <p:cNvPr id="12" name="Table 11"/>
          <p:cNvGraphicFramePr>
            <a:graphicFrameLocks noGrp="1"/>
          </p:cNvGraphicFramePr>
          <p:nvPr>
            <p:extLst>
              <p:ext uri="{D42A27DB-BD31-4B8C-83A1-F6EECF244321}">
                <p14:modId xmlns:p14="http://schemas.microsoft.com/office/powerpoint/2010/main" val="1648547844"/>
              </p:ext>
            </p:extLst>
          </p:nvPr>
        </p:nvGraphicFramePr>
        <p:xfrm>
          <a:off x="899592" y="1772816"/>
          <a:ext cx="3336032" cy="3048000"/>
        </p:xfrm>
        <a:graphic>
          <a:graphicData uri="http://schemas.openxmlformats.org/drawingml/2006/table">
            <a:tbl>
              <a:tblPr firstRow="1" bandRow="1">
                <a:tableStyleId>{5940675A-B579-460E-94D1-54222C63F5DA}</a:tableStyleId>
              </a:tblPr>
              <a:tblGrid>
                <a:gridCol w="834008"/>
                <a:gridCol w="834008"/>
                <a:gridCol w="834008"/>
                <a:gridCol w="834008"/>
              </a:tblGrid>
              <a:tr h="370840">
                <a:tc>
                  <a:txBody>
                    <a:bodyPr/>
                    <a:lstStyle/>
                    <a:p>
                      <a:pPr algn="ctr"/>
                      <a:r>
                        <a:rPr lang="en-IE" sz="4400" b="1" dirty="0" smtClean="0">
                          <a:solidFill>
                            <a:srgbClr val="FF0000"/>
                          </a:solidFill>
                        </a:rPr>
                        <a:t>?</a:t>
                      </a:r>
                      <a:endParaRPr lang="en-IE" sz="4400" b="1" dirty="0">
                        <a:solidFill>
                          <a:srgbClr val="FF0000"/>
                        </a:solidFill>
                      </a:endParaRPr>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370840">
                <a:tc>
                  <a:txBody>
                    <a:bodyPr/>
                    <a:lstStyle/>
                    <a:p>
                      <a:pPr algn="ctr"/>
                      <a:endParaRPr lang="en-IE" sz="4400" b="1"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solidFill>
                          <a:srgbClr val="FF0000"/>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370840">
                <a:tc>
                  <a:txBody>
                    <a:bodyPr/>
                    <a:lstStyle/>
                    <a:p>
                      <a:pPr algn="ctr"/>
                      <a:endParaRPr lang="en-IE" sz="4400" b="1"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370840">
                <a:tc>
                  <a:txBody>
                    <a:bodyPr/>
                    <a:lstStyle/>
                    <a:p>
                      <a:pPr algn="ctr"/>
                      <a:endParaRPr lang="en-IE" sz="4400" b="1"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1"/>
                    </a:solidFill>
                  </a:tcPr>
                </a:tc>
                <a:tc>
                  <a:txBody>
                    <a:bodyPr/>
                    <a:lstStyle/>
                    <a:p>
                      <a:pPr algn="ctr"/>
                      <a:r>
                        <a:rPr lang="en-IE" sz="4400" b="1" dirty="0" smtClean="0"/>
                        <a:t>76</a:t>
                      </a:r>
                      <a:endParaRPr lang="en-IE" sz="4400" b="1"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1"/>
                    </a:solidFill>
                  </a:tcPr>
                </a:tc>
              </a:tr>
            </a:tbl>
          </a:graphicData>
        </a:graphic>
      </p:graphicFrame>
      <p:sp>
        <p:nvSpPr>
          <p:cNvPr id="15" name="TextBox 14"/>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6</a:t>
            </a:r>
            <a:r>
              <a:rPr lang="en-IE" sz="4400" b="1" dirty="0" smtClean="0">
                <a:ln w="28575">
                  <a:noFill/>
                </a:ln>
              </a:rPr>
              <a:t> Answers</a:t>
            </a:r>
          </a:p>
        </p:txBody>
      </p:sp>
      <p:sp>
        <p:nvSpPr>
          <p:cNvPr id="16" name="TextBox 15"/>
          <p:cNvSpPr txBox="1"/>
          <p:nvPr/>
        </p:nvSpPr>
        <p:spPr>
          <a:xfrm>
            <a:off x="1259632" y="5157192"/>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43</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8339004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3990292" y="1628800"/>
            <a:ext cx="4398131" cy="3200876"/>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2</a:t>
            </a:r>
            <a:endParaRPr lang="en-IE" sz="4000" b="1" u="sng" dirty="0" smtClean="0"/>
          </a:p>
          <a:p>
            <a:r>
              <a:rPr lang="en-IE" sz="5400" b="1" dirty="0" smtClean="0"/>
              <a:t>What is the name of this 3D shape?</a:t>
            </a:r>
            <a:endParaRPr lang="en-IE" sz="54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7584" y="1624541"/>
            <a:ext cx="3162709" cy="4383006"/>
          </a:xfrm>
          <a:prstGeom prst="rect">
            <a:avLst/>
          </a:prstGeom>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6</a:t>
            </a:r>
            <a:r>
              <a:rPr lang="en-IE" sz="4400" b="1" dirty="0" smtClean="0">
                <a:ln w="28575">
                  <a:noFill/>
                </a:ln>
              </a:rPr>
              <a:t> Answers</a:t>
            </a:r>
          </a:p>
        </p:txBody>
      </p:sp>
      <p:sp>
        <p:nvSpPr>
          <p:cNvPr id="15" name="TextBox 14"/>
          <p:cNvSpPr txBox="1"/>
          <p:nvPr/>
        </p:nvSpPr>
        <p:spPr>
          <a:xfrm>
            <a:off x="4067944" y="5013176"/>
            <a:ext cx="4320479" cy="1323439"/>
          </a:xfrm>
          <a:prstGeom prst="rect">
            <a:avLst/>
          </a:prstGeom>
          <a:solidFill>
            <a:schemeClr val="bg1"/>
          </a:solidFill>
          <a:ln w="57150">
            <a:solidFill>
              <a:schemeClr val="tx1"/>
            </a:solidFill>
          </a:ln>
        </p:spPr>
        <p:txBody>
          <a:bodyPr wrap="square" rtlCol="0">
            <a:spAutoFit/>
          </a:bodyPr>
          <a:lstStyle/>
          <a:p>
            <a:pPr algn="ctr"/>
            <a:r>
              <a:rPr lang="en-IE" sz="4000" b="1" dirty="0" smtClean="0">
                <a:ln w="12700">
                  <a:solidFill>
                    <a:schemeClr val="tx1"/>
                  </a:solidFill>
                </a:ln>
                <a:solidFill>
                  <a:schemeClr val="accent4">
                    <a:lumMod val="75000"/>
                  </a:schemeClr>
                </a:solidFill>
              </a:rPr>
              <a:t>Square Based Pyramid</a:t>
            </a:r>
            <a:endParaRPr lang="en-IE" sz="40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1435971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755575" y="1644873"/>
            <a:ext cx="4032448" cy="3416320"/>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4400" b="1" dirty="0" smtClean="0"/>
              <a:t>This TV costs €800 plus 20% VAT. What is the total cost?</a:t>
            </a:r>
            <a:endParaRPr lang="en-IE" sz="4400" b="1" dirty="0"/>
          </a:p>
        </p:txBody>
      </p:sp>
      <p:grpSp>
        <p:nvGrpSpPr>
          <p:cNvPr id="4" name="Group 3"/>
          <p:cNvGrpSpPr/>
          <p:nvPr/>
        </p:nvGrpSpPr>
        <p:grpSpPr>
          <a:xfrm>
            <a:off x="4977260" y="1916832"/>
            <a:ext cx="3562449" cy="3024336"/>
            <a:chOff x="4977260" y="1916832"/>
            <a:chExt cx="3562449" cy="3024336"/>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7260" y="1916832"/>
              <a:ext cx="3562449" cy="3024336"/>
            </a:xfrm>
            <a:prstGeom prst="rect">
              <a:avLst/>
            </a:prstGeom>
          </p:spPr>
        </p:pic>
        <p:sp>
          <p:nvSpPr>
            <p:cNvPr id="3" name="Explosion 2 2"/>
            <p:cNvSpPr/>
            <p:nvPr/>
          </p:nvSpPr>
          <p:spPr>
            <a:xfrm>
              <a:off x="5724128" y="2564903"/>
              <a:ext cx="2448272" cy="1737483"/>
            </a:xfrm>
            <a:prstGeom prst="irregularSeal2">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smtClean="0">
                  <a:solidFill>
                    <a:schemeClr val="tx1"/>
                  </a:solidFill>
                </a:rPr>
                <a:t>Special TV Offer</a:t>
              </a:r>
              <a:endParaRPr lang="en-IE" b="1" dirty="0">
                <a:solidFill>
                  <a:schemeClr val="tx1"/>
                </a:solidFill>
              </a:endParaRPr>
            </a:p>
          </p:txBody>
        </p:sp>
      </p:grpSp>
      <p:sp>
        <p:nvSpPr>
          <p:cNvPr id="15" name="TextBox 14"/>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6</a:t>
            </a:r>
            <a:r>
              <a:rPr lang="en-IE" sz="4400" b="1" dirty="0" smtClean="0">
                <a:ln w="28575">
                  <a:noFill/>
                </a:ln>
              </a:rPr>
              <a:t> Answers</a:t>
            </a:r>
          </a:p>
        </p:txBody>
      </p:sp>
      <p:sp>
        <p:nvSpPr>
          <p:cNvPr id="16" name="TextBox 15"/>
          <p:cNvSpPr txBox="1"/>
          <p:nvPr/>
        </p:nvSpPr>
        <p:spPr>
          <a:xfrm>
            <a:off x="12596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€960</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7541401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1384995"/>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4</a:t>
            </a:r>
            <a:endParaRPr lang="en-IE" sz="4000" b="1" u="sng" dirty="0" smtClean="0"/>
          </a:p>
          <a:p>
            <a:r>
              <a:rPr lang="en-IE" sz="4400" b="1" dirty="0" smtClean="0"/>
              <a:t>How many B boxes fit into A?</a:t>
            </a:r>
            <a:endParaRPr lang="en-IE" sz="4400" b="1" dirty="0"/>
          </a:p>
        </p:txBody>
      </p:sp>
      <p:grpSp>
        <p:nvGrpSpPr>
          <p:cNvPr id="4" name="Group 3"/>
          <p:cNvGrpSpPr/>
          <p:nvPr/>
        </p:nvGrpSpPr>
        <p:grpSpPr>
          <a:xfrm>
            <a:off x="1097395" y="3429000"/>
            <a:ext cx="3278701" cy="2775504"/>
            <a:chOff x="1097395" y="3429000"/>
            <a:chExt cx="3278701" cy="2775504"/>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395" y="3429000"/>
              <a:ext cx="2642490" cy="2654333"/>
            </a:xfrm>
            <a:prstGeom prst="rect">
              <a:avLst/>
            </a:prstGeom>
          </p:spPr>
        </p:pic>
        <p:sp>
          <p:nvSpPr>
            <p:cNvPr id="3" name="TextBox 2"/>
            <p:cNvSpPr txBox="1"/>
            <p:nvPr/>
          </p:nvSpPr>
          <p:spPr>
            <a:xfrm>
              <a:off x="1655674" y="4590585"/>
              <a:ext cx="972109" cy="1200329"/>
            </a:xfrm>
            <a:prstGeom prst="rect">
              <a:avLst/>
            </a:prstGeom>
            <a:noFill/>
          </p:spPr>
          <p:txBody>
            <a:bodyPr wrap="square" rtlCol="0">
              <a:spAutoFit/>
            </a:bodyPr>
            <a:lstStyle/>
            <a:p>
              <a:pPr algn="ctr"/>
              <a:r>
                <a:rPr lang="en-IE" sz="7200" b="1" dirty="0" smtClean="0">
                  <a:solidFill>
                    <a:schemeClr val="bg1"/>
                  </a:solidFill>
                </a:rPr>
                <a:t>A</a:t>
              </a:r>
              <a:endParaRPr lang="en-IE" sz="7200" b="1" dirty="0">
                <a:solidFill>
                  <a:schemeClr val="bg1"/>
                </a:solidFill>
              </a:endParaRPr>
            </a:p>
          </p:txBody>
        </p:sp>
        <p:sp>
          <p:nvSpPr>
            <p:cNvPr id="17" name="TextBox 16"/>
            <p:cNvSpPr txBox="1"/>
            <p:nvPr/>
          </p:nvSpPr>
          <p:spPr>
            <a:xfrm rot="16200000">
              <a:off x="3579653" y="4072716"/>
              <a:ext cx="1008112" cy="584775"/>
            </a:xfrm>
            <a:prstGeom prst="rect">
              <a:avLst/>
            </a:prstGeom>
            <a:solidFill>
              <a:schemeClr val="bg1"/>
            </a:solidFill>
            <a:ln w="38100">
              <a:solidFill>
                <a:schemeClr val="tx1"/>
              </a:solidFill>
            </a:ln>
          </p:spPr>
          <p:txBody>
            <a:bodyPr wrap="square" rtlCol="0">
              <a:spAutoFit/>
            </a:bodyPr>
            <a:lstStyle/>
            <a:p>
              <a:pPr algn="ctr"/>
              <a:r>
                <a:rPr lang="en-IE" sz="3200" b="1" dirty="0" smtClean="0"/>
                <a:t>4cm</a:t>
              </a:r>
              <a:endParaRPr lang="en-IE" sz="3200" b="1" dirty="0"/>
            </a:p>
          </p:txBody>
        </p:sp>
        <p:sp>
          <p:nvSpPr>
            <p:cNvPr id="18" name="TextBox 17"/>
            <p:cNvSpPr txBox="1"/>
            <p:nvPr/>
          </p:nvSpPr>
          <p:spPr>
            <a:xfrm rot="18823299">
              <a:off x="3327358" y="5462182"/>
              <a:ext cx="899868" cy="584775"/>
            </a:xfrm>
            <a:prstGeom prst="rect">
              <a:avLst/>
            </a:prstGeom>
            <a:solidFill>
              <a:schemeClr val="bg1"/>
            </a:solidFill>
            <a:ln w="38100">
              <a:solidFill>
                <a:schemeClr val="tx1"/>
              </a:solidFill>
            </a:ln>
          </p:spPr>
          <p:txBody>
            <a:bodyPr wrap="square" rtlCol="0">
              <a:spAutoFit/>
            </a:bodyPr>
            <a:lstStyle/>
            <a:p>
              <a:pPr algn="ctr"/>
              <a:r>
                <a:rPr lang="en-IE" sz="3200" b="1" dirty="0" smtClean="0"/>
                <a:t>4cm</a:t>
              </a:r>
              <a:endParaRPr lang="en-IE" sz="3200" b="1" dirty="0"/>
            </a:p>
          </p:txBody>
        </p:sp>
        <p:sp>
          <p:nvSpPr>
            <p:cNvPr id="19" name="TextBox 18"/>
            <p:cNvSpPr txBox="1"/>
            <p:nvPr/>
          </p:nvSpPr>
          <p:spPr>
            <a:xfrm>
              <a:off x="1655676" y="4098017"/>
              <a:ext cx="900100" cy="584775"/>
            </a:xfrm>
            <a:prstGeom prst="rect">
              <a:avLst/>
            </a:prstGeom>
            <a:solidFill>
              <a:schemeClr val="bg1"/>
            </a:solidFill>
            <a:ln w="38100">
              <a:solidFill>
                <a:schemeClr val="tx1"/>
              </a:solidFill>
            </a:ln>
          </p:spPr>
          <p:txBody>
            <a:bodyPr wrap="square" rtlCol="0">
              <a:spAutoFit/>
            </a:bodyPr>
            <a:lstStyle/>
            <a:p>
              <a:pPr algn="ctr"/>
              <a:r>
                <a:rPr lang="en-IE" sz="3200" b="1" dirty="0" smtClean="0"/>
                <a:t>4cm</a:t>
              </a:r>
              <a:endParaRPr lang="en-IE" sz="3200" b="1" dirty="0"/>
            </a:p>
          </p:txBody>
        </p:sp>
      </p:grpSp>
      <p:grpSp>
        <p:nvGrpSpPr>
          <p:cNvPr id="5" name="Group 4"/>
          <p:cNvGrpSpPr/>
          <p:nvPr/>
        </p:nvGrpSpPr>
        <p:grpSpPr>
          <a:xfrm>
            <a:off x="5666420" y="3192384"/>
            <a:ext cx="1981783" cy="1961747"/>
            <a:chOff x="5627819" y="4234913"/>
            <a:chExt cx="1981783" cy="1961747"/>
          </a:xfrm>
        </p:grpSpPr>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27819" y="4234913"/>
              <a:ext cx="1500551" cy="1507276"/>
            </a:xfrm>
            <a:prstGeom prst="rect">
              <a:avLst/>
            </a:prstGeom>
          </p:spPr>
        </p:pic>
        <p:sp>
          <p:nvSpPr>
            <p:cNvPr id="15" name="TextBox 14"/>
            <p:cNvSpPr txBox="1"/>
            <p:nvPr/>
          </p:nvSpPr>
          <p:spPr>
            <a:xfrm>
              <a:off x="5771835" y="4553967"/>
              <a:ext cx="972109" cy="1200329"/>
            </a:xfrm>
            <a:prstGeom prst="rect">
              <a:avLst/>
            </a:prstGeom>
            <a:noFill/>
          </p:spPr>
          <p:txBody>
            <a:bodyPr wrap="square" rtlCol="0">
              <a:spAutoFit/>
            </a:bodyPr>
            <a:lstStyle/>
            <a:p>
              <a:pPr algn="ctr"/>
              <a:r>
                <a:rPr lang="en-IE" sz="7200" b="1" dirty="0" smtClean="0">
                  <a:solidFill>
                    <a:schemeClr val="bg1"/>
                  </a:solidFill>
                </a:rPr>
                <a:t>B</a:t>
              </a:r>
              <a:endParaRPr lang="en-IE" sz="7200" b="1" dirty="0">
                <a:solidFill>
                  <a:schemeClr val="bg1"/>
                </a:solidFill>
              </a:endParaRPr>
            </a:p>
          </p:txBody>
        </p:sp>
        <p:sp>
          <p:nvSpPr>
            <p:cNvPr id="20" name="TextBox 19"/>
            <p:cNvSpPr txBox="1"/>
            <p:nvPr/>
          </p:nvSpPr>
          <p:spPr>
            <a:xfrm>
              <a:off x="5896584" y="5734995"/>
              <a:ext cx="722609" cy="461665"/>
            </a:xfrm>
            <a:prstGeom prst="rect">
              <a:avLst/>
            </a:prstGeom>
            <a:solidFill>
              <a:schemeClr val="bg1"/>
            </a:solidFill>
            <a:ln w="38100">
              <a:solidFill>
                <a:schemeClr val="tx1"/>
              </a:solidFill>
            </a:ln>
          </p:spPr>
          <p:txBody>
            <a:bodyPr wrap="square" rtlCol="0">
              <a:spAutoFit/>
            </a:bodyPr>
            <a:lstStyle/>
            <a:p>
              <a:pPr algn="ctr"/>
              <a:r>
                <a:rPr lang="en-IE" sz="2400" b="1" dirty="0" smtClean="0"/>
                <a:t>2cm</a:t>
              </a:r>
              <a:endParaRPr lang="en-IE" sz="2400" b="1" dirty="0"/>
            </a:p>
          </p:txBody>
        </p:sp>
        <p:sp>
          <p:nvSpPr>
            <p:cNvPr id="21" name="TextBox 20"/>
            <p:cNvSpPr txBox="1"/>
            <p:nvPr/>
          </p:nvSpPr>
          <p:spPr>
            <a:xfrm rot="16200000">
              <a:off x="6982295" y="4482390"/>
              <a:ext cx="792949" cy="461665"/>
            </a:xfrm>
            <a:prstGeom prst="rect">
              <a:avLst/>
            </a:prstGeom>
            <a:solidFill>
              <a:schemeClr val="bg1"/>
            </a:solidFill>
            <a:ln w="38100">
              <a:solidFill>
                <a:schemeClr val="tx1"/>
              </a:solidFill>
            </a:ln>
          </p:spPr>
          <p:txBody>
            <a:bodyPr wrap="square" rtlCol="0">
              <a:spAutoFit/>
            </a:bodyPr>
            <a:lstStyle/>
            <a:p>
              <a:pPr algn="ctr"/>
              <a:r>
                <a:rPr lang="en-IE" sz="2400" b="1" dirty="0"/>
                <a:t>2</a:t>
              </a:r>
              <a:r>
                <a:rPr lang="en-IE" sz="2400" b="1" dirty="0" smtClean="0"/>
                <a:t>cm</a:t>
              </a:r>
              <a:endParaRPr lang="en-IE" sz="2400" b="1" dirty="0"/>
            </a:p>
          </p:txBody>
        </p:sp>
        <p:sp>
          <p:nvSpPr>
            <p:cNvPr id="22" name="TextBox 21"/>
            <p:cNvSpPr txBox="1"/>
            <p:nvPr/>
          </p:nvSpPr>
          <p:spPr>
            <a:xfrm rot="18613389">
              <a:off x="6842481" y="5439378"/>
              <a:ext cx="764960" cy="461665"/>
            </a:xfrm>
            <a:prstGeom prst="rect">
              <a:avLst/>
            </a:prstGeom>
            <a:solidFill>
              <a:schemeClr val="bg1"/>
            </a:solidFill>
            <a:ln w="38100">
              <a:solidFill>
                <a:schemeClr val="tx1"/>
              </a:solidFill>
            </a:ln>
          </p:spPr>
          <p:txBody>
            <a:bodyPr wrap="square" rtlCol="0">
              <a:spAutoFit/>
            </a:bodyPr>
            <a:lstStyle/>
            <a:p>
              <a:pPr algn="ctr"/>
              <a:r>
                <a:rPr lang="en-IE" sz="2400" b="1" dirty="0"/>
                <a:t>2</a:t>
              </a:r>
              <a:r>
                <a:rPr lang="en-IE" sz="2400" b="1" dirty="0" smtClean="0"/>
                <a:t>cm</a:t>
              </a:r>
              <a:endParaRPr lang="en-IE" sz="2400" b="1" dirty="0"/>
            </a:p>
          </p:txBody>
        </p:sp>
      </p:grpSp>
      <p:sp>
        <p:nvSpPr>
          <p:cNvPr id="23" name="TextBox 22"/>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6</a:t>
            </a:r>
            <a:r>
              <a:rPr lang="en-IE" sz="4400" b="1" dirty="0" smtClean="0">
                <a:ln w="28575">
                  <a:noFill/>
                </a:ln>
              </a:rPr>
              <a:t> Answers</a:t>
            </a:r>
          </a:p>
        </p:txBody>
      </p:sp>
      <p:sp>
        <p:nvSpPr>
          <p:cNvPr id="24" name="TextBox 23"/>
          <p:cNvSpPr txBox="1"/>
          <p:nvPr/>
        </p:nvSpPr>
        <p:spPr>
          <a:xfrm>
            <a:off x="5012539" y="5329249"/>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8</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6944704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4"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3200876"/>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5400" b="1" dirty="0" smtClean="0"/>
              <a:t>If </a:t>
            </a:r>
            <a:r>
              <a:rPr lang="en-IE" sz="5400" b="1" dirty="0" smtClean="0"/>
              <a:t>A=1</a:t>
            </a:r>
            <a:r>
              <a:rPr lang="en-IE" sz="5400" b="1" dirty="0" smtClean="0"/>
              <a:t>, B=2, C=3 etc., what is the value of the word “</a:t>
            </a:r>
            <a:r>
              <a:rPr lang="en-IE" sz="5400" b="1" dirty="0" smtClean="0">
                <a:solidFill>
                  <a:srgbClr val="FF0000"/>
                </a:solidFill>
              </a:rPr>
              <a:t>SEVEN</a:t>
            </a:r>
            <a:r>
              <a:rPr lang="en-IE" sz="5400" b="1" dirty="0" smtClean="0"/>
              <a:t>”?</a:t>
            </a:r>
            <a:endParaRPr lang="en-IE" sz="54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6</a:t>
            </a:r>
            <a:r>
              <a:rPr lang="en-IE" sz="4400" b="1" dirty="0" smtClean="0">
                <a:ln w="28575">
                  <a:noFill/>
                </a:ln>
              </a:rPr>
              <a:t> Answers</a:t>
            </a:r>
          </a:p>
        </p:txBody>
      </p:sp>
      <p:sp>
        <p:nvSpPr>
          <p:cNvPr id="15" name="TextBox 14"/>
          <p:cNvSpPr txBox="1"/>
          <p:nvPr/>
        </p:nvSpPr>
        <p:spPr>
          <a:xfrm>
            <a:off x="3059832" y="5157192"/>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65</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0029227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5112568" cy="3170099"/>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6</a:t>
            </a:r>
            <a:endParaRPr lang="en-IE" sz="4000" b="1" u="sng" dirty="0" smtClean="0"/>
          </a:p>
          <a:p>
            <a:r>
              <a:rPr lang="en-IE" sz="3200" b="1" dirty="0" smtClean="0"/>
              <a:t>Isaac Newton was a famous scientist and mathematician. He was born in the year 1643. </a:t>
            </a:r>
            <a:r>
              <a:rPr lang="en-IE" sz="3200" b="1" dirty="0" smtClean="0"/>
              <a:t>What century was</a:t>
            </a:r>
            <a:r>
              <a:rPr lang="en-IE" sz="3200" b="1" dirty="0" smtClean="0"/>
              <a:t> </a:t>
            </a:r>
            <a:r>
              <a:rPr lang="en-IE" sz="3200" b="1" dirty="0" smtClean="0"/>
              <a:t>that? </a:t>
            </a:r>
            <a:endParaRPr lang="en-IE" sz="32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8224" y="727722"/>
            <a:ext cx="1936377" cy="5338190"/>
          </a:xfrm>
          <a:prstGeom prst="rect">
            <a:avLst/>
          </a:prstGeom>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6</a:t>
            </a:r>
            <a:r>
              <a:rPr lang="en-IE" sz="4400" b="1" dirty="0" smtClean="0">
                <a:ln w="28575">
                  <a:noFill/>
                </a:ln>
              </a:rPr>
              <a:t> Answers</a:t>
            </a:r>
          </a:p>
        </p:txBody>
      </p:sp>
      <p:sp>
        <p:nvSpPr>
          <p:cNvPr id="15" name="TextBox 14"/>
          <p:cNvSpPr txBox="1"/>
          <p:nvPr/>
        </p:nvSpPr>
        <p:spPr>
          <a:xfrm>
            <a:off x="2488095" y="5142582"/>
            <a:ext cx="4176464"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17th Century</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3354766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12976"/>
            <a:ext cx="7776864" cy="1569660"/>
          </a:xfrm>
          <a:prstGeom prst="rect">
            <a:avLst/>
          </a:prstGeom>
          <a:solidFill>
            <a:schemeClr val="bg1"/>
          </a:solidFill>
          <a:ln w="57150">
            <a:solidFill>
              <a:schemeClr val="tx1"/>
            </a:solidFill>
          </a:ln>
        </p:spPr>
        <p:txBody>
          <a:bodyPr wrap="square" rtlCol="0">
            <a:spAutoFit/>
          </a:bodyPr>
          <a:lstStyle/>
          <a:p>
            <a:r>
              <a:rPr lang="en-IE" sz="4800" b="1" dirty="0" smtClean="0"/>
              <a:t>Which Knight created the Round Table?</a:t>
            </a:r>
            <a:endParaRPr lang="en-IE" sz="4800" b="1" dirty="0"/>
          </a:p>
        </p:txBody>
      </p:sp>
      <p:sp>
        <p:nvSpPr>
          <p:cNvPr id="13" name="TextBox 12"/>
          <p:cNvSpPr txBox="1"/>
          <p:nvPr/>
        </p:nvSpPr>
        <p:spPr>
          <a:xfrm>
            <a:off x="683568" y="5153208"/>
            <a:ext cx="7776864" cy="769441"/>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Sir </a:t>
            </a:r>
            <a:r>
              <a:rPr lang="en-IE" sz="4400" b="1" dirty="0" err="1" smtClean="0"/>
              <a:t>Cumference</a:t>
            </a:r>
            <a:r>
              <a:rPr lang="en-IE" sz="4400" b="1" dirty="0" smtClean="0"/>
              <a:t>!</a:t>
            </a:r>
            <a:endParaRPr lang="en-IE" sz="4400" b="1" dirty="0"/>
          </a:p>
        </p:txBody>
      </p:sp>
    </p:spTree>
    <p:extLst>
      <p:ext uri="{BB962C8B-B14F-4D97-AF65-F5344CB8AC3E}">
        <p14:creationId xmlns:p14="http://schemas.microsoft.com/office/powerpoint/2010/main" val="36924587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1484783"/>
            <a:ext cx="7776864" cy="3888434"/>
          </a:xfrm>
          <a:prstGeom prst="rect">
            <a:avLst/>
          </a:prstGeom>
        </p:spPr>
      </p:pic>
    </p:spTree>
    <p:extLst>
      <p:ext uri="{BB962C8B-B14F-4D97-AF65-F5344CB8AC3E}">
        <p14:creationId xmlns:p14="http://schemas.microsoft.com/office/powerpoint/2010/main" val="8832190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1</a:t>
            </a:r>
          </a:p>
        </p:txBody>
      </p:sp>
      <p:sp>
        <p:nvSpPr>
          <p:cNvPr id="14" name="TextBox 13"/>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6</a:t>
            </a:r>
          </a:p>
          <a:p>
            <a:r>
              <a:rPr lang="en-IE" sz="6000" b="1" dirty="0" smtClean="0"/>
              <a:t>What number, after you double it, is half of 64?</a:t>
            </a:r>
            <a:endParaRPr lang="en-IE" sz="6000" b="1" dirty="0"/>
          </a:p>
        </p:txBody>
      </p:sp>
    </p:spTree>
    <p:extLst>
      <p:ext uri="{BB962C8B-B14F-4D97-AF65-F5344CB8AC3E}">
        <p14:creationId xmlns:p14="http://schemas.microsoft.com/office/powerpoint/2010/main" val="25776388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8</a:t>
            </a:r>
          </a:p>
        </p:txBody>
      </p:sp>
      <p:sp>
        <p:nvSpPr>
          <p:cNvPr id="14" name="TextBox 13"/>
          <p:cNvSpPr txBox="1"/>
          <p:nvPr/>
        </p:nvSpPr>
        <p:spPr>
          <a:xfrm>
            <a:off x="971600" y="1628800"/>
            <a:ext cx="7272808"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1</a:t>
            </a:r>
            <a:endParaRPr lang="en-IE" sz="4000" b="1" u="sng" dirty="0" smtClean="0"/>
          </a:p>
          <a:p>
            <a:r>
              <a:rPr lang="en-IE" sz="6000" b="1" dirty="0" smtClean="0"/>
              <a:t>What is the next term in this series:</a:t>
            </a:r>
          </a:p>
          <a:p>
            <a:r>
              <a:rPr lang="en-IE" sz="6000" b="1" dirty="0"/>
              <a:t>0</a:t>
            </a:r>
            <a:r>
              <a:rPr lang="en-IE" sz="6000" b="1" dirty="0" smtClean="0"/>
              <a:t>.97, 0.98, 0.99, ___</a:t>
            </a:r>
            <a:endParaRPr lang="en-IE" sz="6000" b="1" dirty="0"/>
          </a:p>
        </p:txBody>
      </p:sp>
    </p:spTree>
    <p:extLst>
      <p:ext uri="{BB962C8B-B14F-4D97-AF65-F5344CB8AC3E}">
        <p14:creationId xmlns:p14="http://schemas.microsoft.com/office/powerpoint/2010/main" val="963022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8</a:t>
            </a:r>
          </a:p>
        </p:txBody>
      </p:sp>
      <p:sp>
        <p:nvSpPr>
          <p:cNvPr id="14" name="TextBox 13"/>
          <p:cNvSpPr txBox="1"/>
          <p:nvPr/>
        </p:nvSpPr>
        <p:spPr>
          <a:xfrm>
            <a:off x="755576" y="1644873"/>
            <a:ext cx="7560840" cy="3662541"/>
          </a:xfrm>
          <a:prstGeom prst="rect">
            <a:avLst/>
          </a:prstGeom>
          <a:solidFill>
            <a:schemeClr val="bg1"/>
          </a:solidFill>
          <a:ln w="57150">
            <a:solidFill>
              <a:schemeClr val="tx1"/>
            </a:solidFill>
          </a:ln>
        </p:spPr>
        <p:txBody>
          <a:bodyPr wrap="square" rtlCol="0">
            <a:spAutoFit/>
          </a:bodyPr>
          <a:lstStyle/>
          <a:p>
            <a:r>
              <a:rPr lang="en-IE" sz="4000" b="1" u="sng" dirty="0" smtClean="0"/>
              <a:t>Question 2</a:t>
            </a:r>
          </a:p>
          <a:p>
            <a:r>
              <a:rPr lang="en-IE" sz="4800" b="1" dirty="0" smtClean="0"/>
              <a:t>When Timmy was six years old, his sister was half his age. Timmy is now 50, what age is his sister?</a:t>
            </a:r>
            <a:endParaRPr lang="en-IE" sz="4800" b="1" dirty="0"/>
          </a:p>
        </p:txBody>
      </p:sp>
    </p:spTree>
    <p:extLst>
      <p:ext uri="{BB962C8B-B14F-4D97-AF65-F5344CB8AC3E}">
        <p14:creationId xmlns:p14="http://schemas.microsoft.com/office/powerpoint/2010/main" val="28874647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8</a:t>
            </a:r>
          </a:p>
        </p:txBody>
      </p:sp>
      <p:sp>
        <p:nvSpPr>
          <p:cNvPr id="14" name="TextBox 13"/>
          <p:cNvSpPr txBox="1"/>
          <p:nvPr/>
        </p:nvSpPr>
        <p:spPr>
          <a:xfrm>
            <a:off x="971600" y="1628800"/>
            <a:ext cx="7272808"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3</a:t>
            </a:r>
            <a:endParaRPr lang="en-IE" sz="4000" b="1" u="sng" dirty="0" smtClean="0"/>
          </a:p>
          <a:p>
            <a:r>
              <a:rPr lang="en-IE" sz="6000" b="1" dirty="0" smtClean="0"/>
              <a:t>Which is heavier: 4.8Kg of apples or 4⅞Kg of tomatoes?</a:t>
            </a:r>
            <a:endParaRPr lang="en-IE" sz="6000" b="1" dirty="0"/>
          </a:p>
        </p:txBody>
      </p:sp>
    </p:spTree>
    <p:extLst>
      <p:ext uri="{BB962C8B-B14F-4D97-AF65-F5344CB8AC3E}">
        <p14:creationId xmlns:p14="http://schemas.microsoft.com/office/powerpoint/2010/main" val="36084697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8</a:t>
            </a:r>
          </a:p>
        </p:txBody>
      </p:sp>
      <p:sp>
        <p:nvSpPr>
          <p:cNvPr id="14" name="TextBox 13"/>
          <p:cNvSpPr txBox="1"/>
          <p:nvPr/>
        </p:nvSpPr>
        <p:spPr>
          <a:xfrm>
            <a:off x="971600" y="1628800"/>
            <a:ext cx="7272808" cy="1815882"/>
          </a:xfrm>
          <a:prstGeom prst="rect">
            <a:avLst/>
          </a:prstGeom>
          <a:solidFill>
            <a:schemeClr val="bg1"/>
          </a:solidFill>
          <a:ln w="57150">
            <a:solidFill>
              <a:schemeClr val="tx1"/>
            </a:solidFill>
          </a:ln>
        </p:spPr>
        <p:txBody>
          <a:bodyPr wrap="square" rtlCol="0">
            <a:spAutoFit/>
          </a:bodyPr>
          <a:lstStyle/>
          <a:p>
            <a:r>
              <a:rPr lang="en-IE" sz="4000" b="1" u="sng" dirty="0" smtClean="0"/>
              <a:t>Question 4</a:t>
            </a:r>
          </a:p>
          <a:p>
            <a:r>
              <a:rPr lang="en-IE" sz="3600" b="1" dirty="0" smtClean="0"/>
              <a:t>What is the number of the parking spot occupied by the car below?</a:t>
            </a:r>
            <a:endParaRPr lang="en-IE" sz="3600" b="1" dirty="0"/>
          </a:p>
        </p:txBody>
      </p:sp>
      <p:graphicFrame>
        <p:nvGraphicFramePr>
          <p:cNvPr id="2" name="Table 1"/>
          <p:cNvGraphicFramePr>
            <a:graphicFrameLocks noGrp="1"/>
          </p:cNvGraphicFramePr>
          <p:nvPr>
            <p:extLst>
              <p:ext uri="{D42A27DB-BD31-4B8C-83A1-F6EECF244321}">
                <p14:modId xmlns:p14="http://schemas.microsoft.com/office/powerpoint/2010/main" val="3292897861"/>
              </p:ext>
            </p:extLst>
          </p:nvPr>
        </p:nvGraphicFramePr>
        <p:xfrm>
          <a:off x="1331640" y="4293096"/>
          <a:ext cx="6096000" cy="1378952"/>
        </p:xfrm>
        <a:graphic>
          <a:graphicData uri="http://schemas.openxmlformats.org/drawingml/2006/table">
            <a:tbl>
              <a:tblPr firstRow="1" bandRow="1">
                <a:tableStyleId>{5940675A-B579-460E-94D1-54222C63F5DA}</a:tableStyleId>
              </a:tblPr>
              <a:tblGrid>
                <a:gridCol w="1016000"/>
                <a:gridCol w="1016000"/>
                <a:gridCol w="1016000"/>
                <a:gridCol w="1016000"/>
                <a:gridCol w="1016000"/>
                <a:gridCol w="1016000"/>
              </a:tblGrid>
              <a:tr h="1378952">
                <a:tc>
                  <a:txBody>
                    <a:bodyPr/>
                    <a:lstStyle/>
                    <a:p>
                      <a:endParaRPr lang="en-IE" dirty="0"/>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bg1"/>
                    </a:solidFill>
                  </a:tcPr>
                </a:tc>
                <a:tc>
                  <a:txBody>
                    <a:bodyPr/>
                    <a:lstStyle/>
                    <a:p>
                      <a:endParaRPr lang="en-IE"/>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bg1"/>
                    </a:solidFill>
                  </a:tcPr>
                </a:tc>
                <a:tc>
                  <a:txBody>
                    <a:bodyPr/>
                    <a:lstStyle/>
                    <a:p>
                      <a:endParaRPr lang="en-IE"/>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bg1"/>
                    </a:solidFill>
                  </a:tcPr>
                </a:tc>
                <a:tc>
                  <a:txBody>
                    <a:bodyPr/>
                    <a:lstStyle/>
                    <a:p>
                      <a:endParaRPr lang="en-IE"/>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bg1"/>
                    </a:solidFill>
                  </a:tcPr>
                </a:tc>
                <a:tc>
                  <a:txBody>
                    <a:bodyPr/>
                    <a:lstStyle/>
                    <a:p>
                      <a:endParaRPr lang="en-IE"/>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bg1"/>
                    </a:solidFill>
                  </a:tcPr>
                </a:tc>
                <a:tc>
                  <a:txBody>
                    <a:bodyPr/>
                    <a:lstStyle/>
                    <a:p>
                      <a:endParaRPr lang="en-IE" dirty="0"/>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bg1"/>
                    </a:solidFill>
                  </a:tcPr>
                </a:tc>
              </a:tr>
            </a:tbl>
          </a:graphicData>
        </a:graphic>
      </p:graphicFrame>
      <p:grpSp>
        <p:nvGrpSpPr>
          <p:cNvPr id="5" name="Group 4"/>
          <p:cNvGrpSpPr/>
          <p:nvPr/>
        </p:nvGrpSpPr>
        <p:grpSpPr>
          <a:xfrm>
            <a:off x="1475657" y="3575680"/>
            <a:ext cx="5832648" cy="2098480"/>
            <a:chOff x="1475657" y="3083026"/>
            <a:chExt cx="5832648" cy="2098480"/>
          </a:xfrm>
        </p:grpSpPr>
        <p:sp>
          <p:nvSpPr>
            <p:cNvPr id="3" name="TextBox 2"/>
            <p:cNvSpPr txBox="1"/>
            <p:nvPr/>
          </p:nvSpPr>
          <p:spPr>
            <a:xfrm rot="10800000">
              <a:off x="6516217" y="4448514"/>
              <a:ext cx="792088" cy="707886"/>
            </a:xfrm>
            <a:prstGeom prst="rect">
              <a:avLst/>
            </a:prstGeom>
            <a:noFill/>
          </p:spPr>
          <p:txBody>
            <a:bodyPr wrap="square" rtlCol="0">
              <a:spAutoFit/>
            </a:bodyPr>
            <a:lstStyle/>
            <a:p>
              <a:r>
                <a:rPr lang="en-IE" sz="4000" b="1" dirty="0" smtClean="0"/>
                <a:t>86</a:t>
              </a:r>
              <a:endParaRPr lang="en-IE" sz="4000" b="1" dirty="0"/>
            </a:p>
          </p:txBody>
        </p:sp>
        <p:sp>
          <p:nvSpPr>
            <p:cNvPr id="12" name="TextBox 11"/>
            <p:cNvSpPr txBox="1"/>
            <p:nvPr/>
          </p:nvSpPr>
          <p:spPr>
            <a:xfrm rot="10800000">
              <a:off x="4499993" y="4448515"/>
              <a:ext cx="792088" cy="707886"/>
            </a:xfrm>
            <a:prstGeom prst="rect">
              <a:avLst/>
            </a:prstGeom>
            <a:noFill/>
          </p:spPr>
          <p:txBody>
            <a:bodyPr wrap="square" rtlCol="0">
              <a:spAutoFit/>
            </a:bodyPr>
            <a:lstStyle/>
            <a:p>
              <a:r>
                <a:rPr lang="en-IE" sz="4000" b="1" dirty="0" smtClean="0"/>
                <a:t>88</a:t>
              </a:r>
              <a:endParaRPr lang="en-IE" sz="4000" b="1" dirty="0"/>
            </a:p>
          </p:txBody>
        </p:sp>
        <p:sp>
          <p:nvSpPr>
            <p:cNvPr id="15" name="TextBox 14"/>
            <p:cNvSpPr txBox="1"/>
            <p:nvPr/>
          </p:nvSpPr>
          <p:spPr>
            <a:xfrm rot="10800000">
              <a:off x="3470075" y="4448516"/>
              <a:ext cx="792088" cy="707886"/>
            </a:xfrm>
            <a:prstGeom prst="rect">
              <a:avLst/>
            </a:prstGeom>
            <a:noFill/>
          </p:spPr>
          <p:txBody>
            <a:bodyPr wrap="square" rtlCol="0">
              <a:spAutoFit/>
            </a:bodyPr>
            <a:lstStyle/>
            <a:p>
              <a:r>
                <a:rPr lang="en-IE" sz="4000" b="1" dirty="0" smtClean="0"/>
                <a:t>89</a:t>
              </a:r>
              <a:endParaRPr lang="en-IE" sz="4000" b="1" dirty="0"/>
            </a:p>
          </p:txBody>
        </p:sp>
        <p:sp>
          <p:nvSpPr>
            <p:cNvPr id="16" name="TextBox 15"/>
            <p:cNvSpPr txBox="1"/>
            <p:nvPr/>
          </p:nvSpPr>
          <p:spPr>
            <a:xfrm rot="10800000">
              <a:off x="2472866" y="4448514"/>
              <a:ext cx="792088" cy="707886"/>
            </a:xfrm>
            <a:prstGeom prst="rect">
              <a:avLst/>
            </a:prstGeom>
            <a:noFill/>
          </p:spPr>
          <p:txBody>
            <a:bodyPr wrap="square" rtlCol="0">
              <a:spAutoFit/>
            </a:bodyPr>
            <a:lstStyle/>
            <a:p>
              <a:r>
                <a:rPr lang="en-IE" sz="4000" b="1" dirty="0" smtClean="0"/>
                <a:t>90</a:t>
              </a:r>
              <a:endParaRPr lang="en-IE" sz="4000" b="1" dirty="0"/>
            </a:p>
          </p:txBody>
        </p:sp>
        <p:sp>
          <p:nvSpPr>
            <p:cNvPr id="17" name="TextBox 16"/>
            <p:cNvSpPr txBox="1"/>
            <p:nvPr/>
          </p:nvSpPr>
          <p:spPr>
            <a:xfrm rot="10800000">
              <a:off x="1475657" y="4448517"/>
              <a:ext cx="792088" cy="707886"/>
            </a:xfrm>
            <a:prstGeom prst="rect">
              <a:avLst/>
            </a:prstGeom>
            <a:noFill/>
          </p:spPr>
          <p:txBody>
            <a:bodyPr wrap="square" rtlCol="0">
              <a:spAutoFit/>
            </a:bodyPr>
            <a:lstStyle/>
            <a:p>
              <a:r>
                <a:rPr lang="en-IE" sz="4000" b="1" dirty="0" smtClean="0"/>
                <a:t>91</a:t>
              </a:r>
              <a:endParaRPr lang="en-IE" sz="4000" b="1"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4894050" y="3697081"/>
              <a:ext cx="2098480" cy="870369"/>
            </a:xfrm>
            <a:prstGeom prst="rect">
              <a:avLst/>
            </a:prstGeom>
          </p:spPr>
        </p:pic>
      </p:grpSp>
    </p:spTree>
    <p:extLst>
      <p:ext uri="{BB962C8B-B14F-4D97-AF65-F5344CB8AC3E}">
        <p14:creationId xmlns:p14="http://schemas.microsoft.com/office/powerpoint/2010/main" val="40575972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8</a:t>
            </a:r>
          </a:p>
        </p:txBody>
      </p:sp>
      <p:sp>
        <p:nvSpPr>
          <p:cNvPr id="14" name="TextBox 13"/>
          <p:cNvSpPr txBox="1"/>
          <p:nvPr/>
        </p:nvSpPr>
        <p:spPr>
          <a:xfrm>
            <a:off x="755576" y="1628800"/>
            <a:ext cx="3960440"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5</a:t>
            </a:r>
            <a:endParaRPr lang="en-IE" sz="4000" b="1" u="sng" dirty="0" smtClean="0"/>
          </a:p>
          <a:p>
            <a:r>
              <a:rPr lang="en-IE" sz="6000" b="1" dirty="0"/>
              <a:t>How many squares in total are in this shape</a:t>
            </a:r>
            <a:r>
              <a:rPr lang="en-IE" sz="6000" b="1" dirty="0" smtClean="0"/>
              <a:t>?</a:t>
            </a:r>
            <a:endParaRPr lang="en-IE" sz="6000" b="1" dirty="0"/>
          </a:p>
        </p:txBody>
      </p:sp>
      <p:graphicFrame>
        <p:nvGraphicFramePr>
          <p:cNvPr id="12" name="Table 11"/>
          <p:cNvGraphicFramePr>
            <a:graphicFrameLocks noGrp="1"/>
          </p:cNvGraphicFramePr>
          <p:nvPr>
            <p:extLst>
              <p:ext uri="{D42A27DB-BD31-4B8C-83A1-F6EECF244321}">
                <p14:modId xmlns:p14="http://schemas.microsoft.com/office/powerpoint/2010/main" val="2875807580"/>
              </p:ext>
            </p:extLst>
          </p:nvPr>
        </p:nvGraphicFramePr>
        <p:xfrm>
          <a:off x="5076056" y="1988840"/>
          <a:ext cx="3240360" cy="3108177"/>
        </p:xfrm>
        <a:graphic>
          <a:graphicData uri="http://schemas.openxmlformats.org/drawingml/2006/table">
            <a:tbl>
              <a:tblPr firstRow="1" bandRow="1">
                <a:tableStyleId>{5940675A-B579-460E-94D1-54222C63F5DA}</a:tableStyleId>
              </a:tblPr>
              <a:tblGrid>
                <a:gridCol w="1080120"/>
                <a:gridCol w="1080120"/>
                <a:gridCol w="1080120"/>
              </a:tblGrid>
              <a:tr h="1036059">
                <a:tc>
                  <a:txBody>
                    <a:bodyPr/>
                    <a:lstStyle/>
                    <a:p>
                      <a:pPr algn="ctr"/>
                      <a:endParaRPr lang="en-IE" sz="4400" b="1" dirty="0">
                        <a:solidFill>
                          <a:srgbClr val="FF0000"/>
                        </a:solidFill>
                      </a:endParaRPr>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r>
              <a:tr h="1036059">
                <a:tc>
                  <a:txBody>
                    <a:bodyPr/>
                    <a:lstStyle/>
                    <a:p>
                      <a:pPr algn="ctr"/>
                      <a:endParaRPr lang="en-IE" sz="4400" b="1"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c>
                  <a:txBody>
                    <a:bodyPr/>
                    <a:lstStyle/>
                    <a:p>
                      <a:pPr algn="ctr"/>
                      <a:endParaRPr lang="en-IE" sz="4400" b="1" dirty="0">
                        <a:solidFill>
                          <a:srgbClr val="FF0000"/>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r>
              <a:tr h="1036059">
                <a:tc>
                  <a:txBody>
                    <a:bodyPr/>
                    <a:lstStyle/>
                    <a:p>
                      <a:pPr algn="ctr"/>
                      <a:endParaRPr lang="en-IE" sz="4400" b="1"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r>
            </a:tbl>
          </a:graphicData>
        </a:graphic>
      </p:graphicFrame>
    </p:spTree>
    <p:extLst>
      <p:ext uri="{BB962C8B-B14F-4D97-AF65-F5344CB8AC3E}">
        <p14:creationId xmlns:p14="http://schemas.microsoft.com/office/powerpoint/2010/main" val="23131766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8</a:t>
            </a:r>
          </a:p>
        </p:txBody>
      </p:sp>
      <p:sp>
        <p:nvSpPr>
          <p:cNvPr id="14" name="TextBox 13"/>
          <p:cNvSpPr txBox="1"/>
          <p:nvPr/>
        </p:nvSpPr>
        <p:spPr>
          <a:xfrm>
            <a:off x="755576" y="1628800"/>
            <a:ext cx="5184576"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6</a:t>
            </a:r>
          </a:p>
          <a:p>
            <a:r>
              <a:rPr lang="en-IE" sz="4000" b="1" dirty="0" smtClean="0"/>
              <a:t>A hoodie and runners together cost €150. If the hoodie cost €100 more than the runners, how much does each item cost?</a:t>
            </a:r>
            <a:endParaRPr lang="en-IE" sz="40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46934" y="956047"/>
            <a:ext cx="2483752" cy="2999737"/>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44208" y="4165713"/>
            <a:ext cx="1689204" cy="1309133"/>
          </a:xfrm>
          <a:prstGeom prst="rect">
            <a:avLst/>
          </a:prstGeom>
        </p:spPr>
      </p:pic>
    </p:spTree>
    <p:extLst>
      <p:ext uri="{BB962C8B-B14F-4D97-AF65-F5344CB8AC3E}">
        <p14:creationId xmlns:p14="http://schemas.microsoft.com/office/powerpoint/2010/main" val="42262625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12976"/>
            <a:ext cx="7776864" cy="1569660"/>
          </a:xfrm>
          <a:prstGeom prst="rect">
            <a:avLst/>
          </a:prstGeom>
          <a:solidFill>
            <a:schemeClr val="bg1"/>
          </a:solidFill>
          <a:ln w="57150">
            <a:solidFill>
              <a:schemeClr val="tx1"/>
            </a:solidFill>
          </a:ln>
        </p:spPr>
        <p:txBody>
          <a:bodyPr wrap="square" rtlCol="0">
            <a:spAutoFit/>
          </a:bodyPr>
          <a:lstStyle/>
          <a:p>
            <a:r>
              <a:rPr lang="en-IE" sz="4800" b="1" dirty="0" smtClean="0"/>
              <a:t>How does a mathematician plough a field?</a:t>
            </a:r>
            <a:endParaRPr lang="en-IE" sz="4800" b="1" dirty="0"/>
          </a:p>
        </p:txBody>
      </p:sp>
      <p:sp>
        <p:nvSpPr>
          <p:cNvPr id="13" name="TextBox 12"/>
          <p:cNvSpPr txBox="1"/>
          <p:nvPr/>
        </p:nvSpPr>
        <p:spPr>
          <a:xfrm>
            <a:off x="683568" y="5153208"/>
            <a:ext cx="7776864" cy="769441"/>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With a Pro-Tractor!</a:t>
            </a:r>
            <a:endParaRPr lang="en-IE" sz="4400" b="1" dirty="0"/>
          </a:p>
        </p:txBody>
      </p:sp>
    </p:spTree>
    <p:extLst>
      <p:ext uri="{BB962C8B-B14F-4D97-AF65-F5344CB8AC3E}">
        <p14:creationId xmlns:p14="http://schemas.microsoft.com/office/powerpoint/2010/main" val="4443843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895" y="851520"/>
            <a:ext cx="7776864" cy="3888434"/>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3595" y="4188564"/>
            <a:ext cx="4876810" cy="2438405"/>
          </a:xfrm>
          <a:prstGeom prst="rect">
            <a:avLst/>
          </a:prstGeom>
        </p:spPr>
      </p:pic>
    </p:spTree>
    <p:extLst>
      <p:ext uri="{BB962C8B-B14F-4D97-AF65-F5344CB8AC3E}">
        <p14:creationId xmlns:p14="http://schemas.microsoft.com/office/powerpoint/2010/main" val="38484234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827584" y="1628800"/>
            <a:ext cx="4248472" cy="2923877"/>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3600" b="1" dirty="0" smtClean="0"/>
              <a:t>Niall Horan was born on September 13</a:t>
            </a:r>
            <a:r>
              <a:rPr lang="en-IE" sz="3600" b="1" baseline="30000" dirty="0" smtClean="0"/>
              <a:t>th</a:t>
            </a:r>
            <a:r>
              <a:rPr lang="en-IE" sz="3600" b="1" dirty="0" smtClean="0"/>
              <a:t> 1993. What age is he now in full years?</a:t>
            </a:r>
            <a:endParaRPr lang="en-IE" sz="3600" b="1" dirty="0"/>
          </a:p>
        </p:txBody>
      </p:sp>
      <p:pic>
        <p:nvPicPr>
          <p:cNvPr id="1026" name="Picture 2" descr="Niall Horan | Spotif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2252" y="1910071"/>
            <a:ext cx="3043237" cy="3048000"/>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7</a:t>
            </a:r>
            <a:r>
              <a:rPr lang="en-IE" sz="4400" b="1" dirty="0" smtClean="0">
                <a:ln w="28575">
                  <a:noFill/>
                </a:ln>
              </a:rPr>
              <a:t> Answers</a:t>
            </a:r>
          </a:p>
        </p:txBody>
      </p:sp>
      <p:sp>
        <p:nvSpPr>
          <p:cNvPr id="15" name="TextBox 14"/>
          <p:cNvSpPr txBox="1"/>
          <p:nvPr/>
        </p:nvSpPr>
        <p:spPr>
          <a:xfrm>
            <a:off x="2123728" y="5157192"/>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29 years</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9571365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4248472" cy="2923877"/>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2</a:t>
            </a:r>
            <a:endParaRPr lang="en-IE" sz="4000" b="1" u="sng" dirty="0" smtClean="0"/>
          </a:p>
          <a:p>
            <a:r>
              <a:rPr lang="en-IE" sz="3600" b="1" dirty="0" smtClean="0"/>
              <a:t>Write this Improper Fraction as a Mixed Number in its lowest terms.</a:t>
            </a:r>
            <a:endParaRPr lang="en-IE" sz="36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7</a:t>
            </a:r>
            <a:r>
              <a:rPr lang="en-IE" sz="4400" b="1" dirty="0" smtClean="0">
                <a:ln w="28575">
                  <a:noFill/>
                </a:ln>
              </a:rPr>
              <a:t> Answers</a:t>
            </a:r>
          </a:p>
        </p:txBody>
      </p:sp>
      <p:sp>
        <p:nvSpPr>
          <p:cNvPr id="15" name="TextBox 14"/>
          <p:cNvSpPr txBox="1"/>
          <p:nvPr/>
        </p:nvSpPr>
        <p:spPr>
          <a:xfrm>
            <a:off x="2123728" y="5157192"/>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1¼</a:t>
            </a:r>
            <a:endParaRPr lang="en-IE" sz="5400" b="1" baseline="30000" dirty="0">
              <a:ln w="12700">
                <a:solidFill>
                  <a:schemeClr val="tx1"/>
                </a:solidFill>
              </a:ln>
              <a:solidFill>
                <a:schemeClr val="accent4">
                  <a:lumMod val="75000"/>
                </a:schemeClr>
              </a:solidFill>
            </a:endParaRPr>
          </a:p>
        </p:txBody>
      </p:sp>
      <p:grpSp>
        <p:nvGrpSpPr>
          <p:cNvPr id="13" name="Group 12"/>
          <p:cNvGrpSpPr/>
          <p:nvPr/>
        </p:nvGrpSpPr>
        <p:grpSpPr>
          <a:xfrm>
            <a:off x="5652120" y="1196752"/>
            <a:ext cx="2880320" cy="4525476"/>
            <a:chOff x="5652120" y="1196752"/>
            <a:chExt cx="2880320" cy="4525476"/>
          </a:xfrm>
        </p:grpSpPr>
        <p:sp>
          <p:nvSpPr>
            <p:cNvPr id="16" name="Rectangle 15"/>
            <p:cNvSpPr/>
            <p:nvPr/>
          </p:nvSpPr>
          <p:spPr>
            <a:xfrm>
              <a:off x="5652120" y="1196752"/>
              <a:ext cx="2880320" cy="4525476"/>
            </a:xfrm>
            <a:prstGeom prst="rect">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9208" y="1455571"/>
              <a:ext cx="2106144" cy="4072241"/>
            </a:xfrm>
            <a:prstGeom prst="rect">
              <a:avLst/>
            </a:prstGeom>
            <a:ln>
              <a:solidFill>
                <a:schemeClr val="bg1"/>
              </a:solidFill>
            </a:ln>
          </p:spPr>
        </p:pic>
      </p:grpSp>
    </p:spTree>
    <p:extLst>
      <p:ext uri="{BB962C8B-B14F-4D97-AF65-F5344CB8AC3E}">
        <p14:creationId xmlns:p14="http://schemas.microsoft.com/office/powerpoint/2010/main" val="26204089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84984"/>
            <a:ext cx="7776864" cy="923330"/>
          </a:xfrm>
          <a:prstGeom prst="rect">
            <a:avLst/>
          </a:prstGeom>
          <a:solidFill>
            <a:schemeClr val="bg1"/>
          </a:solidFill>
          <a:ln w="57150">
            <a:solidFill>
              <a:schemeClr val="tx1"/>
            </a:solidFill>
          </a:ln>
        </p:spPr>
        <p:txBody>
          <a:bodyPr wrap="square" rtlCol="0">
            <a:spAutoFit/>
          </a:bodyPr>
          <a:lstStyle/>
          <a:p>
            <a:r>
              <a:rPr lang="en-IE" sz="5400" b="1" dirty="0" smtClean="0"/>
              <a:t>Why is 69 so scared of 70?</a:t>
            </a:r>
            <a:endParaRPr lang="en-IE" sz="5400" b="1" dirty="0"/>
          </a:p>
        </p:txBody>
      </p:sp>
      <p:sp>
        <p:nvSpPr>
          <p:cNvPr id="13" name="TextBox 12"/>
          <p:cNvSpPr txBox="1"/>
          <p:nvPr/>
        </p:nvSpPr>
        <p:spPr>
          <a:xfrm>
            <a:off x="687895" y="4725144"/>
            <a:ext cx="7776864" cy="1446550"/>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Because they fought once and 71!</a:t>
            </a:r>
            <a:endParaRPr lang="en-IE" sz="4400" b="1" dirty="0"/>
          </a:p>
        </p:txBody>
      </p:sp>
    </p:spTree>
    <p:extLst>
      <p:ext uri="{BB962C8B-B14F-4D97-AF65-F5344CB8AC3E}">
        <p14:creationId xmlns:p14="http://schemas.microsoft.com/office/powerpoint/2010/main" val="22762594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3888432" cy="2739211"/>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4400" b="1" dirty="0" smtClean="0"/>
              <a:t>How many 20c coins are there in €12.60?</a:t>
            </a:r>
            <a:endParaRPr lang="en-IE" sz="4400" b="1"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9706" y="2444408"/>
            <a:ext cx="2413992" cy="2447520"/>
          </a:xfrm>
          <a:prstGeom prst="rect">
            <a:avLst/>
          </a:prstGeom>
          <a:ln w="57150">
            <a:solidFill>
              <a:schemeClr val="tx1"/>
            </a:solidFill>
          </a:ln>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7</a:t>
            </a:r>
            <a:r>
              <a:rPr lang="en-IE" sz="4400" b="1" dirty="0" smtClean="0">
                <a:ln w="28575">
                  <a:noFill/>
                </a:ln>
              </a:rPr>
              <a:t> Answers</a:t>
            </a:r>
          </a:p>
        </p:txBody>
      </p:sp>
      <p:sp>
        <p:nvSpPr>
          <p:cNvPr id="15" name="TextBox 14"/>
          <p:cNvSpPr txBox="1"/>
          <p:nvPr/>
        </p:nvSpPr>
        <p:spPr>
          <a:xfrm>
            <a:off x="2123728" y="5157192"/>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63</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8457255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4139952" y="1786508"/>
            <a:ext cx="4320480" cy="2923877"/>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4</a:t>
            </a:r>
            <a:endParaRPr lang="en-IE" sz="4000" b="1" u="sng" dirty="0" smtClean="0"/>
          </a:p>
          <a:p>
            <a:r>
              <a:rPr lang="en-IE" sz="3600" b="1" dirty="0" smtClean="0"/>
              <a:t>Amy cycles 3½Km in 15mins. How far will she cycle at the same speed in 2 hours?</a:t>
            </a:r>
            <a:endParaRPr lang="en-IE" sz="36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82471" y="1786508"/>
            <a:ext cx="3370545" cy="3573016"/>
          </a:xfrm>
          <a:prstGeom prst="rect">
            <a:avLst/>
          </a:prstGeom>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7</a:t>
            </a:r>
            <a:r>
              <a:rPr lang="en-IE" sz="4400" b="1" dirty="0" smtClean="0">
                <a:ln w="28575">
                  <a:noFill/>
                </a:ln>
              </a:rPr>
              <a:t> Answers</a:t>
            </a:r>
          </a:p>
        </p:txBody>
      </p:sp>
      <p:sp>
        <p:nvSpPr>
          <p:cNvPr id="15" name="TextBox 14"/>
          <p:cNvSpPr txBox="1"/>
          <p:nvPr/>
        </p:nvSpPr>
        <p:spPr>
          <a:xfrm>
            <a:off x="4896036" y="5141714"/>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28Km</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5925407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272808" cy="3416320"/>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4400" b="1" dirty="0" smtClean="0"/>
              <a:t>The number 10</a:t>
            </a:r>
            <a:r>
              <a:rPr lang="en-IE" sz="4400" b="1" baseline="30000" dirty="0" smtClean="0"/>
              <a:t>100</a:t>
            </a:r>
            <a:r>
              <a:rPr lang="en-IE" sz="4400" b="1" dirty="0" smtClean="0"/>
              <a:t> is a special number. Is it called: (a) Moodle (b) Googol (c) Doodle?</a:t>
            </a:r>
            <a:endParaRPr lang="en-IE" sz="44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7</a:t>
            </a:r>
            <a:r>
              <a:rPr lang="en-IE" sz="4400" b="1" dirty="0" smtClean="0">
                <a:ln w="28575">
                  <a:noFill/>
                </a:ln>
              </a:rPr>
              <a:t> Answers</a:t>
            </a:r>
          </a:p>
        </p:txBody>
      </p:sp>
      <p:sp>
        <p:nvSpPr>
          <p:cNvPr id="15" name="TextBox 14"/>
          <p:cNvSpPr txBox="1"/>
          <p:nvPr/>
        </p:nvSpPr>
        <p:spPr>
          <a:xfrm>
            <a:off x="3172171" y="5229200"/>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Googol</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3323964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3527884" y="1797784"/>
            <a:ext cx="4860540" cy="2739211"/>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6</a:t>
            </a:r>
            <a:endParaRPr lang="en-IE" sz="4000" b="1" u="sng" dirty="0" smtClean="0"/>
          </a:p>
          <a:p>
            <a:r>
              <a:rPr lang="en-IE" sz="4400" b="1" dirty="0" smtClean="0"/>
              <a:t>Re-draw this shape after a ¾ turn anti-clockwise.</a:t>
            </a:r>
            <a:endParaRPr lang="en-IE" sz="4400" b="1" dirty="0"/>
          </a:p>
        </p:txBody>
      </p:sp>
      <p:sp>
        <p:nvSpPr>
          <p:cNvPr id="2" name="Pentagon 1"/>
          <p:cNvSpPr/>
          <p:nvPr/>
        </p:nvSpPr>
        <p:spPr>
          <a:xfrm rot="16200000">
            <a:off x="295163" y="2760548"/>
            <a:ext cx="3343617" cy="1656184"/>
          </a:xfrm>
          <a:prstGeom prst="homePlate">
            <a:avLst/>
          </a:prstGeom>
          <a:solidFill>
            <a:srgbClr val="FFFF00"/>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7</a:t>
            </a:r>
            <a:r>
              <a:rPr lang="en-IE" sz="4400" b="1" dirty="0" smtClean="0">
                <a:ln w="28575">
                  <a:noFill/>
                </a:ln>
              </a:rPr>
              <a:t> Answers</a:t>
            </a:r>
          </a:p>
        </p:txBody>
      </p:sp>
      <p:sp>
        <p:nvSpPr>
          <p:cNvPr id="15" name="Pentagon 14"/>
          <p:cNvSpPr/>
          <p:nvPr/>
        </p:nvSpPr>
        <p:spPr>
          <a:xfrm>
            <a:off x="4644008" y="4845831"/>
            <a:ext cx="2736304" cy="1355365"/>
          </a:xfrm>
          <a:prstGeom prst="homePlate">
            <a:avLst/>
          </a:prstGeom>
          <a:solidFill>
            <a:srgbClr val="FFFF00"/>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8624850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P spid="15"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12976"/>
            <a:ext cx="7776864" cy="1569660"/>
          </a:xfrm>
          <a:prstGeom prst="rect">
            <a:avLst/>
          </a:prstGeom>
          <a:solidFill>
            <a:schemeClr val="bg1"/>
          </a:solidFill>
          <a:ln w="57150">
            <a:solidFill>
              <a:schemeClr val="tx1"/>
            </a:solidFill>
          </a:ln>
        </p:spPr>
        <p:txBody>
          <a:bodyPr wrap="square" rtlCol="0">
            <a:spAutoFit/>
          </a:bodyPr>
          <a:lstStyle/>
          <a:p>
            <a:r>
              <a:rPr lang="en-IE" sz="4800" b="1" dirty="0" smtClean="0"/>
              <a:t>What do you get when you cross a dog with a calculator?</a:t>
            </a:r>
            <a:endParaRPr lang="en-IE" sz="4800" b="1" dirty="0"/>
          </a:p>
        </p:txBody>
      </p:sp>
      <p:sp>
        <p:nvSpPr>
          <p:cNvPr id="13" name="TextBox 12"/>
          <p:cNvSpPr txBox="1"/>
          <p:nvPr/>
        </p:nvSpPr>
        <p:spPr>
          <a:xfrm>
            <a:off x="683568" y="5153208"/>
            <a:ext cx="7776864" cy="769441"/>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A friend you can count on!</a:t>
            </a:r>
            <a:endParaRPr lang="en-IE" sz="4400" b="1" dirty="0"/>
          </a:p>
        </p:txBody>
      </p:sp>
    </p:spTree>
    <p:extLst>
      <p:ext uri="{BB962C8B-B14F-4D97-AF65-F5344CB8AC3E}">
        <p14:creationId xmlns:p14="http://schemas.microsoft.com/office/powerpoint/2010/main" val="8898254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895" y="908720"/>
            <a:ext cx="7776864" cy="3888434"/>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3595" y="4188564"/>
            <a:ext cx="4876810" cy="2438405"/>
          </a:xfrm>
          <a:prstGeom prst="rect">
            <a:avLst/>
          </a:prstGeom>
        </p:spPr>
      </p:pic>
    </p:spTree>
    <p:extLst>
      <p:ext uri="{BB962C8B-B14F-4D97-AF65-F5344CB8AC3E}">
        <p14:creationId xmlns:p14="http://schemas.microsoft.com/office/powerpoint/2010/main" val="11532159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272808" cy="3200876"/>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1</a:t>
            </a:r>
            <a:endParaRPr lang="en-IE" sz="4000" b="1" u="sng" dirty="0" smtClean="0"/>
          </a:p>
          <a:p>
            <a:r>
              <a:rPr lang="en-IE" sz="5400" b="1" dirty="0" smtClean="0"/>
              <a:t>What is the next term in this series:</a:t>
            </a:r>
          </a:p>
          <a:p>
            <a:r>
              <a:rPr lang="en-IE" sz="5400" b="1" dirty="0"/>
              <a:t>0</a:t>
            </a:r>
            <a:r>
              <a:rPr lang="en-IE" sz="5400" b="1" dirty="0" smtClean="0"/>
              <a:t>.97, 0.98, 0.99, ___</a:t>
            </a:r>
            <a:endParaRPr lang="en-IE" sz="54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8</a:t>
            </a:r>
            <a:r>
              <a:rPr lang="en-IE" sz="4400" b="1" dirty="0" smtClean="0">
                <a:ln w="28575">
                  <a:noFill/>
                </a:ln>
              </a:rPr>
              <a:t> Answers</a:t>
            </a:r>
          </a:p>
        </p:txBody>
      </p:sp>
      <p:sp>
        <p:nvSpPr>
          <p:cNvPr id="15" name="TextBox 14"/>
          <p:cNvSpPr txBox="1"/>
          <p:nvPr/>
        </p:nvSpPr>
        <p:spPr>
          <a:xfrm>
            <a:off x="3167844" y="5157192"/>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1</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2561174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755576" y="1644873"/>
            <a:ext cx="7560840" cy="3416320"/>
          </a:xfrm>
          <a:prstGeom prst="rect">
            <a:avLst/>
          </a:prstGeom>
          <a:solidFill>
            <a:schemeClr val="bg1"/>
          </a:solidFill>
          <a:ln w="57150">
            <a:solidFill>
              <a:schemeClr val="tx1"/>
            </a:solidFill>
          </a:ln>
        </p:spPr>
        <p:txBody>
          <a:bodyPr wrap="square" rtlCol="0">
            <a:spAutoFit/>
          </a:bodyPr>
          <a:lstStyle/>
          <a:p>
            <a:r>
              <a:rPr lang="en-IE" sz="4000" b="1" u="sng" dirty="0" smtClean="0"/>
              <a:t>Question 2</a:t>
            </a:r>
          </a:p>
          <a:p>
            <a:r>
              <a:rPr lang="en-IE" sz="4400" b="1" dirty="0" smtClean="0"/>
              <a:t>When Timmy was six years old, his sister was half his age. Timmy is now 50, what age is his sister?</a:t>
            </a:r>
            <a:endParaRPr lang="en-IE" sz="44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8</a:t>
            </a:r>
            <a:r>
              <a:rPr lang="en-IE" sz="4400" b="1" dirty="0" smtClean="0">
                <a:ln w="28575">
                  <a:noFill/>
                </a:ln>
              </a:rPr>
              <a:t> Answers</a:t>
            </a:r>
          </a:p>
        </p:txBody>
      </p:sp>
      <p:sp>
        <p:nvSpPr>
          <p:cNvPr id="16" name="TextBox 15"/>
          <p:cNvSpPr txBox="1"/>
          <p:nvPr/>
        </p:nvSpPr>
        <p:spPr>
          <a:xfrm>
            <a:off x="3167844" y="5241974"/>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47</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7931748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272808" cy="3200876"/>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3</a:t>
            </a:r>
            <a:endParaRPr lang="en-IE" sz="4000" b="1" u="sng" dirty="0" smtClean="0"/>
          </a:p>
          <a:p>
            <a:r>
              <a:rPr lang="en-IE" sz="5400" b="1" dirty="0" smtClean="0"/>
              <a:t>Which is heavier: 4.8Kg of apples or 4⅞Kg of tomatoes?</a:t>
            </a:r>
            <a:endParaRPr lang="en-IE" sz="54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8</a:t>
            </a:r>
            <a:r>
              <a:rPr lang="en-IE" sz="4400" b="1" dirty="0" smtClean="0">
                <a:ln w="28575">
                  <a:noFill/>
                </a:ln>
              </a:rPr>
              <a:t> Answers</a:t>
            </a:r>
          </a:p>
        </p:txBody>
      </p:sp>
      <p:sp>
        <p:nvSpPr>
          <p:cNvPr id="15" name="TextBox 14"/>
          <p:cNvSpPr txBox="1"/>
          <p:nvPr/>
        </p:nvSpPr>
        <p:spPr>
          <a:xfrm>
            <a:off x="1907704" y="5157192"/>
            <a:ext cx="5616624"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4⅞Kg of tomatoes</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4152174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484784"/>
            <a:ext cx="7272808" cy="1692771"/>
          </a:xfrm>
          <a:prstGeom prst="rect">
            <a:avLst/>
          </a:prstGeom>
          <a:solidFill>
            <a:schemeClr val="bg1"/>
          </a:solidFill>
          <a:ln w="57150">
            <a:solidFill>
              <a:schemeClr val="tx1"/>
            </a:solidFill>
          </a:ln>
        </p:spPr>
        <p:txBody>
          <a:bodyPr wrap="square" rtlCol="0">
            <a:spAutoFit/>
          </a:bodyPr>
          <a:lstStyle/>
          <a:p>
            <a:r>
              <a:rPr lang="en-IE" sz="4000" b="1" u="sng" dirty="0" smtClean="0"/>
              <a:t>Question 4</a:t>
            </a:r>
          </a:p>
          <a:p>
            <a:r>
              <a:rPr lang="en-IE" sz="3200" b="1" dirty="0" smtClean="0"/>
              <a:t>What is the number of the parking spot occupied by the car below?</a:t>
            </a:r>
            <a:endParaRPr lang="en-IE" sz="3200" b="1" dirty="0"/>
          </a:p>
        </p:txBody>
      </p:sp>
      <p:graphicFrame>
        <p:nvGraphicFramePr>
          <p:cNvPr id="2" name="Table 1"/>
          <p:cNvGraphicFramePr>
            <a:graphicFrameLocks noGrp="1"/>
          </p:cNvGraphicFramePr>
          <p:nvPr>
            <p:extLst>
              <p:ext uri="{D42A27DB-BD31-4B8C-83A1-F6EECF244321}">
                <p14:modId xmlns:p14="http://schemas.microsoft.com/office/powerpoint/2010/main" val="3101376795"/>
              </p:ext>
            </p:extLst>
          </p:nvPr>
        </p:nvGraphicFramePr>
        <p:xfrm>
          <a:off x="1259363" y="3647412"/>
          <a:ext cx="6096000" cy="1378952"/>
        </p:xfrm>
        <a:graphic>
          <a:graphicData uri="http://schemas.openxmlformats.org/drawingml/2006/table">
            <a:tbl>
              <a:tblPr firstRow="1" bandRow="1">
                <a:tableStyleId>{5940675A-B579-460E-94D1-54222C63F5DA}</a:tableStyleId>
              </a:tblPr>
              <a:tblGrid>
                <a:gridCol w="1016000"/>
                <a:gridCol w="1016000"/>
                <a:gridCol w="1016000"/>
                <a:gridCol w="1016000"/>
                <a:gridCol w="1016000"/>
                <a:gridCol w="1016000"/>
              </a:tblGrid>
              <a:tr h="1378952">
                <a:tc>
                  <a:txBody>
                    <a:bodyPr/>
                    <a:lstStyle/>
                    <a:p>
                      <a:endParaRPr lang="en-IE" dirty="0"/>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bg1"/>
                    </a:solidFill>
                  </a:tcPr>
                </a:tc>
                <a:tc>
                  <a:txBody>
                    <a:bodyPr/>
                    <a:lstStyle/>
                    <a:p>
                      <a:endParaRPr lang="en-IE"/>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bg1"/>
                    </a:solidFill>
                  </a:tcPr>
                </a:tc>
                <a:tc>
                  <a:txBody>
                    <a:bodyPr/>
                    <a:lstStyle/>
                    <a:p>
                      <a:endParaRPr lang="en-IE" dirty="0"/>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bg1"/>
                    </a:solidFill>
                  </a:tcPr>
                </a:tc>
                <a:tc>
                  <a:txBody>
                    <a:bodyPr/>
                    <a:lstStyle/>
                    <a:p>
                      <a:endParaRPr lang="en-IE"/>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bg1"/>
                    </a:solidFill>
                  </a:tcPr>
                </a:tc>
                <a:tc>
                  <a:txBody>
                    <a:bodyPr/>
                    <a:lstStyle/>
                    <a:p>
                      <a:endParaRPr lang="en-IE"/>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bg1"/>
                    </a:solidFill>
                  </a:tcPr>
                </a:tc>
                <a:tc>
                  <a:txBody>
                    <a:bodyPr/>
                    <a:lstStyle/>
                    <a:p>
                      <a:endParaRPr lang="en-IE" dirty="0"/>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bg1"/>
                    </a:solidFill>
                  </a:tcPr>
                </a:tc>
              </a:tr>
            </a:tbl>
          </a:graphicData>
        </a:graphic>
      </p:graphicFrame>
      <p:grpSp>
        <p:nvGrpSpPr>
          <p:cNvPr id="5" name="Group 4"/>
          <p:cNvGrpSpPr/>
          <p:nvPr/>
        </p:nvGrpSpPr>
        <p:grpSpPr>
          <a:xfrm>
            <a:off x="1403380" y="3429000"/>
            <a:ext cx="5832648" cy="1599475"/>
            <a:chOff x="1475657" y="3582030"/>
            <a:chExt cx="5832648" cy="1599475"/>
          </a:xfrm>
        </p:grpSpPr>
        <p:sp>
          <p:nvSpPr>
            <p:cNvPr id="3" name="TextBox 2"/>
            <p:cNvSpPr txBox="1"/>
            <p:nvPr/>
          </p:nvSpPr>
          <p:spPr>
            <a:xfrm rot="10800000">
              <a:off x="6516217" y="4448514"/>
              <a:ext cx="792088" cy="707886"/>
            </a:xfrm>
            <a:prstGeom prst="rect">
              <a:avLst/>
            </a:prstGeom>
            <a:noFill/>
          </p:spPr>
          <p:txBody>
            <a:bodyPr wrap="square" rtlCol="0">
              <a:spAutoFit/>
            </a:bodyPr>
            <a:lstStyle/>
            <a:p>
              <a:r>
                <a:rPr lang="en-IE" sz="4000" b="1" dirty="0" smtClean="0"/>
                <a:t>86</a:t>
              </a:r>
              <a:endParaRPr lang="en-IE" sz="4000" b="1" dirty="0"/>
            </a:p>
          </p:txBody>
        </p:sp>
        <p:sp>
          <p:nvSpPr>
            <p:cNvPr id="12" name="TextBox 11"/>
            <p:cNvSpPr txBox="1"/>
            <p:nvPr/>
          </p:nvSpPr>
          <p:spPr>
            <a:xfrm rot="10800000">
              <a:off x="4499993" y="4448515"/>
              <a:ext cx="792088" cy="707886"/>
            </a:xfrm>
            <a:prstGeom prst="rect">
              <a:avLst/>
            </a:prstGeom>
            <a:noFill/>
          </p:spPr>
          <p:txBody>
            <a:bodyPr wrap="square" rtlCol="0">
              <a:spAutoFit/>
            </a:bodyPr>
            <a:lstStyle/>
            <a:p>
              <a:r>
                <a:rPr lang="en-IE" sz="4000" b="1" dirty="0" smtClean="0"/>
                <a:t>88</a:t>
              </a:r>
              <a:endParaRPr lang="en-IE" sz="4000" b="1" dirty="0"/>
            </a:p>
          </p:txBody>
        </p:sp>
        <p:sp>
          <p:nvSpPr>
            <p:cNvPr id="15" name="TextBox 14"/>
            <p:cNvSpPr txBox="1"/>
            <p:nvPr/>
          </p:nvSpPr>
          <p:spPr>
            <a:xfrm rot="10800000">
              <a:off x="3470075" y="4448516"/>
              <a:ext cx="792088" cy="707886"/>
            </a:xfrm>
            <a:prstGeom prst="rect">
              <a:avLst/>
            </a:prstGeom>
            <a:noFill/>
          </p:spPr>
          <p:txBody>
            <a:bodyPr wrap="square" rtlCol="0">
              <a:spAutoFit/>
            </a:bodyPr>
            <a:lstStyle/>
            <a:p>
              <a:r>
                <a:rPr lang="en-IE" sz="4000" b="1" dirty="0" smtClean="0"/>
                <a:t>89</a:t>
              </a:r>
              <a:endParaRPr lang="en-IE" sz="4000" b="1" dirty="0"/>
            </a:p>
          </p:txBody>
        </p:sp>
        <p:sp>
          <p:nvSpPr>
            <p:cNvPr id="16" name="TextBox 15"/>
            <p:cNvSpPr txBox="1"/>
            <p:nvPr/>
          </p:nvSpPr>
          <p:spPr>
            <a:xfrm rot="10800000">
              <a:off x="2472866" y="4448514"/>
              <a:ext cx="792088" cy="707886"/>
            </a:xfrm>
            <a:prstGeom prst="rect">
              <a:avLst/>
            </a:prstGeom>
            <a:noFill/>
          </p:spPr>
          <p:txBody>
            <a:bodyPr wrap="square" rtlCol="0">
              <a:spAutoFit/>
            </a:bodyPr>
            <a:lstStyle/>
            <a:p>
              <a:r>
                <a:rPr lang="en-IE" sz="4000" b="1" dirty="0" smtClean="0"/>
                <a:t>90</a:t>
              </a:r>
              <a:endParaRPr lang="en-IE" sz="4000" b="1" dirty="0"/>
            </a:p>
          </p:txBody>
        </p:sp>
        <p:sp>
          <p:nvSpPr>
            <p:cNvPr id="17" name="TextBox 16"/>
            <p:cNvSpPr txBox="1"/>
            <p:nvPr/>
          </p:nvSpPr>
          <p:spPr>
            <a:xfrm rot="10800000">
              <a:off x="1475657" y="4448517"/>
              <a:ext cx="792088" cy="707886"/>
            </a:xfrm>
            <a:prstGeom prst="rect">
              <a:avLst/>
            </a:prstGeom>
            <a:noFill/>
          </p:spPr>
          <p:txBody>
            <a:bodyPr wrap="square" rtlCol="0">
              <a:spAutoFit/>
            </a:bodyPr>
            <a:lstStyle/>
            <a:p>
              <a:r>
                <a:rPr lang="en-IE" sz="4000" b="1" dirty="0" smtClean="0"/>
                <a:t>91</a:t>
              </a:r>
              <a:endParaRPr lang="en-IE" sz="4000" b="1"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5040069" y="4050067"/>
              <a:ext cx="1599475" cy="663401"/>
            </a:xfrm>
            <a:prstGeom prst="rect">
              <a:avLst/>
            </a:prstGeom>
          </p:spPr>
        </p:pic>
      </p:grpSp>
      <p:sp>
        <p:nvSpPr>
          <p:cNvPr id="18" name="TextBox 17"/>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8</a:t>
            </a:r>
            <a:r>
              <a:rPr lang="en-IE" sz="4400" b="1" dirty="0" smtClean="0">
                <a:ln w="28575">
                  <a:noFill/>
                </a:ln>
              </a:rPr>
              <a:t> Answers</a:t>
            </a:r>
          </a:p>
        </p:txBody>
      </p:sp>
      <p:sp>
        <p:nvSpPr>
          <p:cNvPr id="19" name="TextBox 18"/>
          <p:cNvSpPr txBox="1"/>
          <p:nvPr/>
        </p:nvSpPr>
        <p:spPr>
          <a:xfrm>
            <a:off x="3227819" y="5316507"/>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87</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5971723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600" y="1628799"/>
            <a:ext cx="7344817" cy="3672409"/>
          </a:xfrm>
          <a:prstGeom prst="rect">
            <a:avLst/>
          </a:prstGeom>
        </p:spPr>
      </p:pic>
    </p:spTree>
    <p:extLst>
      <p:ext uri="{BB962C8B-B14F-4D97-AF65-F5344CB8AC3E}">
        <p14:creationId xmlns:p14="http://schemas.microsoft.com/office/powerpoint/2010/main" val="36939708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755576" y="1628800"/>
            <a:ext cx="3960440" cy="3416320"/>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5</a:t>
            </a:r>
            <a:endParaRPr lang="en-IE" sz="4000" b="1" u="sng" dirty="0" smtClean="0"/>
          </a:p>
          <a:p>
            <a:r>
              <a:rPr lang="en-IE" sz="4400" b="1" dirty="0"/>
              <a:t>How many squares in total are in this shape</a:t>
            </a:r>
            <a:r>
              <a:rPr lang="en-IE" sz="4400" b="1" dirty="0" smtClean="0"/>
              <a:t>?</a:t>
            </a:r>
            <a:endParaRPr lang="en-IE" sz="4400" b="1" dirty="0"/>
          </a:p>
        </p:txBody>
      </p:sp>
      <p:graphicFrame>
        <p:nvGraphicFramePr>
          <p:cNvPr id="12" name="Table 11"/>
          <p:cNvGraphicFramePr>
            <a:graphicFrameLocks noGrp="1"/>
          </p:cNvGraphicFramePr>
          <p:nvPr>
            <p:extLst>
              <p:ext uri="{D42A27DB-BD31-4B8C-83A1-F6EECF244321}">
                <p14:modId xmlns:p14="http://schemas.microsoft.com/office/powerpoint/2010/main" val="174001031"/>
              </p:ext>
            </p:extLst>
          </p:nvPr>
        </p:nvGraphicFramePr>
        <p:xfrm>
          <a:off x="5076056" y="1988840"/>
          <a:ext cx="3240360" cy="3108177"/>
        </p:xfrm>
        <a:graphic>
          <a:graphicData uri="http://schemas.openxmlformats.org/drawingml/2006/table">
            <a:tbl>
              <a:tblPr firstRow="1" bandRow="1">
                <a:tableStyleId>{5940675A-B579-460E-94D1-54222C63F5DA}</a:tableStyleId>
              </a:tblPr>
              <a:tblGrid>
                <a:gridCol w="1080120"/>
                <a:gridCol w="1080120"/>
                <a:gridCol w="1080120"/>
              </a:tblGrid>
              <a:tr h="1036059">
                <a:tc>
                  <a:txBody>
                    <a:bodyPr/>
                    <a:lstStyle/>
                    <a:p>
                      <a:pPr algn="ctr"/>
                      <a:endParaRPr lang="en-IE" sz="4400" b="1" dirty="0">
                        <a:solidFill>
                          <a:srgbClr val="FF0000"/>
                        </a:solidFill>
                      </a:endParaRPr>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r>
              <a:tr h="1036059">
                <a:tc>
                  <a:txBody>
                    <a:bodyPr/>
                    <a:lstStyle/>
                    <a:p>
                      <a:pPr algn="ctr"/>
                      <a:endParaRPr lang="en-IE" sz="4400" b="1"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c>
                  <a:txBody>
                    <a:bodyPr/>
                    <a:lstStyle/>
                    <a:p>
                      <a:pPr algn="ctr"/>
                      <a:endParaRPr lang="en-IE" sz="4400" b="1" dirty="0">
                        <a:solidFill>
                          <a:srgbClr val="FF0000"/>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r>
              <a:tr h="1036059">
                <a:tc>
                  <a:txBody>
                    <a:bodyPr/>
                    <a:lstStyle/>
                    <a:p>
                      <a:pPr algn="ctr"/>
                      <a:endParaRPr lang="en-IE" sz="4400" b="1"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6699"/>
                    </a:solidFill>
                  </a:tcPr>
                </a:tc>
              </a:tr>
            </a:tbl>
          </a:graphicData>
        </a:graphic>
      </p:graphicFrame>
      <p:sp>
        <p:nvSpPr>
          <p:cNvPr id="15" name="TextBox 14"/>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8</a:t>
            </a:r>
            <a:r>
              <a:rPr lang="en-IE" sz="4400" b="1" dirty="0" smtClean="0">
                <a:ln w="28575">
                  <a:noFill/>
                </a:ln>
              </a:rPr>
              <a:t> Answers</a:t>
            </a:r>
          </a:p>
        </p:txBody>
      </p:sp>
      <p:sp>
        <p:nvSpPr>
          <p:cNvPr id="16" name="TextBox 15"/>
          <p:cNvSpPr txBox="1"/>
          <p:nvPr/>
        </p:nvSpPr>
        <p:spPr>
          <a:xfrm>
            <a:off x="3167844"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14</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8362282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755576" y="1628800"/>
            <a:ext cx="5184576" cy="3170099"/>
          </a:xfrm>
          <a:prstGeom prst="rect">
            <a:avLst/>
          </a:prstGeom>
          <a:solidFill>
            <a:schemeClr val="bg1"/>
          </a:solidFill>
          <a:ln w="57150">
            <a:solidFill>
              <a:schemeClr val="tx1"/>
            </a:solidFill>
          </a:ln>
        </p:spPr>
        <p:txBody>
          <a:bodyPr wrap="square" rtlCol="0">
            <a:spAutoFit/>
          </a:bodyPr>
          <a:lstStyle/>
          <a:p>
            <a:r>
              <a:rPr lang="en-IE" sz="4000" b="1" u="sng" dirty="0" smtClean="0"/>
              <a:t>Question 6</a:t>
            </a:r>
          </a:p>
          <a:p>
            <a:r>
              <a:rPr lang="en-IE" sz="3200" b="1" dirty="0" smtClean="0"/>
              <a:t>A hoodie and runners together cost €150. If the hoodie cost €100 more than the runners, how much does each item cost?</a:t>
            </a:r>
            <a:endParaRPr lang="en-IE" sz="32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4208" y="705682"/>
            <a:ext cx="2086478" cy="2519932"/>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1124" y="3400468"/>
            <a:ext cx="1689204" cy="1309133"/>
          </a:xfrm>
          <a:prstGeom prst="rect">
            <a:avLst/>
          </a:prstGeom>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8</a:t>
            </a:r>
            <a:r>
              <a:rPr lang="en-IE" sz="4400" b="1" dirty="0" smtClean="0">
                <a:ln w="28575">
                  <a:noFill/>
                </a:ln>
              </a:rPr>
              <a:t> Answers</a:t>
            </a:r>
          </a:p>
        </p:txBody>
      </p:sp>
      <p:sp>
        <p:nvSpPr>
          <p:cNvPr id="15" name="TextBox 14"/>
          <p:cNvSpPr txBox="1"/>
          <p:nvPr/>
        </p:nvSpPr>
        <p:spPr>
          <a:xfrm>
            <a:off x="755576" y="5157192"/>
            <a:ext cx="7632848"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Hoodie €125 Runners €25</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3738915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12976"/>
            <a:ext cx="7776864" cy="830997"/>
          </a:xfrm>
          <a:prstGeom prst="rect">
            <a:avLst/>
          </a:prstGeom>
          <a:solidFill>
            <a:schemeClr val="bg1"/>
          </a:solidFill>
          <a:ln w="57150">
            <a:solidFill>
              <a:schemeClr val="tx1"/>
            </a:solidFill>
          </a:ln>
        </p:spPr>
        <p:txBody>
          <a:bodyPr wrap="square" rtlCol="0">
            <a:spAutoFit/>
          </a:bodyPr>
          <a:lstStyle/>
          <a:p>
            <a:r>
              <a:rPr lang="en-IE" sz="4800" b="1" dirty="0" smtClean="0"/>
              <a:t>Which King loved fractions?</a:t>
            </a:r>
            <a:endParaRPr lang="en-IE" sz="4800" b="1" dirty="0"/>
          </a:p>
        </p:txBody>
      </p:sp>
      <p:sp>
        <p:nvSpPr>
          <p:cNvPr id="13" name="TextBox 12"/>
          <p:cNvSpPr txBox="1"/>
          <p:nvPr/>
        </p:nvSpPr>
        <p:spPr>
          <a:xfrm>
            <a:off x="683568" y="5153208"/>
            <a:ext cx="7776864" cy="769441"/>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Henry ⅛!</a:t>
            </a:r>
            <a:endParaRPr lang="en-IE" sz="4400" b="1" dirty="0"/>
          </a:p>
        </p:txBody>
      </p:sp>
    </p:spTree>
    <p:extLst>
      <p:ext uri="{BB962C8B-B14F-4D97-AF65-F5344CB8AC3E}">
        <p14:creationId xmlns:p14="http://schemas.microsoft.com/office/powerpoint/2010/main" val="14209615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1484783"/>
            <a:ext cx="7776864" cy="3888434"/>
          </a:xfrm>
          <a:prstGeom prst="rect">
            <a:avLst/>
          </a:prstGeom>
        </p:spPr>
      </p:pic>
    </p:spTree>
    <p:extLst>
      <p:ext uri="{BB962C8B-B14F-4D97-AF65-F5344CB8AC3E}">
        <p14:creationId xmlns:p14="http://schemas.microsoft.com/office/powerpoint/2010/main" val="39975620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406845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Tie-Break Round</a:t>
            </a:r>
          </a:p>
        </p:txBody>
      </p:sp>
      <p:sp>
        <p:nvSpPr>
          <p:cNvPr id="14" name="TextBox 13"/>
          <p:cNvSpPr txBox="1"/>
          <p:nvPr/>
        </p:nvSpPr>
        <p:spPr>
          <a:xfrm>
            <a:off x="971600" y="1628800"/>
            <a:ext cx="7272808"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1</a:t>
            </a:r>
            <a:endParaRPr lang="en-IE" sz="4000" b="1" u="sng" dirty="0" smtClean="0"/>
          </a:p>
          <a:p>
            <a:r>
              <a:rPr lang="en-IE" sz="6000" b="1" dirty="0" smtClean="0"/>
              <a:t>What do you call a number that has no other Factors except itself and 1?</a:t>
            </a:r>
            <a:endParaRPr lang="en-IE" sz="6000" b="1" dirty="0"/>
          </a:p>
        </p:txBody>
      </p:sp>
    </p:spTree>
    <p:extLst>
      <p:ext uri="{BB962C8B-B14F-4D97-AF65-F5344CB8AC3E}">
        <p14:creationId xmlns:p14="http://schemas.microsoft.com/office/powerpoint/2010/main" val="31026602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406845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Tie-Break Round</a:t>
            </a:r>
          </a:p>
        </p:txBody>
      </p:sp>
      <p:sp>
        <p:nvSpPr>
          <p:cNvPr id="14" name="TextBox 13"/>
          <p:cNvSpPr txBox="1"/>
          <p:nvPr/>
        </p:nvSpPr>
        <p:spPr>
          <a:xfrm>
            <a:off x="971600" y="1628800"/>
            <a:ext cx="7272808"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2</a:t>
            </a:r>
            <a:endParaRPr lang="en-IE" sz="4000" b="1" u="sng" dirty="0" smtClean="0"/>
          </a:p>
          <a:p>
            <a:r>
              <a:rPr lang="en-IE" sz="6000" b="1" dirty="0" smtClean="0"/>
              <a:t>How many number 9s are there between 1 and 100?</a:t>
            </a:r>
            <a:endParaRPr lang="en-IE" sz="6000" b="1" dirty="0"/>
          </a:p>
        </p:txBody>
      </p:sp>
    </p:spTree>
    <p:extLst>
      <p:ext uri="{BB962C8B-B14F-4D97-AF65-F5344CB8AC3E}">
        <p14:creationId xmlns:p14="http://schemas.microsoft.com/office/powerpoint/2010/main" val="39901065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406845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Tie-Break Round</a:t>
            </a:r>
          </a:p>
        </p:txBody>
      </p:sp>
      <p:sp>
        <p:nvSpPr>
          <p:cNvPr id="14" name="TextBox 13"/>
          <p:cNvSpPr txBox="1"/>
          <p:nvPr/>
        </p:nvSpPr>
        <p:spPr>
          <a:xfrm>
            <a:off x="971600" y="1628800"/>
            <a:ext cx="7272808"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3</a:t>
            </a:r>
            <a:endParaRPr lang="en-IE" sz="4000" b="1" u="sng" dirty="0" smtClean="0"/>
          </a:p>
          <a:p>
            <a:r>
              <a:rPr lang="en-IE" sz="6000" b="1" dirty="0" smtClean="0"/>
              <a:t>What is the value of n in this equation:</a:t>
            </a:r>
          </a:p>
          <a:p>
            <a:pPr algn="ctr"/>
            <a:r>
              <a:rPr lang="en-IE" sz="6000" b="1" dirty="0" smtClean="0"/>
              <a:t>4 X 10</a:t>
            </a:r>
            <a:r>
              <a:rPr lang="en-IE" sz="6000" b="1" baseline="30000" dirty="0" smtClean="0"/>
              <a:t>n</a:t>
            </a:r>
            <a:r>
              <a:rPr lang="en-IE" sz="6000" b="1" dirty="0" smtClean="0"/>
              <a:t> = 400,000</a:t>
            </a:r>
            <a:endParaRPr lang="en-IE" sz="6000" b="1" dirty="0"/>
          </a:p>
        </p:txBody>
      </p:sp>
    </p:spTree>
    <p:extLst>
      <p:ext uri="{BB962C8B-B14F-4D97-AF65-F5344CB8AC3E}">
        <p14:creationId xmlns:p14="http://schemas.microsoft.com/office/powerpoint/2010/main" val="12695195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406845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Tie-Break Round</a:t>
            </a:r>
          </a:p>
        </p:txBody>
      </p:sp>
      <p:sp>
        <p:nvSpPr>
          <p:cNvPr id="14" name="TextBox 13"/>
          <p:cNvSpPr txBox="1"/>
          <p:nvPr/>
        </p:nvSpPr>
        <p:spPr>
          <a:xfrm>
            <a:off x="971600" y="1628800"/>
            <a:ext cx="7272808" cy="3785652"/>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4</a:t>
            </a:r>
            <a:endParaRPr lang="en-IE" sz="4000" b="1" u="sng" dirty="0" smtClean="0"/>
          </a:p>
          <a:p>
            <a:r>
              <a:rPr lang="en-IE" sz="4000" b="1" dirty="0" smtClean="0"/>
              <a:t>Mary, who is the eldest in her family has six siblings. Each of her siblings were born two years apart. Jim is the youngest and is aged 7. What age is Mary?</a:t>
            </a:r>
            <a:endParaRPr lang="en-IE" sz="4000" b="1" dirty="0"/>
          </a:p>
        </p:txBody>
      </p:sp>
    </p:spTree>
    <p:extLst>
      <p:ext uri="{BB962C8B-B14F-4D97-AF65-F5344CB8AC3E}">
        <p14:creationId xmlns:p14="http://schemas.microsoft.com/office/powerpoint/2010/main" val="8533581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406845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Tie-Break Round</a:t>
            </a:r>
          </a:p>
        </p:txBody>
      </p:sp>
      <p:sp>
        <p:nvSpPr>
          <p:cNvPr id="14" name="TextBox 13"/>
          <p:cNvSpPr txBox="1"/>
          <p:nvPr/>
        </p:nvSpPr>
        <p:spPr>
          <a:xfrm>
            <a:off x="971600" y="1746979"/>
            <a:ext cx="2952328" cy="3170099"/>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5</a:t>
            </a:r>
            <a:endParaRPr lang="en-IE" sz="4000" b="1" u="sng" dirty="0" smtClean="0"/>
          </a:p>
          <a:p>
            <a:r>
              <a:rPr lang="en-IE" sz="4000" b="1" dirty="0" smtClean="0"/>
              <a:t>What is the answer to this picture problem?</a:t>
            </a:r>
            <a:endParaRPr lang="en-IE" sz="4000" b="1" dirty="0"/>
          </a:p>
        </p:txBody>
      </p:sp>
      <p:grpSp>
        <p:nvGrpSpPr>
          <p:cNvPr id="5" name="Group 4"/>
          <p:cNvGrpSpPr/>
          <p:nvPr/>
        </p:nvGrpSpPr>
        <p:grpSpPr>
          <a:xfrm>
            <a:off x="4283968" y="1772816"/>
            <a:ext cx="4320480" cy="3600400"/>
            <a:chOff x="4283968" y="1772816"/>
            <a:chExt cx="4320480" cy="3600400"/>
          </a:xfrm>
        </p:grpSpPr>
        <p:sp>
          <p:nvSpPr>
            <p:cNvPr id="4" name="Rectangle 3"/>
            <p:cNvSpPr/>
            <p:nvPr/>
          </p:nvSpPr>
          <p:spPr>
            <a:xfrm>
              <a:off x="4283968" y="1772816"/>
              <a:ext cx="4320480" cy="3600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nvGrpSpPr>
            <p:cNvPr id="86" name="Group 85"/>
            <p:cNvGrpSpPr/>
            <p:nvPr/>
          </p:nvGrpSpPr>
          <p:grpSpPr>
            <a:xfrm>
              <a:off x="4426659" y="2059914"/>
              <a:ext cx="4029837" cy="3023238"/>
              <a:chOff x="1153228" y="2299418"/>
              <a:chExt cx="4029837" cy="3023238"/>
            </a:xfrm>
          </p:grpSpPr>
          <p:pic>
            <p:nvPicPr>
              <p:cNvPr id="87" name="Picture 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02287" y="4714919"/>
                <a:ext cx="571838" cy="607737"/>
              </a:xfrm>
              <a:prstGeom prst="rect">
                <a:avLst/>
              </a:prstGeom>
            </p:spPr>
          </p:pic>
          <p:grpSp>
            <p:nvGrpSpPr>
              <p:cNvPr id="88" name="Group 87"/>
              <p:cNvGrpSpPr/>
              <p:nvPr/>
            </p:nvGrpSpPr>
            <p:grpSpPr>
              <a:xfrm>
                <a:off x="1153228" y="2299418"/>
                <a:ext cx="4029837" cy="3023238"/>
                <a:chOff x="1153228" y="2299418"/>
                <a:chExt cx="4029837" cy="3023238"/>
              </a:xfrm>
            </p:grpSpPr>
            <p:pic>
              <p:nvPicPr>
                <p:cNvPr id="89" name="Picture 8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7625" y="2420888"/>
                  <a:ext cx="547478" cy="405134"/>
                </a:xfrm>
                <a:prstGeom prst="rect">
                  <a:avLst/>
                </a:prstGeom>
              </p:spPr>
            </p:pic>
            <p:sp>
              <p:nvSpPr>
                <p:cNvPr id="90" name="Rectangle 89"/>
                <p:cNvSpPr/>
                <p:nvPr/>
              </p:nvSpPr>
              <p:spPr>
                <a:xfrm>
                  <a:off x="1994331" y="2374918"/>
                  <a:ext cx="673810" cy="49707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X</a:t>
                  </a:r>
                  <a:endParaRPr lang="en-IE" sz="4000" b="1" dirty="0">
                    <a:solidFill>
                      <a:schemeClr val="tx1"/>
                    </a:solidFill>
                  </a:endParaRPr>
                </a:p>
              </p:txBody>
            </p:sp>
            <p:pic>
              <p:nvPicPr>
                <p:cNvPr id="91" name="Picture 9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00386" y="2413298"/>
                  <a:ext cx="547478" cy="405134"/>
                </a:xfrm>
                <a:prstGeom prst="rect">
                  <a:avLst/>
                </a:prstGeom>
              </p:spPr>
            </p:pic>
            <p:sp>
              <p:nvSpPr>
                <p:cNvPr id="92" name="Rectangle 91"/>
                <p:cNvSpPr/>
                <p:nvPr/>
              </p:nvSpPr>
              <p:spPr>
                <a:xfrm>
                  <a:off x="3455642" y="2383701"/>
                  <a:ext cx="681243" cy="502556"/>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sp>
              <p:nvSpPr>
                <p:cNvPr id="93" name="Rectangle 92"/>
                <p:cNvSpPr/>
                <p:nvPr/>
              </p:nvSpPr>
              <p:spPr>
                <a:xfrm>
                  <a:off x="4136885" y="2299418"/>
                  <a:ext cx="1008756" cy="64807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144</a:t>
                  </a:r>
                  <a:endParaRPr lang="en-IE" sz="4000" b="1" dirty="0">
                    <a:solidFill>
                      <a:schemeClr val="tx1"/>
                    </a:solidFill>
                  </a:endParaRPr>
                </a:p>
              </p:txBody>
            </p:sp>
            <p:pic>
              <p:nvPicPr>
                <p:cNvPr id="94" name="Picture 9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53228" y="3082787"/>
                  <a:ext cx="575264" cy="720080"/>
                </a:xfrm>
                <a:prstGeom prst="rect">
                  <a:avLst/>
                </a:prstGeom>
              </p:spPr>
            </p:pic>
            <p:sp>
              <p:nvSpPr>
                <p:cNvPr id="95" name="Rectangle 94"/>
                <p:cNvSpPr/>
                <p:nvPr/>
              </p:nvSpPr>
              <p:spPr>
                <a:xfrm>
                  <a:off x="1987844" y="3191898"/>
                  <a:ext cx="680297" cy="5018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pic>
              <p:nvPicPr>
                <p:cNvPr id="96" name="Picture 9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39263" y="3368966"/>
                  <a:ext cx="547478" cy="405134"/>
                </a:xfrm>
                <a:prstGeom prst="rect">
                  <a:avLst/>
                </a:prstGeom>
              </p:spPr>
            </p:pic>
            <p:pic>
              <p:nvPicPr>
                <p:cNvPr id="97" name="Picture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08164" y="3022990"/>
                  <a:ext cx="547478" cy="405134"/>
                </a:xfrm>
                <a:prstGeom prst="rect">
                  <a:avLst/>
                </a:prstGeom>
              </p:spPr>
            </p:pic>
            <p:sp>
              <p:nvSpPr>
                <p:cNvPr id="98" name="Rectangle 97"/>
                <p:cNvSpPr/>
                <p:nvPr/>
              </p:nvSpPr>
              <p:spPr>
                <a:xfrm>
                  <a:off x="3526425" y="3250025"/>
                  <a:ext cx="610460" cy="450339"/>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sp>
              <p:nvSpPr>
                <p:cNvPr id="99" name="Rectangle 98"/>
                <p:cNvSpPr/>
                <p:nvPr/>
              </p:nvSpPr>
              <p:spPr>
                <a:xfrm>
                  <a:off x="4263060" y="3151158"/>
                  <a:ext cx="756406" cy="64807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35</a:t>
                  </a:r>
                  <a:endParaRPr lang="en-IE" sz="4000" b="1" dirty="0">
                    <a:solidFill>
                      <a:schemeClr val="tx1"/>
                    </a:solidFill>
                  </a:endParaRPr>
                </a:p>
              </p:txBody>
            </p:sp>
            <p:pic>
              <p:nvPicPr>
                <p:cNvPr id="100" name="Picture 9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61626" y="4005064"/>
                  <a:ext cx="571838" cy="607737"/>
                </a:xfrm>
                <a:prstGeom prst="rect">
                  <a:avLst/>
                </a:prstGeom>
              </p:spPr>
            </p:pic>
            <p:sp>
              <p:nvSpPr>
                <p:cNvPr id="101" name="Rectangle 100"/>
                <p:cNvSpPr/>
                <p:nvPr/>
              </p:nvSpPr>
              <p:spPr>
                <a:xfrm>
                  <a:off x="1987844" y="4060395"/>
                  <a:ext cx="673810" cy="49707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X</a:t>
                  </a:r>
                  <a:endParaRPr lang="en-IE" sz="4000" b="1" dirty="0">
                    <a:solidFill>
                      <a:schemeClr val="tx1"/>
                    </a:solidFill>
                  </a:endParaRPr>
                </a:p>
              </p:txBody>
            </p:sp>
            <p:pic>
              <p:nvPicPr>
                <p:cNvPr id="102" name="Picture 1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68141" y="3861048"/>
                  <a:ext cx="575264" cy="720080"/>
                </a:xfrm>
                <a:prstGeom prst="rect">
                  <a:avLst/>
                </a:prstGeom>
              </p:spPr>
            </p:pic>
            <p:sp>
              <p:nvSpPr>
                <p:cNvPr id="103" name="Rectangle 102"/>
                <p:cNvSpPr/>
                <p:nvPr/>
              </p:nvSpPr>
              <p:spPr>
                <a:xfrm>
                  <a:off x="3526425" y="4041128"/>
                  <a:ext cx="610460" cy="450339"/>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sp>
              <p:nvSpPr>
                <p:cNvPr id="104" name="Rectangle 103"/>
                <p:cNvSpPr/>
                <p:nvPr/>
              </p:nvSpPr>
              <p:spPr>
                <a:xfrm>
                  <a:off x="4263060" y="3942261"/>
                  <a:ext cx="756406" cy="64807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22</a:t>
                  </a:r>
                  <a:endParaRPr lang="en-IE" sz="4000" b="1" dirty="0">
                    <a:solidFill>
                      <a:schemeClr val="tx1"/>
                    </a:solidFill>
                  </a:endParaRPr>
                </a:p>
              </p:txBody>
            </p:sp>
            <p:pic>
              <p:nvPicPr>
                <p:cNvPr id="105" name="Picture 10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5986" y="4869160"/>
                  <a:ext cx="547478" cy="405134"/>
                </a:xfrm>
                <a:prstGeom prst="rect">
                  <a:avLst/>
                </a:prstGeom>
              </p:spPr>
            </p:pic>
            <p:sp>
              <p:nvSpPr>
                <p:cNvPr id="106" name="Rectangle 105"/>
                <p:cNvSpPr/>
                <p:nvPr/>
              </p:nvSpPr>
              <p:spPr>
                <a:xfrm>
                  <a:off x="1991087" y="4820798"/>
                  <a:ext cx="680297" cy="5018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sp>
              <p:nvSpPr>
                <p:cNvPr id="107" name="Rectangle 106"/>
                <p:cNvSpPr/>
                <p:nvPr/>
              </p:nvSpPr>
              <p:spPr>
                <a:xfrm>
                  <a:off x="3690024" y="4761208"/>
                  <a:ext cx="610460" cy="450339"/>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sp>
              <p:nvSpPr>
                <p:cNvPr id="108" name="Rectangle 107"/>
                <p:cNvSpPr/>
                <p:nvPr/>
              </p:nvSpPr>
              <p:spPr>
                <a:xfrm>
                  <a:off x="4426659" y="4662341"/>
                  <a:ext cx="756406" cy="64807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pic>
              <p:nvPicPr>
                <p:cNvPr id="109" name="Picture 10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7486" y="4693471"/>
                  <a:ext cx="571838" cy="607737"/>
                </a:xfrm>
                <a:prstGeom prst="rect">
                  <a:avLst/>
                </a:prstGeom>
              </p:spPr>
            </p:pic>
          </p:grpSp>
        </p:grpSp>
      </p:grpSp>
    </p:spTree>
    <p:extLst>
      <p:ext uri="{BB962C8B-B14F-4D97-AF65-F5344CB8AC3E}">
        <p14:creationId xmlns:p14="http://schemas.microsoft.com/office/powerpoint/2010/main" val="3741347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406845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Tie-Break Round</a:t>
            </a:r>
          </a:p>
        </p:txBody>
      </p:sp>
      <p:sp>
        <p:nvSpPr>
          <p:cNvPr id="14" name="TextBox 13"/>
          <p:cNvSpPr txBox="1"/>
          <p:nvPr/>
        </p:nvSpPr>
        <p:spPr>
          <a:xfrm>
            <a:off x="5292080" y="1748790"/>
            <a:ext cx="3240360" cy="4154984"/>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6</a:t>
            </a:r>
            <a:endParaRPr lang="en-IE" sz="4000" b="1" u="sng" dirty="0" smtClean="0"/>
          </a:p>
          <a:p>
            <a:r>
              <a:rPr lang="en-IE" sz="3200" b="1" dirty="0" smtClean="0"/>
              <a:t>What is the chance of picking a green ball from the box? (Give your answer in ratio in its lowest terms)</a:t>
            </a:r>
            <a:endParaRPr lang="en-IE" sz="3200" b="1" dirty="0"/>
          </a:p>
        </p:txBody>
      </p:sp>
      <p:grpSp>
        <p:nvGrpSpPr>
          <p:cNvPr id="3" name="Group 2"/>
          <p:cNvGrpSpPr/>
          <p:nvPr/>
        </p:nvGrpSpPr>
        <p:grpSpPr>
          <a:xfrm>
            <a:off x="971600" y="1916832"/>
            <a:ext cx="3960440" cy="3456384"/>
            <a:chOff x="971600" y="1916832"/>
            <a:chExt cx="3960440" cy="3456384"/>
          </a:xfrm>
        </p:grpSpPr>
        <p:sp>
          <p:nvSpPr>
            <p:cNvPr id="2" name="Rectangle 1"/>
            <p:cNvSpPr/>
            <p:nvPr/>
          </p:nvSpPr>
          <p:spPr>
            <a:xfrm>
              <a:off x="971600" y="1916832"/>
              <a:ext cx="3960440" cy="34563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nvGrpSpPr>
            <p:cNvPr id="12" name="Group 11"/>
            <p:cNvGrpSpPr/>
            <p:nvPr/>
          </p:nvGrpSpPr>
          <p:grpSpPr>
            <a:xfrm>
              <a:off x="1187624" y="2154066"/>
              <a:ext cx="3528392" cy="3016785"/>
              <a:chOff x="5292080" y="1852375"/>
              <a:chExt cx="3528392" cy="3016785"/>
            </a:xfrm>
          </p:grpSpPr>
          <p:sp>
            <p:nvSpPr>
              <p:cNvPr id="15" name="Rectangle 14"/>
              <p:cNvSpPr/>
              <p:nvPr/>
            </p:nvSpPr>
            <p:spPr>
              <a:xfrm>
                <a:off x="5292080" y="1852375"/>
                <a:ext cx="3528392" cy="3016785"/>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6" name="Oval 15"/>
              <p:cNvSpPr/>
              <p:nvPr/>
            </p:nvSpPr>
            <p:spPr>
              <a:xfrm>
                <a:off x="5549044" y="2010679"/>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7" name="Oval 16"/>
              <p:cNvSpPr/>
              <p:nvPr/>
            </p:nvSpPr>
            <p:spPr>
              <a:xfrm>
                <a:off x="6186881" y="2010679"/>
                <a:ext cx="504056" cy="504056"/>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8" name="Oval 17"/>
              <p:cNvSpPr/>
              <p:nvPr/>
            </p:nvSpPr>
            <p:spPr>
              <a:xfrm>
                <a:off x="6824718" y="2010679"/>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9" name="Oval 18"/>
              <p:cNvSpPr/>
              <p:nvPr/>
            </p:nvSpPr>
            <p:spPr>
              <a:xfrm>
                <a:off x="8100392" y="2010679"/>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Oval 19"/>
              <p:cNvSpPr/>
              <p:nvPr/>
            </p:nvSpPr>
            <p:spPr>
              <a:xfrm>
                <a:off x="7462555" y="2010679"/>
                <a:ext cx="504056" cy="504056"/>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1" name="Oval 20"/>
              <p:cNvSpPr/>
              <p:nvPr/>
            </p:nvSpPr>
            <p:spPr>
              <a:xfrm>
                <a:off x="5538801" y="2678156"/>
                <a:ext cx="504056" cy="504056"/>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2" name="Oval 21"/>
              <p:cNvSpPr/>
              <p:nvPr/>
            </p:nvSpPr>
            <p:spPr>
              <a:xfrm>
                <a:off x="6176638" y="2678156"/>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3" name="Oval 22"/>
              <p:cNvSpPr/>
              <p:nvPr/>
            </p:nvSpPr>
            <p:spPr>
              <a:xfrm>
                <a:off x="6814475" y="2678156"/>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4" name="Oval 23"/>
              <p:cNvSpPr/>
              <p:nvPr/>
            </p:nvSpPr>
            <p:spPr>
              <a:xfrm>
                <a:off x="8090149" y="2678156"/>
                <a:ext cx="504056" cy="504056"/>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5" name="Oval 24"/>
              <p:cNvSpPr/>
              <p:nvPr/>
            </p:nvSpPr>
            <p:spPr>
              <a:xfrm>
                <a:off x="7452312" y="2678156"/>
                <a:ext cx="504056" cy="504056"/>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6" name="Oval 25"/>
              <p:cNvSpPr/>
              <p:nvPr/>
            </p:nvSpPr>
            <p:spPr>
              <a:xfrm>
                <a:off x="5549044" y="3294278"/>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7" name="Oval 26"/>
              <p:cNvSpPr/>
              <p:nvPr/>
            </p:nvSpPr>
            <p:spPr>
              <a:xfrm>
                <a:off x="6186881" y="3294278"/>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8" name="Oval 27"/>
              <p:cNvSpPr/>
              <p:nvPr/>
            </p:nvSpPr>
            <p:spPr>
              <a:xfrm>
                <a:off x="6824718" y="3294278"/>
                <a:ext cx="504056" cy="504056"/>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9" name="Oval 28"/>
              <p:cNvSpPr/>
              <p:nvPr/>
            </p:nvSpPr>
            <p:spPr>
              <a:xfrm>
                <a:off x="8100392" y="3294278"/>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0" name="Oval 29"/>
              <p:cNvSpPr/>
              <p:nvPr/>
            </p:nvSpPr>
            <p:spPr>
              <a:xfrm>
                <a:off x="7462555" y="3294278"/>
                <a:ext cx="504056" cy="504056"/>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1" name="Oval 30"/>
              <p:cNvSpPr/>
              <p:nvPr/>
            </p:nvSpPr>
            <p:spPr>
              <a:xfrm>
                <a:off x="5549044" y="4005064"/>
                <a:ext cx="504056" cy="504056"/>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2" name="Oval 31"/>
              <p:cNvSpPr/>
              <p:nvPr/>
            </p:nvSpPr>
            <p:spPr>
              <a:xfrm>
                <a:off x="6186881" y="4005064"/>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3" name="Oval 32"/>
              <p:cNvSpPr/>
              <p:nvPr/>
            </p:nvSpPr>
            <p:spPr>
              <a:xfrm>
                <a:off x="6824718" y="4005064"/>
                <a:ext cx="504056" cy="504056"/>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4" name="Oval 33"/>
              <p:cNvSpPr/>
              <p:nvPr/>
            </p:nvSpPr>
            <p:spPr>
              <a:xfrm>
                <a:off x="8100392" y="4005064"/>
                <a:ext cx="504056" cy="504056"/>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5" name="Oval 34"/>
              <p:cNvSpPr/>
              <p:nvPr/>
            </p:nvSpPr>
            <p:spPr>
              <a:xfrm>
                <a:off x="7462555" y="4005064"/>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grpSp>
    </p:spTree>
    <p:extLst>
      <p:ext uri="{BB962C8B-B14F-4D97-AF65-F5344CB8AC3E}">
        <p14:creationId xmlns:p14="http://schemas.microsoft.com/office/powerpoint/2010/main" val="42107588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2</a:t>
            </a:r>
          </a:p>
        </p:txBody>
      </p:sp>
      <p:sp>
        <p:nvSpPr>
          <p:cNvPr id="14" name="TextBox 13"/>
          <p:cNvSpPr txBox="1"/>
          <p:nvPr/>
        </p:nvSpPr>
        <p:spPr>
          <a:xfrm>
            <a:off x="971600" y="1628800"/>
            <a:ext cx="7416824" cy="3754874"/>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6600" b="1" dirty="0" smtClean="0"/>
              <a:t>Round off 7,493 to the nearest thousand.</a:t>
            </a:r>
            <a:endParaRPr lang="en-IE" sz="6600" b="1" dirty="0"/>
          </a:p>
        </p:txBody>
      </p:sp>
    </p:spTree>
    <p:extLst>
      <p:ext uri="{BB962C8B-B14F-4D97-AF65-F5344CB8AC3E}">
        <p14:creationId xmlns:p14="http://schemas.microsoft.com/office/powerpoint/2010/main" val="13625226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12976"/>
            <a:ext cx="7776864" cy="830997"/>
          </a:xfrm>
          <a:prstGeom prst="rect">
            <a:avLst/>
          </a:prstGeom>
          <a:solidFill>
            <a:schemeClr val="bg1"/>
          </a:solidFill>
          <a:ln w="57150">
            <a:solidFill>
              <a:schemeClr val="tx1"/>
            </a:solidFill>
          </a:ln>
        </p:spPr>
        <p:txBody>
          <a:bodyPr wrap="square" rtlCol="0">
            <a:spAutoFit/>
          </a:bodyPr>
          <a:lstStyle/>
          <a:p>
            <a:r>
              <a:rPr lang="en-IE" sz="4800" b="1" dirty="0" smtClean="0"/>
              <a:t>Why did 7 eat 9?</a:t>
            </a:r>
            <a:endParaRPr lang="en-IE" sz="4800" b="1" dirty="0"/>
          </a:p>
        </p:txBody>
      </p:sp>
      <p:sp>
        <p:nvSpPr>
          <p:cNvPr id="13" name="TextBox 12"/>
          <p:cNvSpPr txBox="1"/>
          <p:nvPr/>
        </p:nvSpPr>
        <p:spPr>
          <a:xfrm>
            <a:off x="683568" y="4455970"/>
            <a:ext cx="7776864" cy="1446550"/>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Because your supposed to eat three square meals a day!</a:t>
            </a:r>
            <a:endParaRPr lang="en-IE" sz="4400" b="1" dirty="0"/>
          </a:p>
        </p:txBody>
      </p:sp>
    </p:spTree>
    <p:extLst>
      <p:ext uri="{BB962C8B-B14F-4D97-AF65-F5344CB8AC3E}">
        <p14:creationId xmlns:p14="http://schemas.microsoft.com/office/powerpoint/2010/main" val="26078502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895" y="860715"/>
            <a:ext cx="7776864" cy="3888434"/>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3595" y="4188564"/>
            <a:ext cx="4876810" cy="2438405"/>
          </a:xfrm>
          <a:prstGeom prst="rect">
            <a:avLst/>
          </a:prstGeom>
        </p:spPr>
      </p:pic>
    </p:spTree>
    <p:extLst>
      <p:ext uri="{BB962C8B-B14F-4D97-AF65-F5344CB8AC3E}">
        <p14:creationId xmlns:p14="http://schemas.microsoft.com/office/powerpoint/2010/main" val="37849888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4536504"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Tie-Break Answers</a:t>
            </a:r>
          </a:p>
        </p:txBody>
      </p:sp>
      <p:sp>
        <p:nvSpPr>
          <p:cNvPr id="14" name="TextBox 13"/>
          <p:cNvSpPr txBox="1"/>
          <p:nvPr/>
        </p:nvSpPr>
        <p:spPr>
          <a:xfrm>
            <a:off x="971600" y="1628800"/>
            <a:ext cx="7272808" cy="2923877"/>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1</a:t>
            </a:r>
            <a:endParaRPr lang="en-IE" sz="4000" b="1" u="sng" dirty="0" smtClean="0"/>
          </a:p>
          <a:p>
            <a:r>
              <a:rPr lang="en-IE" sz="4800" b="1" dirty="0" smtClean="0"/>
              <a:t>What do you call a number that has no other Factors except itself and 1?</a:t>
            </a:r>
            <a:endParaRPr lang="en-IE" sz="4800" b="1" dirty="0"/>
          </a:p>
        </p:txBody>
      </p:sp>
      <p:sp>
        <p:nvSpPr>
          <p:cNvPr id="12" name="TextBox 11"/>
          <p:cNvSpPr txBox="1"/>
          <p:nvPr/>
        </p:nvSpPr>
        <p:spPr>
          <a:xfrm>
            <a:off x="1979712" y="5301208"/>
            <a:ext cx="5544616"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A Prime Number</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7754448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272808" cy="3200876"/>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2</a:t>
            </a:r>
            <a:endParaRPr lang="en-IE" sz="4000" b="1" u="sng" dirty="0" smtClean="0"/>
          </a:p>
          <a:p>
            <a:r>
              <a:rPr lang="en-IE" sz="5400" b="1" dirty="0" smtClean="0"/>
              <a:t>How many number 9s are there between 1 and 100?</a:t>
            </a:r>
            <a:endParaRPr lang="en-IE" sz="5400" b="1" dirty="0"/>
          </a:p>
        </p:txBody>
      </p:sp>
      <p:sp>
        <p:nvSpPr>
          <p:cNvPr id="12" name="TextBox 11"/>
          <p:cNvSpPr txBox="1"/>
          <p:nvPr/>
        </p:nvSpPr>
        <p:spPr>
          <a:xfrm>
            <a:off x="539552" y="571327"/>
            <a:ext cx="4536504"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Tie-Break Answers</a:t>
            </a:r>
          </a:p>
        </p:txBody>
      </p:sp>
      <p:sp>
        <p:nvSpPr>
          <p:cNvPr id="15" name="TextBox 14"/>
          <p:cNvSpPr txBox="1"/>
          <p:nvPr/>
        </p:nvSpPr>
        <p:spPr>
          <a:xfrm>
            <a:off x="3167844"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20</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8285535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272808" cy="3200876"/>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3</a:t>
            </a:r>
            <a:endParaRPr lang="en-IE" sz="4000" b="1" u="sng" dirty="0" smtClean="0"/>
          </a:p>
          <a:p>
            <a:r>
              <a:rPr lang="en-IE" sz="5400" b="1" dirty="0" smtClean="0"/>
              <a:t>What is the value of n in this equation:</a:t>
            </a:r>
          </a:p>
          <a:p>
            <a:pPr algn="ctr"/>
            <a:r>
              <a:rPr lang="en-IE" sz="5400" b="1" dirty="0" smtClean="0"/>
              <a:t>4 X 10</a:t>
            </a:r>
            <a:r>
              <a:rPr lang="en-IE" sz="5400" b="1" baseline="30000" dirty="0" smtClean="0"/>
              <a:t>n</a:t>
            </a:r>
            <a:r>
              <a:rPr lang="en-IE" sz="5400" b="1" dirty="0" smtClean="0"/>
              <a:t> = 400,000</a:t>
            </a:r>
            <a:endParaRPr lang="en-IE" sz="5400" b="1" dirty="0"/>
          </a:p>
        </p:txBody>
      </p:sp>
      <p:sp>
        <p:nvSpPr>
          <p:cNvPr id="12" name="TextBox 11"/>
          <p:cNvSpPr txBox="1"/>
          <p:nvPr/>
        </p:nvSpPr>
        <p:spPr>
          <a:xfrm>
            <a:off x="539552" y="571327"/>
            <a:ext cx="4536504"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Tie-Break Answers</a:t>
            </a:r>
          </a:p>
        </p:txBody>
      </p:sp>
      <p:sp>
        <p:nvSpPr>
          <p:cNvPr id="15" name="TextBox 14"/>
          <p:cNvSpPr txBox="1"/>
          <p:nvPr/>
        </p:nvSpPr>
        <p:spPr>
          <a:xfrm>
            <a:off x="3167844"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N=5</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093856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272808"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4</a:t>
            </a:r>
            <a:endParaRPr lang="en-IE" sz="4000" b="1" u="sng" dirty="0" smtClean="0"/>
          </a:p>
          <a:p>
            <a:r>
              <a:rPr lang="en-IE" sz="3600" b="1" dirty="0" smtClean="0"/>
              <a:t>Mary, who is the eldest in her family has six siblings. Each of her siblings were born two years apart. Jim is the youngest and is aged 7. What age is Mary?</a:t>
            </a:r>
            <a:endParaRPr lang="en-IE" sz="3600" b="1" dirty="0"/>
          </a:p>
        </p:txBody>
      </p:sp>
      <p:sp>
        <p:nvSpPr>
          <p:cNvPr id="12" name="TextBox 11"/>
          <p:cNvSpPr txBox="1"/>
          <p:nvPr/>
        </p:nvSpPr>
        <p:spPr>
          <a:xfrm>
            <a:off x="539552" y="571327"/>
            <a:ext cx="4536504"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Tie-Break Answers</a:t>
            </a:r>
          </a:p>
        </p:txBody>
      </p:sp>
      <p:sp>
        <p:nvSpPr>
          <p:cNvPr id="15" name="TextBox 14"/>
          <p:cNvSpPr txBox="1"/>
          <p:nvPr/>
        </p:nvSpPr>
        <p:spPr>
          <a:xfrm>
            <a:off x="3167844"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19</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1759720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746979"/>
            <a:ext cx="2952328" cy="3170099"/>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5</a:t>
            </a:r>
            <a:endParaRPr lang="en-IE" sz="4000" b="1" u="sng" dirty="0" smtClean="0"/>
          </a:p>
          <a:p>
            <a:r>
              <a:rPr lang="en-IE" sz="4000" b="1" dirty="0" smtClean="0"/>
              <a:t>What is the answer to this picture problem?</a:t>
            </a:r>
            <a:endParaRPr lang="en-IE" sz="4000" b="1" dirty="0"/>
          </a:p>
        </p:txBody>
      </p:sp>
      <p:grpSp>
        <p:nvGrpSpPr>
          <p:cNvPr id="5" name="Group 4"/>
          <p:cNvGrpSpPr/>
          <p:nvPr/>
        </p:nvGrpSpPr>
        <p:grpSpPr>
          <a:xfrm>
            <a:off x="4283968" y="1772816"/>
            <a:ext cx="4320480" cy="3600400"/>
            <a:chOff x="4283968" y="1772816"/>
            <a:chExt cx="4320480" cy="3600400"/>
          </a:xfrm>
        </p:grpSpPr>
        <p:sp>
          <p:nvSpPr>
            <p:cNvPr id="4" name="Rectangle 3"/>
            <p:cNvSpPr/>
            <p:nvPr/>
          </p:nvSpPr>
          <p:spPr>
            <a:xfrm>
              <a:off x="4283968" y="1772816"/>
              <a:ext cx="4320480" cy="3600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nvGrpSpPr>
            <p:cNvPr id="86" name="Group 85"/>
            <p:cNvGrpSpPr/>
            <p:nvPr/>
          </p:nvGrpSpPr>
          <p:grpSpPr>
            <a:xfrm>
              <a:off x="4426659" y="2059914"/>
              <a:ext cx="4029837" cy="3023238"/>
              <a:chOff x="1153228" y="2299418"/>
              <a:chExt cx="4029837" cy="3023238"/>
            </a:xfrm>
          </p:grpSpPr>
          <p:pic>
            <p:nvPicPr>
              <p:cNvPr id="87" name="Picture 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02287" y="4714919"/>
                <a:ext cx="571838" cy="607737"/>
              </a:xfrm>
              <a:prstGeom prst="rect">
                <a:avLst/>
              </a:prstGeom>
            </p:spPr>
          </p:pic>
          <p:grpSp>
            <p:nvGrpSpPr>
              <p:cNvPr id="88" name="Group 87"/>
              <p:cNvGrpSpPr/>
              <p:nvPr/>
            </p:nvGrpSpPr>
            <p:grpSpPr>
              <a:xfrm>
                <a:off x="1153228" y="2299418"/>
                <a:ext cx="4029837" cy="3023238"/>
                <a:chOff x="1153228" y="2299418"/>
                <a:chExt cx="4029837" cy="3023238"/>
              </a:xfrm>
            </p:grpSpPr>
            <p:pic>
              <p:nvPicPr>
                <p:cNvPr id="89" name="Picture 8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7625" y="2420888"/>
                  <a:ext cx="547478" cy="405134"/>
                </a:xfrm>
                <a:prstGeom prst="rect">
                  <a:avLst/>
                </a:prstGeom>
              </p:spPr>
            </p:pic>
            <p:sp>
              <p:nvSpPr>
                <p:cNvPr id="90" name="Rectangle 89"/>
                <p:cNvSpPr/>
                <p:nvPr/>
              </p:nvSpPr>
              <p:spPr>
                <a:xfrm>
                  <a:off x="1994331" y="2374918"/>
                  <a:ext cx="673810" cy="49707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X</a:t>
                  </a:r>
                  <a:endParaRPr lang="en-IE" sz="4000" b="1" dirty="0">
                    <a:solidFill>
                      <a:schemeClr val="tx1"/>
                    </a:solidFill>
                  </a:endParaRPr>
                </a:p>
              </p:txBody>
            </p:sp>
            <p:pic>
              <p:nvPicPr>
                <p:cNvPr id="91" name="Picture 9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00386" y="2413298"/>
                  <a:ext cx="547478" cy="405134"/>
                </a:xfrm>
                <a:prstGeom prst="rect">
                  <a:avLst/>
                </a:prstGeom>
              </p:spPr>
            </p:pic>
            <p:sp>
              <p:nvSpPr>
                <p:cNvPr id="92" name="Rectangle 91"/>
                <p:cNvSpPr/>
                <p:nvPr/>
              </p:nvSpPr>
              <p:spPr>
                <a:xfrm>
                  <a:off x="3455642" y="2383701"/>
                  <a:ext cx="681243" cy="502556"/>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sp>
              <p:nvSpPr>
                <p:cNvPr id="93" name="Rectangle 92"/>
                <p:cNvSpPr/>
                <p:nvPr/>
              </p:nvSpPr>
              <p:spPr>
                <a:xfrm>
                  <a:off x="4136885" y="2299418"/>
                  <a:ext cx="1008756" cy="64807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144</a:t>
                  </a:r>
                  <a:endParaRPr lang="en-IE" sz="4000" b="1" dirty="0">
                    <a:solidFill>
                      <a:schemeClr val="tx1"/>
                    </a:solidFill>
                  </a:endParaRPr>
                </a:p>
              </p:txBody>
            </p:sp>
            <p:pic>
              <p:nvPicPr>
                <p:cNvPr id="94" name="Picture 9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53228" y="3082787"/>
                  <a:ext cx="575264" cy="720080"/>
                </a:xfrm>
                <a:prstGeom prst="rect">
                  <a:avLst/>
                </a:prstGeom>
              </p:spPr>
            </p:pic>
            <p:sp>
              <p:nvSpPr>
                <p:cNvPr id="95" name="Rectangle 94"/>
                <p:cNvSpPr/>
                <p:nvPr/>
              </p:nvSpPr>
              <p:spPr>
                <a:xfrm>
                  <a:off x="1987844" y="3191898"/>
                  <a:ext cx="680297" cy="5018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pic>
              <p:nvPicPr>
                <p:cNvPr id="96" name="Picture 9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39263" y="3368966"/>
                  <a:ext cx="547478" cy="405134"/>
                </a:xfrm>
                <a:prstGeom prst="rect">
                  <a:avLst/>
                </a:prstGeom>
              </p:spPr>
            </p:pic>
            <p:pic>
              <p:nvPicPr>
                <p:cNvPr id="97" name="Picture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08164" y="3022990"/>
                  <a:ext cx="547478" cy="405134"/>
                </a:xfrm>
                <a:prstGeom prst="rect">
                  <a:avLst/>
                </a:prstGeom>
              </p:spPr>
            </p:pic>
            <p:sp>
              <p:nvSpPr>
                <p:cNvPr id="98" name="Rectangle 97"/>
                <p:cNvSpPr/>
                <p:nvPr/>
              </p:nvSpPr>
              <p:spPr>
                <a:xfrm>
                  <a:off x="3526425" y="3250025"/>
                  <a:ext cx="610460" cy="450339"/>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sp>
              <p:nvSpPr>
                <p:cNvPr id="99" name="Rectangle 98"/>
                <p:cNvSpPr/>
                <p:nvPr/>
              </p:nvSpPr>
              <p:spPr>
                <a:xfrm>
                  <a:off x="4263060" y="3151158"/>
                  <a:ext cx="756406" cy="64807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35</a:t>
                  </a:r>
                  <a:endParaRPr lang="en-IE" sz="4000" b="1" dirty="0">
                    <a:solidFill>
                      <a:schemeClr val="tx1"/>
                    </a:solidFill>
                  </a:endParaRPr>
                </a:p>
              </p:txBody>
            </p:sp>
            <p:pic>
              <p:nvPicPr>
                <p:cNvPr id="100" name="Picture 9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61626" y="4005064"/>
                  <a:ext cx="571838" cy="607737"/>
                </a:xfrm>
                <a:prstGeom prst="rect">
                  <a:avLst/>
                </a:prstGeom>
              </p:spPr>
            </p:pic>
            <p:sp>
              <p:nvSpPr>
                <p:cNvPr id="101" name="Rectangle 100"/>
                <p:cNvSpPr/>
                <p:nvPr/>
              </p:nvSpPr>
              <p:spPr>
                <a:xfrm>
                  <a:off x="1987844" y="4060395"/>
                  <a:ext cx="673810" cy="49707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X</a:t>
                  </a:r>
                  <a:endParaRPr lang="en-IE" sz="4000" b="1" dirty="0">
                    <a:solidFill>
                      <a:schemeClr val="tx1"/>
                    </a:solidFill>
                  </a:endParaRPr>
                </a:p>
              </p:txBody>
            </p:sp>
            <p:pic>
              <p:nvPicPr>
                <p:cNvPr id="102" name="Picture 1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68141" y="3861048"/>
                  <a:ext cx="575264" cy="720080"/>
                </a:xfrm>
                <a:prstGeom prst="rect">
                  <a:avLst/>
                </a:prstGeom>
              </p:spPr>
            </p:pic>
            <p:sp>
              <p:nvSpPr>
                <p:cNvPr id="103" name="Rectangle 102"/>
                <p:cNvSpPr/>
                <p:nvPr/>
              </p:nvSpPr>
              <p:spPr>
                <a:xfrm>
                  <a:off x="3526425" y="4041128"/>
                  <a:ext cx="610460" cy="450339"/>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sp>
              <p:nvSpPr>
                <p:cNvPr id="104" name="Rectangle 103"/>
                <p:cNvSpPr/>
                <p:nvPr/>
              </p:nvSpPr>
              <p:spPr>
                <a:xfrm>
                  <a:off x="4263060" y="3942261"/>
                  <a:ext cx="756406" cy="64807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22</a:t>
                  </a:r>
                  <a:endParaRPr lang="en-IE" sz="4000" b="1" dirty="0">
                    <a:solidFill>
                      <a:schemeClr val="tx1"/>
                    </a:solidFill>
                  </a:endParaRPr>
                </a:p>
              </p:txBody>
            </p:sp>
            <p:pic>
              <p:nvPicPr>
                <p:cNvPr id="105" name="Picture 10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5986" y="4869160"/>
                  <a:ext cx="547478" cy="405134"/>
                </a:xfrm>
                <a:prstGeom prst="rect">
                  <a:avLst/>
                </a:prstGeom>
              </p:spPr>
            </p:pic>
            <p:sp>
              <p:nvSpPr>
                <p:cNvPr id="106" name="Rectangle 105"/>
                <p:cNvSpPr/>
                <p:nvPr/>
              </p:nvSpPr>
              <p:spPr>
                <a:xfrm>
                  <a:off x="1991087" y="4820798"/>
                  <a:ext cx="680297" cy="5018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sp>
              <p:nvSpPr>
                <p:cNvPr id="107" name="Rectangle 106"/>
                <p:cNvSpPr/>
                <p:nvPr/>
              </p:nvSpPr>
              <p:spPr>
                <a:xfrm>
                  <a:off x="3690024" y="4761208"/>
                  <a:ext cx="610460" cy="450339"/>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sp>
              <p:nvSpPr>
                <p:cNvPr id="108" name="Rectangle 107"/>
                <p:cNvSpPr/>
                <p:nvPr/>
              </p:nvSpPr>
              <p:spPr>
                <a:xfrm>
                  <a:off x="4426659" y="4662341"/>
                  <a:ext cx="756406" cy="64807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smtClean="0">
                      <a:solidFill>
                        <a:schemeClr val="tx1"/>
                      </a:solidFill>
                    </a:rPr>
                    <a:t>?</a:t>
                  </a:r>
                  <a:endParaRPr lang="en-IE" sz="4000" b="1" dirty="0">
                    <a:solidFill>
                      <a:schemeClr val="tx1"/>
                    </a:solidFill>
                  </a:endParaRPr>
                </a:p>
              </p:txBody>
            </p:sp>
            <p:pic>
              <p:nvPicPr>
                <p:cNvPr id="109" name="Picture 10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7486" y="4693471"/>
                  <a:ext cx="571838" cy="607737"/>
                </a:xfrm>
                <a:prstGeom prst="rect">
                  <a:avLst/>
                </a:prstGeom>
              </p:spPr>
            </p:pic>
          </p:grpSp>
        </p:grpSp>
      </p:grpSp>
      <p:sp>
        <p:nvSpPr>
          <p:cNvPr id="36" name="TextBox 35"/>
          <p:cNvSpPr txBox="1"/>
          <p:nvPr/>
        </p:nvSpPr>
        <p:spPr>
          <a:xfrm>
            <a:off x="539552" y="571327"/>
            <a:ext cx="4536504"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Tie-Break Answers</a:t>
            </a:r>
          </a:p>
        </p:txBody>
      </p:sp>
      <p:sp>
        <p:nvSpPr>
          <p:cNvPr id="37" name="TextBox 36"/>
          <p:cNvSpPr txBox="1"/>
          <p:nvPr/>
        </p:nvSpPr>
        <p:spPr>
          <a:xfrm>
            <a:off x="1043608"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16</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2075008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7"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5292080" y="1748790"/>
            <a:ext cx="3240360" cy="4154984"/>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6</a:t>
            </a:r>
            <a:endParaRPr lang="en-IE" sz="4000" b="1" u="sng" dirty="0" smtClean="0"/>
          </a:p>
          <a:p>
            <a:r>
              <a:rPr lang="en-IE" sz="3200" b="1" dirty="0" smtClean="0"/>
              <a:t>What is the chance of picking a green ball from the box? (Give your answer in ratio in its lowest terms)</a:t>
            </a:r>
            <a:endParaRPr lang="en-IE" sz="3200" b="1" dirty="0"/>
          </a:p>
        </p:txBody>
      </p:sp>
      <p:grpSp>
        <p:nvGrpSpPr>
          <p:cNvPr id="3" name="Group 2"/>
          <p:cNvGrpSpPr/>
          <p:nvPr/>
        </p:nvGrpSpPr>
        <p:grpSpPr>
          <a:xfrm>
            <a:off x="888689" y="1503683"/>
            <a:ext cx="3960440" cy="3456384"/>
            <a:chOff x="971600" y="1916832"/>
            <a:chExt cx="3960440" cy="3456384"/>
          </a:xfrm>
        </p:grpSpPr>
        <p:sp>
          <p:nvSpPr>
            <p:cNvPr id="2" name="Rectangle 1"/>
            <p:cNvSpPr/>
            <p:nvPr/>
          </p:nvSpPr>
          <p:spPr>
            <a:xfrm>
              <a:off x="971600" y="1916832"/>
              <a:ext cx="3960440" cy="34563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nvGrpSpPr>
            <p:cNvPr id="12" name="Group 11"/>
            <p:cNvGrpSpPr/>
            <p:nvPr/>
          </p:nvGrpSpPr>
          <p:grpSpPr>
            <a:xfrm>
              <a:off x="1187624" y="2154066"/>
              <a:ext cx="3528392" cy="3016785"/>
              <a:chOff x="5292080" y="1852375"/>
              <a:chExt cx="3528392" cy="3016785"/>
            </a:xfrm>
          </p:grpSpPr>
          <p:sp>
            <p:nvSpPr>
              <p:cNvPr id="15" name="Rectangle 14"/>
              <p:cNvSpPr/>
              <p:nvPr/>
            </p:nvSpPr>
            <p:spPr>
              <a:xfrm>
                <a:off x="5292080" y="1852375"/>
                <a:ext cx="3528392" cy="3016785"/>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6" name="Oval 15"/>
              <p:cNvSpPr/>
              <p:nvPr/>
            </p:nvSpPr>
            <p:spPr>
              <a:xfrm>
                <a:off x="5549044" y="2010679"/>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7" name="Oval 16"/>
              <p:cNvSpPr/>
              <p:nvPr/>
            </p:nvSpPr>
            <p:spPr>
              <a:xfrm>
                <a:off x="6186881" y="2010679"/>
                <a:ext cx="504056" cy="504056"/>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8" name="Oval 17"/>
              <p:cNvSpPr/>
              <p:nvPr/>
            </p:nvSpPr>
            <p:spPr>
              <a:xfrm>
                <a:off x="6824718" y="2010679"/>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9" name="Oval 18"/>
              <p:cNvSpPr/>
              <p:nvPr/>
            </p:nvSpPr>
            <p:spPr>
              <a:xfrm>
                <a:off x="8100392" y="2010679"/>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Oval 19"/>
              <p:cNvSpPr/>
              <p:nvPr/>
            </p:nvSpPr>
            <p:spPr>
              <a:xfrm>
                <a:off x="7462555" y="2010679"/>
                <a:ext cx="504056" cy="504056"/>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1" name="Oval 20"/>
              <p:cNvSpPr/>
              <p:nvPr/>
            </p:nvSpPr>
            <p:spPr>
              <a:xfrm>
                <a:off x="5538801" y="2678156"/>
                <a:ext cx="504056" cy="504056"/>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2" name="Oval 21"/>
              <p:cNvSpPr/>
              <p:nvPr/>
            </p:nvSpPr>
            <p:spPr>
              <a:xfrm>
                <a:off x="6176638" y="2678156"/>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3" name="Oval 22"/>
              <p:cNvSpPr/>
              <p:nvPr/>
            </p:nvSpPr>
            <p:spPr>
              <a:xfrm>
                <a:off x="6814475" y="2678156"/>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4" name="Oval 23"/>
              <p:cNvSpPr/>
              <p:nvPr/>
            </p:nvSpPr>
            <p:spPr>
              <a:xfrm>
                <a:off x="8090149" y="2678156"/>
                <a:ext cx="504056" cy="504056"/>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5" name="Oval 24"/>
              <p:cNvSpPr/>
              <p:nvPr/>
            </p:nvSpPr>
            <p:spPr>
              <a:xfrm>
                <a:off x="7452312" y="2678156"/>
                <a:ext cx="504056" cy="504056"/>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6" name="Oval 25"/>
              <p:cNvSpPr/>
              <p:nvPr/>
            </p:nvSpPr>
            <p:spPr>
              <a:xfrm>
                <a:off x="5549044" y="3294278"/>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7" name="Oval 26"/>
              <p:cNvSpPr/>
              <p:nvPr/>
            </p:nvSpPr>
            <p:spPr>
              <a:xfrm>
                <a:off x="6186881" y="3294278"/>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8" name="Oval 27"/>
              <p:cNvSpPr/>
              <p:nvPr/>
            </p:nvSpPr>
            <p:spPr>
              <a:xfrm>
                <a:off x="6824718" y="3294278"/>
                <a:ext cx="504056" cy="504056"/>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9" name="Oval 28"/>
              <p:cNvSpPr/>
              <p:nvPr/>
            </p:nvSpPr>
            <p:spPr>
              <a:xfrm>
                <a:off x="8100392" y="3294278"/>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0" name="Oval 29"/>
              <p:cNvSpPr/>
              <p:nvPr/>
            </p:nvSpPr>
            <p:spPr>
              <a:xfrm>
                <a:off x="7462555" y="3294278"/>
                <a:ext cx="504056" cy="504056"/>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1" name="Oval 30"/>
              <p:cNvSpPr/>
              <p:nvPr/>
            </p:nvSpPr>
            <p:spPr>
              <a:xfrm>
                <a:off x="5549044" y="4005064"/>
                <a:ext cx="504056" cy="504056"/>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2" name="Oval 31"/>
              <p:cNvSpPr/>
              <p:nvPr/>
            </p:nvSpPr>
            <p:spPr>
              <a:xfrm>
                <a:off x="6186881" y="4005064"/>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3" name="Oval 32"/>
              <p:cNvSpPr/>
              <p:nvPr/>
            </p:nvSpPr>
            <p:spPr>
              <a:xfrm>
                <a:off x="6824718" y="4005064"/>
                <a:ext cx="504056" cy="504056"/>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4" name="Oval 33"/>
              <p:cNvSpPr/>
              <p:nvPr/>
            </p:nvSpPr>
            <p:spPr>
              <a:xfrm>
                <a:off x="8100392" y="4005064"/>
                <a:ext cx="504056" cy="504056"/>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5" name="Oval 34"/>
              <p:cNvSpPr/>
              <p:nvPr/>
            </p:nvSpPr>
            <p:spPr>
              <a:xfrm>
                <a:off x="7462555" y="4005064"/>
                <a:ext cx="504056" cy="50405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grpSp>
      <p:sp>
        <p:nvSpPr>
          <p:cNvPr id="36" name="TextBox 35"/>
          <p:cNvSpPr txBox="1"/>
          <p:nvPr/>
        </p:nvSpPr>
        <p:spPr>
          <a:xfrm>
            <a:off x="539552" y="571327"/>
            <a:ext cx="4536504"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Tie-Break Answers</a:t>
            </a:r>
          </a:p>
        </p:txBody>
      </p:sp>
      <p:sp>
        <p:nvSpPr>
          <p:cNvPr id="37" name="TextBox 36"/>
          <p:cNvSpPr txBox="1"/>
          <p:nvPr/>
        </p:nvSpPr>
        <p:spPr>
          <a:xfrm>
            <a:off x="1485223" y="5157192"/>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3:10</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6102487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7"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12976"/>
            <a:ext cx="7776864" cy="1569660"/>
          </a:xfrm>
          <a:prstGeom prst="rect">
            <a:avLst/>
          </a:prstGeom>
          <a:solidFill>
            <a:schemeClr val="bg1"/>
          </a:solidFill>
          <a:ln w="57150">
            <a:solidFill>
              <a:schemeClr val="tx1"/>
            </a:solidFill>
          </a:ln>
        </p:spPr>
        <p:txBody>
          <a:bodyPr wrap="square" rtlCol="0">
            <a:spAutoFit/>
          </a:bodyPr>
          <a:lstStyle/>
          <a:p>
            <a:r>
              <a:rPr lang="en-IE" sz="4800" b="1" dirty="0" smtClean="0"/>
              <a:t>What did the bee say when it solved the maths problem?</a:t>
            </a:r>
            <a:endParaRPr lang="en-IE" sz="4800" b="1" dirty="0"/>
          </a:p>
        </p:txBody>
      </p:sp>
      <p:sp>
        <p:nvSpPr>
          <p:cNvPr id="13" name="TextBox 12"/>
          <p:cNvSpPr txBox="1"/>
          <p:nvPr/>
        </p:nvSpPr>
        <p:spPr>
          <a:xfrm>
            <a:off x="683568" y="5247451"/>
            <a:ext cx="7776864" cy="769441"/>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Hive got it!</a:t>
            </a:r>
            <a:endParaRPr lang="en-IE" sz="4400" b="1" dirty="0"/>
          </a:p>
        </p:txBody>
      </p:sp>
    </p:spTree>
    <p:extLst>
      <p:ext uri="{BB962C8B-B14F-4D97-AF65-F5344CB8AC3E}">
        <p14:creationId xmlns:p14="http://schemas.microsoft.com/office/powerpoint/2010/main" val="26705463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1448847" y="1484784"/>
            <a:ext cx="6246305" cy="4154984"/>
          </a:xfrm>
          <a:prstGeom prst="rect">
            <a:avLst/>
          </a:prstGeom>
          <a:solidFill>
            <a:schemeClr val="bg1"/>
          </a:solidFill>
          <a:ln w="76200">
            <a:solidFill>
              <a:schemeClr val="tx1"/>
            </a:solidFill>
          </a:ln>
        </p:spPr>
        <p:txBody>
          <a:bodyPr wrap="square" rtlCol="0">
            <a:spAutoFit/>
          </a:bodyPr>
          <a:lstStyle/>
          <a:p>
            <a:pPr algn="ctr"/>
            <a:r>
              <a:rPr lang="en-IE" sz="8800" b="1" dirty="0" smtClean="0">
                <a:ln w="28575">
                  <a:solidFill>
                    <a:schemeClr val="bg1">
                      <a:lumMod val="50000"/>
                    </a:schemeClr>
                  </a:solidFill>
                </a:ln>
              </a:rPr>
              <a:t>Hope you all enjoyed the quiz!</a:t>
            </a:r>
            <a:endParaRPr lang="en-IE" sz="8800" b="1" dirty="0">
              <a:ln w="28575">
                <a:solidFill>
                  <a:schemeClr val="bg1">
                    <a:lumMod val="50000"/>
                  </a:schemeClr>
                </a:solidFill>
              </a:ln>
            </a:endParaRPr>
          </a:p>
        </p:txBody>
      </p:sp>
    </p:spTree>
    <p:extLst>
      <p:ext uri="{BB962C8B-B14F-4D97-AF65-F5344CB8AC3E}">
        <p14:creationId xmlns:p14="http://schemas.microsoft.com/office/powerpoint/2010/main" val="16052248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2</a:t>
            </a:r>
          </a:p>
        </p:txBody>
      </p:sp>
      <p:sp>
        <p:nvSpPr>
          <p:cNvPr id="14" name="TextBox 13"/>
          <p:cNvSpPr txBox="1"/>
          <p:nvPr/>
        </p:nvSpPr>
        <p:spPr>
          <a:xfrm>
            <a:off x="971600" y="1628800"/>
            <a:ext cx="7416824" cy="3754874"/>
          </a:xfrm>
          <a:prstGeom prst="rect">
            <a:avLst/>
          </a:prstGeom>
          <a:solidFill>
            <a:schemeClr val="bg1"/>
          </a:solidFill>
          <a:ln w="57150">
            <a:solidFill>
              <a:schemeClr val="tx1"/>
            </a:solidFill>
          </a:ln>
        </p:spPr>
        <p:txBody>
          <a:bodyPr wrap="square" rtlCol="0">
            <a:spAutoFit/>
          </a:bodyPr>
          <a:lstStyle/>
          <a:p>
            <a:r>
              <a:rPr lang="en-IE" sz="4000" b="1" u="sng" dirty="0" smtClean="0"/>
              <a:t>Question 2</a:t>
            </a:r>
          </a:p>
          <a:p>
            <a:r>
              <a:rPr lang="en-IE" sz="6600" b="1" dirty="0" smtClean="0"/>
              <a:t>What is the difference between 3.15 and 3½?</a:t>
            </a:r>
            <a:endParaRPr lang="en-IE" sz="6600" b="1" dirty="0"/>
          </a:p>
        </p:txBody>
      </p:sp>
    </p:spTree>
    <p:extLst>
      <p:ext uri="{BB962C8B-B14F-4D97-AF65-F5344CB8AC3E}">
        <p14:creationId xmlns:p14="http://schemas.microsoft.com/office/powerpoint/2010/main" val="41283078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593102" y="1124744"/>
            <a:ext cx="8136904" cy="5016758"/>
          </a:xfrm>
          <a:prstGeom prst="rect">
            <a:avLst/>
          </a:prstGeom>
          <a:noFill/>
        </p:spPr>
        <p:txBody>
          <a:bodyPr wrap="square" rtlCol="0">
            <a:spAutoFit/>
          </a:bodyPr>
          <a:lstStyle/>
          <a:p>
            <a:r>
              <a:rPr lang="en-IE" sz="1600" dirty="0">
                <a:latin typeface="HelloAli" panose="02000603000000000000" pitchFamily="2" charset="0"/>
                <a:ea typeface="HelloAli" panose="02000603000000000000" pitchFamily="2" charset="0"/>
              </a:rPr>
              <a:t>Thank you for downloading this </a:t>
            </a:r>
            <a:r>
              <a:rPr lang="en-IE" sz="1600" dirty="0" err="1">
                <a:latin typeface="HelloAli" panose="02000603000000000000" pitchFamily="2" charset="0"/>
                <a:ea typeface="HelloAli" panose="02000603000000000000" pitchFamily="2" charset="0"/>
              </a:rPr>
              <a:t>Seomra</a:t>
            </a:r>
            <a:r>
              <a:rPr lang="en-IE" sz="1600" dirty="0">
                <a:latin typeface="HelloAli" panose="02000603000000000000" pitchFamily="2" charset="0"/>
                <a:ea typeface="HelloAli" panose="02000603000000000000" pitchFamily="2" charset="0"/>
              </a:rPr>
              <a:t> </a:t>
            </a:r>
            <a:r>
              <a:rPr lang="en-IE" sz="1600" dirty="0" err="1">
                <a:latin typeface="HelloAli" panose="02000603000000000000" pitchFamily="2" charset="0"/>
                <a:ea typeface="HelloAli" panose="02000603000000000000" pitchFamily="2" charset="0"/>
              </a:rPr>
              <a:t>Ranga</a:t>
            </a:r>
            <a:r>
              <a:rPr lang="en-IE" sz="1600" dirty="0">
                <a:latin typeface="HelloAli" panose="02000603000000000000" pitchFamily="2" charset="0"/>
                <a:ea typeface="HelloAli" panose="02000603000000000000" pitchFamily="2" charset="0"/>
              </a:rPr>
              <a:t> resource. We hope that you find it practical and useful in your classroom.</a:t>
            </a:r>
          </a:p>
          <a:p>
            <a:r>
              <a:rPr lang="en-IE" sz="1600" dirty="0">
                <a:latin typeface="HelloAli" panose="02000603000000000000" pitchFamily="2" charset="0"/>
                <a:ea typeface="HelloAli" panose="02000603000000000000" pitchFamily="2" charset="0"/>
              </a:rPr>
              <a:t/>
            </a:r>
            <a:br>
              <a:rPr lang="en-IE" sz="1600" dirty="0">
                <a:latin typeface="HelloAli" panose="02000603000000000000" pitchFamily="2" charset="0"/>
                <a:ea typeface="HelloAli" panose="02000603000000000000" pitchFamily="2" charset="0"/>
              </a:rPr>
            </a:br>
            <a:r>
              <a:rPr lang="en-IE" sz="1600" dirty="0">
                <a:latin typeface="HelloAli" panose="02000603000000000000" pitchFamily="2" charset="0"/>
                <a:ea typeface="HelloAli" panose="02000603000000000000" pitchFamily="2" charset="0"/>
              </a:rPr>
              <a:t>Please be aware of the following conditions before using this resource.</a:t>
            </a:r>
          </a:p>
          <a:p>
            <a:endParaRPr lang="en-IE" sz="1600" dirty="0">
              <a:latin typeface="HelloAli" panose="02000603000000000000" pitchFamily="2" charset="0"/>
              <a:ea typeface="HelloAli" panose="02000603000000000000" pitchFamily="2" charset="0"/>
            </a:endParaRPr>
          </a:p>
          <a:p>
            <a:r>
              <a:rPr lang="en-IE" sz="1600" b="1" u="sng" dirty="0">
                <a:latin typeface="HelloAli" panose="02000603000000000000" pitchFamily="2" charset="0"/>
                <a:ea typeface="HelloAli" panose="02000603000000000000" pitchFamily="2" charset="0"/>
              </a:rPr>
              <a:t>Please DO</a:t>
            </a:r>
            <a:r>
              <a:rPr lang="en-IE" sz="1600" b="1" u="sng" dirty="0" smtClean="0">
                <a:latin typeface="HelloAli" panose="02000603000000000000" pitchFamily="2" charset="0"/>
                <a:ea typeface="HelloAli" panose="02000603000000000000" pitchFamily="2" charset="0"/>
              </a:rPr>
              <a:t>:</a:t>
            </a:r>
            <a:endParaRPr lang="en-IE" sz="1600" dirty="0" smtClean="0">
              <a:latin typeface="HelloAli" panose="02000603000000000000" pitchFamily="2" charset="0"/>
              <a:ea typeface="HelloAli" panose="02000603000000000000" pitchFamily="2" charset="0"/>
            </a:endParaRPr>
          </a:p>
          <a:p>
            <a:pPr marL="285750" indent="-285750">
              <a:buFont typeface="Arial" panose="020B0604020202020204" pitchFamily="34" charset="0"/>
              <a:buChar char="•"/>
            </a:pPr>
            <a:r>
              <a:rPr lang="en-IE" sz="1600" dirty="0" smtClean="0">
                <a:latin typeface="HelloAli" panose="02000603000000000000" pitchFamily="2" charset="0"/>
                <a:ea typeface="HelloAli" panose="02000603000000000000" pitchFamily="2" charset="0"/>
              </a:rPr>
              <a:t>Print </a:t>
            </a:r>
            <a:r>
              <a:rPr lang="en-IE" sz="1600" dirty="0">
                <a:latin typeface="HelloAli" panose="02000603000000000000" pitchFamily="2" charset="0"/>
                <a:ea typeface="HelloAli" panose="02000603000000000000" pitchFamily="2" charset="0"/>
              </a:rPr>
              <a:t>and copy this resource so that you can use it with your pupils.</a:t>
            </a:r>
          </a:p>
          <a:p>
            <a:pPr marL="285750" indent="-285750">
              <a:buFont typeface="Arial" panose="020B0604020202020204" pitchFamily="34" charset="0"/>
              <a:buChar char="•"/>
            </a:pPr>
            <a:r>
              <a:rPr lang="en-IE" sz="1600" dirty="0" smtClean="0">
                <a:latin typeface="HelloAli" panose="02000603000000000000" pitchFamily="2" charset="0"/>
                <a:ea typeface="HelloAli" panose="02000603000000000000" pitchFamily="2" charset="0"/>
              </a:rPr>
              <a:t>Make </a:t>
            </a:r>
            <a:r>
              <a:rPr lang="en-IE" sz="1600" dirty="0">
                <a:latin typeface="HelloAli" panose="02000603000000000000" pitchFamily="2" charset="0"/>
                <a:ea typeface="HelloAli" panose="02000603000000000000" pitchFamily="2" charset="0"/>
              </a:rPr>
              <a:t>this resource available to your pupils in a private enclosed online space </a:t>
            </a:r>
            <a:r>
              <a:rPr lang="en-IE" sz="1600" dirty="0" err="1">
                <a:latin typeface="HelloAli" panose="02000603000000000000" pitchFamily="2" charset="0"/>
                <a:ea typeface="HelloAli" panose="02000603000000000000" pitchFamily="2" charset="0"/>
              </a:rPr>
              <a:t>eg</a:t>
            </a:r>
            <a:r>
              <a:rPr lang="en-IE" sz="1600" dirty="0">
                <a:latin typeface="HelloAli" panose="02000603000000000000" pitchFamily="2" charset="0"/>
                <a:ea typeface="HelloAli" panose="02000603000000000000" pitchFamily="2" charset="0"/>
              </a:rPr>
              <a:t>. Google Classroom, Seesaw, </a:t>
            </a:r>
            <a:r>
              <a:rPr lang="en-IE" sz="1600" dirty="0" err="1">
                <a:latin typeface="HelloAli" panose="02000603000000000000" pitchFamily="2" charset="0"/>
                <a:ea typeface="HelloAli" panose="02000603000000000000" pitchFamily="2" charset="0"/>
              </a:rPr>
              <a:t>Edublogs</a:t>
            </a:r>
            <a:r>
              <a:rPr lang="en-IE" sz="1600" dirty="0">
                <a:latin typeface="HelloAli" panose="02000603000000000000" pitchFamily="2" charset="0"/>
                <a:ea typeface="HelloAli" panose="02000603000000000000" pitchFamily="2" charset="0"/>
              </a:rPr>
              <a:t> </a:t>
            </a:r>
            <a:r>
              <a:rPr lang="en-IE" sz="1600" dirty="0" smtClean="0">
                <a:latin typeface="HelloAli" panose="02000603000000000000" pitchFamily="2" charset="0"/>
                <a:ea typeface="HelloAli" panose="02000603000000000000" pitchFamily="2" charset="0"/>
              </a:rPr>
              <a:t>etc.</a:t>
            </a:r>
            <a:endParaRPr lang="en-IE" sz="1600" dirty="0">
              <a:latin typeface="HelloAli" panose="02000603000000000000" pitchFamily="2" charset="0"/>
              <a:ea typeface="HelloAli" panose="02000603000000000000" pitchFamily="2" charset="0"/>
            </a:endParaRPr>
          </a:p>
          <a:p>
            <a:pPr marL="285750" indent="-285750">
              <a:buFont typeface="Arial" panose="020B0604020202020204" pitchFamily="34" charset="0"/>
              <a:buChar char="•"/>
            </a:pPr>
            <a:r>
              <a:rPr lang="en-IE" sz="1600" dirty="0" smtClean="0">
                <a:latin typeface="HelloAli" panose="02000603000000000000" pitchFamily="2" charset="0"/>
                <a:ea typeface="HelloAli" panose="02000603000000000000" pitchFamily="2" charset="0"/>
              </a:rPr>
              <a:t>Tell </a:t>
            </a:r>
            <a:r>
              <a:rPr lang="en-IE" sz="1600" dirty="0">
                <a:latin typeface="HelloAli" panose="02000603000000000000" pitchFamily="2" charset="0"/>
                <a:ea typeface="HelloAli" panose="02000603000000000000" pitchFamily="2" charset="0"/>
              </a:rPr>
              <a:t>others if you have found it useful.</a:t>
            </a:r>
            <a:br>
              <a:rPr lang="en-IE" sz="1600" dirty="0">
                <a:latin typeface="HelloAli" panose="02000603000000000000" pitchFamily="2" charset="0"/>
                <a:ea typeface="HelloAli" panose="02000603000000000000" pitchFamily="2" charset="0"/>
              </a:rPr>
            </a:br>
            <a:endParaRPr lang="en-IE" sz="1600" dirty="0">
              <a:latin typeface="HelloAli" panose="02000603000000000000" pitchFamily="2" charset="0"/>
              <a:ea typeface="HelloAli" panose="02000603000000000000" pitchFamily="2" charset="0"/>
            </a:endParaRPr>
          </a:p>
          <a:p>
            <a:r>
              <a:rPr lang="en-IE" sz="1600" b="1" u="sng" dirty="0">
                <a:latin typeface="HelloAli" panose="02000603000000000000" pitchFamily="2" charset="0"/>
                <a:ea typeface="HelloAli" panose="02000603000000000000" pitchFamily="2" charset="0"/>
              </a:rPr>
              <a:t>Please DO NOT</a:t>
            </a:r>
            <a:r>
              <a:rPr lang="en-IE" sz="1600" b="1" u="sng" dirty="0" smtClean="0">
                <a:latin typeface="HelloAli" panose="02000603000000000000" pitchFamily="2" charset="0"/>
                <a:ea typeface="HelloAli" panose="02000603000000000000" pitchFamily="2" charset="0"/>
              </a:rPr>
              <a:t>:</a:t>
            </a:r>
            <a:endParaRPr lang="en-IE" sz="1600" b="1" u="sng" dirty="0">
              <a:latin typeface="HelloAli" panose="02000603000000000000" pitchFamily="2" charset="0"/>
              <a:ea typeface="HelloAli" panose="02000603000000000000" pitchFamily="2" charset="0"/>
            </a:endParaRPr>
          </a:p>
          <a:p>
            <a:pPr marL="285750" indent="-285750">
              <a:buFont typeface="Arial" panose="020B0604020202020204" pitchFamily="34" charset="0"/>
              <a:buChar char="•"/>
            </a:pPr>
            <a:r>
              <a:rPr lang="en-IE" sz="1600" dirty="0" smtClean="0">
                <a:latin typeface="HelloAli" panose="02000603000000000000" pitchFamily="2" charset="0"/>
                <a:ea typeface="HelloAli" panose="02000603000000000000" pitchFamily="2" charset="0"/>
              </a:rPr>
              <a:t>Copy </a:t>
            </a:r>
            <a:r>
              <a:rPr lang="en-IE" sz="1600" dirty="0">
                <a:latin typeface="HelloAli" panose="02000603000000000000" pitchFamily="2" charset="0"/>
                <a:ea typeface="HelloAli" panose="02000603000000000000" pitchFamily="2" charset="0"/>
              </a:rPr>
              <a:t>or share this resource (in part or whole) with others who have not joined our website. By becoming a member for themselves, they will help the site develop into the future.</a:t>
            </a:r>
          </a:p>
          <a:p>
            <a:pPr marL="285750" indent="-285750">
              <a:buFont typeface="Arial" charset="0"/>
              <a:buChar char="•"/>
            </a:pPr>
            <a:r>
              <a:rPr lang="en-IE" sz="1600" dirty="0" smtClean="0">
                <a:latin typeface="HelloAli" panose="02000603000000000000" pitchFamily="2" charset="0"/>
                <a:ea typeface="HelloAli" panose="02000603000000000000" pitchFamily="2" charset="0"/>
              </a:rPr>
              <a:t>Make </a:t>
            </a:r>
            <a:r>
              <a:rPr lang="en-IE" sz="1600" dirty="0">
                <a:latin typeface="HelloAli" panose="02000603000000000000" pitchFamily="2" charset="0"/>
                <a:ea typeface="HelloAli" panose="02000603000000000000" pitchFamily="2" charset="0"/>
              </a:rPr>
              <a:t>this resource available on your school website for anyone to download</a:t>
            </a:r>
            <a:r>
              <a:rPr lang="en-IE" sz="1600" dirty="0" smtClean="0">
                <a:latin typeface="HelloAli" panose="02000603000000000000" pitchFamily="2" charset="0"/>
                <a:ea typeface="HelloAli" panose="02000603000000000000" pitchFamily="2" charset="0"/>
              </a:rPr>
              <a:t>.</a:t>
            </a:r>
          </a:p>
          <a:p>
            <a:pPr marL="285750" indent="-285750">
              <a:buFont typeface="Arial" charset="0"/>
              <a:buChar char="•"/>
            </a:pPr>
            <a:r>
              <a:rPr lang="en-IE" sz="1600" dirty="0">
                <a:latin typeface="HelloAli" panose="02000603000000000000" pitchFamily="2" charset="0"/>
                <a:ea typeface="HelloAli" panose="02000603000000000000" pitchFamily="2" charset="0"/>
              </a:rPr>
              <a:t>Share this resource with other teachers in online groups </a:t>
            </a:r>
            <a:r>
              <a:rPr lang="en-IE" sz="1600" dirty="0" err="1">
                <a:latin typeface="HelloAli" panose="02000603000000000000" pitchFamily="2" charset="0"/>
                <a:ea typeface="HelloAli" panose="02000603000000000000" pitchFamily="2" charset="0"/>
              </a:rPr>
              <a:t>eg</a:t>
            </a:r>
            <a:r>
              <a:rPr lang="en-IE" sz="1600" dirty="0">
                <a:latin typeface="HelloAli" panose="02000603000000000000" pitchFamily="2" charset="0"/>
                <a:ea typeface="HelloAli" panose="02000603000000000000" pitchFamily="2" charset="0"/>
              </a:rPr>
              <a:t>. Facebook Groups, WhatsApp Groups etc.</a:t>
            </a:r>
          </a:p>
          <a:p>
            <a:endParaRPr lang="en-IE" sz="1600" dirty="0"/>
          </a:p>
          <a:p>
            <a:r>
              <a:rPr lang="en-IE" sz="1600" dirty="0">
                <a:latin typeface="HelloAli" panose="02000603000000000000" pitchFamily="2" charset="0"/>
                <a:ea typeface="HelloAli" panose="02000603000000000000" pitchFamily="2" charset="0"/>
              </a:rPr>
              <a:t>Kind regards, </a:t>
            </a:r>
            <a:r>
              <a:rPr lang="en-IE" sz="1600" dirty="0" err="1">
                <a:latin typeface="HelloAli" panose="02000603000000000000" pitchFamily="2" charset="0"/>
                <a:ea typeface="HelloAli" panose="02000603000000000000" pitchFamily="2" charset="0"/>
              </a:rPr>
              <a:t>Seomra</a:t>
            </a:r>
            <a:r>
              <a:rPr lang="en-IE" sz="1600" dirty="0">
                <a:latin typeface="HelloAli" panose="02000603000000000000" pitchFamily="2" charset="0"/>
                <a:ea typeface="HelloAli" panose="02000603000000000000" pitchFamily="2" charset="0"/>
              </a:rPr>
              <a:t> </a:t>
            </a:r>
            <a:r>
              <a:rPr lang="en-IE" sz="1600" dirty="0" err="1" smtClean="0">
                <a:latin typeface="HelloAli" panose="02000603000000000000" pitchFamily="2" charset="0"/>
                <a:ea typeface="HelloAli" panose="02000603000000000000" pitchFamily="2" charset="0"/>
              </a:rPr>
              <a:t>Ranga</a:t>
            </a:r>
            <a:endParaRPr lang="en-IE" sz="1600" dirty="0">
              <a:latin typeface="HelloAli" panose="02000603000000000000" pitchFamily="2" charset="0"/>
              <a:ea typeface="HelloAli" panose="02000603000000000000" pitchFamily="2" charset="0"/>
            </a:endParaRPr>
          </a:p>
        </p:txBody>
      </p:sp>
      <p:sp>
        <p:nvSpPr>
          <p:cNvPr id="12" name="TextBox 11"/>
          <p:cNvSpPr txBox="1"/>
          <p:nvPr/>
        </p:nvSpPr>
        <p:spPr>
          <a:xfrm>
            <a:off x="2620551" y="465193"/>
            <a:ext cx="3990677" cy="461665"/>
          </a:xfrm>
          <a:prstGeom prst="rect">
            <a:avLst/>
          </a:prstGeom>
          <a:noFill/>
        </p:spPr>
        <p:txBody>
          <a:bodyPr wrap="square" rtlCol="0">
            <a:spAutoFit/>
          </a:bodyPr>
          <a:lstStyle/>
          <a:p>
            <a:pPr algn="ctr"/>
            <a:r>
              <a:rPr lang="en-IE" sz="2400" u="sng" dirty="0">
                <a:latin typeface="HelloLori" panose="02000603000000000000" pitchFamily="2" charset="0"/>
                <a:ea typeface="HelloLori" panose="02000603000000000000" pitchFamily="2" charset="0"/>
              </a:rPr>
              <a:t>For Your Information</a:t>
            </a:r>
          </a:p>
        </p:txBody>
      </p:sp>
    </p:spTree>
    <p:extLst>
      <p:ext uri="{BB962C8B-B14F-4D97-AF65-F5344CB8AC3E}">
        <p14:creationId xmlns:p14="http://schemas.microsoft.com/office/powerpoint/2010/main" val="40277050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611560" y="597857"/>
            <a:ext cx="5544616" cy="523220"/>
          </a:xfrm>
          <a:prstGeom prst="rect">
            <a:avLst/>
          </a:prstGeom>
          <a:solidFill>
            <a:schemeClr val="bg1"/>
          </a:solidFill>
          <a:ln w="12700">
            <a:solidFill>
              <a:schemeClr val="tx1"/>
            </a:solidFill>
          </a:ln>
        </p:spPr>
        <p:txBody>
          <a:bodyPr wrap="square" rtlCol="0">
            <a:spAutoFit/>
          </a:bodyPr>
          <a:lstStyle/>
          <a:p>
            <a:r>
              <a:rPr lang="en-IE" sz="2800" b="1" dirty="0" smtClean="0">
                <a:ln w="28575">
                  <a:noFill/>
                </a:ln>
              </a:rPr>
              <a:t>Resources used in this file from:</a:t>
            </a:r>
            <a:endParaRPr lang="en-IE" sz="2800" b="1" dirty="0">
              <a:ln w="28575">
                <a:noFill/>
              </a:ln>
            </a:endParaRPr>
          </a:p>
        </p:txBody>
      </p:sp>
      <p:pic>
        <p:nvPicPr>
          <p:cNvPr id="16" name="Picture 15">
            <a:hlinkClick r:id="rId3"/>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34272" y="4860712"/>
            <a:ext cx="1835696" cy="367139"/>
          </a:xfrm>
          <a:prstGeom prst="rect">
            <a:avLst/>
          </a:prstGeom>
        </p:spPr>
      </p:pic>
      <p:pic>
        <p:nvPicPr>
          <p:cNvPr id="17" name="Picture 16">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82842" y="4869160"/>
            <a:ext cx="1572133" cy="358691"/>
          </a:xfrm>
          <a:prstGeom prst="rect">
            <a:avLst/>
          </a:prstGeom>
        </p:spPr>
      </p:pic>
      <p:pic>
        <p:nvPicPr>
          <p:cNvPr id="18" name="Picture 17">
            <a:hlinkClick r:id="rId7"/>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04570" y="3443481"/>
            <a:ext cx="986462" cy="986462"/>
          </a:xfrm>
          <a:prstGeom prst="rect">
            <a:avLst/>
          </a:prstGeom>
        </p:spPr>
      </p:pic>
      <p:pic>
        <p:nvPicPr>
          <p:cNvPr id="19" name="Picture 18">
            <a:hlinkClick r:id="rId9"/>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73946" y="1622984"/>
            <a:ext cx="1017173" cy="1017173"/>
          </a:xfrm>
          <a:prstGeom prst="rect">
            <a:avLst/>
          </a:prstGeom>
        </p:spPr>
      </p:pic>
      <p:pic>
        <p:nvPicPr>
          <p:cNvPr id="20" name="Picture 19">
            <a:hlinkClick r:id="rId11"/>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976869" y="1653747"/>
            <a:ext cx="986410" cy="986410"/>
          </a:xfrm>
          <a:prstGeom prst="rect">
            <a:avLst/>
          </a:prstGeom>
        </p:spPr>
      </p:pic>
      <p:pic>
        <p:nvPicPr>
          <p:cNvPr id="21" name="Picture 20">
            <a:hlinkClick r:id="rId13"/>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110222" y="3357490"/>
            <a:ext cx="965834" cy="965834"/>
          </a:xfrm>
          <a:prstGeom prst="rect">
            <a:avLst/>
          </a:prstGeom>
        </p:spPr>
      </p:pic>
      <p:pic>
        <p:nvPicPr>
          <p:cNvPr id="22" name="Picture 21">
            <a:hlinkClick r:id="rId15"/>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994978" y="1750941"/>
            <a:ext cx="761257" cy="7612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3" name="Picture 2" descr="Hidesy&amp;#039;s Clipart">
            <a:hlinkClick r:id="rId17"/>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993904" y="3429000"/>
            <a:ext cx="802591" cy="80259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hlinkClick r:id="rId19"/>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911752" y="1752397"/>
            <a:ext cx="936309" cy="887760"/>
          </a:xfrm>
          <a:prstGeom prst="rect">
            <a:avLst/>
          </a:prstGeom>
        </p:spPr>
      </p:pic>
    </p:spTree>
    <p:extLst>
      <p:ext uri="{BB962C8B-B14F-4D97-AF65-F5344CB8AC3E}">
        <p14:creationId xmlns:p14="http://schemas.microsoft.com/office/powerpoint/2010/main" val="8226864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2</a:t>
            </a:r>
          </a:p>
        </p:txBody>
      </p:sp>
      <p:sp>
        <p:nvSpPr>
          <p:cNvPr id="14" name="TextBox 13"/>
          <p:cNvSpPr txBox="1"/>
          <p:nvPr/>
        </p:nvSpPr>
        <p:spPr>
          <a:xfrm>
            <a:off x="971600" y="1628800"/>
            <a:ext cx="3456384"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6000" b="1" dirty="0" smtClean="0"/>
              <a:t>What is the name of this 2D shape?</a:t>
            </a:r>
            <a:endParaRPr lang="en-IE" sz="60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7693" y="1982319"/>
            <a:ext cx="3884632" cy="3694165"/>
          </a:xfrm>
          <a:prstGeom prst="rect">
            <a:avLst/>
          </a:prstGeom>
        </p:spPr>
      </p:pic>
    </p:spTree>
    <p:extLst>
      <p:ext uri="{BB962C8B-B14F-4D97-AF65-F5344CB8AC3E}">
        <p14:creationId xmlns:p14="http://schemas.microsoft.com/office/powerpoint/2010/main" val="12593426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2</a:t>
            </a:r>
          </a:p>
        </p:txBody>
      </p:sp>
      <p:sp>
        <p:nvSpPr>
          <p:cNvPr id="14" name="TextBox 13"/>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4</a:t>
            </a:r>
          </a:p>
          <a:p>
            <a:r>
              <a:rPr lang="en-IE" sz="6000" b="1" dirty="0" smtClean="0"/>
              <a:t>How is this year, 2022, written in Roman numerals?</a:t>
            </a:r>
            <a:endParaRPr lang="en-IE" sz="6000" b="1" dirty="0"/>
          </a:p>
        </p:txBody>
      </p:sp>
    </p:spTree>
    <p:extLst>
      <p:ext uri="{BB962C8B-B14F-4D97-AF65-F5344CB8AC3E}">
        <p14:creationId xmlns:p14="http://schemas.microsoft.com/office/powerpoint/2010/main" val="33986546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2</a:t>
            </a:r>
          </a:p>
        </p:txBody>
      </p:sp>
      <p:sp>
        <p:nvSpPr>
          <p:cNvPr id="14" name="TextBox 13"/>
          <p:cNvSpPr txBox="1"/>
          <p:nvPr/>
        </p:nvSpPr>
        <p:spPr>
          <a:xfrm>
            <a:off x="971600" y="1628800"/>
            <a:ext cx="7416824" cy="4031873"/>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5400" b="1" dirty="0" smtClean="0"/>
              <a:t>A train travelled 1,000Km at an average speed of 125Km/Hr. How long did the journey take?</a:t>
            </a:r>
            <a:endParaRPr lang="en-IE" sz="5400" b="1" dirty="0"/>
          </a:p>
        </p:txBody>
      </p:sp>
    </p:spTree>
    <p:extLst>
      <p:ext uri="{BB962C8B-B14F-4D97-AF65-F5344CB8AC3E}">
        <p14:creationId xmlns:p14="http://schemas.microsoft.com/office/powerpoint/2010/main" val="10940830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2</a:t>
            </a:r>
          </a:p>
        </p:txBody>
      </p:sp>
      <p:sp>
        <p:nvSpPr>
          <p:cNvPr id="14" name="TextBox 13"/>
          <p:cNvSpPr txBox="1"/>
          <p:nvPr/>
        </p:nvSpPr>
        <p:spPr>
          <a:xfrm>
            <a:off x="4499992" y="1747667"/>
            <a:ext cx="3888432" cy="3662541"/>
          </a:xfrm>
          <a:prstGeom prst="rect">
            <a:avLst/>
          </a:prstGeom>
          <a:solidFill>
            <a:schemeClr val="bg1"/>
          </a:solidFill>
          <a:ln w="57150">
            <a:solidFill>
              <a:schemeClr val="tx1"/>
            </a:solidFill>
          </a:ln>
        </p:spPr>
        <p:txBody>
          <a:bodyPr wrap="square" rtlCol="0">
            <a:spAutoFit/>
          </a:bodyPr>
          <a:lstStyle/>
          <a:p>
            <a:r>
              <a:rPr lang="en-IE" sz="4000" b="1" u="sng" dirty="0" smtClean="0"/>
              <a:t>Question 6</a:t>
            </a:r>
          </a:p>
          <a:p>
            <a:r>
              <a:rPr lang="en-IE" sz="4800" b="1" dirty="0" smtClean="0"/>
              <a:t>What number is on the opposite side of this die?</a:t>
            </a:r>
            <a:endParaRPr lang="en-IE" sz="48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11" y="1844824"/>
            <a:ext cx="3468229" cy="3468229"/>
          </a:xfrm>
          <a:prstGeom prst="rect">
            <a:avLst/>
          </a:prstGeom>
        </p:spPr>
      </p:pic>
    </p:spTree>
    <p:extLst>
      <p:ext uri="{BB962C8B-B14F-4D97-AF65-F5344CB8AC3E}">
        <p14:creationId xmlns:p14="http://schemas.microsoft.com/office/powerpoint/2010/main" val="26274717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2" name="TextBox 11"/>
          <p:cNvSpPr txBox="1"/>
          <p:nvPr/>
        </p:nvSpPr>
        <p:spPr>
          <a:xfrm>
            <a:off x="1835696" y="692696"/>
            <a:ext cx="5544616" cy="1015663"/>
          </a:xfrm>
          <a:prstGeom prst="rect">
            <a:avLst/>
          </a:prstGeom>
          <a:solidFill>
            <a:schemeClr val="bg1"/>
          </a:solidFill>
          <a:ln w="28575">
            <a:solidFill>
              <a:schemeClr val="tx1"/>
            </a:solidFill>
          </a:ln>
        </p:spPr>
        <p:txBody>
          <a:bodyPr wrap="square" rtlCol="0">
            <a:spAutoFit/>
          </a:bodyPr>
          <a:lstStyle/>
          <a:p>
            <a:pPr algn="ctr"/>
            <a:r>
              <a:rPr lang="en-IE" sz="6000" b="1" dirty="0" smtClean="0">
                <a:ln w="12700">
                  <a:solidFill>
                    <a:schemeClr val="tx1"/>
                  </a:solidFill>
                </a:ln>
                <a:solidFill>
                  <a:schemeClr val="accent4">
                    <a:lumMod val="75000"/>
                  </a:schemeClr>
                </a:solidFill>
              </a:rPr>
              <a:t>Before You Start</a:t>
            </a:r>
            <a:endParaRPr lang="en-IE" sz="6000" b="1" dirty="0">
              <a:ln w="12700">
                <a:solidFill>
                  <a:schemeClr val="tx1"/>
                </a:solidFill>
              </a:ln>
              <a:solidFill>
                <a:schemeClr val="accent4">
                  <a:lumMod val="75000"/>
                </a:schemeClr>
              </a:solidFill>
            </a:endParaRPr>
          </a:p>
        </p:txBody>
      </p:sp>
      <p:sp>
        <p:nvSpPr>
          <p:cNvPr id="13" name="TextBox 12"/>
          <p:cNvSpPr txBox="1"/>
          <p:nvPr/>
        </p:nvSpPr>
        <p:spPr>
          <a:xfrm>
            <a:off x="1475656" y="2204864"/>
            <a:ext cx="6624736" cy="3816429"/>
          </a:xfrm>
          <a:prstGeom prst="rect">
            <a:avLst/>
          </a:prstGeom>
          <a:solidFill>
            <a:schemeClr val="bg1"/>
          </a:solidFill>
          <a:ln w="38100">
            <a:solidFill>
              <a:schemeClr val="tx1"/>
            </a:solidFill>
          </a:ln>
        </p:spPr>
        <p:txBody>
          <a:bodyPr wrap="square" rtlCol="0">
            <a:spAutoFit/>
          </a:bodyPr>
          <a:lstStyle/>
          <a:p>
            <a:pPr marL="457200" indent="-457200">
              <a:buFont typeface="Arial" panose="020B0604020202020204" pitchFamily="34" charset="0"/>
              <a:buChar char="•"/>
            </a:pPr>
            <a:r>
              <a:rPr lang="fr-CA" altLang="en-US" sz="2800" b="1" dirty="0">
                <a:cs typeface="Arial" panose="020B0604020202020204" pitchFamily="34" charset="0"/>
              </a:rPr>
              <a:t>Make sure you have </a:t>
            </a:r>
            <a:r>
              <a:rPr lang="fr-CA" altLang="en-US" sz="2800" b="1" dirty="0" err="1">
                <a:cs typeface="Arial" panose="020B0604020202020204" pitchFamily="34" charset="0"/>
              </a:rPr>
              <a:t>written</a:t>
            </a:r>
            <a:r>
              <a:rPr lang="fr-CA" altLang="en-US" sz="2800" b="1" dirty="0">
                <a:cs typeface="Arial" panose="020B0604020202020204" pitchFamily="34" charset="0"/>
              </a:rPr>
              <a:t> </a:t>
            </a:r>
            <a:r>
              <a:rPr lang="fr-CA" altLang="en-US" sz="2800" b="1" dirty="0" err="1">
                <a:cs typeface="Arial" panose="020B0604020202020204" pitchFamily="34" charset="0"/>
              </a:rPr>
              <a:t>your</a:t>
            </a:r>
            <a:r>
              <a:rPr lang="fr-CA" altLang="en-US" sz="2800" b="1" dirty="0">
                <a:cs typeface="Arial" panose="020B0604020202020204" pitchFamily="34" charset="0"/>
              </a:rPr>
              <a:t> table/team </a:t>
            </a:r>
            <a:r>
              <a:rPr lang="fr-CA" altLang="en-US" sz="2800" b="1" dirty="0" err="1">
                <a:cs typeface="Arial" panose="020B0604020202020204" pitchFamily="34" charset="0"/>
              </a:rPr>
              <a:t>number</a:t>
            </a:r>
            <a:r>
              <a:rPr lang="fr-CA" altLang="en-US" sz="2800" b="1" dirty="0">
                <a:cs typeface="Arial" panose="020B0604020202020204" pitchFamily="34" charset="0"/>
              </a:rPr>
              <a:t>/</a:t>
            </a:r>
            <a:r>
              <a:rPr lang="fr-CA" altLang="en-US" sz="2800" b="1" dirty="0" err="1">
                <a:cs typeface="Arial" panose="020B0604020202020204" pitchFamily="34" charset="0"/>
              </a:rPr>
              <a:t>letter</a:t>
            </a:r>
            <a:r>
              <a:rPr lang="fr-CA" altLang="en-US" sz="2800" b="1" dirty="0">
                <a:cs typeface="Arial" panose="020B0604020202020204" pitchFamily="34" charset="0"/>
              </a:rPr>
              <a:t> on </a:t>
            </a:r>
            <a:r>
              <a:rPr lang="fr-CA" altLang="en-US" sz="2800" b="1" dirty="0" err="1">
                <a:cs typeface="Arial" panose="020B0604020202020204" pitchFamily="34" charset="0"/>
              </a:rPr>
              <a:t>every</a:t>
            </a:r>
            <a:r>
              <a:rPr lang="fr-CA" altLang="en-US" sz="2800" b="1" dirty="0">
                <a:cs typeface="Arial" panose="020B0604020202020204" pitchFamily="34" charset="0"/>
              </a:rPr>
              <a:t> </a:t>
            </a:r>
            <a:r>
              <a:rPr lang="fr-CA" altLang="en-US" sz="2800" b="1" dirty="0" err="1">
                <a:cs typeface="Arial" panose="020B0604020202020204" pitchFamily="34" charset="0"/>
              </a:rPr>
              <a:t>answer</a:t>
            </a:r>
            <a:r>
              <a:rPr lang="fr-CA" altLang="en-US" sz="2800" b="1" dirty="0">
                <a:cs typeface="Arial" panose="020B0604020202020204" pitchFamily="34" charset="0"/>
              </a:rPr>
              <a:t> </a:t>
            </a:r>
            <a:r>
              <a:rPr lang="fr-CA" altLang="en-US" sz="2800" b="1" dirty="0" err="1">
                <a:cs typeface="Arial" panose="020B0604020202020204" pitchFamily="34" charset="0"/>
              </a:rPr>
              <a:t>sheet</a:t>
            </a:r>
            <a:endParaRPr lang="fr-CA" altLang="en-US" sz="2800" b="1" dirty="0">
              <a:cs typeface="Arial" panose="020B0604020202020204" pitchFamily="34" charset="0"/>
            </a:endParaRPr>
          </a:p>
          <a:p>
            <a:pPr marL="457200" indent="-457200">
              <a:buFont typeface="Arial" panose="020B0604020202020204" pitchFamily="34" charset="0"/>
              <a:buChar char="•"/>
            </a:pPr>
            <a:r>
              <a:rPr lang="fr-CA" altLang="en-US" sz="2800" b="1" dirty="0">
                <a:cs typeface="Arial" panose="020B0604020202020204" pitchFamily="34" charset="0"/>
              </a:rPr>
              <a:t>Write the </a:t>
            </a:r>
            <a:r>
              <a:rPr lang="fr-CA" altLang="en-US" sz="2800" b="1" dirty="0" err="1">
                <a:cs typeface="Arial" panose="020B0604020202020204" pitchFamily="34" charset="0"/>
              </a:rPr>
              <a:t>number</a:t>
            </a:r>
            <a:r>
              <a:rPr lang="fr-CA" altLang="en-US" sz="2800" b="1" dirty="0">
                <a:cs typeface="Arial" panose="020B0604020202020204" pitchFamily="34" charset="0"/>
              </a:rPr>
              <a:t> of </a:t>
            </a:r>
            <a:r>
              <a:rPr lang="fr-CA" altLang="en-US" sz="2800" b="1" dirty="0" err="1">
                <a:cs typeface="Arial" panose="020B0604020202020204" pitchFamily="34" charset="0"/>
              </a:rPr>
              <a:t>each</a:t>
            </a:r>
            <a:r>
              <a:rPr lang="fr-CA" altLang="en-US" sz="2800" b="1" dirty="0">
                <a:cs typeface="Arial" panose="020B0604020202020204" pitchFamily="34" charset="0"/>
              </a:rPr>
              <a:t> round 1-8 on </a:t>
            </a:r>
            <a:r>
              <a:rPr lang="fr-CA" altLang="en-US" sz="2800" b="1" dirty="0" err="1">
                <a:cs typeface="Arial" panose="020B0604020202020204" pitchFamily="34" charset="0"/>
              </a:rPr>
              <a:t>every</a:t>
            </a:r>
            <a:r>
              <a:rPr lang="fr-CA" altLang="en-US" sz="2800" b="1" dirty="0">
                <a:cs typeface="Arial" panose="020B0604020202020204" pitchFamily="34" charset="0"/>
              </a:rPr>
              <a:t> </a:t>
            </a:r>
            <a:r>
              <a:rPr lang="fr-CA" altLang="en-US" sz="2800" b="1" dirty="0" err="1">
                <a:cs typeface="Arial" panose="020B0604020202020204" pitchFamily="34" charset="0"/>
              </a:rPr>
              <a:t>answer</a:t>
            </a:r>
            <a:r>
              <a:rPr lang="fr-CA" altLang="en-US" sz="2800" b="1" dirty="0">
                <a:cs typeface="Arial" panose="020B0604020202020204" pitchFamily="34" charset="0"/>
              </a:rPr>
              <a:t> </a:t>
            </a:r>
            <a:r>
              <a:rPr lang="fr-CA" altLang="en-US" sz="2800" b="1" dirty="0" err="1">
                <a:cs typeface="Arial" panose="020B0604020202020204" pitchFamily="34" charset="0"/>
              </a:rPr>
              <a:t>sheet</a:t>
            </a:r>
            <a:endParaRPr lang="fr-CA" altLang="en-US" sz="2800" b="1" dirty="0">
              <a:cs typeface="Arial" panose="020B0604020202020204" pitchFamily="34" charset="0"/>
            </a:endParaRPr>
          </a:p>
          <a:p>
            <a:pPr marL="457200" indent="-457200">
              <a:buFont typeface="Arial" panose="020B0604020202020204" pitchFamily="34" charset="0"/>
              <a:buChar char="•"/>
            </a:pPr>
            <a:r>
              <a:rPr lang="fr-CA" altLang="en-US" sz="2800" b="1" dirty="0" err="1">
                <a:cs typeface="Arial" panose="020B0604020202020204" pitchFamily="34" charset="0"/>
              </a:rPr>
              <a:t>Try</a:t>
            </a:r>
            <a:r>
              <a:rPr lang="fr-CA" altLang="en-US" sz="2800" b="1" dirty="0">
                <a:cs typeface="Arial" panose="020B0604020202020204" pitchFamily="34" charset="0"/>
              </a:rPr>
              <a:t> not to </a:t>
            </a:r>
            <a:r>
              <a:rPr lang="fr-CA" altLang="en-US" sz="2800" b="1" dirty="0" err="1">
                <a:cs typeface="Arial" panose="020B0604020202020204" pitchFamily="34" charset="0"/>
              </a:rPr>
              <a:t>shout</a:t>
            </a:r>
            <a:r>
              <a:rPr lang="fr-CA" altLang="en-US" sz="2800" b="1" dirty="0">
                <a:cs typeface="Arial" panose="020B0604020202020204" pitchFamily="34" charset="0"/>
              </a:rPr>
              <a:t> out </a:t>
            </a:r>
            <a:r>
              <a:rPr lang="fr-CA" altLang="en-US" sz="2800" b="1" dirty="0" err="1">
                <a:cs typeface="Arial" panose="020B0604020202020204" pitchFamily="34" charset="0"/>
              </a:rPr>
              <a:t>answers</a:t>
            </a:r>
            <a:endParaRPr lang="fr-CA" altLang="en-US" sz="2800" b="1" dirty="0">
              <a:cs typeface="Arial" panose="020B0604020202020204" pitchFamily="34" charset="0"/>
            </a:endParaRPr>
          </a:p>
          <a:p>
            <a:pPr marL="457200" indent="-457200">
              <a:buFont typeface="Arial" panose="020B0604020202020204" pitchFamily="34" charset="0"/>
              <a:buChar char="•"/>
            </a:pPr>
            <a:r>
              <a:rPr lang="fr-CA" altLang="en-US" sz="2800" b="1" dirty="0">
                <a:cs typeface="Arial" panose="020B0604020202020204" pitchFamily="34" charset="0"/>
              </a:rPr>
              <a:t>Check </a:t>
            </a:r>
            <a:r>
              <a:rPr lang="fr-CA" altLang="en-US" sz="2800" b="1" dirty="0" err="1">
                <a:cs typeface="Arial" panose="020B0604020202020204" pitchFamily="34" charset="0"/>
              </a:rPr>
              <a:t>with</a:t>
            </a:r>
            <a:r>
              <a:rPr lang="fr-CA" altLang="en-US" sz="2800" b="1" dirty="0">
                <a:cs typeface="Arial" panose="020B0604020202020204" pitchFamily="34" charset="0"/>
              </a:rPr>
              <a:t> </a:t>
            </a:r>
            <a:r>
              <a:rPr lang="fr-CA" altLang="en-US" sz="2800" b="1" dirty="0" err="1">
                <a:cs typeface="Arial" panose="020B0604020202020204" pitchFamily="34" charset="0"/>
              </a:rPr>
              <a:t>your</a:t>
            </a:r>
            <a:r>
              <a:rPr lang="fr-CA" altLang="en-US" sz="2800" b="1" dirty="0">
                <a:cs typeface="Arial" panose="020B0604020202020204" pitchFamily="34" charset="0"/>
              </a:rPr>
              <a:t> team mates and </a:t>
            </a:r>
            <a:r>
              <a:rPr lang="fr-CA" altLang="en-US" sz="2800" b="1" dirty="0" err="1">
                <a:cs typeface="Arial" panose="020B0604020202020204" pitchFamily="34" charset="0"/>
              </a:rPr>
              <a:t>agree</a:t>
            </a:r>
            <a:r>
              <a:rPr lang="fr-CA" altLang="en-US" sz="2800" b="1" dirty="0">
                <a:cs typeface="Arial" panose="020B0604020202020204" pitchFamily="34" charset="0"/>
              </a:rPr>
              <a:t> an </a:t>
            </a:r>
            <a:r>
              <a:rPr lang="fr-CA" altLang="en-US" sz="2800" b="1" dirty="0" err="1">
                <a:cs typeface="Arial" panose="020B0604020202020204" pitchFamily="34" charset="0"/>
              </a:rPr>
              <a:t>answer</a:t>
            </a:r>
            <a:r>
              <a:rPr lang="fr-CA" altLang="en-US" sz="2800" b="1" dirty="0">
                <a:cs typeface="Arial" panose="020B0604020202020204" pitchFamily="34" charset="0"/>
              </a:rPr>
              <a:t> </a:t>
            </a:r>
            <a:r>
              <a:rPr lang="fr-CA" altLang="en-US" sz="2800" b="1" dirty="0" err="1">
                <a:cs typeface="Arial" panose="020B0604020202020204" pitchFamily="34" charset="0"/>
              </a:rPr>
              <a:t>before</a:t>
            </a:r>
            <a:r>
              <a:rPr lang="fr-CA" altLang="en-US" sz="2800" b="1" dirty="0">
                <a:cs typeface="Arial" panose="020B0604020202020204" pitchFamily="34" charset="0"/>
              </a:rPr>
              <a:t> you </a:t>
            </a:r>
            <a:r>
              <a:rPr lang="fr-CA" altLang="en-US" sz="2800" b="1" dirty="0" err="1">
                <a:cs typeface="Arial" panose="020B0604020202020204" pitchFamily="34" charset="0"/>
              </a:rPr>
              <a:t>write</a:t>
            </a:r>
            <a:r>
              <a:rPr lang="fr-CA" altLang="en-US" sz="2800" b="1" dirty="0">
                <a:cs typeface="Arial" panose="020B0604020202020204" pitchFamily="34" charset="0"/>
              </a:rPr>
              <a:t> </a:t>
            </a:r>
            <a:r>
              <a:rPr lang="fr-CA" altLang="en-US" sz="2800" b="1" dirty="0" err="1">
                <a:cs typeface="Arial" panose="020B0604020202020204" pitchFamily="34" charset="0"/>
              </a:rPr>
              <a:t>it</a:t>
            </a:r>
            <a:r>
              <a:rPr lang="fr-CA" altLang="en-US" sz="2800" b="1" dirty="0">
                <a:cs typeface="Arial" panose="020B0604020202020204" pitchFamily="34" charset="0"/>
              </a:rPr>
              <a:t> down</a:t>
            </a:r>
          </a:p>
          <a:p>
            <a:endParaRPr lang="en-IE" dirty="0"/>
          </a:p>
        </p:txBody>
      </p:sp>
    </p:spTree>
    <p:extLst>
      <p:ext uri="{BB962C8B-B14F-4D97-AF65-F5344CB8AC3E}">
        <p14:creationId xmlns:p14="http://schemas.microsoft.com/office/powerpoint/2010/main" val="15195003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84984"/>
            <a:ext cx="7776864" cy="1754326"/>
          </a:xfrm>
          <a:prstGeom prst="rect">
            <a:avLst/>
          </a:prstGeom>
          <a:solidFill>
            <a:schemeClr val="bg1"/>
          </a:solidFill>
          <a:ln w="57150">
            <a:solidFill>
              <a:schemeClr val="tx1"/>
            </a:solidFill>
          </a:ln>
        </p:spPr>
        <p:txBody>
          <a:bodyPr wrap="square" rtlCol="0">
            <a:spAutoFit/>
          </a:bodyPr>
          <a:lstStyle/>
          <a:p>
            <a:r>
              <a:rPr lang="en-IE" sz="5400" b="1" dirty="0" smtClean="0"/>
              <a:t>Who is in charge in a pencil case?</a:t>
            </a:r>
            <a:endParaRPr lang="en-IE" sz="5400" b="1" dirty="0"/>
          </a:p>
        </p:txBody>
      </p:sp>
      <p:sp>
        <p:nvSpPr>
          <p:cNvPr id="13" name="TextBox 12"/>
          <p:cNvSpPr txBox="1"/>
          <p:nvPr/>
        </p:nvSpPr>
        <p:spPr>
          <a:xfrm>
            <a:off x="683568" y="5373216"/>
            <a:ext cx="7776864" cy="769441"/>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The Ruler!</a:t>
            </a:r>
            <a:endParaRPr lang="en-IE" sz="4400" b="1" dirty="0"/>
          </a:p>
        </p:txBody>
      </p:sp>
    </p:spTree>
    <p:extLst>
      <p:ext uri="{BB962C8B-B14F-4D97-AF65-F5344CB8AC3E}">
        <p14:creationId xmlns:p14="http://schemas.microsoft.com/office/powerpoint/2010/main" val="2310907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1484782"/>
            <a:ext cx="7200801" cy="3600401"/>
          </a:xfrm>
          <a:prstGeom prst="rect">
            <a:avLst/>
          </a:prstGeom>
        </p:spPr>
      </p:pic>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3595" y="4188564"/>
            <a:ext cx="4876810" cy="2438405"/>
          </a:xfrm>
          <a:prstGeom prst="rect">
            <a:avLst/>
          </a:prstGeom>
        </p:spPr>
      </p:pic>
    </p:spTree>
    <p:extLst>
      <p:ext uri="{BB962C8B-B14F-4D97-AF65-F5344CB8AC3E}">
        <p14:creationId xmlns:p14="http://schemas.microsoft.com/office/powerpoint/2010/main" val="19791421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2" name="TextBox 11"/>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6000" b="1" dirty="0" smtClean="0"/>
              <a:t>How many degrees are there in a full rotation?</a:t>
            </a:r>
            <a:endParaRPr lang="en-IE" sz="6000" b="1" dirty="0"/>
          </a:p>
        </p:txBody>
      </p:sp>
      <p:sp>
        <p:nvSpPr>
          <p:cNvPr id="13" name="TextBox 12"/>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1 Answers</a:t>
            </a:r>
          </a:p>
        </p:txBody>
      </p:sp>
      <p:sp>
        <p:nvSpPr>
          <p:cNvPr id="2" name="TextBox 1"/>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360</a:t>
            </a:r>
            <a:r>
              <a:rPr lang="en-IE" sz="5400" b="1" baseline="30000" dirty="0" smtClean="0">
                <a:ln w="12700">
                  <a:solidFill>
                    <a:schemeClr val="tx1"/>
                  </a:solidFill>
                </a:ln>
                <a:solidFill>
                  <a:schemeClr val="accent4">
                    <a:lumMod val="75000"/>
                  </a:schemeClr>
                </a:solidFill>
              </a:rPr>
              <a:t>0</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4443805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2" name="TextBox 11"/>
          <p:cNvSpPr txBox="1"/>
          <p:nvPr/>
        </p:nvSpPr>
        <p:spPr>
          <a:xfrm>
            <a:off x="3707904" y="1628800"/>
            <a:ext cx="4680520" cy="3200876"/>
          </a:xfrm>
          <a:prstGeom prst="rect">
            <a:avLst/>
          </a:prstGeom>
          <a:solidFill>
            <a:schemeClr val="bg1"/>
          </a:solidFill>
          <a:ln w="57150">
            <a:solidFill>
              <a:schemeClr val="tx1"/>
            </a:solidFill>
          </a:ln>
        </p:spPr>
        <p:txBody>
          <a:bodyPr wrap="square" rtlCol="0">
            <a:spAutoFit/>
          </a:bodyPr>
          <a:lstStyle/>
          <a:p>
            <a:r>
              <a:rPr lang="en-IE" sz="4000" b="1" u="sng" dirty="0" smtClean="0"/>
              <a:t>Question 2</a:t>
            </a:r>
          </a:p>
          <a:p>
            <a:r>
              <a:rPr lang="en-IE" sz="5400" b="1" dirty="0" smtClean="0"/>
              <a:t>What is this type of triangle called?</a:t>
            </a:r>
            <a:endParaRPr lang="en-IE" sz="5400" b="1" dirty="0"/>
          </a:p>
        </p:txBody>
      </p:sp>
      <p:grpSp>
        <p:nvGrpSpPr>
          <p:cNvPr id="17" name="Group 16"/>
          <p:cNvGrpSpPr/>
          <p:nvPr/>
        </p:nvGrpSpPr>
        <p:grpSpPr>
          <a:xfrm>
            <a:off x="755577" y="1632014"/>
            <a:ext cx="2808312" cy="4408578"/>
            <a:chOff x="755577" y="1632014"/>
            <a:chExt cx="2808312" cy="4408578"/>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577" y="1632014"/>
              <a:ext cx="2808312" cy="4408578"/>
            </a:xfrm>
            <a:prstGeom prst="rect">
              <a:avLst/>
            </a:prstGeom>
          </p:spPr>
        </p:pic>
        <p:cxnSp>
          <p:nvCxnSpPr>
            <p:cNvPr id="4" name="Straight Connector 3"/>
            <p:cNvCxnSpPr/>
            <p:nvPr/>
          </p:nvCxnSpPr>
          <p:spPr>
            <a:xfrm>
              <a:off x="1259632" y="3434071"/>
              <a:ext cx="720080" cy="39533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217136" y="3593264"/>
              <a:ext cx="720080" cy="39533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508869" y="3790929"/>
              <a:ext cx="720080" cy="28614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2411759" y="3593264"/>
              <a:ext cx="720080" cy="28614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1 Answers</a:t>
            </a:r>
          </a:p>
        </p:txBody>
      </p:sp>
      <p:sp>
        <p:nvSpPr>
          <p:cNvPr id="19" name="TextBox 18"/>
          <p:cNvSpPr txBox="1"/>
          <p:nvPr/>
        </p:nvSpPr>
        <p:spPr>
          <a:xfrm>
            <a:off x="4932040" y="5158714"/>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err="1" smtClean="0">
                <a:ln w="12700">
                  <a:solidFill>
                    <a:schemeClr val="tx1"/>
                  </a:solidFill>
                </a:ln>
                <a:solidFill>
                  <a:schemeClr val="accent4">
                    <a:lumMod val="75000"/>
                  </a:schemeClr>
                </a:solidFill>
              </a:rPr>
              <a:t>Isoceles</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7303452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2" name="TextBox 11"/>
          <p:cNvSpPr txBox="1"/>
          <p:nvPr/>
        </p:nvSpPr>
        <p:spPr>
          <a:xfrm>
            <a:off x="708669" y="1628799"/>
            <a:ext cx="4320480" cy="3200876"/>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5400" b="1" dirty="0" smtClean="0"/>
              <a:t>What is this kind of maths puzzle called?</a:t>
            </a:r>
            <a:endParaRPr lang="en-IE" sz="54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36096" y="1993911"/>
            <a:ext cx="2880320" cy="2880320"/>
          </a:xfrm>
          <a:prstGeom prst="rect">
            <a:avLst/>
          </a:prstGeom>
        </p:spPr>
      </p:pic>
      <p:sp>
        <p:nvSpPr>
          <p:cNvPr id="14" name="TextBox 13"/>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1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Tangram</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4177327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2" name="TextBox 11"/>
          <p:cNvSpPr txBox="1"/>
          <p:nvPr/>
        </p:nvSpPr>
        <p:spPr>
          <a:xfrm>
            <a:off x="971600" y="1628800"/>
            <a:ext cx="7416824" cy="2246769"/>
          </a:xfrm>
          <a:prstGeom prst="rect">
            <a:avLst/>
          </a:prstGeom>
          <a:solidFill>
            <a:schemeClr val="bg1"/>
          </a:solidFill>
          <a:ln w="57150">
            <a:solidFill>
              <a:schemeClr val="tx1"/>
            </a:solidFill>
          </a:ln>
        </p:spPr>
        <p:txBody>
          <a:bodyPr wrap="square" rtlCol="0">
            <a:spAutoFit/>
          </a:bodyPr>
          <a:lstStyle/>
          <a:p>
            <a:r>
              <a:rPr lang="en-IE" sz="4000" b="1" u="sng" dirty="0" smtClean="0"/>
              <a:t>Question 4</a:t>
            </a:r>
          </a:p>
          <a:p>
            <a:r>
              <a:rPr lang="en-IE" sz="5000" b="1" dirty="0" smtClean="0"/>
              <a:t>Make the smallest possible number using these digits:</a:t>
            </a:r>
            <a:endParaRPr lang="en-IE" sz="5000" b="1" dirty="0"/>
          </a:p>
        </p:txBody>
      </p:sp>
      <p:sp>
        <p:nvSpPr>
          <p:cNvPr id="14" name="Rectangle 13"/>
          <p:cNvSpPr/>
          <p:nvPr/>
        </p:nvSpPr>
        <p:spPr>
          <a:xfrm>
            <a:off x="1386812" y="4293096"/>
            <a:ext cx="648072" cy="648072"/>
          </a:xfrm>
          <a:prstGeom prst="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5400" b="1" dirty="0" smtClean="0">
                <a:solidFill>
                  <a:schemeClr val="tx1"/>
                </a:solidFill>
              </a:rPr>
              <a:t>4</a:t>
            </a:r>
            <a:endParaRPr lang="en-IE" sz="5400" b="1" dirty="0">
              <a:solidFill>
                <a:schemeClr val="tx1"/>
              </a:solidFill>
            </a:endParaRPr>
          </a:p>
        </p:txBody>
      </p:sp>
      <p:sp>
        <p:nvSpPr>
          <p:cNvPr id="15" name="Rectangle 14"/>
          <p:cNvSpPr/>
          <p:nvPr/>
        </p:nvSpPr>
        <p:spPr>
          <a:xfrm>
            <a:off x="2567743" y="4293096"/>
            <a:ext cx="648072" cy="648072"/>
          </a:xfrm>
          <a:prstGeom prst="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5400" b="1" dirty="0" smtClean="0">
                <a:solidFill>
                  <a:schemeClr val="tx1"/>
                </a:solidFill>
              </a:rPr>
              <a:t>9</a:t>
            </a:r>
            <a:endParaRPr lang="en-IE" sz="5400" b="1" dirty="0">
              <a:solidFill>
                <a:schemeClr val="tx1"/>
              </a:solidFill>
            </a:endParaRPr>
          </a:p>
        </p:txBody>
      </p:sp>
      <p:sp>
        <p:nvSpPr>
          <p:cNvPr id="16" name="Rectangle 15"/>
          <p:cNvSpPr/>
          <p:nvPr/>
        </p:nvSpPr>
        <p:spPr>
          <a:xfrm>
            <a:off x="3748674" y="4293096"/>
            <a:ext cx="648072" cy="648072"/>
          </a:xfrm>
          <a:prstGeom prst="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5400" b="1" dirty="0" smtClean="0">
                <a:solidFill>
                  <a:schemeClr val="tx1"/>
                </a:solidFill>
              </a:rPr>
              <a:t>5</a:t>
            </a:r>
            <a:endParaRPr lang="en-IE" sz="5400" b="1" dirty="0">
              <a:solidFill>
                <a:schemeClr val="tx1"/>
              </a:solidFill>
            </a:endParaRPr>
          </a:p>
        </p:txBody>
      </p:sp>
      <p:sp>
        <p:nvSpPr>
          <p:cNvPr id="17" name="Rectangle 16"/>
          <p:cNvSpPr/>
          <p:nvPr/>
        </p:nvSpPr>
        <p:spPr>
          <a:xfrm>
            <a:off x="4929605" y="4293096"/>
            <a:ext cx="648072" cy="648072"/>
          </a:xfrm>
          <a:prstGeom prst="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5400" b="1" dirty="0" smtClean="0">
                <a:solidFill>
                  <a:schemeClr val="tx1"/>
                </a:solidFill>
              </a:rPr>
              <a:t>2</a:t>
            </a:r>
            <a:endParaRPr lang="en-IE" sz="5400" b="1" dirty="0">
              <a:solidFill>
                <a:schemeClr val="tx1"/>
              </a:solidFill>
            </a:endParaRPr>
          </a:p>
        </p:txBody>
      </p:sp>
      <p:sp>
        <p:nvSpPr>
          <p:cNvPr id="18" name="Rectangle 17"/>
          <p:cNvSpPr/>
          <p:nvPr/>
        </p:nvSpPr>
        <p:spPr>
          <a:xfrm>
            <a:off x="6110536" y="4293096"/>
            <a:ext cx="648072" cy="648072"/>
          </a:xfrm>
          <a:prstGeom prst="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5400" b="1" dirty="0" smtClean="0">
                <a:solidFill>
                  <a:schemeClr val="tx1"/>
                </a:solidFill>
              </a:rPr>
              <a:t>8</a:t>
            </a:r>
            <a:endParaRPr lang="en-IE" sz="5400" b="1" dirty="0">
              <a:solidFill>
                <a:schemeClr val="tx1"/>
              </a:solidFill>
            </a:endParaRPr>
          </a:p>
        </p:txBody>
      </p:sp>
      <p:sp>
        <p:nvSpPr>
          <p:cNvPr id="19" name="Rectangle 18"/>
          <p:cNvSpPr/>
          <p:nvPr/>
        </p:nvSpPr>
        <p:spPr>
          <a:xfrm>
            <a:off x="7291468" y="4293096"/>
            <a:ext cx="648072" cy="648072"/>
          </a:xfrm>
          <a:prstGeom prst="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5400" b="1" dirty="0" smtClean="0">
                <a:solidFill>
                  <a:schemeClr val="tx1"/>
                </a:solidFill>
              </a:rPr>
              <a:t>3</a:t>
            </a:r>
            <a:endParaRPr lang="en-IE" sz="5400" b="1" dirty="0">
              <a:solidFill>
                <a:schemeClr val="tx1"/>
              </a:solidFill>
            </a:endParaRPr>
          </a:p>
        </p:txBody>
      </p:sp>
      <p:sp>
        <p:nvSpPr>
          <p:cNvPr id="20" name="TextBox 19"/>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1 Answers</a:t>
            </a:r>
          </a:p>
        </p:txBody>
      </p:sp>
      <p:sp>
        <p:nvSpPr>
          <p:cNvPr id="21" name="TextBox 20"/>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234,589</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2735586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6" grpId="0" animBg="1"/>
      <p:bldP spid="17" grpId="0" animBg="1"/>
      <p:bldP spid="18" grpId="0" animBg="1"/>
      <p:bldP spid="19"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2" name="TextBox 11"/>
          <p:cNvSpPr txBox="1"/>
          <p:nvPr/>
        </p:nvSpPr>
        <p:spPr>
          <a:xfrm>
            <a:off x="971600" y="1628800"/>
            <a:ext cx="7416824" cy="2739211"/>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6600" b="1" dirty="0" smtClean="0"/>
              <a:t>What is 50% of €1,250?</a:t>
            </a:r>
            <a:endParaRPr lang="en-IE" sz="6600" b="1" dirty="0"/>
          </a:p>
        </p:txBody>
      </p:sp>
      <p:sp>
        <p:nvSpPr>
          <p:cNvPr id="14" name="TextBox 13"/>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1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€625</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709912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6</a:t>
            </a:r>
          </a:p>
          <a:p>
            <a:r>
              <a:rPr lang="en-IE" sz="6000" b="1" dirty="0" smtClean="0"/>
              <a:t>What number, after you double it, is half of 64?</a:t>
            </a:r>
            <a:endParaRPr lang="en-IE" sz="60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1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16</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5740261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84984"/>
            <a:ext cx="7776864" cy="1754326"/>
          </a:xfrm>
          <a:prstGeom prst="rect">
            <a:avLst/>
          </a:prstGeom>
          <a:solidFill>
            <a:schemeClr val="bg1"/>
          </a:solidFill>
          <a:ln w="57150">
            <a:solidFill>
              <a:schemeClr val="tx1"/>
            </a:solidFill>
          </a:ln>
        </p:spPr>
        <p:txBody>
          <a:bodyPr wrap="square" rtlCol="0">
            <a:spAutoFit/>
          </a:bodyPr>
          <a:lstStyle/>
          <a:p>
            <a:r>
              <a:rPr lang="en-IE" sz="5400" b="1" dirty="0" smtClean="0"/>
              <a:t>Which numbers just won’t sit still?</a:t>
            </a:r>
            <a:endParaRPr lang="en-IE" sz="5400" b="1" dirty="0"/>
          </a:p>
        </p:txBody>
      </p:sp>
      <p:sp>
        <p:nvSpPr>
          <p:cNvPr id="13" name="TextBox 12"/>
          <p:cNvSpPr txBox="1"/>
          <p:nvPr/>
        </p:nvSpPr>
        <p:spPr>
          <a:xfrm>
            <a:off x="683568" y="5373216"/>
            <a:ext cx="7776864" cy="769441"/>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err="1" smtClean="0"/>
              <a:t>Roamin</a:t>
            </a:r>
            <a:r>
              <a:rPr lang="en-IE" sz="4400" b="1" dirty="0" smtClean="0"/>
              <a:t>’ Numbers!</a:t>
            </a:r>
            <a:endParaRPr lang="en-IE" sz="4400" b="1" dirty="0"/>
          </a:p>
        </p:txBody>
      </p:sp>
    </p:spTree>
    <p:extLst>
      <p:ext uri="{BB962C8B-B14F-4D97-AF65-F5344CB8AC3E}">
        <p14:creationId xmlns:p14="http://schemas.microsoft.com/office/powerpoint/2010/main" val="10246934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592795"/>
            <a:ext cx="7272809" cy="3636405"/>
          </a:xfrm>
          <a:prstGeom prst="rect">
            <a:avLst/>
          </a:prstGeom>
        </p:spPr>
      </p:pic>
    </p:spTree>
    <p:extLst>
      <p:ext uri="{BB962C8B-B14F-4D97-AF65-F5344CB8AC3E}">
        <p14:creationId xmlns:p14="http://schemas.microsoft.com/office/powerpoint/2010/main" val="28294318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1263959" y="2348880"/>
            <a:ext cx="6624736" cy="3385542"/>
          </a:xfrm>
          <a:prstGeom prst="rect">
            <a:avLst/>
          </a:prstGeom>
          <a:solidFill>
            <a:schemeClr val="bg1"/>
          </a:solidFill>
          <a:ln w="38100">
            <a:solidFill>
              <a:schemeClr val="tx1"/>
            </a:solidFill>
          </a:ln>
        </p:spPr>
        <p:txBody>
          <a:bodyPr wrap="square" rtlCol="0">
            <a:spAutoFit/>
          </a:bodyPr>
          <a:lstStyle/>
          <a:p>
            <a:pPr marL="457200" indent="-457200">
              <a:buFont typeface="Arial" panose="020B0604020202020204" pitchFamily="34" charset="0"/>
              <a:buChar char="•"/>
            </a:pPr>
            <a:r>
              <a:rPr lang="fr-CA" altLang="en-US" sz="2800" dirty="0" err="1" smtClean="0">
                <a:latin typeface="Calibri" panose="020F0502020204030204" pitchFamily="34" charset="0"/>
                <a:cs typeface="Arial" panose="020B0604020202020204" pitchFamily="34" charset="0"/>
              </a:rPr>
              <a:t>Don’t</a:t>
            </a:r>
            <a:r>
              <a:rPr lang="fr-CA" altLang="en-US" sz="2800" dirty="0" smtClean="0">
                <a:latin typeface="Calibri" panose="020F0502020204030204" pitchFamily="34" charset="0"/>
                <a:cs typeface="Arial" panose="020B0604020202020204" pitchFamily="34" charset="0"/>
              </a:rPr>
              <a:t> </a:t>
            </a:r>
            <a:r>
              <a:rPr lang="fr-CA" altLang="en-US" sz="2800" dirty="0" err="1" smtClean="0">
                <a:latin typeface="Calibri" panose="020F0502020204030204" pitchFamily="34" charset="0"/>
                <a:cs typeface="Arial" panose="020B0604020202020204" pitchFamily="34" charset="0"/>
              </a:rPr>
              <a:t>worry</a:t>
            </a:r>
            <a:r>
              <a:rPr lang="fr-CA" altLang="en-US" sz="2800" dirty="0" smtClean="0">
                <a:latin typeface="Calibri" panose="020F0502020204030204" pitchFamily="34" charset="0"/>
                <a:cs typeface="Arial" panose="020B0604020202020204" pitchFamily="34" charset="0"/>
              </a:rPr>
              <a:t> about </a:t>
            </a:r>
            <a:r>
              <a:rPr lang="fr-CA" altLang="en-US" sz="2800" dirty="0" err="1" smtClean="0">
                <a:latin typeface="Calibri" panose="020F0502020204030204" pitchFamily="34" charset="0"/>
                <a:cs typeface="Arial" panose="020B0604020202020204" pitchFamily="34" charset="0"/>
              </a:rPr>
              <a:t>spellings</a:t>
            </a:r>
            <a:r>
              <a:rPr lang="fr-CA" altLang="en-US" sz="2800" dirty="0" smtClean="0">
                <a:latin typeface="Calibri" panose="020F0502020204030204" pitchFamily="34" charset="0"/>
                <a:cs typeface="Arial" panose="020B0604020202020204" pitchFamily="34" charset="0"/>
              </a:rPr>
              <a:t> – </a:t>
            </a:r>
            <a:r>
              <a:rPr lang="fr-CA" altLang="en-US" sz="2800" dirty="0" err="1" smtClean="0">
                <a:latin typeface="Calibri" panose="020F0502020204030204" pitchFamily="34" charset="0"/>
                <a:cs typeface="Arial" panose="020B0604020202020204" pitchFamily="34" charset="0"/>
              </a:rPr>
              <a:t>just</a:t>
            </a:r>
            <a:r>
              <a:rPr lang="fr-CA" altLang="en-US" sz="2800" dirty="0" smtClean="0">
                <a:latin typeface="Calibri" panose="020F0502020204030204" pitchFamily="34" charset="0"/>
                <a:cs typeface="Arial" panose="020B0604020202020204" pitchFamily="34" charset="0"/>
              </a:rPr>
              <a:t> do </a:t>
            </a:r>
            <a:r>
              <a:rPr lang="fr-CA" altLang="en-US" sz="2800" dirty="0" err="1" smtClean="0">
                <a:latin typeface="Calibri" panose="020F0502020204030204" pitchFamily="34" charset="0"/>
                <a:cs typeface="Arial" panose="020B0604020202020204" pitchFamily="34" charset="0"/>
              </a:rPr>
              <a:t>your</a:t>
            </a:r>
            <a:r>
              <a:rPr lang="fr-CA" altLang="en-US" sz="2800" dirty="0" smtClean="0">
                <a:latin typeface="Calibri" panose="020F0502020204030204" pitchFamily="34" charset="0"/>
                <a:cs typeface="Arial" panose="020B0604020202020204" pitchFamily="34" charset="0"/>
              </a:rPr>
              <a:t> best</a:t>
            </a:r>
          </a:p>
          <a:p>
            <a:pPr marL="457200" indent="-457200">
              <a:buFont typeface="Arial" panose="020B0604020202020204" pitchFamily="34" charset="0"/>
              <a:buChar char="•"/>
            </a:pPr>
            <a:r>
              <a:rPr lang="fr-CA" altLang="en-US" sz="2800" dirty="0" smtClean="0">
                <a:latin typeface="Calibri" panose="020F0502020204030204" pitchFamily="34" charset="0"/>
                <a:cs typeface="Arial" panose="020B0604020202020204" pitchFamily="34" charset="0"/>
              </a:rPr>
              <a:t>If </a:t>
            </a:r>
            <a:r>
              <a:rPr lang="fr-CA" altLang="en-US" sz="2800" dirty="0" err="1" smtClean="0">
                <a:latin typeface="Calibri" panose="020F0502020204030204" pitchFamily="34" charset="0"/>
                <a:cs typeface="Arial" panose="020B0604020202020204" pitchFamily="34" charset="0"/>
              </a:rPr>
              <a:t>you’re</a:t>
            </a:r>
            <a:r>
              <a:rPr lang="fr-CA" altLang="en-US" sz="2800" dirty="0" smtClean="0">
                <a:latin typeface="Calibri" panose="020F0502020204030204" pitchFamily="34" charset="0"/>
                <a:cs typeface="Arial" panose="020B0604020202020204" pitchFamily="34" charset="0"/>
              </a:rPr>
              <a:t> not sure of the </a:t>
            </a:r>
            <a:r>
              <a:rPr lang="fr-CA" altLang="en-US" sz="2800" dirty="0" err="1" smtClean="0">
                <a:latin typeface="Calibri" panose="020F0502020204030204" pitchFamily="34" charset="0"/>
                <a:cs typeface="Arial" panose="020B0604020202020204" pitchFamily="34" charset="0"/>
              </a:rPr>
              <a:t>answer</a:t>
            </a:r>
            <a:r>
              <a:rPr lang="fr-CA" altLang="en-US" sz="2800" dirty="0" smtClean="0">
                <a:latin typeface="Calibri" panose="020F0502020204030204" pitchFamily="34" charset="0"/>
                <a:cs typeface="Arial" panose="020B0604020202020204" pitchFamily="34" charset="0"/>
              </a:rPr>
              <a:t>, </a:t>
            </a:r>
            <a:r>
              <a:rPr lang="fr-CA" altLang="en-US" sz="2800" dirty="0" err="1" smtClean="0">
                <a:latin typeface="Calibri" panose="020F0502020204030204" pitchFamily="34" charset="0"/>
                <a:cs typeface="Arial" panose="020B0604020202020204" pitchFamily="34" charset="0"/>
              </a:rPr>
              <a:t>make</a:t>
            </a:r>
            <a:r>
              <a:rPr lang="fr-CA" altLang="en-US" sz="2800" dirty="0" smtClean="0">
                <a:latin typeface="Calibri" panose="020F0502020204030204" pitchFamily="34" charset="0"/>
                <a:cs typeface="Arial" panose="020B0604020202020204" pitchFamily="34" charset="0"/>
              </a:rPr>
              <a:t> </a:t>
            </a:r>
            <a:r>
              <a:rPr lang="fr-CA" altLang="en-US" sz="2800" dirty="0" err="1" smtClean="0">
                <a:latin typeface="Calibri" panose="020F0502020204030204" pitchFamily="34" charset="0"/>
                <a:cs typeface="Arial" panose="020B0604020202020204" pitchFamily="34" charset="0"/>
              </a:rPr>
              <a:t>your</a:t>
            </a:r>
            <a:r>
              <a:rPr lang="fr-CA" altLang="en-US" sz="2800" dirty="0" smtClean="0">
                <a:latin typeface="Calibri" panose="020F0502020204030204" pitchFamily="34" charset="0"/>
                <a:cs typeface="Arial" panose="020B0604020202020204" pitchFamily="34" charset="0"/>
              </a:rPr>
              <a:t> best possible </a:t>
            </a:r>
            <a:r>
              <a:rPr lang="fr-CA" altLang="en-US" sz="2800" dirty="0" err="1" smtClean="0">
                <a:latin typeface="Calibri" panose="020F0502020204030204" pitchFamily="34" charset="0"/>
                <a:cs typeface="Arial" panose="020B0604020202020204" pitchFamily="34" charset="0"/>
              </a:rPr>
              <a:t>guess</a:t>
            </a:r>
            <a:endParaRPr lang="fr-CA" altLang="en-US" sz="2800" dirty="0" smtClean="0">
              <a:latin typeface="Calibri" panose="020F0502020204030204" pitchFamily="34" charset="0"/>
              <a:cs typeface="Arial" panose="020B0604020202020204" pitchFamily="34" charset="0"/>
            </a:endParaRPr>
          </a:p>
          <a:p>
            <a:pPr marL="457200" indent="-457200">
              <a:buFont typeface="Arial" panose="020B0604020202020204" pitchFamily="34" charset="0"/>
              <a:buChar char="•"/>
            </a:pPr>
            <a:r>
              <a:rPr lang="fr-CA" altLang="en-US" sz="2800" dirty="0" smtClean="0">
                <a:latin typeface="Calibri" panose="020F0502020204030204" pitchFamily="34" charset="0"/>
                <a:cs typeface="Arial" panose="020B0604020202020204" pitchFamily="34" charset="0"/>
              </a:rPr>
              <a:t>It </a:t>
            </a:r>
            <a:r>
              <a:rPr lang="fr-CA" altLang="en-US" sz="2800" dirty="0" err="1" smtClean="0">
                <a:latin typeface="Calibri" panose="020F0502020204030204" pitchFamily="34" charset="0"/>
                <a:cs typeface="Arial" panose="020B0604020202020204" pitchFamily="34" charset="0"/>
              </a:rPr>
              <a:t>might</a:t>
            </a:r>
            <a:r>
              <a:rPr lang="fr-CA" altLang="en-US" sz="2800" dirty="0" smtClean="0">
                <a:latin typeface="Calibri" panose="020F0502020204030204" pitchFamily="34" charset="0"/>
                <a:cs typeface="Arial" panose="020B0604020202020204" pitchFamily="34" charset="0"/>
              </a:rPr>
              <a:t> </a:t>
            </a:r>
            <a:r>
              <a:rPr lang="fr-CA" altLang="en-US" sz="2800" dirty="0" err="1" smtClean="0">
                <a:latin typeface="Calibri" panose="020F0502020204030204" pitchFamily="34" charset="0"/>
                <a:cs typeface="Arial" panose="020B0604020202020204" pitchFamily="34" charset="0"/>
              </a:rPr>
              <a:t>be</a:t>
            </a:r>
            <a:r>
              <a:rPr lang="fr-CA" altLang="en-US" sz="2800" dirty="0" smtClean="0">
                <a:latin typeface="Calibri" panose="020F0502020204030204" pitchFamily="34" charset="0"/>
                <a:cs typeface="Arial" panose="020B0604020202020204" pitchFamily="34" charset="0"/>
              </a:rPr>
              <a:t> a good </a:t>
            </a:r>
            <a:r>
              <a:rPr lang="fr-CA" altLang="en-US" sz="2800" dirty="0" err="1" smtClean="0">
                <a:latin typeface="Calibri" panose="020F0502020204030204" pitchFamily="34" charset="0"/>
                <a:cs typeface="Arial" panose="020B0604020202020204" pitchFamily="34" charset="0"/>
              </a:rPr>
              <a:t>idea</a:t>
            </a:r>
            <a:r>
              <a:rPr lang="fr-CA" altLang="en-US" sz="2800" dirty="0" smtClean="0">
                <a:latin typeface="Calibri" panose="020F0502020204030204" pitchFamily="34" charset="0"/>
                <a:cs typeface="Arial" panose="020B0604020202020204" pitchFamily="34" charset="0"/>
              </a:rPr>
              <a:t> to have a </a:t>
            </a:r>
            <a:r>
              <a:rPr lang="fr-CA" altLang="en-US" sz="2800" dirty="0" err="1" smtClean="0">
                <a:latin typeface="Calibri" panose="020F0502020204030204" pitchFamily="34" charset="0"/>
                <a:cs typeface="Arial" panose="020B0604020202020204" pitchFamily="34" charset="0"/>
              </a:rPr>
              <a:t>piece</a:t>
            </a:r>
            <a:r>
              <a:rPr lang="fr-CA" altLang="en-US" sz="2800" dirty="0" smtClean="0">
                <a:latin typeface="Calibri" panose="020F0502020204030204" pitchFamily="34" charset="0"/>
                <a:cs typeface="Arial" panose="020B0604020202020204" pitchFamily="34" charset="0"/>
              </a:rPr>
              <a:t> of </a:t>
            </a:r>
            <a:r>
              <a:rPr lang="fr-CA" altLang="en-US" sz="2800" dirty="0" err="1" smtClean="0">
                <a:latin typeface="Calibri" panose="020F0502020204030204" pitchFamily="34" charset="0"/>
                <a:cs typeface="Arial" panose="020B0604020202020204" pitchFamily="34" charset="0"/>
              </a:rPr>
              <a:t>paper</a:t>
            </a:r>
            <a:r>
              <a:rPr lang="fr-CA" altLang="en-US" sz="2800" dirty="0" smtClean="0">
                <a:latin typeface="Calibri" panose="020F0502020204030204" pitchFamily="34" charset="0"/>
                <a:cs typeface="Arial" panose="020B0604020202020204" pitchFamily="34" charset="0"/>
              </a:rPr>
              <a:t> to do </a:t>
            </a:r>
            <a:r>
              <a:rPr lang="fr-CA" altLang="en-US" sz="2800" dirty="0" err="1" smtClean="0">
                <a:latin typeface="Calibri" panose="020F0502020204030204" pitchFamily="34" charset="0"/>
                <a:cs typeface="Arial" panose="020B0604020202020204" pitchFamily="34" charset="0"/>
              </a:rPr>
              <a:t>some</a:t>
            </a:r>
            <a:r>
              <a:rPr lang="fr-CA" altLang="en-US" sz="2800" dirty="0" smtClean="0">
                <a:latin typeface="Calibri" panose="020F0502020204030204" pitchFamily="34" charset="0"/>
                <a:cs typeface="Arial" panose="020B0604020202020204" pitchFamily="34" charset="0"/>
              </a:rPr>
              <a:t> rough </a:t>
            </a:r>
            <a:r>
              <a:rPr lang="fr-CA" altLang="en-US" sz="2800" dirty="0" err="1" smtClean="0">
                <a:latin typeface="Calibri" panose="020F0502020204030204" pitchFamily="34" charset="0"/>
                <a:cs typeface="Arial" panose="020B0604020202020204" pitchFamily="34" charset="0"/>
              </a:rPr>
              <a:t>calculations</a:t>
            </a:r>
            <a:r>
              <a:rPr lang="fr-CA" altLang="en-US" sz="2800" dirty="0" smtClean="0">
                <a:latin typeface="Calibri" panose="020F0502020204030204" pitchFamily="34" charset="0"/>
                <a:cs typeface="Arial" panose="020B0604020202020204" pitchFamily="34" charset="0"/>
              </a:rPr>
              <a:t> for </a:t>
            </a:r>
            <a:r>
              <a:rPr lang="fr-CA" altLang="en-US" sz="2800" dirty="0" err="1" smtClean="0">
                <a:latin typeface="Calibri" panose="020F0502020204030204" pitchFamily="34" charset="0"/>
                <a:cs typeface="Arial" panose="020B0604020202020204" pitchFamily="34" charset="0"/>
              </a:rPr>
              <a:t>some</a:t>
            </a:r>
            <a:r>
              <a:rPr lang="fr-CA" altLang="en-US" sz="2800" dirty="0" smtClean="0">
                <a:latin typeface="Calibri" panose="020F0502020204030204" pitchFamily="34" charset="0"/>
                <a:cs typeface="Arial" panose="020B0604020202020204" pitchFamily="34" charset="0"/>
              </a:rPr>
              <a:t> questions</a:t>
            </a:r>
          </a:p>
          <a:p>
            <a:endParaRPr lang="en-IE" dirty="0"/>
          </a:p>
        </p:txBody>
      </p:sp>
      <p:sp>
        <p:nvSpPr>
          <p:cNvPr id="14" name="TextBox 13"/>
          <p:cNvSpPr txBox="1"/>
          <p:nvPr/>
        </p:nvSpPr>
        <p:spPr>
          <a:xfrm>
            <a:off x="1835696" y="692696"/>
            <a:ext cx="5544616" cy="1015663"/>
          </a:xfrm>
          <a:prstGeom prst="rect">
            <a:avLst/>
          </a:prstGeom>
          <a:solidFill>
            <a:schemeClr val="bg1"/>
          </a:solidFill>
          <a:ln w="28575">
            <a:solidFill>
              <a:schemeClr val="tx1"/>
            </a:solidFill>
          </a:ln>
        </p:spPr>
        <p:txBody>
          <a:bodyPr wrap="square" rtlCol="0">
            <a:spAutoFit/>
          </a:bodyPr>
          <a:lstStyle/>
          <a:p>
            <a:pPr algn="ctr"/>
            <a:r>
              <a:rPr lang="en-IE" sz="6000" b="1" dirty="0" smtClean="0">
                <a:ln w="12700">
                  <a:solidFill>
                    <a:schemeClr val="tx1"/>
                  </a:solidFill>
                </a:ln>
                <a:solidFill>
                  <a:schemeClr val="accent4">
                    <a:lumMod val="75000"/>
                  </a:schemeClr>
                </a:solidFill>
              </a:rPr>
              <a:t>Before You Start</a:t>
            </a:r>
            <a:endParaRPr lang="en-IE" sz="6000" b="1"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7901866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3</a:t>
            </a:r>
          </a:p>
        </p:txBody>
      </p:sp>
      <p:sp>
        <p:nvSpPr>
          <p:cNvPr id="14" name="TextBox 13"/>
          <p:cNvSpPr txBox="1"/>
          <p:nvPr/>
        </p:nvSpPr>
        <p:spPr>
          <a:xfrm>
            <a:off x="971600" y="1628800"/>
            <a:ext cx="7416824" cy="4031873"/>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5400" b="1" dirty="0" smtClean="0"/>
              <a:t>True or False: when you add two odd numbers, the answer is always an even number?</a:t>
            </a:r>
            <a:endParaRPr lang="en-IE" sz="5400" b="1" dirty="0"/>
          </a:p>
        </p:txBody>
      </p:sp>
    </p:spTree>
    <p:extLst>
      <p:ext uri="{BB962C8B-B14F-4D97-AF65-F5344CB8AC3E}">
        <p14:creationId xmlns:p14="http://schemas.microsoft.com/office/powerpoint/2010/main" val="11473940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3</a:t>
            </a:r>
          </a:p>
        </p:txBody>
      </p:sp>
      <p:sp>
        <p:nvSpPr>
          <p:cNvPr id="14" name="TextBox 13"/>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2</a:t>
            </a:r>
          </a:p>
          <a:p>
            <a:r>
              <a:rPr lang="en-IE" sz="6000" b="1" dirty="0" smtClean="0"/>
              <a:t>Write the number one million, one thousand and eleven.</a:t>
            </a:r>
            <a:endParaRPr lang="en-IE" sz="6000" b="1" dirty="0"/>
          </a:p>
        </p:txBody>
      </p:sp>
    </p:spTree>
    <p:extLst>
      <p:ext uri="{BB962C8B-B14F-4D97-AF65-F5344CB8AC3E}">
        <p14:creationId xmlns:p14="http://schemas.microsoft.com/office/powerpoint/2010/main" val="10734844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3</a:t>
            </a:r>
          </a:p>
        </p:txBody>
      </p:sp>
      <p:sp>
        <p:nvSpPr>
          <p:cNvPr id="14" name="TextBox 13"/>
          <p:cNvSpPr txBox="1"/>
          <p:nvPr/>
        </p:nvSpPr>
        <p:spPr>
          <a:xfrm>
            <a:off x="4283968" y="1628800"/>
            <a:ext cx="4104456"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6000" b="1" dirty="0" smtClean="0"/>
              <a:t>What is the length of this shape?</a:t>
            </a:r>
            <a:endParaRPr lang="en-IE" sz="6000" b="1" dirty="0"/>
          </a:p>
        </p:txBody>
      </p:sp>
      <p:grpSp>
        <p:nvGrpSpPr>
          <p:cNvPr id="4" name="Group 3"/>
          <p:cNvGrpSpPr/>
          <p:nvPr/>
        </p:nvGrpSpPr>
        <p:grpSpPr>
          <a:xfrm>
            <a:off x="1075454" y="1484784"/>
            <a:ext cx="2736304" cy="4406404"/>
            <a:chOff x="1075454" y="1484784"/>
            <a:chExt cx="2736304" cy="4406404"/>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240404" y="2319834"/>
              <a:ext cx="4406404" cy="2736304"/>
            </a:xfrm>
            <a:prstGeom prst="rect">
              <a:avLst/>
            </a:prstGeom>
          </p:spPr>
        </p:pic>
        <p:sp>
          <p:nvSpPr>
            <p:cNvPr id="3" name="TextBox 2"/>
            <p:cNvSpPr txBox="1"/>
            <p:nvPr/>
          </p:nvSpPr>
          <p:spPr>
            <a:xfrm>
              <a:off x="1655675" y="3140968"/>
              <a:ext cx="1692189" cy="1077218"/>
            </a:xfrm>
            <a:prstGeom prst="rect">
              <a:avLst/>
            </a:prstGeom>
            <a:noFill/>
          </p:spPr>
          <p:txBody>
            <a:bodyPr wrap="square" rtlCol="0">
              <a:spAutoFit/>
            </a:bodyPr>
            <a:lstStyle/>
            <a:p>
              <a:pPr algn="ctr"/>
              <a:r>
                <a:rPr lang="en-IE" sz="3200" b="1" dirty="0" smtClean="0"/>
                <a:t>Area = 225cm</a:t>
              </a:r>
              <a:r>
                <a:rPr lang="en-IE" sz="3200" b="1" baseline="30000" dirty="0" smtClean="0"/>
                <a:t>2</a:t>
              </a:r>
              <a:endParaRPr lang="en-IE" sz="3200" b="1" baseline="30000" dirty="0"/>
            </a:p>
          </p:txBody>
        </p:sp>
        <p:sp>
          <p:nvSpPr>
            <p:cNvPr id="12" name="TextBox 11"/>
            <p:cNvSpPr txBox="1"/>
            <p:nvPr/>
          </p:nvSpPr>
          <p:spPr>
            <a:xfrm>
              <a:off x="1259632" y="1628800"/>
              <a:ext cx="2520279" cy="584775"/>
            </a:xfrm>
            <a:prstGeom prst="rect">
              <a:avLst/>
            </a:prstGeom>
            <a:noFill/>
          </p:spPr>
          <p:txBody>
            <a:bodyPr wrap="square" rtlCol="0">
              <a:spAutoFit/>
            </a:bodyPr>
            <a:lstStyle/>
            <a:p>
              <a:pPr algn="ctr"/>
              <a:r>
                <a:rPr lang="en-IE" sz="3200" b="1" dirty="0" smtClean="0"/>
                <a:t>Width = 5cm</a:t>
              </a:r>
              <a:endParaRPr lang="en-IE" sz="3200" b="1" baseline="30000" dirty="0"/>
            </a:p>
          </p:txBody>
        </p:sp>
      </p:grpSp>
    </p:spTree>
    <p:extLst>
      <p:ext uri="{BB962C8B-B14F-4D97-AF65-F5344CB8AC3E}">
        <p14:creationId xmlns:p14="http://schemas.microsoft.com/office/powerpoint/2010/main" val="32288520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3</a:t>
            </a:r>
          </a:p>
        </p:txBody>
      </p:sp>
      <p:sp>
        <p:nvSpPr>
          <p:cNvPr id="14" name="TextBox 13"/>
          <p:cNvSpPr txBox="1"/>
          <p:nvPr/>
        </p:nvSpPr>
        <p:spPr>
          <a:xfrm>
            <a:off x="971600" y="1628800"/>
            <a:ext cx="7416824"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4</a:t>
            </a:r>
          </a:p>
          <a:p>
            <a:r>
              <a:rPr lang="en-IE" sz="6000" b="1" dirty="0" smtClean="0"/>
              <a:t>What is the value of the variable X in this equation:</a:t>
            </a:r>
          </a:p>
          <a:p>
            <a:pPr algn="ctr"/>
            <a:r>
              <a:rPr lang="en-IE" sz="6000" b="1" dirty="0" smtClean="0"/>
              <a:t>X + 20 = 19 + 19</a:t>
            </a:r>
            <a:endParaRPr lang="en-IE" sz="6000" b="1" dirty="0"/>
          </a:p>
        </p:txBody>
      </p:sp>
    </p:spTree>
    <p:extLst>
      <p:ext uri="{BB962C8B-B14F-4D97-AF65-F5344CB8AC3E}">
        <p14:creationId xmlns:p14="http://schemas.microsoft.com/office/powerpoint/2010/main" val="31369368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3</a:t>
            </a:r>
          </a:p>
        </p:txBody>
      </p:sp>
      <p:sp>
        <p:nvSpPr>
          <p:cNvPr id="14" name="TextBox 13"/>
          <p:cNvSpPr txBox="1"/>
          <p:nvPr/>
        </p:nvSpPr>
        <p:spPr>
          <a:xfrm>
            <a:off x="719571" y="1643938"/>
            <a:ext cx="4104456" cy="3785652"/>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4000" b="1" dirty="0" smtClean="0"/>
              <a:t>The pie chart shows the colours of 144 sweets in a box. How many sweets are green? </a:t>
            </a:r>
            <a:endParaRPr lang="en-IE" sz="4000" b="1" dirty="0"/>
          </a:p>
        </p:txBody>
      </p:sp>
      <p:graphicFrame>
        <p:nvGraphicFramePr>
          <p:cNvPr id="12" name="Chart 11"/>
          <p:cNvGraphicFramePr/>
          <p:nvPr>
            <p:extLst>
              <p:ext uri="{D42A27DB-BD31-4B8C-83A1-F6EECF244321}">
                <p14:modId xmlns:p14="http://schemas.microsoft.com/office/powerpoint/2010/main" val="1806172902"/>
              </p:ext>
            </p:extLst>
          </p:nvPr>
        </p:nvGraphicFramePr>
        <p:xfrm>
          <a:off x="4806415" y="1402070"/>
          <a:ext cx="3865240" cy="4064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509322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Graphic spid="12" grpId="0">
        <p:bldAsOne/>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3</a:t>
            </a:r>
          </a:p>
        </p:txBody>
      </p:sp>
      <p:sp>
        <p:nvSpPr>
          <p:cNvPr id="14" name="TextBox 13"/>
          <p:cNvSpPr txBox="1"/>
          <p:nvPr/>
        </p:nvSpPr>
        <p:spPr>
          <a:xfrm>
            <a:off x="971600" y="1628800"/>
            <a:ext cx="7416824" cy="4031873"/>
          </a:xfrm>
          <a:prstGeom prst="rect">
            <a:avLst/>
          </a:prstGeom>
          <a:solidFill>
            <a:schemeClr val="bg1"/>
          </a:solidFill>
          <a:ln w="57150">
            <a:solidFill>
              <a:schemeClr val="tx1"/>
            </a:solidFill>
          </a:ln>
        </p:spPr>
        <p:txBody>
          <a:bodyPr wrap="square" rtlCol="0">
            <a:spAutoFit/>
          </a:bodyPr>
          <a:lstStyle/>
          <a:p>
            <a:r>
              <a:rPr lang="en-IE" sz="4000" b="1" u="sng" dirty="0" smtClean="0"/>
              <a:t>Question 6</a:t>
            </a:r>
          </a:p>
          <a:p>
            <a:r>
              <a:rPr lang="en-IE" sz="5400" b="1" dirty="0" smtClean="0"/>
              <a:t>A match began at 11:15am and finished 2¾ hours later. At what time did the match end?</a:t>
            </a:r>
            <a:endParaRPr lang="en-IE" sz="5400" b="1" dirty="0"/>
          </a:p>
        </p:txBody>
      </p:sp>
    </p:spTree>
    <p:extLst>
      <p:ext uri="{BB962C8B-B14F-4D97-AF65-F5344CB8AC3E}">
        <p14:creationId xmlns:p14="http://schemas.microsoft.com/office/powerpoint/2010/main" val="4512288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84984"/>
            <a:ext cx="7776864" cy="1323439"/>
          </a:xfrm>
          <a:prstGeom prst="rect">
            <a:avLst/>
          </a:prstGeom>
          <a:solidFill>
            <a:schemeClr val="bg1"/>
          </a:solidFill>
          <a:ln w="57150">
            <a:solidFill>
              <a:schemeClr val="tx1"/>
            </a:solidFill>
          </a:ln>
        </p:spPr>
        <p:txBody>
          <a:bodyPr wrap="square" rtlCol="0">
            <a:spAutoFit/>
          </a:bodyPr>
          <a:lstStyle/>
          <a:p>
            <a:r>
              <a:rPr lang="en-IE" sz="4000" b="1" dirty="0" smtClean="0"/>
              <a:t>Why was the circle offended by the triangle?</a:t>
            </a:r>
            <a:endParaRPr lang="en-IE" sz="4000" b="1" dirty="0"/>
          </a:p>
        </p:txBody>
      </p:sp>
      <p:sp>
        <p:nvSpPr>
          <p:cNvPr id="13" name="TextBox 12"/>
          <p:cNvSpPr txBox="1"/>
          <p:nvPr/>
        </p:nvSpPr>
        <p:spPr>
          <a:xfrm>
            <a:off x="687895" y="4797152"/>
            <a:ext cx="7776864" cy="1446550"/>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Because the triangle said the circle was pointless!</a:t>
            </a:r>
            <a:endParaRPr lang="en-IE" sz="4400" b="1" dirty="0"/>
          </a:p>
        </p:txBody>
      </p:sp>
    </p:spTree>
    <p:extLst>
      <p:ext uri="{BB962C8B-B14F-4D97-AF65-F5344CB8AC3E}">
        <p14:creationId xmlns:p14="http://schemas.microsoft.com/office/powerpoint/2010/main" val="21043764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600" y="870790"/>
            <a:ext cx="7344817" cy="36724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3595" y="4188564"/>
            <a:ext cx="4876810" cy="2438405"/>
          </a:xfrm>
          <a:prstGeom prst="rect">
            <a:avLst/>
          </a:prstGeom>
        </p:spPr>
      </p:pic>
    </p:spTree>
    <p:extLst>
      <p:ext uri="{BB962C8B-B14F-4D97-AF65-F5344CB8AC3E}">
        <p14:creationId xmlns:p14="http://schemas.microsoft.com/office/powerpoint/2010/main" val="35958407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2554545"/>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6000" b="1" dirty="0" smtClean="0"/>
              <a:t>Round off 7,493 to the nearest thousand.</a:t>
            </a:r>
            <a:endParaRPr lang="en-IE" sz="60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2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7,000</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1264675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2554545"/>
          </a:xfrm>
          <a:prstGeom prst="rect">
            <a:avLst/>
          </a:prstGeom>
          <a:solidFill>
            <a:schemeClr val="bg1"/>
          </a:solidFill>
          <a:ln w="57150">
            <a:solidFill>
              <a:schemeClr val="tx1"/>
            </a:solidFill>
          </a:ln>
        </p:spPr>
        <p:txBody>
          <a:bodyPr wrap="square" rtlCol="0">
            <a:spAutoFit/>
          </a:bodyPr>
          <a:lstStyle/>
          <a:p>
            <a:r>
              <a:rPr lang="en-IE" sz="4000" b="1" u="sng" dirty="0" smtClean="0"/>
              <a:t>Question 2</a:t>
            </a:r>
          </a:p>
          <a:p>
            <a:r>
              <a:rPr lang="en-IE" sz="6000" b="1" dirty="0" smtClean="0"/>
              <a:t>What is the difference between 3.15 and 3½?</a:t>
            </a:r>
            <a:endParaRPr lang="en-IE" sz="60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2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0.35</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8035620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35596" y="1166842"/>
            <a:ext cx="7272808" cy="4524315"/>
          </a:xfrm>
          <a:prstGeom prst="rect">
            <a:avLst/>
          </a:prstGeom>
          <a:solidFill>
            <a:schemeClr val="bg1"/>
          </a:solidFill>
          <a:ln w="28575">
            <a:solidFill>
              <a:schemeClr val="tx1"/>
            </a:solidFill>
          </a:ln>
        </p:spPr>
        <p:txBody>
          <a:bodyPr wrap="square" rtlCol="0">
            <a:spAutoFit/>
          </a:bodyPr>
          <a:lstStyle/>
          <a:p>
            <a:pPr algn="ctr"/>
            <a:r>
              <a:rPr lang="en-IE" sz="9600" b="1" dirty="0" smtClean="0">
                <a:ln w="12700">
                  <a:solidFill>
                    <a:schemeClr val="tx1"/>
                  </a:solidFill>
                </a:ln>
                <a:solidFill>
                  <a:schemeClr val="accent4">
                    <a:lumMod val="75000"/>
                  </a:schemeClr>
                </a:solidFill>
              </a:rPr>
              <a:t>Best of luck and enjoy the quiz!</a:t>
            </a:r>
            <a:endParaRPr lang="en-IE" sz="9600" b="1"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5619924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3456384" cy="2923877"/>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4800" b="1" dirty="0" smtClean="0"/>
              <a:t>What is the name of this 2D shape?</a:t>
            </a:r>
            <a:endParaRPr lang="en-IE" sz="48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7693" y="1982319"/>
            <a:ext cx="3884632" cy="3694165"/>
          </a:xfrm>
          <a:prstGeom prst="rect">
            <a:avLst/>
          </a:prstGeom>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2 Answers</a:t>
            </a:r>
          </a:p>
        </p:txBody>
      </p:sp>
      <p:sp>
        <p:nvSpPr>
          <p:cNvPr id="15" name="TextBox 14"/>
          <p:cNvSpPr txBox="1"/>
          <p:nvPr/>
        </p:nvSpPr>
        <p:spPr>
          <a:xfrm>
            <a:off x="1259632" y="5085184"/>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Decagon</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8992732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4</a:t>
            </a:r>
          </a:p>
          <a:p>
            <a:r>
              <a:rPr lang="en-IE" sz="6000" b="1" dirty="0" smtClean="0"/>
              <a:t>How is this year, 2022, written in Roman numerals?</a:t>
            </a:r>
            <a:endParaRPr lang="en-IE" sz="60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2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MMXXII</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2472657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3416320"/>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4400" b="1" dirty="0" smtClean="0"/>
              <a:t>A train travelled 1,000Km at an average speed of 125Km/Hr. How long did the journey take?</a:t>
            </a:r>
            <a:endParaRPr lang="en-IE" sz="44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2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8 hours</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4687255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4499992" y="1747667"/>
            <a:ext cx="3888432" cy="3416320"/>
          </a:xfrm>
          <a:prstGeom prst="rect">
            <a:avLst/>
          </a:prstGeom>
          <a:solidFill>
            <a:schemeClr val="bg1"/>
          </a:solidFill>
          <a:ln w="57150">
            <a:solidFill>
              <a:schemeClr val="tx1"/>
            </a:solidFill>
          </a:ln>
        </p:spPr>
        <p:txBody>
          <a:bodyPr wrap="square" rtlCol="0">
            <a:spAutoFit/>
          </a:bodyPr>
          <a:lstStyle/>
          <a:p>
            <a:r>
              <a:rPr lang="en-IE" sz="4000" b="1" u="sng" dirty="0" smtClean="0"/>
              <a:t>Question 6</a:t>
            </a:r>
          </a:p>
          <a:p>
            <a:r>
              <a:rPr lang="en-IE" sz="4400" b="1" dirty="0" smtClean="0"/>
              <a:t>What number is on the opposite side of this die?</a:t>
            </a:r>
            <a:endParaRPr lang="en-IE" sz="44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11" y="1844824"/>
            <a:ext cx="3468229" cy="3468229"/>
          </a:xfrm>
          <a:prstGeom prst="rect">
            <a:avLst/>
          </a:prstGeom>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2 Answers</a:t>
            </a:r>
          </a:p>
        </p:txBody>
      </p:sp>
      <p:sp>
        <p:nvSpPr>
          <p:cNvPr id="15" name="TextBox 14"/>
          <p:cNvSpPr txBox="1"/>
          <p:nvPr/>
        </p:nvSpPr>
        <p:spPr>
          <a:xfrm>
            <a:off x="504005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2</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0303233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84984"/>
            <a:ext cx="7776864" cy="1323439"/>
          </a:xfrm>
          <a:prstGeom prst="rect">
            <a:avLst/>
          </a:prstGeom>
          <a:solidFill>
            <a:schemeClr val="bg1"/>
          </a:solidFill>
          <a:ln w="57150">
            <a:solidFill>
              <a:schemeClr val="tx1"/>
            </a:solidFill>
          </a:ln>
        </p:spPr>
        <p:txBody>
          <a:bodyPr wrap="square" rtlCol="0">
            <a:spAutoFit/>
          </a:bodyPr>
          <a:lstStyle/>
          <a:p>
            <a:r>
              <a:rPr lang="en-IE" sz="4000" b="1" dirty="0" smtClean="0"/>
              <a:t>Why should you never argue with a 90</a:t>
            </a:r>
            <a:r>
              <a:rPr lang="en-IE" sz="4000" b="1" baseline="30000" dirty="0" smtClean="0"/>
              <a:t>0</a:t>
            </a:r>
            <a:r>
              <a:rPr lang="en-IE" sz="4000" b="1" dirty="0" smtClean="0"/>
              <a:t> angle?</a:t>
            </a:r>
            <a:endParaRPr lang="en-IE" sz="4000" b="1" dirty="0"/>
          </a:p>
        </p:txBody>
      </p:sp>
      <p:sp>
        <p:nvSpPr>
          <p:cNvPr id="13" name="TextBox 12"/>
          <p:cNvSpPr txBox="1"/>
          <p:nvPr/>
        </p:nvSpPr>
        <p:spPr>
          <a:xfrm>
            <a:off x="687895" y="5013176"/>
            <a:ext cx="7776864" cy="769441"/>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Because they’re always right!</a:t>
            </a:r>
            <a:endParaRPr lang="en-IE" sz="4400" b="1" dirty="0"/>
          </a:p>
        </p:txBody>
      </p:sp>
    </p:spTree>
    <p:extLst>
      <p:ext uri="{BB962C8B-B14F-4D97-AF65-F5344CB8AC3E}">
        <p14:creationId xmlns:p14="http://schemas.microsoft.com/office/powerpoint/2010/main" val="12972289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1556791"/>
            <a:ext cx="7488832" cy="3744418"/>
          </a:xfrm>
          <a:prstGeom prst="rect">
            <a:avLst/>
          </a:prstGeom>
        </p:spPr>
      </p:pic>
    </p:spTree>
    <p:extLst>
      <p:ext uri="{BB962C8B-B14F-4D97-AF65-F5344CB8AC3E}">
        <p14:creationId xmlns:p14="http://schemas.microsoft.com/office/powerpoint/2010/main" val="2111787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4</a:t>
            </a:r>
          </a:p>
        </p:txBody>
      </p:sp>
      <p:sp>
        <p:nvSpPr>
          <p:cNvPr id="14" name="TextBox 13"/>
          <p:cNvSpPr txBox="1"/>
          <p:nvPr/>
        </p:nvSpPr>
        <p:spPr>
          <a:xfrm>
            <a:off x="683568" y="1628800"/>
            <a:ext cx="4248472"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6000" b="1" dirty="0" smtClean="0"/>
              <a:t>What is the length of the radius of this circle?</a:t>
            </a:r>
            <a:endParaRPr lang="en-IE" sz="60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7848" y="1700808"/>
            <a:ext cx="3643807" cy="3645024"/>
          </a:xfrm>
          <a:prstGeom prst="rect">
            <a:avLst/>
          </a:prstGeom>
        </p:spPr>
      </p:pic>
    </p:spTree>
    <p:extLst>
      <p:ext uri="{BB962C8B-B14F-4D97-AF65-F5344CB8AC3E}">
        <p14:creationId xmlns:p14="http://schemas.microsoft.com/office/powerpoint/2010/main" val="2063046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4</a:t>
            </a:r>
          </a:p>
        </p:txBody>
      </p:sp>
      <p:sp>
        <p:nvSpPr>
          <p:cNvPr id="14" name="TextBox 13"/>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2</a:t>
            </a:r>
          </a:p>
          <a:p>
            <a:r>
              <a:rPr lang="en-IE" sz="6000" b="1" dirty="0" smtClean="0"/>
              <a:t>What is the value of the 7 in this number: </a:t>
            </a:r>
          </a:p>
          <a:p>
            <a:pPr algn="ctr"/>
            <a:r>
              <a:rPr lang="en-IE" sz="6000" b="1" dirty="0" smtClean="0"/>
              <a:t>2</a:t>
            </a:r>
            <a:r>
              <a:rPr lang="en-IE" sz="6000" b="1" dirty="0" smtClean="0">
                <a:solidFill>
                  <a:schemeClr val="accent4">
                    <a:lumMod val="75000"/>
                  </a:schemeClr>
                </a:solidFill>
              </a:rPr>
              <a:t>7</a:t>
            </a:r>
            <a:r>
              <a:rPr lang="en-IE" sz="6000" b="1" dirty="0" smtClean="0"/>
              <a:t>,342</a:t>
            </a:r>
            <a:endParaRPr lang="en-IE" sz="6000" b="1" dirty="0"/>
          </a:p>
        </p:txBody>
      </p:sp>
    </p:spTree>
    <p:extLst>
      <p:ext uri="{BB962C8B-B14F-4D97-AF65-F5344CB8AC3E}">
        <p14:creationId xmlns:p14="http://schemas.microsoft.com/office/powerpoint/2010/main" val="39634850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4</a:t>
            </a:r>
          </a:p>
        </p:txBody>
      </p:sp>
      <p:sp>
        <p:nvSpPr>
          <p:cNvPr id="14" name="TextBox 13"/>
          <p:cNvSpPr txBox="1"/>
          <p:nvPr/>
        </p:nvSpPr>
        <p:spPr>
          <a:xfrm>
            <a:off x="971600" y="1628800"/>
            <a:ext cx="7416824" cy="2554545"/>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6000" b="1" dirty="0" smtClean="0"/>
              <a:t>True or False:</a:t>
            </a:r>
          </a:p>
          <a:p>
            <a:r>
              <a:rPr lang="en-IE" sz="6000" b="1" dirty="0" smtClean="0"/>
              <a:t>142,857 X 7 = 999,999</a:t>
            </a:r>
            <a:endParaRPr lang="en-IE" sz="6000" b="1" dirty="0"/>
          </a:p>
        </p:txBody>
      </p:sp>
    </p:spTree>
    <p:extLst>
      <p:ext uri="{BB962C8B-B14F-4D97-AF65-F5344CB8AC3E}">
        <p14:creationId xmlns:p14="http://schemas.microsoft.com/office/powerpoint/2010/main" val="11384112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4</a:t>
            </a:r>
          </a:p>
        </p:txBody>
      </p:sp>
      <p:sp>
        <p:nvSpPr>
          <p:cNvPr id="14" name="TextBox 13"/>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4</a:t>
            </a:r>
          </a:p>
          <a:p>
            <a:r>
              <a:rPr lang="en-IE" sz="6000" b="1" dirty="0" smtClean="0"/>
              <a:t>Triskaidekaphobia is the fear of what number?</a:t>
            </a:r>
            <a:endParaRPr lang="en-IE" sz="6000" b="1" dirty="0"/>
          </a:p>
        </p:txBody>
      </p:sp>
    </p:spTree>
    <p:extLst>
      <p:ext uri="{BB962C8B-B14F-4D97-AF65-F5344CB8AC3E}">
        <p14:creationId xmlns:p14="http://schemas.microsoft.com/office/powerpoint/2010/main" val="41412017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1484782"/>
            <a:ext cx="7200801" cy="3600401"/>
          </a:xfrm>
          <a:prstGeom prst="rect">
            <a:avLst/>
          </a:prstGeom>
        </p:spPr>
      </p:pic>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spTree>
    <p:extLst>
      <p:ext uri="{BB962C8B-B14F-4D97-AF65-F5344CB8AC3E}">
        <p14:creationId xmlns:p14="http://schemas.microsoft.com/office/powerpoint/2010/main" val="22438509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4</a:t>
            </a:r>
          </a:p>
        </p:txBody>
      </p:sp>
      <p:sp>
        <p:nvSpPr>
          <p:cNvPr id="14" name="TextBox 13"/>
          <p:cNvSpPr txBox="1"/>
          <p:nvPr/>
        </p:nvSpPr>
        <p:spPr>
          <a:xfrm>
            <a:off x="971600" y="1628800"/>
            <a:ext cx="7416824"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6000" b="1" dirty="0" smtClean="0"/>
              <a:t>What is the sum of the players on a basketball team, a hurling team and a soccer team?</a:t>
            </a:r>
            <a:endParaRPr lang="en-IE" sz="6000" b="1" dirty="0"/>
          </a:p>
        </p:txBody>
      </p:sp>
    </p:spTree>
    <p:extLst>
      <p:ext uri="{BB962C8B-B14F-4D97-AF65-F5344CB8AC3E}">
        <p14:creationId xmlns:p14="http://schemas.microsoft.com/office/powerpoint/2010/main" val="15084421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4</a:t>
            </a:r>
          </a:p>
        </p:txBody>
      </p:sp>
      <p:sp>
        <p:nvSpPr>
          <p:cNvPr id="14" name="TextBox 13"/>
          <p:cNvSpPr txBox="1"/>
          <p:nvPr/>
        </p:nvSpPr>
        <p:spPr>
          <a:xfrm>
            <a:off x="755576" y="1628800"/>
            <a:ext cx="5904656" cy="4647426"/>
          </a:xfrm>
          <a:prstGeom prst="rect">
            <a:avLst/>
          </a:prstGeom>
          <a:solidFill>
            <a:schemeClr val="bg1"/>
          </a:solidFill>
          <a:ln w="57150">
            <a:solidFill>
              <a:schemeClr val="tx1"/>
            </a:solidFill>
          </a:ln>
        </p:spPr>
        <p:txBody>
          <a:bodyPr wrap="square" rtlCol="0">
            <a:spAutoFit/>
          </a:bodyPr>
          <a:lstStyle/>
          <a:p>
            <a:r>
              <a:rPr lang="en-IE" sz="4000" b="1" u="sng" dirty="0" smtClean="0"/>
              <a:t>Question 6</a:t>
            </a:r>
          </a:p>
          <a:p>
            <a:r>
              <a:rPr lang="en-IE" sz="3200" b="1" dirty="0" smtClean="0"/>
              <a:t>Ada Lovelace was a famous mathematician who is believed to have written the first published computer programme. She was born on December 10th 1815 and died on November 27th 1852. What age was she </a:t>
            </a:r>
            <a:r>
              <a:rPr lang="en-IE" sz="3200" b="1" dirty="0" smtClean="0"/>
              <a:t>in full years when </a:t>
            </a:r>
            <a:r>
              <a:rPr lang="en-IE" sz="3200" b="1" dirty="0" smtClean="0"/>
              <a:t>she died?</a:t>
            </a:r>
            <a:endParaRPr lang="en-IE" sz="32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2160" y="1593573"/>
            <a:ext cx="2346287" cy="4650557"/>
          </a:xfrm>
          <a:prstGeom prst="rect">
            <a:avLst/>
          </a:prstGeom>
        </p:spPr>
      </p:pic>
    </p:spTree>
    <p:extLst>
      <p:ext uri="{BB962C8B-B14F-4D97-AF65-F5344CB8AC3E}">
        <p14:creationId xmlns:p14="http://schemas.microsoft.com/office/powerpoint/2010/main" val="23694007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84984"/>
            <a:ext cx="7776864" cy="923330"/>
          </a:xfrm>
          <a:prstGeom prst="rect">
            <a:avLst/>
          </a:prstGeom>
          <a:solidFill>
            <a:schemeClr val="bg1"/>
          </a:solidFill>
          <a:ln w="57150">
            <a:solidFill>
              <a:schemeClr val="tx1"/>
            </a:solidFill>
          </a:ln>
        </p:spPr>
        <p:txBody>
          <a:bodyPr wrap="square" rtlCol="0">
            <a:spAutoFit/>
          </a:bodyPr>
          <a:lstStyle/>
          <a:p>
            <a:r>
              <a:rPr lang="en-IE" sz="5400" b="1" dirty="0" smtClean="0"/>
              <a:t>When does 10 + 7 = 13?</a:t>
            </a:r>
            <a:endParaRPr lang="en-IE" sz="5400" b="1" dirty="0"/>
          </a:p>
        </p:txBody>
      </p:sp>
      <p:sp>
        <p:nvSpPr>
          <p:cNvPr id="13" name="TextBox 12"/>
          <p:cNvSpPr txBox="1"/>
          <p:nvPr/>
        </p:nvSpPr>
        <p:spPr>
          <a:xfrm>
            <a:off x="687895" y="5013176"/>
            <a:ext cx="7776864" cy="923330"/>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5400" b="1" dirty="0" smtClean="0"/>
              <a:t>When you add wrong!</a:t>
            </a:r>
            <a:endParaRPr lang="en-IE" sz="5400" b="1" dirty="0"/>
          </a:p>
        </p:txBody>
      </p:sp>
    </p:spTree>
    <p:extLst>
      <p:ext uri="{BB962C8B-B14F-4D97-AF65-F5344CB8AC3E}">
        <p14:creationId xmlns:p14="http://schemas.microsoft.com/office/powerpoint/2010/main" val="23592672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1" y="1069777"/>
            <a:ext cx="7272809" cy="3636405"/>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3595" y="4188564"/>
            <a:ext cx="4876810" cy="2438405"/>
          </a:xfrm>
          <a:prstGeom prst="rect">
            <a:avLst/>
          </a:prstGeom>
        </p:spPr>
      </p:pic>
    </p:spTree>
    <p:extLst>
      <p:ext uri="{BB962C8B-B14F-4D97-AF65-F5344CB8AC3E}">
        <p14:creationId xmlns:p14="http://schemas.microsoft.com/office/powerpoint/2010/main" val="38088103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2739211"/>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4400" b="1" dirty="0" smtClean="0"/>
              <a:t>True or False: when you add two odd numbers, the answer is always an even number?</a:t>
            </a:r>
            <a:endParaRPr lang="en-IE" sz="44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3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True</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8733412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2</a:t>
            </a:r>
          </a:p>
          <a:p>
            <a:r>
              <a:rPr lang="en-IE" sz="6000" b="1" dirty="0" smtClean="0"/>
              <a:t>Write the number one million, one thousand and eleven.</a:t>
            </a:r>
            <a:endParaRPr lang="en-IE" sz="60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3 Answers</a:t>
            </a:r>
          </a:p>
        </p:txBody>
      </p:sp>
      <p:sp>
        <p:nvSpPr>
          <p:cNvPr id="15" name="TextBox 14"/>
          <p:cNvSpPr txBox="1"/>
          <p:nvPr/>
        </p:nvSpPr>
        <p:spPr>
          <a:xfrm>
            <a:off x="2663788" y="5301208"/>
            <a:ext cx="334837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1,001,011</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9552074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4283968" y="1628800"/>
            <a:ext cx="4104456"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6000" b="1" dirty="0" smtClean="0"/>
              <a:t>What is the length of this shape?</a:t>
            </a:r>
            <a:endParaRPr lang="en-IE" sz="6000" b="1" dirty="0"/>
          </a:p>
        </p:txBody>
      </p:sp>
      <p:grpSp>
        <p:nvGrpSpPr>
          <p:cNvPr id="4" name="Group 3"/>
          <p:cNvGrpSpPr/>
          <p:nvPr/>
        </p:nvGrpSpPr>
        <p:grpSpPr>
          <a:xfrm>
            <a:off x="1075454" y="1484784"/>
            <a:ext cx="2736304" cy="4406404"/>
            <a:chOff x="1075454" y="1484784"/>
            <a:chExt cx="2736304" cy="4406404"/>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240404" y="2319834"/>
              <a:ext cx="4406404" cy="2736304"/>
            </a:xfrm>
            <a:prstGeom prst="rect">
              <a:avLst/>
            </a:prstGeom>
          </p:spPr>
        </p:pic>
        <p:sp>
          <p:nvSpPr>
            <p:cNvPr id="3" name="TextBox 2"/>
            <p:cNvSpPr txBox="1"/>
            <p:nvPr/>
          </p:nvSpPr>
          <p:spPr>
            <a:xfrm>
              <a:off x="1655675" y="3140968"/>
              <a:ext cx="1692189" cy="1077218"/>
            </a:xfrm>
            <a:prstGeom prst="rect">
              <a:avLst/>
            </a:prstGeom>
            <a:noFill/>
          </p:spPr>
          <p:txBody>
            <a:bodyPr wrap="square" rtlCol="0">
              <a:spAutoFit/>
            </a:bodyPr>
            <a:lstStyle/>
            <a:p>
              <a:pPr algn="ctr"/>
              <a:r>
                <a:rPr lang="en-IE" sz="3200" b="1" dirty="0" smtClean="0"/>
                <a:t>Area = 225cm</a:t>
              </a:r>
              <a:r>
                <a:rPr lang="en-IE" sz="3200" b="1" baseline="30000" dirty="0" smtClean="0"/>
                <a:t>2</a:t>
              </a:r>
              <a:endParaRPr lang="en-IE" sz="3200" b="1" baseline="30000" dirty="0"/>
            </a:p>
          </p:txBody>
        </p:sp>
        <p:sp>
          <p:nvSpPr>
            <p:cNvPr id="12" name="TextBox 11"/>
            <p:cNvSpPr txBox="1"/>
            <p:nvPr/>
          </p:nvSpPr>
          <p:spPr>
            <a:xfrm>
              <a:off x="1259632" y="1628800"/>
              <a:ext cx="2520279" cy="584775"/>
            </a:xfrm>
            <a:prstGeom prst="rect">
              <a:avLst/>
            </a:prstGeom>
            <a:noFill/>
          </p:spPr>
          <p:txBody>
            <a:bodyPr wrap="square" rtlCol="0">
              <a:spAutoFit/>
            </a:bodyPr>
            <a:lstStyle/>
            <a:p>
              <a:pPr algn="ctr"/>
              <a:r>
                <a:rPr lang="en-IE" sz="3200" b="1" dirty="0" smtClean="0"/>
                <a:t>Width = 5cm</a:t>
              </a:r>
              <a:endParaRPr lang="en-IE" sz="3200" b="1" baseline="30000" dirty="0"/>
            </a:p>
          </p:txBody>
        </p:sp>
      </p:grpSp>
      <p:sp>
        <p:nvSpPr>
          <p:cNvPr id="15" name="TextBox 14"/>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3 Answers</a:t>
            </a:r>
          </a:p>
        </p:txBody>
      </p:sp>
      <p:sp>
        <p:nvSpPr>
          <p:cNvPr id="16" name="TextBox 15"/>
          <p:cNvSpPr txBox="1"/>
          <p:nvPr/>
        </p:nvSpPr>
        <p:spPr>
          <a:xfrm>
            <a:off x="4932040"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45cm</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5120432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2923877"/>
          </a:xfrm>
          <a:prstGeom prst="rect">
            <a:avLst/>
          </a:prstGeom>
          <a:solidFill>
            <a:schemeClr val="bg1"/>
          </a:solidFill>
          <a:ln w="57150">
            <a:solidFill>
              <a:schemeClr val="tx1"/>
            </a:solidFill>
          </a:ln>
        </p:spPr>
        <p:txBody>
          <a:bodyPr wrap="square" rtlCol="0">
            <a:spAutoFit/>
          </a:bodyPr>
          <a:lstStyle/>
          <a:p>
            <a:r>
              <a:rPr lang="en-IE" sz="4000" b="1" u="sng" dirty="0" smtClean="0"/>
              <a:t>Question 4</a:t>
            </a:r>
          </a:p>
          <a:p>
            <a:r>
              <a:rPr lang="en-IE" sz="4800" b="1" dirty="0" smtClean="0"/>
              <a:t>What is the value of the variable X in this equation:</a:t>
            </a:r>
          </a:p>
          <a:p>
            <a:pPr algn="ctr"/>
            <a:r>
              <a:rPr lang="en-IE" sz="4800" b="1" dirty="0" smtClean="0"/>
              <a:t>X + 20 = 19 + 19</a:t>
            </a:r>
            <a:endParaRPr lang="en-IE" sz="48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3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18</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0019035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719571" y="1643938"/>
            <a:ext cx="4104456"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3600" b="1" dirty="0" smtClean="0"/>
              <a:t>The pie chart shows the colours of 144 sweets in a box. How many sweets are green? </a:t>
            </a:r>
            <a:endParaRPr lang="en-IE" sz="3600" b="1" dirty="0"/>
          </a:p>
        </p:txBody>
      </p:sp>
      <p:graphicFrame>
        <p:nvGraphicFramePr>
          <p:cNvPr id="12" name="Chart 11"/>
          <p:cNvGraphicFramePr/>
          <p:nvPr>
            <p:extLst>
              <p:ext uri="{D42A27DB-BD31-4B8C-83A1-F6EECF244321}">
                <p14:modId xmlns:p14="http://schemas.microsoft.com/office/powerpoint/2010/main" val="1102856961"/>
              </p:ext>
            </p:extLst>
          </p:nvPr>
        </p:nvGraphicFramePr>
        <p:xfrm>
          <a:off x="4806415" y="1402070"/>
          <a:ext cx="3865240" cy="4064000"/>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3 Answers</a:t>
            </a:r>
          </a:p>
        </p:txBody>
      </p:sp>
      <p:sp>
        <p:nvSpPr>
          <p:cNvPr id="16" name="TextBox 15"/>
          <p:cNvSpPr txBox="1"/>
          <p:nvPr/>
        </p:nvSpPr>
        <p:spPr>
          <a:xfrm>
            <a:off x="1367643"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18</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6900752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Graphic spid="12" grpId="0">
        <p:bldAsOne/>
      </p:bldGraphic>
      <p:bldP spid="1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2739211"/>
          </a:xfrm>
          <a:prstGeom prst="rect">
            <a:avLst/>
          </a:prstGeom>
          <a:solidFill>
            <a:schemeClr val="bg1"/>
          </a:solidFill>
          <a:ln w="57150">
            <a:solidFill>
              <a:schemeClr val="tx1"/>
            </a:solidFill>
          </a:ln>
        </p:spPr>
        <p:txBody>
          <a:bodyPr wrap="square" rtlCol="0">
            <a:spAutoFit/>
          </a:bodyPr>
          <a:lstStyle/>
          <a:p>
            <a:r>
              <a:rPr lang="en-IE" sz="4000" b="1" u="sng" dirty="0" smtClean="0"/>
              <a:t>Question 6</a:t>
            </a:r>
          </a:p>
          <a:p>
            <a:r>
              <a:rPr lang="en-IE" sz="4400" b="1" dirty="0" smtClean="0"/>
              <a:t>A match began at 11:15am and finished 2¾ hours later. At what time did the match end?</a:t>
            </a:r>
            <a:endParaRPr lang="en-IE" sz="44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3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2pm</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8923684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2" name="TextBox 11"/>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6000" b="1" dirty="0" smtClean="0"/>
              <a:t>How many degrees are there in a full rotation?</a:t>
            </a:r>
            <a:endParaRPr lang="en-IE" sz="60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1</a:t>
            </a:r>
          </a:p>
        </p:txBody>
      </p:sp>
    </p:spTree>
    <p:extLst>
      <p:ext uri="{BB962C8B-B14F-4D97-AF65-F5344CB8AC3E}">
        <p14:creationId xmlns:p14="http://schemas.microsoft.com/office/powerpoint/2010/main" val="6523990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84984"/>
            <a:ext cx="7776864" cy="1754326"/>
          </a:xfrm>
          <a:prstGeom prst="rect">
            <a:avLst/>
          </a:prstGeom>
          <a:solidFill>
            <a:schemeClr val="bg1"/>
          </a:solidFill>
          <a:ln w="57150">
            <a:solidFill>
              <a:schemeClr val="tx1"/>
            </a:solidFill>
          </a:ln>
        </p:spPr>
        <p:txBody>
          <a:bodyPr wrap="square" rtlCol="0">
            <a:spAutoFit/>
          </a:bodyPr>
          <a:lstStyle/>
          <a:p>
            <a:r>
              <a:rPr lang="en-IE" sz="5400" b="1" dirty="0" smtClean="0"/>
              <a:t>Which tool is best for mathematicians?</a:t>
            </a:r>
            <a:endParaRPr lang="en-IE" sz="5400" b="1" dirty="0"/>
          </a:p>
        </p:txBody>
      </p:sp>
      <p:sp>
        <p:nvSpPr>
          <p:cNvPr id="13" name="TextBox 12"/>
          <p:cNvSpPr txBox="1"/>
          <p:nvPr/>
        </p:nvSpPr>
        <p:spPr>
          <a:xfrm>
            <a:off x="687895" y="5241974"/>
            <a:ext cx="7776864" cy="923330"/>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5400" b="1" dirty="0" smtClean="0"/>
              <a:t>A Multi-pliers!</a:t>
            </a:r>
            <a:endParaRPr lang="en-IE" sz="5400" b="1" dirty="0"/>
          </a:p>
        </p:txBody>
      </p:sp>
    </p:spTree>
    <p:extLst>
      <p:ext uri="{BB962C8B-B14F-4D97-AF65-F5344CB8AC3E}">
        <p14:creationId xmlns:p14="http://schemas.microsoft.com/office/powerpoint/2010/main" val="20478256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1556791"/>
            <a:ext cx="7488832" cy="3744418"/>
          </a:xfrm>
          <a:prstGeom prst="rect">
            <a:avLst/>
          </a:prstGeom>
        </p:spPr>
      </p:pic>
    </p:spTree>
    <p:extLst>
      <p:ext uri="{BB962C8B-B14F-4D97-AF65-F5344CB8AC3E}">
        <p14:creationId xmlns:p14="http://schemas.microsoft.com/office/powerpoint/2010/main" val="16433220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5</a:t>
            </a:r>
          </a:p>
        </p:txBody>
      </p:sp>
      <p:sp>
        <p:nvSpPr>
          <p:cNvPr id="14" name="TextBox 13"/>
          <p:cNvSpPr txBox="1"/>
          <p:nvPr/>
        </p:nvSpPr>
        <p:spPr>
          <a:xfrm>
            <a:off x="4067944" y="1828562"/>
            <a:ext cx="4320480" cy="3200876"/>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5400" b="1" dirty="0" smtClean="0"/>
              <a:t>What fraction of this shape is shaded?</a:t>
            </a:r>
            <a:endParaRPr lang="en-IE" sz="54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9455" y="2060848"/>
            <a:ext cx="3116577" cy="3116577"/>
          </a:xfrm>
          <a:prstGeom prst="rect">
            <a:avLst/>
          </a:prstGeom>
        </p:spPr>
      </p:pic>
    </p:spTree>
    <p:extLst>
      <p:ext uri="{BB962C8B-B14F-4D97-AF65-F5344CB8AC3E}">
        <p14:creationId xmlns:p14="http://schemas.microsoft.com/office/powerpoint/2010/main" val="10451961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5</a:t>
            </a:r>
          </a:p>
        </p:txBody>
      </p:sp>
      <p:sp>
        <p:nvSpPr>
          <p:cNvPr id="14" name="TextBox 13"/>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2</a:t>
            </a:r>
          </a:p>
          <a:p>
            <a:r>
              <a:rPr lang="en-IE" sz="6000" b="1" dirty="0" smtClean="0"/>
              <a:t>What is the next </a:t>
            </a:r>
            <a:r>
              <a:rPr lang="en-IE" sz="6000" b="1" dirty="0"/>
              <a:t>S</a:t>
            </a:r>
            <a:r>
              <a:rPr lang="en-IE" sz="6000" b="1" dirty="0" smtClean="0"/>
              <a:t>quare Number after 25?</a:t>
            </a:r>
            <a:endParaRPr lang="en-IE" sz="6000" b="1" dirty="0"/>
          </a:p>
        </p:txBody>
      </p:sp>
    </p:spTree>
    <p:extLst>
      <p:ext uri="{BB962C8B-B14F-4D97-AF65-F5344CB8AC3E}">
        <p14:creationId xmlns:p14="http://schemas.microsoft.com/office/powerpoint/2010/main" val="15997107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5</a:t>
            </a:r>
          </a:p>
        </p:txBody>
      </p:sp>
      <p:sp>
        <p:nvSpPr>
          <p:cNvPr id="14" name="TextBox 13"/>
          <p:cNvSpPr txBox="1"/>
          <p:nvPr/>
        </p:nvSpPr>
        <p:spPr>
          <a:xfrm>
            <a:off x="971600" y="1628800"/>
            <a:ext cx="7416824"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6000" b="1" dirty="0" smtClean="0"/>
              <a:t>Write the time twenty-five minutes to midnight in 24-hour time.</a:t>
            </a:r>
            <a:endParaRPr lang="en-IE" sz="6000" b="1" dirty="0"/>
          </a:p>
        </p:txBody>
      </p:sp>
    </p:spTree>
    <p:extLst>
      <p:ext uri="{BB962C8B-B14F-4D97-AF65-F5344CB8AC3E}">
        <p14:creationId xmlns:p14="http://schemas.microsoft.com/office/powerpoint/2010/main" val="3219874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5</a:t>
            </a:r>
          </a:p>
        </p:txBody>
      </p:sp>
      <p:sp>
        <p:nvSpPr>
          <p:cNvPr id="14" name="TextBox 13"/>
          <p:cNvSpPr txBox="1"/>
          <p:nvPr/>
        </p:nvSpPr>
        <p:spPr>
          <a:xfrm>
            <a:off x="971600" y="1628800"/>
            <a:ext cx="4032448"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4</a:t>
            </a:r>
          </a:p>
          <a:p>
            <a:r>
              <a:rPr lang="en-IE" sz="4800" b="1" dirty="0" smtClean="0"/>
              <a:t>Yes or no, is this picture of a monkey symmetrical or not?</a:t>
            </a:r>
            <a:endParaRPr lang="en-IE" sz="48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48064" y="1772816"/>
            <a:ext cx="3232355" cy="3672408"/>
          </a:xfrm>
          <a:prstGeom prst="rect">
            <a:avLst/>
          </a:prstGeom>
        </p:spPr>
      </p:pic>
    </p:spTree>
    <p:extLst>
      <p:ext uri="{BB962C8B-B14F-4D97-AF65-F5344CB8AC3E}">
        <p14:creationId xmlns:p14="http://schemas.microsoft.com/office/powerpoint/2010/main" val="31721263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5</a:t>
            </a:r>
          </a:p>
        </p:txBody>
      </p:sp>
      <p:sp>
        <p:nvSpPr>
          <p:cNvPr id="14" name="TextBox 13"/>
          <p:cNvSpPr txBox="1"/>
          <p:nvPr/>
        </p:nvSpPr>
        <p:spPr>
          <a:xfrm>
            <a:off x="683568" y="1628800"/>
            <a:ext cx="3672408" cy="3785652"/>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4000" b="1" dirty="0" smtClean="0"/>
              <a:t>What percentage of people in this survey preferred radio? </a:t>
            </a:r>
            <a:endParaRPr lang="en-IE" sz="4000" b="1" dirty="0"/>
          </a:p>
        </p:txBody>
      </p:sp>
      <p:graphicFrame>
        <p:nvGraphicFramePr>
          <p:cNvPr id="12" name="Table 11"/>
          <p:cNvGraphicFramePr>
            <a:graphicFrameLocks noGrp="1"/>
          </p:cNvGraphicFramePr>
          <p:nvPr>
            <p:extLst>
              <p:ext uri="{D42A27DB-BD31-4B8C-83A1-F6EECF244321}">
                <p14:modId xmlns:p14="http://schemas.microsoft.com/office/powerpoint/2010/main" val="4041835831"/>
              </p:ext>
            </p:extLst>
          </p:nvPr>
        </p:nvGraphicFramePr>
        <p:xfrm>
          <a:off x="4615403" y="1714645"/>
          <a:ext cx="3768080" cy="2316480"/>
        </p:xfrm>
        <a:graphic>
          <a:graphicData uri="http://schemas.openxmlformats.org/drawingml/2006/table">
            <a:tbl>
              <a:tblPr firstRow="1" bandRow="1">
                <a:tableStyleId>{5940675A-B579-460E-94D1-54222C63F5DA}</a:tableStyleId>
              </a:tblPr>
              <a:tblGrid>
                <a:gridCol w="753616"/>
                <a:gridCol w="753616"/>
                <a:gridCol w="753616"/>
                <a:gridCol w="753616"/>
                <a:gridCol w="753616"/>
              </a:tblGrid>
              <a:tr h="370840">
                <a:tc>
                  <a:txBody>
                    <a:bodyPr/>
                    <a:lstStyle/>
                    <a:p>
                      <a:endParaRPr lang="en-IE" sz="3200"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r>
              <a:tr h="370840">
                <a:tc>
                  <a:txBody>
                    <a:bodyPr/>
                    <a:lstStyle/>
                    <a:p>
                      <a:endParaRPr lang="en-IE" sz="3200"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r>
              <a:tr h="370840">
                <a:tc>
                  <a:txBody>
                    <a:bodyPr/>
                    <a:lstStyle/>
                    <a:p>
                      <a:endParaRPr lang="en-IE" sz="3200"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r>
              <a:tr h="370840">
                <a:tc>
                  <a:txBody>
                    <a:bodyPr/>
                    <a:lstStyle/>
                    <a:p>
                      <a:endParaRPr lang="en-IE" sz="3200"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92D05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92D050"/>
                    </a:solidFill>
                  </a:tcPr>
                </a:tc>
              </a:tr>
            </a:tbl>
          </a:graphicData>
        </a:graphic>
      </p:graphicFrame>
      <p:grpSp>
        <p:nvGrpSpPr>
          <p:cNvPr id="15" name="Group 14"/>
          <p:cNvGrpSpPr/>
          <p:nvPr/>
        </p:nvGrpSpPr>
        <p:grpSpPr>
          <a:xfrm>
            <a:off x="5076056" y="4221088"/>
            <a:ext cx="2304256" cy="1872208"/>
            <a:chOff x="5076056" y="4221088"/>
            <a:chExt cx="2304256" cy="1872208"/>
          </a:xfrm>
        </p:grpSpPr>
        <p:sp>
          <p:nvSpPr>
            <p:cNvPr id="16" name="Rectangle 15"/>
            <p:cNvSpPr/>
            <p:nvPr/>
          </p:nvSpPr>
          <p:spPr>
            <a:xfrm>
              <a:off x="5076056" y="4221088"/>
              <a:ext cx="504056" cy="504056"/>
            </a:xfrm>
            <a:prstGeom prst="rect">
              <a:avLst/>
            </a:prstGeom>
            <a:solidFill>
              <a:srgbClr val="92D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7" name="TextBox 16"/>
            <p:cNvSpPr txBox="1"/>
            <p:nvPr/>
          </p:nvSpPr>
          <p:spPr>
            <a:xfrm>
              <a:off x="5868144" y="4293096"/>
              <a:ext cx="1512168" cy="369332"/>
            </a:xfrm>
            <a:prstGeom prst="rect">
              <a:avLst/>
            </a:prstGeom>
            <a:solidFill>
              <a:schemeClr val="bg1"/>
            </a:solidFill>
            <a:ln w="28575">
              <a:solidFill>
                <a:schemeClr val="tx1"/>
              </a:solidFill>
            </a:ln>
          </p:spPr>
          <p:txBody>
            <a:bodyPr wrap="square" rtlCol="0">
              <a:spAutoFit/>
            </a:bodyPr>
            <a:lstStyle/>
            <a:p>
              <a:pPr algn="ctr"/>
              <a:r>
                <a:rPr lang="en-IE" b="1" dirty="0" smtClean="0"/>
                <a:t>TV</a:t>
              </a:r>
              <a:endParaRPr lang="en-IE" b="1" dirty="0"/>
            </a:p>
          </p:txBody>
        </p:sp>
        <p:sp>
          <p:nvSpPr>
            <p:cNvPr id="18" name="Rectangle 17"/>
            <p:cNvSpPr/>
            <p:nvPr/>
          </p:nvSpPr>
          <p:spPr>
            <a:xfrm>
              <a:off x="5076056" y="4877544"/>
              <a:ext cx="504056" cy="504056"/>
            </a:xfrm>
            <a:prstGeom prst="rect">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9" name="Rectangle 18"/>
            <p:cNvSpPr/>
            <p:nvPr/>
          </p:nvSpPr>
          <p:spPr>
            <a:xfrm>
              <a:off x="5076056" y="5589240"/>
              <a:ext cx="504056" cy="504056"/>
            </a:xfrm>
            <a:prstGeom prst="rect">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0" name="TextBox 19"/>
            <p:cNvSpPr txBox="1"/>
            <p:nvPr/>
          </p:nvSpPr>
          <p:spPr>
            <a:xfrm>
              <a:off x="5868144" y="4944906"/>
              <a:ext cx="1512168" cy="369332"/>
            </a:xfrm>
            <a:prstGeom prst="rect">
              <a:avLst/>
            </a:prstGeom>
            <a:solidFill>
              <a:schemeClr val="bg1"/>
            </a:solidFill>
            <a:ln w="28575">
              <a:solidFill>
                <a:schemeClr val="tx1"/>
              </a:solidFill>
            </a:ln>
          </p:spPr>
          <p:txBody>
            <a:bodyPr wrap="square" rtlCol="0">
              <a:spAutoFit/>
            </a:bodyPr>
            <a:lstStyle/>
            <a:p>
              <a:pPr algn="ctr"/>
              <a:r>
                <a:rPr lang="en-IE" b="1" dirty="0" smtClean="0"/>
                <a:t>Radio</a:t>
              </a:r>
              <a:endParaRPr lang="en-IE" b="1" dirty="0"/>
            </a:p>
          </p:txBody>
        </p:sp>
        <p:sp>
          <p:nvSpPr>
            <p:cNvPr id="21" name="TextBox 20"/>
            <p:cNvSpPr txBox="1"/>
            <p:nvPr/>
          </p:nvSpPr>
          <p:spPr>
            <a:xfrm>
              <a:off x="5868144" y="5656602"/>
              <a:ext cx="1512168" cy="369332"/>
            </a:xfrm>
            <a:prstGeom prst="rect">
              <a:avLst/>
            </a:prstGeom>
            <a:solidFill>
              <a:schemeClr val="bg1"/>
            </a:solidFill>
            <a:ln w="28575">
              <a:solidFill>
                <a:schemeClr val="tx1"/>
              </a:solidFill>
            </a:ln>
          </p:spPr>
          <p:txBody>
            <a:bodyPr wrap="square" rtlCol="0">
              <a:spAutoFit/>
            </a:bodyPr>
            <a:lstStyle/>
            <a:p>
              <a:pPr algn="ctr"/>
              <a:r>
                <a:rPr lang="en-IE" b="1" dirty="0" smtClean="0"/>
                <a:t>Internet</a:t>
              </a:r>
              <a:endParaRPr lang="en-IE" b="1" dirty="0"/>
            </a:p>
          </p:txBody>
        </p:sp>
      </p:grpSp>
    </p:spTree>
    <p:extLst>
      <p:ext uri="{BB962C8B-B14F-4D97-AF65-F5344CB8AC3E}">
        <p14:creationId xmlns:p14="http://schemas.microsoft.com/office/powerpoint/2010/main" val="27367363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5</a:t>
            </a:r>
          </a:p>
        </p:txBody>
      </p:sp>
      <p:sp>
        <p:nvSpPr>
          <p:cNvPr id="14" name="TextBox 13"/>
          <p:cNvSpPr txBox="1"/>
          <p:nvPr/>
        </p:nvSpPr>
        <p:spPr>
          <a:xfrm>
            <a:off x="971600" y="1628800"/>
            <a:ext cx="7416824" cy="2923877"/>
          </a:xfrm>
          <a:prstGeom prst="rect">
            <a:avLst/>
          </a:prstGeom>
          <a:solidFill>
            <a:schemeClr val="bg1"/>
          </a:solidFill>
          <a:ln w="57150">
            <a:solidFill>
              <a:schemeClr val="tx1"/>
            </a:solidFill>
          </a:ln>
        </p:spPr>
        <p:txBody>
          <a:bodyPr wrap="square" rtlCol="0">
            <a:spAutoFit/>
          </a:bodyPr>
          <a:lstStyle/>
          <a:p>
            <a:r>
              <a:rPr lang="en-IE" sz="4000" b="1" u="sng" dirty="0" smtClean="0"/>
              <a:t>Question 6</a:t>
            </a:r>
          </a:p>
          <a:p>
            <a:r>
              <a:rPr lang="en-IE" sz="3600" b="1" dirty="0" smtClean="0"/>
              <a:t>A bus leaves its depot at 7:53am. It makes five stops with 8 minutes between each stop. At what time does it reach its destination?</a:t>
            </a:r>
            <a:endParaRPr lang="en-IE" sz="36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7700" y="4725144"/>
            <a:ext cx="4928599" cy="1581845"/>
          </a:xfrm>
          <a:prstGeom prst="rect">
            <a:avLst/>
          </a:prstGeom>
        </p:spPr>
      </p:pic>
    </p:spTree>
    <p:extLst>
      <p:ext uri="{BB962C8B-B14F-4D97-AF65-F5344CB8AC3E}">
        <p14:creationId xmlns:p14="http://schemas.microsoft.com/office/powerpoint/2010/main" val="38377824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84984"/>
            <a:ext cx="7776864" cy="1754326"/>
          </a:xfrm>
          <a:prstGeom prst="rect">
            <a:avLst/>
          </a:prstGeom>
          <a:solidFill>
            <a:schemeClr val="bg1"/>
          </a:solidFill>
          <a:ln w="57150">
            <a:solidFill>
              <a:schemeClr val="tx1"/>
            </a:solidFill>
          </a:ln>
        </p:spPr>
        <p:txBody>
          <a:bodyPr wrap="square" rtlCol="0">
            <a:spAutoFit/>
          </a:bodyPr>
          <a:lstStyle/>
          <a:p>
            <a:r>
              <a:rPr lang="en-IE" sz="5400" b="1" dirty="0" smtClean="0"/>
              <a:t>There was once a hen who counted her own eggs ….</a:t>
            </a:r>
            <a:endParaRPr lang="en-IE" sz="5400" b="1" dirty="0"/>
          </a:p>
        </p:txBody>
      </p:sp>
      <p:sp>
        <p:nvSpPr>
          <p:cNvPr id="13" name="TextBox 12"/>
          <p:cNvSpPr txBox="1"/>
          <p:nvPr/>
        </p:nvSpPr>
        <p:spPr>
          <a:xfrm>
            <a:off x="687895" y="5241974"/>
            <a:ext cx="7776864" cy="830997"/>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800" b="1" dirty="0" smtClean="0"/>
              <a:t>She was a </a:t>
            </a:r>
            <a:r>
              <a:rPr lang="en-IE" sz="4800" b="1" dirty="0" err="1" smtClean="0"/>
              <a:t>Mathema</a:t>
            </a:r>
            <a:r>
              <a:rPr lang="en-IE" sz="4800" b="1" dirty="0" smtClean="0"/>
              <a:t>-Chicken!</a:t>
            </a:r>
            <a:endParaRPr lang="en-IE" sz="4800" b="1" dirty="0"/>
          </a:p>
        </p:txBody>
      </p:sp>
    </p:spTree>
    <p:extLst>
      <p:ext uri="{BB962C8B-B14F-4D97-AF65-F5344CB8AC3E}">
        <p14:creationId xmlns:p14="http://schemas.microsoft.com/office/powerpoint/2010/main" val="5431210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911" y="980728"/>
            <a:ext cx="7488832" cy="3744418"/>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3595" y="4188564"/>
            <a:ext cx="4876810" cy="2438405"/>
          </a:xfrm>
          <a:prstGeom prst="rect">
            <a:avLst/>
          </a:prstGeom>
        </p:spPr>
      </p:pic>
    </p:spTree>
    <p:extLst>
      <p:ext uri="{BB962C8B-B14F-4D97-AF65-F5344CB8AC3E}">
        <p14:creationId xmlns:p14="http://schemas.microsoft.com/office/powerpoint/2010/main" val="20405424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2" name="TextBox 11"/>
          <p:cNvSpPr txBox="1"/>
          <p:nvPr/>
        </p:nvSpPr>
        <p:spPr>
          <a:xfrm>
            <a:off x="3707904" y="1628800"/>
            <a:ext cx="4680520"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2</a:t>
            </a:r>
          </a:p>
          <a:p>
            <a:r>
              <a:rPr lang="en-IE" sz="6000" b="1" dirty="0" smtClean="0"/>
              <a:t>What is this type of triangle called?</a:t>
            </a:r>
            <a:endParaRPr lang="en-IE" sz="60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1</a:t>
            </a:r>
          </a:p>
        </p:txBody>
      </p:sp>
      <p:grpSp>
        <p:nvGrpSpPr>
          <p:cNvPr id="17" name="Group 16"/>
          <p:cNvGrpSpPr/>
          <p:nvPr/>
        </p:nvGrpSpPr>
        <p:grpSpPr>
          <a:xfrm>
            <a:off x="755577" y="1632014"/>
            <a:ext cx="2808312" cy="4408578"/>
            <a:chOff x="755577" y="1632014"/>
            <a:chExt cx="2808312" cy="4408578"/>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577" y="1632014"/>
              <a:ext cx="2808312" cy="4408578"/>
            </a:xfrm>
            <a:prstGeom prst="rect">
              <a:avLst/>
            </a:prstGeom>
          </p:spPr>
        </p:pic>
        <p:cxnSp>
          <p:nvCxnSpPr>
            <p:cNvPr id="4" name="Straight Connector 3"/>
            <p:cNvCxnSpPr/>
            <p:nvPr/>
          </p:nvCxnSpPr>
          <p:spPr>
            <a:xfrm>
              <a:off x="1259632" y="3434071"/>
              <a:ext cx="720080" cy="39533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217136" y="3593264"/>
              <a:ext cx="720080" cy="39533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508869" y="3790929"/>
              <a:ext cx="720080" cy="28614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2411759" y="3593264"/>
              <a:ext cx="720080" cy="28614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17758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683568" y="1628800"/>
            <a:ext cx="4248472" cy="3416320"/>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4400" b="1" dirty="0" smtClean="0"/>
              <a:t>What is the length of the radius of this circle?</a:t>
            </a:r>
            <a:endParaRPr lang="en-IE" sz="44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7848" y="1700808"/>
            <a:ext cx="3643807" cy="3645024"/>
          </a:xfrm>
          <a:prstGeom prst="rect">
            <a:avLst/>
          </a:prstGeom>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4 Answers</a:t>
            </a:r>
          </a:p>
        </p:txBody>
      </p:sp>
      <p:sp>
        <p:nvSpPr>
          <p:cNvPr id="15" name="TextBox 14"/>
          <p:cNvSpPr txBox="1"/>
          <p:nvPr/>
        </p:nvSpPr>
        <p:spPr>
          <a:xfrm>
            <a:off x="1403648" y="5310003"/>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16.5cm</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9831539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3200876"/>
          </a:xfrm>
          <a:prstGeom prst="rect">
            <a:avLst/>
          </a:prstGeom>
          <a:solidFill>
            <a:schemeClr val="bg1"/>
          </a:solidFill>
          <a:ln w="57150">
            <a:solidFill>
              <a:schemeClr val="tx1"/>
            </a:solidFill>
          </a:ln>
        </p:spPr>
        <p:txBody>
          <a:bodyPr wrap="square" rtlCol="0">
            <a:spAutoFit/>
          </a:bodyPr>
          <a:lstStyle/>
          <a:p>
            <a:r>
              <a:rPr lang="en-IE" sz="4000" b="1" u="sng" dirty="0" smtClean="0"/>
              <a:t>Question 2</a:t>
            </a:r>
          </a:p>
          <a:p>
            <a:r>
              <a:rPr lang="en-IE" sz="5400" b="1" dirty="0" smtClean="0"/>
              <a:t>What is the value of the 7 in this number: </a:t>
            </a:r>
          </a:p>
          <a:p>
            <a:pPr algn="ctr"/>
            <a:r>
              <a:rPr lang="en-IE" sz="5400" b="1" dirty="0" smtClean="0"/>
              <a:t>2</a:t>
            </a:r>
            <a:r>
              <a:rPr lang="en-IE" sz="5400" b="1" dirty="0" smtClean="0">
                <a:solidFill>
                  <a:schemeClr val="accent4">
                    <a:lumMod val="75000"/>
                  </a:schemeClr>
                </a:solidFill>
              </a:rPr>
              <a:t>7</a:t>
            </a:r>
            <a:r>
              <a:rPr lang="en-IE" sz="5400" b="1" dirty="0" smtClean="0"/>
              <a:t>,342</a:t>
            </a:r>
            <a:endParaRPr lang="en-IE" sz="54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4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7,000</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8026396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2554545"/>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6000" b="1" dirty="0" smtClean="0"/>
              <a:t>True or False:</a:t>
            </a:r>
          </a:p>
          <a:p>
            <a:r>
              <a:rPr lang="en-IE" sz="6000" b="1" dirty="0" smtClean="0"/>
              <a:t>142,857 X 7 = 999,999</a:t>
            </a:r>
            <a:endParaRPr lang="en-IE" sz="60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4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True</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4170876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4</a:t>
            </a:r>
          </a:p>
          <a:p>
            <a:r>
              <a:rPr lang="en-IE" sz="6000" b="1" dirty="0" smtClean="0"/>
              <a:t>Triskaidekaphobia is the fear of what number?</a:t>
            </a:r>
            <a:endParaRPr lang="en-IE" sz="60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4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13</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42725421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2739211"/>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4400" b="1" dirty="0" smtClean="0"/>
              <a:t>What is the sum of the players on a basketball team, a hurling team and a soccer team?</a:t>
            </a:r>
            <a:endParaRPr lang="en-IE" sz="44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4 Answers</a:t>
            </a:r>
          </a:p>
        </p:txBody>
      </p:sp>
      <p:sp>
        <p:nvSpPr>
          <p:cNvPr id="15" name="TextBox 14"/>
          <p:cNvSpPr txBox="1"/>
          <p:nvPr/>
        </p:nvSpPr>
        <p:spPr>
          <a:xfrm>
            <a:off x="2375756" y="5301208"/>
            <a:ext cx="4392488"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31 </a:t>
            </a:r>
            <a:r>
              <a:rPr lang="en-IE" sz="3600" b="1" dirty="0" smtClean="0">
                <a:ln w="12700">
                  <a:noFill/>
                </a:ln>
              </a:rPr>
              <a:t>(5 + 15 + 11)</a:t>
            </a:r>
            <a:endParaRPr lang="en-IE" sz="3600" b="1" baseline="30000" dirty="0">
              <a:ln w="12700">
                <a:noFill/>
              </a:ln>
            </a:endParaRPr>
          </a:p>
        </p:txBody>
      </p:sp>
    </p:spTree>
    <p:extLst>
      <p:ext uri="{BB962C8B-B14F-4D97-AF65-F5344CB8AC3E}">
        <p14:creationId xmlns:p14="http://schemas.microsoft.com/office/powerpoint/2010/main" val="11062696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755576" y="1628800"/>
            <a:ext cx="5904656" cy="2923877"/>
          </a:xfrm>
          <a:prstGeom prst="rect">
            <a:avLst/>
          </a:prstGeom>
          <a:solidFill>
            <a:schemeClr val="bg1"/>
          </a:solidFill>
          <a:ln w="57150">
            <a:solidFill>
              <a:schemeClr val="tx1"/>
            </a:solidFill>
          </a:ln>
        </p:spPr>
        <p:txBody>
          <a:bodyPr wrap="square" rtlCol="0">
            <a:spAutoFit/>
          </a:bodyPr>
          <a:lstStyle/>
          <a:p>
            <a:r>
              <a:rPr lang="en-IE" sz="4000" b="1" u="sng" dirty="0" smtClean="0"/>
              <a:t>Question 6</a:t>
            </a:r>
          </a:p>
          <a:p>
            <a:r>
              <a:rPr lang="en-IE" sz="2400" b="1" dirty="0" smtClean="0"/>
              <a:t>Ada Lovelace was a famous mathematician who is believed to have written the first published computer programme. She was born on December 10th 1815 and died on November 27th 1852. What age was she </a:t>
            </a:r>
            <a:r>
              <a:rPr lang="en-IE" sz="2400" b="1" dirty="0" smtClean="0"/>
              <a:t>in full years when </a:t>
            </a:r>
            <a:r>
              <a:rPr lang="en-IE" sz="2400" b="1" dirty="0" smtClean="0"/>
              <a:t>she died?</a:t>
            </a:r>
            <a:endParaRPr lang="en-IE" sz="24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2160" y="1593573"/>
            <a:ext cx="2346287" cy="4650557"/>
          </a:xfrm>
          <a:prstGeom prst="rect">
            <a:avLst/>
          </a:prstGeom>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4 Answers</a:t>
            </a:r>
          </a:p>
        </p:txBody>
      </p:sp>
      <p:sp>
        <p:nvSpPr>
          <p:cNvPr id="15" name="TextBox 14"/>
          <p:cNvSpPr txBox="1"/>
          <p:nvPr/>
        </p:nvSpPr>
        <p:spPr>
          <a:xfrm>
            <a:off x="935596" y="4797152"/>
            <a:ext cx="5544616" cy="1292662"/>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36 </a:t>
            </a:r>
            <a:r>
              <a:rPr lang="en-IE" sz="2400" b="1" dirty="0">
                <a:ln w="12700">
                  <a:noFill/>
                </a:ln>
              </a:rPr>
              <a:t>(</a:t>
            </a:r>
            <a:r>
              <a:rPr lang="en-IE" sz="2400" b="1" dirty="0" smtClean="0">
                <a:ln w="12700">
                  <a:noFill/>
                </a:ln>
              </a:rPr>
              <a:t>she would not have been 37 until December 10</a:t>
            </a:r>
            <a:r>
              <a:rPr lang="en-IE" sz="2400" b="1" baseline="30000" dirty="0" smtClean="0">
                <a:ln w="12700">
                  <a:noFill/>
                </a:ln>
              </a:rPr>
              <a:t>th</a:t>
            </a:r>
            <a:r>
              <a:rPr lang="en-IE" sz="2400" b="1" dirty="0" smtClean="0">
                <a:ln w="12700">
                  <a:noFill/>
                </a:ln>
              </a:rPr>
              <a:t>!) </a:t>
            </a:r>
            <a:endParaRPr lang="en-IE" sz="2400" b="1" dirty="0">
              <a:ln w="12700">
                <a:noFill/>
              </a:ln>
            </a:endParaRPr>
          </a:p>
        </p:txBody>
      </p:sp>
    </p:spTree>
    <p:extLst>
      <p:ext uri="{BB962C8B-B14F-4D97-AF65-F5344CB8AC3E}">
        <p14:creationId xmlns:p14="http://schemas.microsoft.com/office/powerpoint/2010/main" val="9848103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12976"/>
            <a:ext cx="7776864" cy="1446550"/>
          </a:xfrm>
          <a:prstGeom prst="rect">
            <a:avLst/>
          </a:prstGeom>
          <a:solidFill>
            <a:schemeClr val="bg1"/>
          </a:solidFill>
          <a:ln w="57150">
            <a:solidFill>
              <a:schemeClr val="tx1"/>
            </a:solidFill>
          </a:ln>
        </p:spPr>
        <p:txBody>
          <a:bodyPr wrap="square" rtlCol="0">
            <a:spAutoFit/>
          </a:bodyPr>
          <a:lstStyle/>
          <a:p>
            <a:r>
              <a:rPr lang="en-IE" sz="4400" b="1" dirty="0" smtClean="0"/>
              <a:t>There are three kinds of people in the world ….</a:t>
            </a:r>
            <a:endParaRPr lang="en-IE" sz="4400" b="1" dirty="0"/>
          </a:p>
        </p:txBody>
      </p:sp>
      <p:sp>
        <p:nvSpPr>
          <p:cNvPr id="13" name="TextBox 12"/>
          <p:cNvSpPr txBox="1"/>
          <p:nvPr/>
        </p:nvSpPr>
        <p:spPr>
          <a:xfrm>
            <a:off x="707165" y="4797152"/>
            <a:ext cx="7776864" cy="1446550"/>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People who can count and people who can’t!</a:t>
            </a:r>
            <a:endParaRPr lang="en-IE" sz="4400" b="1" dirty="0"/>
          </a:p>
        </p:txBody>
      </p:sp>
    </p:spTree>
    <p:extLst>
      <p:ext uri="{BB962C8B-B14F-4D97-AF65-F5344CB8AC3E}">
        <p14:creationId xmlns:p14="http://schemas.microsoft.com/office/powerpoint/2010/main" val="22809168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1556791"/>
            <a:ext cx="7488832" cy="3744418"/>
          </a:xfrm>
          <a:prstGeom prst="rect">
            <a:avLst/>
          </a:prstGeom>
        </p:spPr>
      </p:pic>
    </p:spTree>
    <p:extLst>
      <p:ext uri="{BB962C8B-B14F-4D97-AF65-F5344CB8AC3E}">
        <p14:creationId xmlns:p14="http://schemas.microsoft.com/office/powerpoint/2010/main" val="14225669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6</a:t>
            </a:r>
          </a:p>
        </p:txBody>
      </p:sp>
      <p:sp>
        <p:nvSpPr>
          <p:cNvPr id="14" name="TextBox 13"/>
          <p:cNvSpPr txBox="1"/>
          <p:nvPr/>
        </p:nvSpPr>
        <p:spPr>
          <a:xfrm>
            <a:off x="4576327" y="1916832"/>
            <a:ext cx="3884105" cy="3785652"/>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4000" b="1" dirty="0" smtClean="0"/>
              <a:t>This is a section from a 100 Square. What number is in the top left square?</a:t>
            </a:r>
            <a:endParaRPr lang="en-IE" sz="4000" b="1" dirty="0"/>
          </a:p>
        </p:txBody>
      </p:sp>
      <p:graphicFrame>
        <p:nvGraphicFramePr>
          <p:cNvPr id="12" name="Table 11"/>
          <p:cNvGraphicFramePr>
            <a:graphicFrameLocks noGrp="1"/>
          </p:cNvGraphicFramePr>
          <p:nvPr>
            <p:extLst>
              <p:ext uri="{D42A27DB-BD31-4B8C-83A1-F6EECF244321}">
                <p14:modId xmlns:p14="http://schemas.microsoft.com/office/powerpoint/2010/main" val="1256214412"/>
              </p:ext>
            </p:extLst>
          </p:nvPr>
        </p:nvGraphicFramePr>
        <p:xfrm>
          <a:off x="875928" y="2176448"/>
          <a:ext cx="3336032" cy="3048000"/>
        </p:xfrm>
        <a:graphic>
          <a:graphicData uri="http://schemas.openxmlformats.org/drawingml/2006/table">
            <a:tbl>
              <a:tblPr firstRow="1" bandRow="1">
                <a:tableStyleId>{5940675A-B579-460E-94D1-54222C63F5DA}</a:tableStyleId>
              </a:tblPr>
              <a:tblGrid>
                <a:gridCol w="834008"/>
                <a:gridCol w="834008"/>
                <a:gridCol w="834008"/>
                <a:gridCol w="834008"/>
              </a:tblGrid>
              <a:tr h="370840">
                <a:tc>
                  <a:txBody>
                    <a:bodyPr/>
                    <a:lstStyle/>
                    <a:p>
                      <a:pPr algn="ctr"/>
                      <a:r>
                        <a:rPr lang="en-IE" sz="4400" b="1" dirty="0" smtClean="0">
                          <a:solidFill>
                            <a:srgbClr val="FF0000"/>
                          </a:solidFill>
                        </a:rPr>
                        <a:t>?</a:t>
                      </a:r>
                      <a:endParaRPr lang="en-IE" sz="4400" b="1" dirty="0">
                        <a:solidFill>
                          <a:srgbClr val="FF0000"/>
                        </a:solidFill>
                      </a:endParaRPr>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370840">
                <a:tc>
                  <a:txBody>
                    <a:bodyPr/>
                    <a:lstStyle/>
                    <a:p>
                      <a:pPr algn="ctr"/>
                      <a:endParaRPr lang="en-IE" sz="4400" b="1"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solidFill>
                          <a:srgbClr val="FF0000"/>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370840">
                <a:tc>
                  <a:txBody>
                    <a:bodyPr/>
                    <a:lstStyle/>
                    <a:p>
                      <a:pPr algn="ctr"/>
                      <a:endParaRPr lang="en-IE" sz="4400" b="1"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370840">
                <a:tc>
                  <a:txBody>
                    <a:bodyPr/>
                    <a:lstStyle/>
                    <a:p>
                      <a:pPr algn="ctr"/>
                      <a:endParaRPr lang="en-IE" sz="4400" b="1"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1"/>
                    </a:solidFill>
                  </a:tcPr>
                </a:tc>
                <a:tc>
                  <a:txBody>
                    <a:bodyPr/>
                    <a:lstStyle/>
                    <a:p>
                      <a:pPr algn="ctr"/>
                      <a:endParaRPr lang="en-IE" sz="44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1"/>
                    </a:solidFill>
                  </a:tcPr>
                </a:tc>
                <a:tc>
                  <a:txBody>
                    <a:bodyPr/>
                    <a:lstStyle/>
                    <a:p>
                      <a:pPr algn="ctr"/>
                      <a:r>
                        <a:rPr lang="en-IE" sz="4400" b="1" dirty="0" smtClean="0"/>
                        <a:t>76</a:t>
                      </a:r>
                      <a:endParaRPr lang="en-IE" sz="4400" b="1"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41467182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6</a:t>
            </a:r>
          </a:p>
        </p:txBody>
      </p:sp>
      <p:sp>
        <p:nvSpPr>
          <p:cNvPr id="14" name="TextBox 13"/>
          <p:cNvSpPr txBox="1"/>
          <p:nvPr/>
        </p:nvSpPr>
        <p:spPr>
          <a:xfrm>
            <a:off x="3990292" y="1628800"/>
            <a:ext cx="4398131"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2</a:t>
            </a:r>
            <a:endParaRPr lang="en-IE" sz="4000" b="1" u="sng" dirty="0" smtClean="0"/>
          </a:p>
          <a:p>
            <a:r>
              <a:rPr lang="en-IE" sz="6000" b="1" dirty="0" smtClean="0"/>
              <a:t>What is the name of this 3D shape?</a:t>
            </a:r>
            <a:endParaRPr lang="en-IE" sz="60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7584" y="1624541"/>
            <a:ext cx="3162709" cy="4383006"/>
          </a:xfrm>
          <a:prstGeom prst="rect">
            <a:avLst/>
          </a:prstGeom>
        </p:spPr>
      </p:pic>
    </p:spTree>
    <p:extLst>
      <p:ext uri="{BB962C8B-B14F-4D97-AF65-F5344CB8AC3E}">
        <p14:creationId xmlns:p14="http://schemas.microsoft.com/office/powerpoint/2010/main" val="29977087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2" name="TextBox 11"/>
          <p:cNvSpPr txBox="1"/>
          <p:nvPr/>
        </p:nvSpPr>
        <p:spPr>
          <a:xfrm>
            <a:off x="708669" y="1628799"/>
            <a:ext cx="4320480"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6000" b="1" dirty="0" smtClean="0"/>
              <a:t>What is this kind of maths puzzle called?</a:t>
            </a:r>
            <a:endParaRPr lang="en-IE" sz="60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1</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36096" y="1993911"/>
            <a:ext cx="2880320" cy="2880320"/>
          </a:xfrm>
          <a:prstGeom prst="rect">
            <a:avLst/>
          </a:prstGeom>
        </p:spPr>
      </p:pic>
    </p:spTree>
    <p:extLst>
      <p:ext uri="{BB962C8B-B14F-4D97-AF65-F5344CB8AC3E}">
        <p14:creationId xmlns:p14="http://schemas.microsoft.com/office/powerpoint/2010/main" val="20249733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6</a:t>
            </a:r>
          </a:p>
        </p:txBody>
      </p:sp>
      <p:sp>
        <p:nvSpPr>
          <p:cNvPr id="14" name="TextBox 13"/>
          <p:cNvSpPr txBox="1"/>
          <p:nvPr/>
        </p:nvSpPr>
        <p:spPr>
          <a:xfrm>
            <a:off x="755575" y="1644873"/>
            <a:ext cx="4032448" cy="3662541"/>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4800" b="1" dirty="0" smtClean="0"/>
              <a:t>This TV costs €800 plus 20% VAT. What is the total cost?</a:t>
            </a:r>
            <a:endParaRPr lang="en-IE" sz="4800" b="1" dirty="0"/>
          </a:p>
        </p:txBody>
      </p:sp>
      <p:grpSp>
        <p:nvGrpSpPr>
          <p:cNvPr id="4" name="Group 3"/>
          <p:cNvGrpSpPr/>
          <p:nvPr/>
        </p:nvGrpSpPr>
        <p:grpSpPr>
          <a:xfrm>
            <a:off x="4977260" y="1916832"/>
            <a:ext cx="3562449" cy="3024336"/>
            <a:chOff x="4977260" y="1916832"/>
            <a:chExt cx="3562449" cy="3024336"/>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7260" y="1916832"/>
              <a:ext cx="3562449" cy="3024336"/>
            </a:xfrm>
            <a:prstGeom prst="rect">
              <a:avLst/>
            </a:prstGeom>
          </p:spPr>
        </p:pic>
        <p:sp>
          <p:nvSpPr>
            <p:cNvPr id="3" name="Explosion 2 2"/>
            <p:cNvSpPr/>
            <p:nvPr/>
          </p:nvSpPr>
          <p:spPr>
            <a:xfrm>
              <a:off x="5724128" y="2564903"/>
              <a:ext cx="2448272" cy="1737483"/>
            </a:xfrm>
            <a:prstGeom prst="irregularSeal2">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smtClean="0">
                  <a:solidFill>
                    <a:schemeClr val="tx1"/>
                  </a:solidFill>
                </a:rPr>
                <a:t>Special TV Offer</a:t>
              </a:r>
              <a:endParaRPr lang="en-IE" b="1" dirty="0">
                <a:solidFill>
                  <a:schemeClr val="tx1"/>
                </a:solidFill>
              </a:endParaRPr>
            </a:p>
          </p:txBody>
        </p:sp>
      </p:grpSp>
    </p:spTree>
    <p:extLst>
      <p:ext uri="{BB962C8B-B14F-4D97-AF65-F5344CB8AC3E}">
        <p14:creationId xmlns:p14="http://schemas.microsoft.com/office/powerpoint/2010/main" val="16256447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6</a:t>
            </a:r>
          </a:p>
        </p:txBody>
      </p:sp>
      <p:sp>
        <p:nvSpPr>
          <p:cNvPr id="14" name="TextBox 13"/>
          <p:cNvSpPr txBox="1"/>
          <p:nvPr/>
        </p:nvSpPr>
        <p:spPr>
          <a:xfrm>
            <a:off x="971600" y="1628800"/>
            <a:ext cx="7416824" cy="1384995"/>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4</a:t>
            </a:r>
            <a:endParaRPr lang="en-IE" sz="4000" b="1" u="sng" dirty="0" smtClean="0"/>
          </a:p>
          <a:p>
            <a:r>
              <a:rPr lang="en-IE" sz="4400" b="1" dirty="0" smtClean="0"/>
              <a:t>How many B boxes fit into A?</a:t>
            </a:r>
            <a:endParaRPr lang="en-IE" sz="4400" b="1" dirty="0"/>
          </a:p>
        </p:txBody>
      </p:sp>
      <p:grpSp>
        <p:nvGrpSpPr>
          <p:cNvPr id="4" name="Group 3"/>
          <p:cNvGrpSpPr/>
          <p:nvPr/>
        </p:nvGrpSpPr>
        <p:grpSpPr>
          <a:xfrm>
            <a:off x="1097395" y="3429000"/>
            <a:ext cx="3278701" cy="2775504"/>
            <a:chOff x="1097395" y="3429000"/>
            <a:chExt cx="3278701" cy="2775504"/>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395" y="3429000"/>
              <a:ext cx="2642490" cy="2654333"/>
            </a:xfrm>
            <a:prstGeom prst="rect">
              <a:avLst/>
            </a:prstGeom>
          </p:spPr>
        </p:pic>
        <p:sp>
          <p:nvSpPr>
            <p:cNvPr id="3" name="TextBox 2"/>
            <p:cNvSpPr txBox="1"/>
            <p:nvPr/>
          </p:nvSpPr>
          <p:spPr>
            <a:xfrm>
              <a:off x="1655674" y="4590585"/>
              <a:ext cx="972109" cy="1200329"/>
            </a:xfrm>
            <a:prstGeom prst="rect">
              <a:avLst/>
            </a:prstGeom>
            <a:noFill/>
          </p:spPr>
          <p:txBody>
            <a:bodyPr wrap="square" rtlCol="0">
              <a:spAutoFit/>
            </a:bodyPr>
            <a:lstStyle/>
            <a:p>
              <a:pPr algn="ctr"/>
              <a:r>
                <a:rPr lang="en-IE" sz="7200" b="1" dirty="0" smtClean="0">
                  <a:solidFill>
                    <a:schemeClr val="bg1"/>
                  </a:solidFill>
                </a:rPr>
                <a:t>A</a:t>
              </a:r>
              <a:endParaRPr lang="en-IE" sz="7200" b="1" dirty="0">
                <a:solidFill>
                  <a:schemeClr val="bg1"/>
                </a:solidFill>
              </a:endParaRPr>
            </a:p>
          </p:txBody>
        </p:sp>
        <p:sp>
          <p:nvSpPr>
            <p:cNvPr id="17" name="TextBox 16"/>
            <p:cNvSpPr txBox="1"/>
            <p:nvPr/>
          </p:nvSpPr>
          <p:spPr>
            <a:xfrm rot="16200000">
              <a:off x="3579653" y="4072716"/>
              <a:ext cx="1008112" cy="584775"/>
            </a:xfrm>
            <a:prstGeom prst="rect">
              <a:avLst/>
            </a:prstGeom>
            <a:solidFill>
              <a:schemeClr val="bg1"/>
            </a:solidFill>
            <a:ln w="38100">
              <a:solidFill>
                <a:schemeClr val="tx1"/>
              </a:solidFill>
            </a:ln>
          </p:spPr>
          <p:txBody>
            <a:bodyPr wrap="square" rtlCol="0">
              <a:spAutoFit/>
            </a:bodyPr>
            <a:lstStyle/>
            <a:p>
              <a:pPr algn="ctr"/>
              <a:r>
                <a:rPr lang="en-IE" sz="3200" b="1" dirty="0" smtClean="0"/>
                <a:t>4cm</a:t>
              </a:r>
              <a:endParaRPr lang="en-IE" sz="3200" b="1" dirty="0"/>
            </a:p>
          </p:txBody>
        </p:sp>
        <p:sp>
          <p:nvSpPr>
            <p:cNvPr id="18" name="TextBox 17"/>
            <p:cNvSpPr txBox="1"/>
            <p:nvPr/>
          </p:nvSpPr>
          <p:spPr>
            <a:xfrm rot="18823299">
              <a:off x="3327358" y="5462182"/>
              <a:ext cx="899868" cy="584775"/>
            </a:xfrm>
            <a:prstGeom prst="rect">
              <a:avLst/>
            </a:prstGeom>
            <a:solidFill>
              <a:schemeClr val="bg1"/>
            </a:solidFill>
            <a:ln w="38100">
              <a:solidFill>
                <a:schemeClr val="tx1"/>
              </a:solidFill>
            </a:ln>
          </p:spPr>
          <p:txBody>
            <a:bodyPr wrap="square" rtlCol="0">
              <a:spAutoFit/>
            </a:bodyPr>
            <a:lstStyle/>
            <a:p>
              <a:pPr algn="ctr"/>
              <a:r>
                <a:rPr lang="en-IE" sz="3200" b="1" dirty="0" smtClean="0"/>
                <a:t>4cm</a:t>
              </a:r>
              <a:endParaRPr lang="en-IE" sz="3200" b="1" dirty="0"/>
            </a:p>
          </p:txBody>
        </p:sp>
        <p:sp>
          <p:nvSpPr>
            <p:cNvPr id="19" name="TextBox 18"/>
            <p:cNvSpPr txBox="1"/>
            <p:nvPr/>
          </p:nvSpPr>
          <p:spPr>
            <a:xfrm>
              <a:off x="1655676" y="4098017"/>
              <a:ext cx="900100" cy="584775"/>
            </a:xfrm>
            <a:prstGeom prst="rect">
              <a:avLst/>
            </a:prstGeom>
            <a:solidFill>
              <a:schemeClr val="bg1"/>
            </a:solidFill>
            <a:ln w="38100">
              <a:solidFill>
                <a:schemeClr val="tx1"/>
              </a:solidFill>
            </a:ln>
          </p:spPr>
          <p:txBody>
            <a:bodyPr wrap="square" rtlCol="0">
              <a:spAutoFit/>
            </a:bodyPr>
            <a:lstStyle/>
            <a:p>
              <a:pPr algn="ctr"/>
              <a:r>
                <a:rPr lang="en-IE" sz="3200" b="1" dirty="0" smtClean="0"/>
                <a:t>4cm</a:t>
              </a:r>
              <a:endParaRPr lang="en-IE" sz="3200" b="1" dirty="0"/>
            </a:p>
          </p:txBody>
        </p:sp>
      </p:grpSp>
      <p:grpSp>
        <p:nvGrpSpPr>
          <p:cNvPr id="5" name="Group 4"/>
          <p:cNvGrpSpPr/>
          <p:nvPr/>
        </p:nvGrpSpPr>
        <p:grpSpPr>
          <a:xfrm>
            <a:off x="5627819" y="4234913"/>
            <a:ext cx="1981783" cy="1961747"/>
            <a:chOff x="5627819" y="4234913"/>
            <a:chExt cx="1981783" cy="1961747"/>
          </a:xfrm>
        </p:grpSpPr>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27819" y="4234913"/>
              <a:ext cx="1500551" cy="1507276"/>
            </a:xfrm>
            <a:prstGeom prst="rect">
              <a:avLst/>
            </a:prstGeom>
          </p:spPr>
        </p:pic>
        <p:sp>
          <p:nvSpPr>
            <p:cNvPr id="15" name="TextBox 14"/>
            <p:cNvSpPr txBox="1"/>
            <p:nvPr/>
          </p:nvSpPr>
          <p:spPr>
            <a:xfrm>
              <a:off x="5771835" y="4553967"/>
              <a:ext cx="972109" cy="1200329"/>
            </a:xfrm>
            <a:prstGeom prst="rect">
              <a:avLst/>
            </a:prstGeom>
            <a:noFill/>
          </p:spPr>
          <p:txBody>
            <a:bodyPr wrap="square" rtlCol="0">
              <a:spAutoFit/>
            </a:bodyPr>
            <a:lstStyle/>
            <a:p>
              <a:pPr algn="ctr"/>
              <a:r>
                <a:rPr lang="en-IE" sz="7200" b="1" dirty="0" smtClean="0">
                  <a:solidFill>
                    <a:schemeClr val="bg1"/>
                  </a:solidFill>
                </a:rPr>
                <a:t>B</a:t>
              </a:r>
              <a:endParaRPr lang="en-IE" sz="7200" b="1" dirty="0">
                <a:solidFill>
                  <a:schemeClr val="bg1"/>
                </a:solidFill>
              </a:endParaRPr>
            </a:p>
          </p:txBody>
        </p:sp>
        <p:sp>
          <p:nvSpPr>
            <p:cNvPr id="20" name="TextBox 19"/>
            <p:cNvSpPr txBox="1"/>
            <p:nvPr/>
          </p:nvSpPr>
          <p:spPr>
            <a:xfrm>
              <a:off x="5896584" y="5734995"/>
              <a:ext cx="722609" cy="461665"/>
            </a:xfrm>
            <a:prstGeom prst="rect">
              <a:avLst/>
            </a:prstGeom>
            <a:solidFill>
              <a:schemeClr val="bg1"/>
            </a:solidFill>
            <a:ln w="38100">
              <a:solidFill>
                <a:schemeClr val="tx1"/>
              </a:solidFill>
            </a:ln>
          </p:spPr>
          <p:txBody>
            <a:bodyPr wrap="square" rtlCol="0">
              <a:spAutoFit/>
            </a:bodyPr>
            <a:lstStyle/>
            <a:p>
              <a:pPr algn="ctr"/>
              <a:r>
                <a:rPr lang="en-IE" sz="2400" b="1" dirty="0" smtClean="0"/>
                <a:t>2cm</a:t>
              </a:r>
              <a:endParaRPr lang="en-IE" sz="2400" b="1" dirty="0"/>
            </a:p>
          </p:txBody>
        </p:sp>
        <p:sp>
          <p:nvSpPr>
            <p:cNvPr id="21" name="TextBox 20"/>
            <p:cNvSpPr txBox="1"/>
            <p:nvPr/>
          </p:nvSpPr>
          <p:spPr>
            <a:xfrm rot="16200000">
              <a:off x="6982295" y="4482390"/>
              <a:ext cx="792949" cy="461665"/>
            </a:xfrm>
            <a:prstGeom prst="rect">
              <a:avLst/>
            </a:prstGeom>
            <a:solidFill>
              <a:schemeClr val="bg1"/>
            </a:solidFill>
            <a:ln w="38100">
              <a:solidFill>
                <a:schemeClr val="tx1"/>
              </a:solidFill>
            </a:ln>
          </p:spPr>
          <p:txBody>
            <a:bodyPr wrap="square" rtlCol="0">
              <a:spAutoFit/>
            </a:bodyPr>
            <a:lstStyle/>
            <a:p>
              <a:pPr algn="ctr"/>
              <a:r>
                <a:rPr lang="en-IE" sz="2400" b="1" dirty="0"/>
                <a:t>2</a:t>
              </a:r>
              <a:r>
                <a:rPr lang="en-IE" sz="2400" b="1" dirty="0" smtClean="0"/>
                <a:t>cm</a:t>
              </a:r>
              <a:endParaRPr lang="en-IE" sz="2400" b="1" dirty="0"/>
            </a:p>
          </p:txBody>
        </p:sp>
        <p:sp>
          <p:nvSpPr>
            <p:cNvPr id="22" name="TextBox 21"/>
            <p:cNvSpPr txBox="1"/>
            <p:nvPr/>
          </p:nvSpPr>
          <p:spPr>
            <a:xfrm rot="18613389">
              <a:off x="6842481" y="5439378"/>
              <a:ext cx="764960" cy="461665"/>
            </a:xfrm>
            <a:prstGeom prst="rect">
              <a:avLst/>
            </a:prstGeom>
            <a:solidFill>
              <a:schemeClr val="bg1"/>
            </a:solidFill>
            <a:ln w="38100">
              <a:solidFill>
                <a:schemeClr val="tx1"/>
              </a:solidFill>
            </a:ln>
          </p:spPr>
          <p:txBody>
            <a:bodyPr wrap="square" rtlCol="0">
              <a:spAutoFit/>
            </a:bodyPr>
            <a:lstStyle/>
            <a:p>
              <a:pPr algn="ctr"/>
              <a:r>
                <a:rPr lang="en-IE" sz="2400" b="1" dirty="0"/>
                <a:t>2</a:t>
              </a:r>
              <a:r>
                <a:rPr lang="en-IE" sz="2400" b="1" dirty="0" smtClean="0"/>
                <a:t>cm</a:t>
              </a:r>
              <a:endParaRPr lang="en-IE" sz="2400" b="1" dirty="0"/>
            </a:p>
          </p:txBody>
        </p:sp>
      </p:grpSp>
    </p:spTree>
    <p:extLst>
      <p:ext uri="{BB962C8B-B14F-4D97-AF65-F5344CB8AC3E}">
        <p14:creationId xmlns:p14="http://schemas.microsoft.com/office/powerpoint/2010/main" val="27310482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6</a:t>
            </a:r>
          </a:p>
        </p:txBody>
      </p:sp>
      <p:sp>
        <p:nvSpPr>
          <p:cNvPr id="14" name="TextBox 13"/>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6000" b="1" dirty="0" smtClean="0"/>
              <a:t>If </a:t>
            </a:r>
            <a:r>
              <a:rPr lang="en-IE" sz="6000" b="1" dirty="0" smtClean="0"/>
              <a:t>A=1</a:t>
            </a:r>
            <a:r>
              <a:rPr lang="en-IE" sz="6000" b="1" dirty="0" smtClean="0"/>
              <a:t>, B=2, C=3 etc., what is the value of the word “</a:t>
            </a:r>
            <a:r>
              <a:rPr lang="en-IE" sz="6000" b="1" dirty="0" smtClean="0">
                <a:solidFill>
                  <a:srgbClr val="FF0000"/>
                </a:solidFill>
              </a:rPr>
              <a:t>SEVEN</a:t>
            </a:r>
            <a:r>
              <a:rPr lang="en-IE" sz="6000" b="1" dirty="0" smtClean="0"/>
              <a:t>”?</a:t>
            </a:r>
            <a:endParaRPr lang="en-IE" sz="6000" b="1" dirty="0"/>
          </a:p>
        </p:txBody>
      </p:sp>
    </p:spTree>
    <p:extLst>
      <p:ext uri="{BB962C8B-B14F-4D97-AF65-F5344CB8AC3E}">
        <p14:creationId xmlns:p14="http://schemas.microsoft.com/office/powerpoint/2010/main" val="27580556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6</a:t>
            </a:r>
          </a:p>
        </p:txBody>
      </p:sp>
      <p:sp>
        <p:nvSpPr>
          <p:cNvPr id="14" name="TextBox 13"/>
          <p:cNvSpPr txBox="1"/>
          <p:nvPr/>
        </p:nvSpPr>
        <p:spPr>
          <a:xfrm>
            <a:off x="971600" y="1628800"/>
            <a:ext cx="5112568"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6</a:t>
            </a:r>
            <a:endParaRPr lang="en-IE" sz="4000" b="1" u="sng" dirty="0" smtClean="0"/>
          </a:p>
          <a:p>
            <a:r>
              <a:rPr lang="en-IE" sz="4000" b="1" dirty="0" smtClean="0"/>
              <a:t>Isaac Newton was a famous scientist and mathematician. He was born in the year 1643. </a:t>
            </a:r>
            <a:r>
              <a:rPr lang="en-IE" sz="4000" b="1" dirty="0" smtClean="0"/>
              <a:t>What century was</a:t>
            </a:r>
            <a:r>
              <a:rPr lang="en-IE" sz="4000" b="1" dirty="0" smtClean="0"/>
              <a:t> </a:t>
            </a:r>
            <a:r>
              <a:rPr lang="en-IE" sz="4000" b="1" dirty="0" smtClean="0"/>
              <a:t>that? </a:t>
            </a:r>
            <a:endParaRPr lang="en-IE" sz="40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8224" y="727722"/>
            <a:ext cx="1936377" cy="5338190"/>
          </a:xfrm>
          <a:prstGeom prst="rect">
            <a:avLst/>
          </a:prstGeom>
        </p:spPr>
      </p:pic>
    </p:spTree>
    <p:extLst>
      <p:ext uri="{BB962C8B-B14F-4D97-AF65-F5344CB8AC3E}">
        <p14:creationId xmlns:p14="http://schemas.microsoft.com/office/powerpoint/2010/main" val="4072583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12976"/>
            <a:ext cx="7776864" cy="1323439"/>
          </a:xfrm>
          <a:prstGeom prst="rect">
            <a:avLst/>
          </a:prstGeom>
          <a:solidFill>
            <a:schemeClr val="bg1"/>
          </a:solidFill>
          <a:ln w="57150">
            <a:solidFill>
              <a:schemeClr val="tx1"/>
            </a:solidFill>
          </a:ln>
        </p:spPr>
        <p:txBody>
          <a:bodyPr wrap="square" rtlCol="0">
            <a:spAutoFit/>
          </a:bodyPr>
          <a:lstStyle/>
          <a:p>
            <a:r>
              <a:rPr lang="en-IE" sz="4000" b="1" dirty="0" smtClean="0"/>
              <a:t>Why was the pupil upset when the teacher said she was average?</a:t>
            </a:r>
            <a:endParaRPr lang="en-IE" sz="4000" b="1" dirty="0"/>
          </a:p>
        </p:txBody>
      </p:sp>
      <p:sp>
        <p:nvSpPr>
          <p:cNvPr id="13" name="TextBox 12"/>
          <p:cNvSpPr txBox="1"/>
          <p:nvPr/>
        </p:nvSpPr>
        <p:spPr>
          <a:xfrm>
            <a:off x="707165" y="4797152"/>
            <a:ext cx="7776864" cy="1446550"/>
          </a:xfrm>
          <a:prstGeom prst="rect">
            <a:avLst/>
          </a:prstGeom>
          <a:solidFill>
            <a:schemeClr val="accent4">
              <a:lumMod val="20000"/>
              <a:lumOff val="80000"/>
            </a:schemeClr>
          </a:solidFill>
          <a:ln w="57150">
            <a:solidFill>
              <a:schemeClr val="tx1"/>
            </a:solidFill>
          </a:ln>
        </p:spPr>
        <p:txBody>
          <a:bodyPr wrap="square" rtlCol="0">
            <a:spAutoFit/>
          </a:bodyPr>
          <a:lstStyle/>
          <a:p>
            <a:pPr algn="ctr"/>
            <a:r>
              <a:rPr lang="en-IE" sz="4400" b="1" dirty="0" smtClean="0"/>
              <a:t>Because it was a “mean” thing to say!</a:t>
            </a:r>
            <a:endParaRPr lang="en-IE" sz="4400" b="1" dirty="0"/>
          </a:p>
        </p:txBody>
      </p:sp>
    </p:spTree>
    <p:extLst>
      <p:ext uri="{BB962C8B-B14F-4D97-AF65-F5344CB8AC3E}">
        <p14:creationId xmlns:p14="http://schemas.microsoft.com/office/powerpoint/2010/main" val="37975876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911" y="851520"/>
            <a:ext cx="7488832" cy="3744418"/>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3595" y="4188564"/>
            <a:ext cx="4876810" cy="2438405"/>
          </a:xfrm>
          <a:prstGeom prst="rect">
            <a:avLst/>
          </a:prstGeom>
        </p:spPr>
      </p:pic>
    </p:spTree>
    <p:extLst>
      <p:ext uri="{BB962C8B-B14F-4D97-AF65-F5344CB8AC3E}">
        <p14:creationId xmlns:p14="http://schemas.microsoft.com/office/powerpoint/2010/main" val="34037857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4067944" y="1828562"/>
            <a:ext cx="4320480" cy="3200876"/>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5400" b="1" dirty="0" smtClean="0"/>
              <a:t>What fraction of this shape is shaded?</a:t>
            </a:r>
            <a:endParaRPr lang="en-IE" sz="54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9455" y="2060848"/>
            <a:ext cx="3116577" cy="3116577"/>
          </a:xfrm>
          <a:prstGeom prst="rect">
            <a:avLst/>
          </a:prstGeom>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5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4/11</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8829391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2</a:t>
            </a:r>
          </a:p>
          <a:p>
            <a:r>
              <a:rPr lang="en-IE" sz="6000" b="1" dirty="0" smtClean="0"/>
              <a:t>What is the next </a:t>
            </a:r>
            <a:r>
              <a:rPr lang="en-IE" sz="6000" b="1" dirty="0"/>
              <a:t>S</a:t>
            </a:r>
            <a:r>
              <a:rPr lang="en-IE" sz="6000" b="1" dirty="0" smtClean="0"/>
              <a:t>quare Number after 25?</a:t>
            </a:r>
            <a:endParaRPr lang="en-IE" sz="60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5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36</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1193276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3200876"/>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5400" b="1" dirty="0" smtClean="0"/>
              <a:t>Write the time twenty-five minutes to midnight in 24-hour time.</a:t>
            </a:r>
            <a:endParaRPr lang="en-IE" sz="5400" b="1" dirty="0"/>
          </a:p>
        </p:txBody>
      </p:sp>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5 Answers</a:t>
            </a:r>
          </a:p>
        </p:txBody>
      </p:sp>
      <p:sp>
        <p:nvSpPr>
          <p:cNvPr id="15" name="TextBox 14"/>
          <p:cNvSpPr txBox="1"/>
          <p:nvPr/>
        </p:nvSpPr>
        <p:spPr>
          <a:xfrm>
            <a:off x="3059832" y="5301208"/>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23:35</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27856294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4464496" cy="2554545"/>
          </a:xfrm>
          <a:prstGeom prst="rect">
            <a:avLst/>
          </a:prstGeom>
          <a:solidFill>
            <a:schemeClr val="bg1"/>
          </a:solidFill>
          <a:ln w="57150">
            <a:solidFill>
              <a:schemeClr val="tx1"/>
            </a:solidFill>
          </a:ln>
        </p:spPr>
        <p:txBody>
          <a:bodyPr wrap="square" rtlCol="0">
            <a:spAutoFit/>
          </a:bodyPr>
          <a:lstStyle/>
          <a:p>
            <a:r>
              <a:rPr lang="en-IE" sz="4000" b="1" u="sng" dirty="0" smtClean="0"/>
              <a:t>Question 4</a:t>
            </a:r>
          </a:p>
          <a:p>
            <a:r>
              <a:rPr lang="en-IE" sz="4000" b="1" dirty="0" smtClean="0"/>
              <a:t>Yes or no, is this picture of a monkey symmetrical or not?</a:t>
            </a:r>
            <a:endParaRPr lang="en-IE" sz="40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91721" y="1772816"/>
            <a:ext cx="2788698" cy="3168352"/>
          </a:xfrm>
          <a:prstGeom prst="rect">
            <a:avLst/>
          </a:prstGeom>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5 Answers</a:t>
            </a:r>
          </a:p>
        </p:txBody>
      </p:sp>
      <p:sp>
        <p:nvSpPr>
          <p:cNvPr id="15" name="TextBox 14"/>
          <p:cNvSpPr txBox="1"/>
          <p:nvPr/>
        </p:nvSpPr>
        <p:spPr>
          <a:xfrm>
            <a:off x="3059832" y="5157192"/>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No</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37765391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2" name="TextBox 11"/>
          <p:cNvSpPr txBox="1"/>
          <p:nvPr/>
        </p:nvSpPr>
        <p:spPr>
          <a:xfrm>
            <a:off x="971600" y="1628800"/>
            <a:ext cx="7416824" cy="3477875"/>
          </a:xfrm>
          <a:prstGeom prst="rect">
            <a:avLst/>
          </a:prstGeom>
          <a:solidFill>
            <a:schemeClr val="bg1"/>
          </a:solidFill>
          <a:ln w="57150">
            <a:solidFill>
              <a:schemeClr val="tx1"/>
            </a:solidFill>
          </a:ln>
        </p:spPr>
        <p:txBody>
          <a:bodyPr wrap="square" rtlCol="0">
            <a:spAutoFit/>
          </a:bodyPr>
          <a:lstStyle/>
          <a:p>
            <a:r>
              <a:rPr lang="en-IE" sz="4000" b="1" u="sng" dirty="0" smtClean="0"/>
              <a:t>Question 4</a:t>
            </a:r>
          </a:p>
          <a:p>
            <a:r>
              <a:rPr lang="en-IE" sz="6000" b="1" dirty="0" smtClean="0"/>
              <a:t>Make the smallest possible number using these digits:</a:t>
            </a:r>
            <a:endParaRPr lang="en-IE" sz="60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1</a:t>
            </a:r>
          </a:p>
        </p:txBody>
      </p:sp>
      <p:sp>
        <p:nvSpPr>
          <p:cNvPr id="14" name="Rectangle 13"/>
          <p:cNvSpPr/>
          <p:nvPr/>
        </p:nvSpPr>
        <p:spPr>
          <a:xfrm>
            <a:off x="1385257" y="5373216"/>
            <a:ext cx="648072" cy="648072"/>
          </a:xfrm>
          <a:prstGeom prst="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5400" b="1" dirty="0" smtClean="0">
                <a:solidFill>
                  <a:schemeClr val="tx1"/>
                </a:solidFill>
              </a:rPr>
              <a:t>4</a:t>
            </a:r>
            <a:endParaRPr lang="en-IE" sz="5400" b="1" dirty="0">
              <a:solidFill>
                <a:schemeClr val="tx1"/>
              </a:solidFill>
            </a:endParaRPr>
          </a:p>
        </p:txBody>
      </p:sp>
      <p:sp>
        <p:nvSpPr>
          <p:cNvPr id="15" name="Rectangle 14"/>
          <p:cNvSpPr/>
          <p:nvPr/>
        </p:nvSpPr>
        <p:spPr>
          <a:xfrm>
            <a:off x="2566188" y="5373216"/>
            <a:ext cx="648072" cy="648072"/>
          </a:xfrm>
          <a:prstGeom prst="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5400" b="1" dirty="0" smtClean="0">
                <a:solidFill>
                  <a:schemeClr val="tx1"/>
                </a:solidFill>
              </a:rPr>
              <a:t>9</a:t>
            </a:r>
            <a:endParaRPr lang="en-IE" sz="5400" b="1" dirty="0">
              <a:solidFill>
                <a:schemeClr val="tx1"/>
              </a:solidFill>
            </a:endParaRPr>
          </a:p>
        </p:txBody>
      </p:sp>
      <p:sp>
        <p:nvSpPr>
          <p:cNvPr id="16" name="Rectangle 15"/>
          <p:cNvSpPr/>
          <p:nvPr/>
        </p:nvSpPr>
        <p:spPr>
          <a:xfrm>
            <a:off x="3747119" y="5373216"/>
            <a:ext cx="648072" cy="648072"/>
          </a:xfrm>
          <a:prstGeom prst="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5400" b="1" dirty="0" smtClean="0">
                <a:solidFill>
                  <a:schemeClr val="tx1"/>
                </a:solidFill>
              </a:rPr>
              <a:t>5</a:t>
            </a:r>
            <a:endParaRPr lang="en-IE" sz="5400" b="1" dirty="0">
              <a:solidFill>
                <a:schemeClr val="tx1"/>
              </a:solidFill>
            </a:endParaRPr>
          </a:p>
        </p:txBody>
      </p:sp>
      <p:sp>
        <p:nvSpPr>
          <p:cNvPr id="17" name="Rectangle 16"/>
          <p:cNvSpPr/>
          <p:nvPr/>
        </p:nvSpPr>
        <p:spPr>
          <a:xfrm>
            <a:off x="4928050" y="5373216"/>
            <a:ext cx="648072" cy="648072"/>
          </a:xfrm>
          <a:prstGeom prst="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5400" b="1" dirty="0" smtClean="0">
                <a:solidFill>
                  <a:schemeClr val="tx1"/>
                </a:solidFill>
              </a:rPr>
              <a:t>2</a:t>
            </a:r>
            <a:endParaRPr lang="en-IE" sz="5400" b="1" dirty="0">
              <a:solidFill>
                <a:schemeClr val="tx1"/>
              </a:solidFill>
            </a:endParaRPr>
          </a:p>
        </p:txBody>
      </p:sp>
      <p:sp>
        <p:nvSpPr>
          <p:cNvPr id="18" name="Rectangle 17"/>
          <p:cNvSpPr/>
          <p:nvPr/>
        </p:nvSpPr>
        <p:spPr>
          <a:xfrm>
            <a:off x="6108981" y="5373216"/>
            <a:ext cx="648072" cy="648072"/>
          </a:xfrm>
          <a:prstGeom prst="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5400" b="1" dirty="0" smtClean="0">
                <a:solidFill>
                  <a:schemeClr val="tx1"/>
                </a:solidFill>
              </a:rPr>
              <a:t>8</a:t>
            </a:r>
            <a:endParaRPr lang="en-IE" sz="5400" b="1" dirty="0">
              <a:solidFill>
                <a:schemeClr val="tx1"/>
              </a:solidFill>
            </a:endParaRPr>
          </a:p>
        </p:txBody>
      </p:sp>
      <p:sp>
        <p:nvSpPr>
          <p:cNvPr id="19" name="Rectangle 18"/>
          <p:cNvSpPr/>
          <p:nvPr/>
        </p:nvSpPr>
        <p:spPr>
          <a:xfrm>
            <a:off x="7289913" y="5373216"/>
            <a:ext cx="648072" cy="648072"/>
          </a:xfrm>
          <a:prstGeom prst="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5400" b="1" dirty="0" smtClean="0">
                <a:solidFill>
                  <a:schemeClr val="tx1"/>
                </a:solidFill>
              </a:rPr>
              <a:t>3</a:t>
            </a:r>
            <a:endParaRPr lang="en-IE" sz="5400" b="1" dirty="0">
              <a:solidFill>
                <a:schemeClr val="tx1"/>
              </a:solidFill>
            </a:endParaRPr>
          </a:p>
        </p:txBody>
      </p:sp>
    </p:spTree>
    <p:extLst>
      <p:ext uri="{BB962C8B-B14F-4D97-AF65-F5344CB8AC3E}">
        <p14:creationId xmlns:p14="http://schemas.microsoft.com/office/powerpoint/2010/main" val="13582022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6" grpId="0" animBg="1"/>
      <p:bldP spid="17" grpId="0" animBg="1"/>
      <p:bldP spid="18" grpId="0" animBg="1"/>
      <p:bldP spid="19"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683568" y="1628800"/>
            <a:ext cx="3672408" cy="2923877"/>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3600" b="1" dirty="0" smtClean="0"/>
              <a:t>What percentage of people in this survey preferred radio? </a:t>
            </a:r>
            <a:endParaRPr lang="en-IE" sz="3600" b="1" dirty="0"/>
          </a:p>
        </p:txBody>
      </p:sp>
      <p:graphicFrame>
        <p:nvGraphicFramePr>
          <p:cNvPr id="12" name="Table 11"/>
          <p:cNvGraphicFramePr>
            <a:graphicFrameLocks noGrp="1"/>
          </p:cNvGraphicFramePr>
          <p:nvPr>
            <p:extLst>
              <p:ext uri="{D42A27DB-BD31-4B8C-83A1-F6EECF244321}">
                <p14:modId xmlns:p14="http://schemas.microsoft.com/office/powerpoint/2010/main" val="3416620148"/>
              </p:ext>
            </p:extLst>
          </p:nvPr>
        </p:nvGraphicFramePr>
        <p:xfrm>
          <a:off x="4615403" y="1714645"/>
          <a:ext cx="3768080" cy="2316480"/>
        </p:xfrm>
        <a:graphic>
          <a:graphicData uri="http://schemas.openxmlformats.org/drawingml/2006/table">
            <a:tbl>
              <a:tblPr firstRow="1" bandRow="1">
                <a:tableStyleId>{5940675A-B579-460E-94D1-54222C63F5DA}</a:tableStyleId>
              </a:tblPr>
              <a:tblGrid>
                <a:gridCol w="753616"/>
                <a:gridCol w="753616"/>
                <a:gridCol w="753616"/>
                <a:gridCol w="753616"/>
                <a:gridCol w="753616"/>
              </a:tblGrid>
              <a:tr h="370840">
                <a:tc>
                  <a:txBody>
                    <a:bodyPr/>
                    <a:lstStyle/>
                    <a:p>
                      <a:endParaRPr lang="en-IE" sz="3200"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r>
              <a:tr h="370840">
                <a:tc>
                  <a:txBody>
                    <a:bodyPr/>
                    <a:lstStyle/>
                    <a:p>
                      <a:endParaRPr lang="en-IE" sz="3200"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r>
              <a:tr h="370840">
                <a:tc>
                  <a:txBody>
                    <a:bodyPr/>
                    <a:lstStyle/>
                    <a:p>
                      <a:endParaRPr lang="en-IE" sz="3200"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r>
              <a:tr h="370840">
                <a:tc>
                  <a:txBody>
                    <a:bodyPr/>
                    <a:lstStyle/>
                    <a:p>
                      <a:endParaRPr lang="en-IE" sz="3200" dirty="0"/>
                    </a:p>
                  </a:txBody>
                  <a:tcPr>
                    <a:lnL w="571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FFFF0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92D050"/>
                    </a:solidFill>
                  </a:tcPr>
                </a:tc>
                <a:tc>
                  <a:txBody>
                    <a:bodyPr/>
                    <a:lstStyle/>
                    <a:p>
                      <a:endParaRPr lang="en-IE" sz="3200" dirty="0"/>
                    </a:p>
                  </a:txBody>
                  <a:tcPr>
                    <a:lnL w="28575"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92D050"/>
                    </a:solidFill>
                  </a:tcPr>
                </a:tc>
              </a:tr>
            </a:tbl>
          </a:graphicData>
        </a:graphic>
      </p:graphicFrame>
      <p:grpSp>
        <p:nvGrpSpPr>
          <p:cNvPr id="15" name="Group 14"/>
          <p:cNvGrpSpPr/>
          <p:nvPr/>
        </p:nvGrpSpPr>
        <p:grpSpPr>
          <a:xfrm>
            <a:off x="5076056" y="4221088"/>
            <a:ext cx="2304256" cy="1872208"/>
            <a:chOff x="5076056" y="4221088"/>
            <a:chExt cx="2304256" cy="1872208"/>
          </a:xfrm>
        </p:grpSpPr>
        <p:sp>
          <p:nvSpPr>
            <p:cNvPr id="16" name="Rectangle 15"/>
            <p:cNvSpPr/>
            <p:nvPr/>
          </p:nvSpPr>
          <p:spPr>
            <a:xfrm>
              <a:off x="5076056" y="4221088"/>
              <a:ext cx="504056" cy="504056"/>
            </a:xfrm>
            <a:prstGeom prst="rect">
              <a:avLst/>
            </a:prstGeom>
            <a:solidFill>
              <a:srgbClr val="92D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7" name="TextBox 16"/>
            <p:cNvSpPr txBox="1"/>
            <p:nvPr/>
          </p:nvSpPr>
          <p:spPr>
            <a:xfrm>
              <a:off x="5868144" y="4293096"/>
              <a:ext cx="1512168" cy="369332"/>
            </a:xfrm>
            <a:prstGeom prst="rect">
              <a:avLst/>
            </a:prstGeom>
            <a:solidFill>
              <a:schemeClr val="bg1"/>
            </a:solidFill>
            <a:ln w="28575">
              <a:solidFill>
                <a:schemeClr val="tx1"/>
              </a:solidFill>
            </a:ln>
          </p:spPr>
          <p:txBody>
            <a:bodyPr wrap="square" rtlCol="0">
              <a:spAutoFit/>
            </a:bodyPr>
            <a:lstStyle/>
            <a:p>
              <a:pPr algn="ctr"/>
              <a:r>
                <a:rPr lang="en-IE" b="1" dirty="0" smtClean="0"/>
                <a:t>TV</a:t>
              </a:r>
              <a:endParaRPr lang="en-IE" b="1" dirty="0"/>
            </a:p>
          </p:txBody>
        </p:sp>
        <p:sp>
          <p:nvSpPr>
            <p:cNvPr id="18" name="Rectangle 17"/>
            <p:cNvSpPr/>
            <p:nvPr/>
          </p:nvSpPr>
          <p:spPr>
            <a:xfrm>
              <a:off x="5076056" y="4877544"/>
              <a:ext cx="504056" cy="504056"/>
            </a:xfrm>
            <a:prstGeom prst="rect">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9" name="Rectangle 18"/>
            <p:cNvSpPr/>
            <p:nvPr/>
          </p:nvSpPr>
          <p:spPr>
            <a:xfrm>
              <a:off x="5076056" y="5589240"/>
              <a:ext cx="504056" cy="504056"/>
            </a:xfrm>
            <a:prstGeom prst="rect">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0" name="TextBox 19"/>
            <p:cNvSpPr txBox="1"/>
            <p:nvPr/>
          </p:nvSpPr>
          <p:spPr>
            <a:xfrm>
              <a:off x="5868144" y="4944906"/>
              <a:ext cx="1512168" cy="369332"/>
            </a:xfrm>
            <a:prstGeom prst="rect">
              <a:avLst/>
            </a:prstGeom>
            <a:solidFill>
              <a:schemeClr val="bg1"/>
            </a:solidFill>
            <a:ln w="28575">
              <a:solidFill>
                <a:schemeClr val="tx1"/>
              </a:solidFill>
            </a:ln>
          </p:spPr>
          <p:txBody>
            <a:bodyPr wrap="square" rtlCol="0">
              <a:spAutoFit/>
            </a:bodyPr>
            <a:lstStyle/>
            <a:p>
              <a:pPr algn="ctr"/>
              <a:r>
                <a:rPr lang="en-IE" b="1" dirty="0" smtClean="0"/>
                <a:t>Radio</a:t>
              </a:r>
              <a:endParaRPr lang="en-IE" b="1" dirty="0"/>
            </a:p>
          </p:txBody>
        </p:sp>
        <p:sp>
          <p:nvSpPr>
            <p:cNvPr id="21" name="TextBox 20"/>
            <p:cNvSpPr txBox="1"/>
            <p:nvPr/>
          </p:nvSpPr>
          <p:spPr>
            <a:xfrm>
              <a:off x="5868144" y="5656602"/>
              <a:ext cx="1512168" cy="369332"/>
            </a:xfrm>
            <a:prstGeom prst="rect">
              <a:avLst/>
            </a:prstGeom>
            <a:solidFill>
              <a:schemeClr val="bg1"/>
            </a:solidFill>
            <a:ln w="28575">
              <a:solidFill>
                <a:schemeClr val="tx1"/>
              </a:solidFill>
            </a:ln>
          </p:spPr>
          <p:txBody>
            <a:bodyPr wrap="square" rtlCol="0">
              <a:spAutoFit/>
            </a:bodyPr>
            <a:lstStyle/>
            <a:p>
              <a:pPr algn="ctr"/>
              <a:r>
                <a:rPr lang="en-IE" b="1" dirty="0" smtClean="0"/>
                <a:t>Internet</a:t>
              </a:r>
              <a:endParaRPr lang="en-IE" b="1" dirty="0"/>
            </a:p>
          </p:txBody>
        </p:sp>
      </p:grpSp>
      <p:sp>
        <p:nvSpPr>
          <p:cNvPr id="22" name="TextBox 2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5 Answers</a:t>
            </a:r>
          </a:p>
        </p:txBody>
      </p:sp>
      <p:sp>
        <p:nvSpPr>
          <p:cNvPr id="23" name="TextBox 22"/>
          <p:cNvSpPr txBox="1"/>
          <p:nvPr/>
        </p:nvSpPr>
        <p:spPr>
          <a:xfrm>
            <a:off x="1259632" y="5102604"/>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25%</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4186795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4" name="TextBox 13"/>
          <p:cNvSpPr txBox="1"/>
          <p:nvPr/>
        </p:nvSpPr>
        <p:spPr>
          <a:xfrm>
            <a:off x="971600" y="1628800"/>
            <a:ext cx="7416824" cy="2923877"/>
          </a:xfrm>
          <a:prstGeom prst="rect">
            <a:avLst/>
          </a:prstGeom>
          <a:solidFill>
            <a:schemeClr val="bg1"/>
          </a:solidFill>
          <a:ln w="57150">
            <a:solidFill>
              <a:schemeClr val="tx1"/>
            </a:solidFill>
          </a:ln>
        </p:spPr>
        <p:txBody>
          <a:bodyPr wrap="square" rtlCol="0">
            <a:spAutoFit/>
          </a:bodyPr>
          <a:lstStyle/>
          <a:p>
            <a:r>
              <a:rPr lang="en-IE" sz="4000" b="1" u="sng" dirty="0" smtClean="0"/>
              <a:t>Question 6</a:t>
            </a:r>
          </a:p>
          <a:p>
            <a:r>
              <a:rPr lang="en-IE" sz="3600" b="1" dirty="0" smtClean="0"/>
              <a:t>A bus leaves its depot at 7:53am. It makes five stops with 8 minutes between each stop. At what time does it reach its destination?</a:t>
            </a:r>
            <a:endParaRPr lang="en-IE" sz="36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9992" y="4725145"/>
            <a:ext cx="4038432" cy="1296144"/>
          </a:xfrm>
          <a:prstGeom prst="rect">
            <a:avLst/>
          </a:prstGeom>
        </p:spPr>
      </p:pic>
      <p:sp>
        <p:nvSpPr>
          <p:cNvPr id="12" name="TextBox 11"/>
          <p:cNvSpPr txBox="1"/>
          <p:nvPr/>
        </p:nvSpPr>
        <p:spPr>
          <a:xfrm>
            <a:off x="539552" y="571327"/>
            <a:ext cx="4248472"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5 Answers</a:t>
            </a:r>
          </a:p>
        </p:txBody>
      </p:sp>
      <p:sp>
        <p:nvSpPr>
          <p:cNvPr id="15" name="TextBox 14"/>
          <p:cNvSpPr txBox="1"/>
          <p:nvPr/>
        </p:nvSpPr>
        <p:spPr>
          <a:xfrm>
            <a:off x="1259632" y="5069632"/>
            <a:ext cx="2808312" cy="923330"/>
          </a:xfrm>
          <a:prstGeom prst="rect">
            <a:avLst/>
          </a:prstGeom>
          <a:solidFill>
            <a:schemeClr val="bg1"/>
          </a:solidFill>
          <a:ln w="57150">
            <a:solidFill>
              <a:schemeClr val="tx1"/>
            </a:solidFill>
          </a:ln>
        </p:spPr>
        <p:txBody>
          <a:bodyPr wrap="square" rtlCol="0">
            <a:spAutoFit/>
          </a:bodyPr>
          <a:lstStyle/>
          <a:p>
            <a:pPr algn="ctr"/>
            <a:r>
              <a:rPr lang="en-IE" sz="5400" b="1" dirty="0" smtClean="0">
                <a:ln w="12700">
                  <a:solidFill>
                    <a:schemeClr val="tx1"/>
                  </a:solidFill>
                </a:ln>
                <a:solidFill>
                  <a:schemeClr val="accent4">
                    <a:lumMod val="75000"/>
                  </a:schemeClr>
                </a:solidFill>
              </a:rPr>
              <a:t>8:33am</a:t>
            </a:r>
            <a:endParaRPr lang="en-IE" sz="5400" b="1" baseline="30000" dirty="0">
              <a:ln w="12700">
                <a:solidFill>
                  <a:schemeClr val="tx1"/>
                </a:solidFill>
              </a:ln>
              <a:solidFill>
                <a:schemeClr val="accent4">
                  <a:lumMod val="75000"/>
                </a:schemeClr>
              </a:solidFill>
            </a:endParaRPr>
          </a:p>
        </p:txBody>
      </p:sp>
    </p:spTree>
    <p:extLst>
      <p:ext uri="{BB962C8B-B14F-4D97-AF65-F5344CB8AC3E}">
        <p14:creationId xmlns:p14="http://schemas.microsoft.com/office/powerpoint/2010/main" val="12236954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851520"/>
            <a:ext cx="5462741" cy="2731371"/>
          </a:xfrm>
          <a:prstGeom prst="rect">
            <a:avLst/>
          </a:prstGeom>
        </p:spPr>
      </p:pic>
      <p:sp>
        <p:nvSpPr>
          <p:cNvPr id="12" name="TextBox 11"/>
          <p:cNvSpPr txBox="1"/>
          <p:nvPr/>
        </p:nvSpPr>
        <p:spPr>
          <a:xfrm>
            <a:off x="687895" y="3212976"/>
            <a:ext cx="7776864" cy="2123658"/>
          </a:xfrm>
          <a:prstGeom prst="rect">
            <a:avLst/>
          </a:prstGeom>
          <a:solidFill>
            <a:schemeClr val="bg1"/>
          </a:solidFill>
          <a:ln w="57150">
            <a:solidFill>
              <a:schemeClr val="tx1"/>
            </a:solidFill>
          </a:ln>
        </p:spPr>
        <p:txBody>
          <a:bodyPr wrap="square" rtlCol="0">
            <a:spAutoFit/>
          </a:bodyPr>
          <a:lstStyle/>
          <a:p>
            <a:r>
              <a:rPr lang="en-IE" sz="4400" b="1" dirty="0" smtClean="0"/>
              <a:t>A farmer had 198 sheep but when he rounded them up, he had 200!</a:t>
            </a:r>
            <a:endParaRPr lang="en-IE" sz="4400" b="1" dirty="0"/>
          </a:p>
        </p:txBody>
      </p:sp>
    </p:spTree>
    <p:extLst>
      <p:ext uri="{BB962C8B-B14F-4D97-AF65-F5344CB8AC3E}">
        <p14:creationId xmlns:p14="http://schemas.microsoft.com/office/powerpoint/2010/main" val="18491281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0" name="TextBox 9"/>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1" name="TextBox 10"/>
          <p:cNvSpPr txBox="1"/>
          <p:nvPr/>
        </p:nvSpPr>
        <p:spPr>
          <a:xfrm>
            <a:off x="611560" y="620688"/>
            <a:ext cx="4248472" cy="461665"/>
          </a:xfrm>
          <a:prstGeom prst="rect">
            <a:avLst/>
          </a:prstGeom>
          <a:noFill/>
          <a:ln w="28575">
            <a:solidFill>
              <a:schemeClr val="tx1"/>
            </a:solidFill>
          </a:ln>
        </p:spPr>
        <p:txBody>
          <a:bodyPr wrap="square" rtlCol="0">
            <a:spAutoFit/>
          </a:bodyPr>
          <a:lstStyle/>
          <a:p>
            <a:pPr algn="ctr"/>
            <a:r>
              <a:rPr lang="en-IE" sz="2400" b="1" dirty="0" smtClean="0"/>
              <a:t>MATHS WEEK 2022 TABLE QUIZ</a:t>
            </a:r>
            <a:endParaRPr lang="en-IE" sz="24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1484783"/>
            <a:ext cx="7776864" cy="3888434"/>
          </a:xfrm>
          <a:prstGeom prst="rect">
            <a:avLst/>
          </a:prstGeom>
        </p:spPr>
      </p:pic>
    </p:spTree>
    <p:extLst>
      <p:ext uri="{BB962C8B-B14F-4D97-AF65-F5344CB8AC3E}">
        <p14:creationId xmlns:p14="http://schemas.microsoft.com/office/powerpoint/2010/main" val="18173352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7</a:t>
            </a:r>
            <a:endParaRPr lang="en-IE" sz="4400" b="1" dirty="0" smtClean="0">
              <a:ln w="28575">
                <a:noFill/>
              </a:ln>
            </a:endParaRPr>
          </a:p>
        </p:txBody>
      </p:sp>
      <p:sp>
        <p:nvSpPr>
          <p:cNvPr id="14" name="TextBox 13"/>
          <p:cNvSpPr txBox="1"/>
          <p:nvPr/>
        </p:nvSpPr>
        <p:spPr>
          <a:xfrm>
            <a:off x="827584" y="1628800"/>
            <a:ext cx="4248472"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1</a:t>
            </a:r>
          </a:p>
          <a:p>
            <a:r>
              <a:rPr lang="en-IE" sz="4000" b="1" dirty="0" smtClean="0"/>
              <a:t>Niall Horan was born on September 13</a:t>
            </a:r>
            <a:r>
              <a:rPr lang="en-IE" sz="4000" b="1" baseline="30000" dirty="0" smtClean="0"/>
              <a:t>th</a:t>
            </a:r>
            <a:r>
              <a:rPr lang="en-IE" sz="4000" b="1" dirty="0" smtClean="0"/>
              <a:t> 1993. What age is he now in full years?</a:t>
            </a:r>
            <a:endParaRPr lang="en-IE" sz="4000" b="1" dirty="0"/>
          </a:p>
        </p:txBody>
      </p:sp>
      <p:pic>
        <p:nvPicPr>
          <p:cNvPr id="1026" name="Picture 2" descr="Niall Horan | Spotif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2252" y="1910071"/>
            <a:ext cx="3043237" cy="3048000"/>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463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7</a:t>
            </a:r>
            <a:endParaRPr lang="en-IE" sz="4400" b="1" dirty="0" smtClean="0">
              <a:ln w="28575">
                <a:noFill/>
              </a:ln>
            </a:endParaRPr>
          </a:p>
        </p:txBody>
      </p:sp>
      <p:sp>
        <p:nvSpPr>
          <p:cNvPr id="14" name="TextBox 13"/>
          <p:cNvSpPr txBox="1"/>
          <p:nvPr/>
        </p:nvSpPr>
        <p:spPr>
          <a:xfrm>
            <a:off x="971600" y="1628800"/>
            <a:ext cx="4248472" cy="4093428"/>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2</a:t>
            </a:r>
            <a:endParaRPr lang="en-IE" sz="4000" b="1" u="sng" dirty="0" smtClean="0"/>
          </a:p>
          <a:p>
            <a:r>
              <a:rPr lang="en-IE" sz="4400" b="1" dirty="0" smtClean="0"/>
              <a:t>Write this Improper Fraction as a Mixed Number in its lowest terms.</a:t>
            </a:r>
            <a:endParaRPr lang="en-IE" sz="4400" b="1" dirty="0"/>
          </a:p>
        </p:txBody>
      </p:sp>
      <p:grpSp>
        <p:nvGrpSpPr>
          <p:cNvPr id="4" name="Group 3"/>
          <p:cNvGrpSpPr/>
          <p:nvPr/>
        </p:nvGrpSpPr>
        <p:grpSpPr>
          <a:xfrm>
            <a:off x="5652120" y="1196752"/>
            <a:ext cx="2880320" cy="4525476"/>
            <a:chOff x="5652120" y="1196752"/>
            <a:chExt cx="2880320" cy="4525476"/>
          </a:xfrm>
        </p:grpSpPr>
        <p:sp>
          <p:nvSpPr>
            <p:cNvPr id="3" name="Rectangle 2"/>
            <p:cNvSpPr/>
            <p:nvPr/>
          </p:nvSpPr>
          <p:spPr>
            <a:xfrm>
              <a:off x="5652120" y="1196752"/>
              <a:ext cx="2880320" cy="4525476"/>
            </a:xfrm>
            <a:prstGeom prst="rect">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9208" y="1455571"/>
              <a:ext cx="2106144" cy="4072241"/>
            </a:xfrm>
            <a:prstGeom prst="rect">
              <a:avLst/>
            </a:prstGeom>
            <a:ln>
              <a:solidFill>
                <a:schemeClr val="bg1"/>
              </a:solidFill>
            </a:ln>
          </p:spPr>
        </p:pic>
      </p:grpSp>
    </p:spTree>
    <p:extLst>
      <p:ext uri="{BB962C8B-B14F-4D97-AF65-F5344CB8AC3E}">
        <p14:creationId xmlns:p14="http://schemas.microsoft.com/office/powerpoint/2010/main" val="19287087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7</a:t>
            </a:r>
            <a:endParaRPr lang="en-IE" sz="4400" b="1" dirty="0" smtClean="0">
              <a:ln w="28575">
                <a:noFill/>
              </a:ln>
            </a:endParaRPr>
          </a:p>
        </p:txBody>
      </p:sp>
      <p:sp>
        <p:nvSpPr>
          <p:cNvPr id="14" name="TextBox 13"/>
          <p:cNvSpPr txBox="1"/>
          <p:nvPr/>
        </p:nvSpPr>
        <p:spPr>
          <a:xfrm>
            <a:off x="971600" y="1628800"/>
            <a:ext cx="3888432" cy="3662541"/>
          </a:xfrm>
          <a:prstGeom prst="rect">
            <a:avLst/>
          </a:prstGeom>
          <a:solidFill>
            <a:schemeClr val="bg1"/>
          </a:solidFill>
          <a:ln w="57150">
            <a:solidFill>
              <a:schemeClr val="tx1"/>
            </a:solidFill>
          </a:ln>
        </p:spPr>
        <p:txBody>
          <a:bodyPr wrap="square" rtlCol="0">
            <a:spAutoFit/>
          </a:bodyPr>
          <a:lstStyle/>
          <a:p>
            <a:r>
              <a:rPr lang="en-IE" sz="4000" b="1" u="sng" dirty="0" smtClean="0"/>
              <a:t>Question 3</a:t>
            </a:r>
          </a:p>
          <a:p>
            <a:r>
              <a:rPr lang="en-IE" sz="4800" b="1" dirty="0" smtClean="0"/>
              <a:t>How many 20c coins are there in €12.60?</a:t>
            </a:r>
            <a:endParaRPr lang="en-IE" sz="4800" b="1"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9706" y="2444408"/>
            <a:ext cx="2413992" cy="2447520"/>
          </a:xfrm>
          <a:prstGeom prst="rect">
            <a:avLst/>
          </a:prstGeom>
          <a:ln w="57150">
            <a:solidFill>
              <a:schemeClr val="tx1"/>
            </a:solidFill>
          </a:ln>
        </p:spPr>
      </p:pic>
    </p:spTree>
    <p:extLst>
      <p:ext uri="{BB962C8B-B14F-4D97-AF65-F5344CB8AC3E}">
        <p14:creationId xmlns:p14="http://schemas.microsoft.com/office/powerpoint/2010/main" val="31922870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7</a:t>
            </a:r>
            <a:endParaRPr lang="en-IE" sz="4400" b="1" dirty="0" smtClean="0">
              <a:ln w="28575">
                <a:noFill/>
              </a:ln>
            </a:endParaRPr>
          </a:p>
        </p:txBody>
      </p:sp>
      <p:sp>
        <p:nvSpPr>
          <p:cNvPr id="14" name="TextBox 13"/>
          <p:cNvSpPr txBox="1"/>
          <p:nvPr/>
        </p:nvSpPr>
        <p:spPr>
          <a:xfrm>
            <a:off x="4427984" y="1786508"/>
            <a:ext cx="4032448" cy="3785652"/>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4</a:t>
            </a:r>
            <a:endParaRPr lang="en-IE" sz="4000" b="1" u="sng" dirty="0" smtClean="0"/>
          </a:p>
          <a:p>
            <a:r>
              <a:rPr lang="en-IE" sz="4000" b="1" dirty="0" smtClean="0"/>
              <a:t>Amy cycles 3½Km in 15mins. How far will she cycle at the same speed in 2 hours?</a:t>
            </a:r>
            <a:endParaRPr lang="en-IE" sz="40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82471" y="1786508"/>
            <a:ext cx="3370545" cy="3573016"/>
          </a:xfrm>
          <a:prstGeom prst="rect">
            <a:avLst/>
          </a:prstGeom>
        </p:spPr>
      </p:pic>
    </p:spTree>
    <p:extLst>
      <p:ext uri="{BB962C8B-B14F-4D97-AF65-F5344CB8AC3E}">
        <p14:creationId xmlns:p14="http://schemas.microsoft.com/office/powerpoint/2010/main" val="34145667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7</a:t>
            </a:r>
            <a:endParaRPr lang="en-IE" sz="4400" b="1" dirty="0" smtClean="0">
              <a:ln w="28575">
                <a:noFill/>
              </a:ln>
            </a:endParaRPr>
          </a:p>
        </p:txBody>
      </p:sp>
      <p:sp>
        <p:nvSpPr>
          <p:cNvPr id="14" name="TextBox 13"/>
          <p:cNvSpPr txBox="1"/>
          <p:nvPr/>
        </p:nvSpPr>
        <p:spPr>
          <a:xfrm>
            <a:off x="971600" y="1628800"/>
            <a:ext cx="7272808" cy="4401205"/>
          </a:xfrm>
          <a:prstGeom prst="rect">
            <a:avLst/>
          </a:prstGeom>
          <a:solidFill>
            <a:schemeClr val="bg1"/>
          </a:solidFill>
          <a:ln w="57150">
            <a:solidFill>
              <a:schemeClr val="tx1"/>
            </a:solidFill>
          </a:ln>
        </p:spPr>
        <p:txBody>
          <a:bodyPr wrap="square" rtlCol="0">
            <a:spAutoFit/>
          </a:bodyPr>
          <a:lstStyle/>
          <a:p>
            <a:r>
              <a:rPr lang="en-IE" sz="4000" b="1" u="sng" dirty="0" smtClean="0"/>
              <a:t>Question 5</a:t>
            </a:r>
          </a:p>
          <a:p>
            <a:r>
              <a:rPr lang="en-IE" sz="6000" b="1" dirty="0" smtClean="0"/>
              <a:t>The number 10</a:t>
            </a:r>
            <a:r>
              <a:rPr lang="en-IE" sz="6000" b="1" baseline="30000" dirty="0" smtClean="0"/>
              <a:t>100</a:t>
            </a:r>
            <a:r>
              <a:rPr lang="en-IE" sz="6000" b="1" dirty="0" smtClean="0"/>
              <a:t> is a special number. Is it called: (a) Moodle (b) Googol (c) Doodle?</a:t>
            </a:r>
            <a:endParaRPr lang="en-IE" sz="6000" b="1" dirty="0"/>
          </a:p>
        </p:txBody>
      </p:sp>
    </p:spTree>
    <p:extLst>
      <p:ext uri="{BB962C8B-B14F-4D97-AF65-F5344CB8AC3E}">
        <p14:creationId xmlns:p14="http://schemas.microsoft.com/office/powerpoint/2010/main" val="35071588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4327" y="6381328"/>
            <a:ext cx="9144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16200000">
            <a:off x="-3191817" y="3190664"/>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16200000">
            <a:off x="5480991" y="3195735"/>
            <a:ext cx="6858000" cy="47667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6473081"/>
            <a:ext cx="1202330" cy="304592"/>
          </a:xfrm>
          <a:prstGeom prst="rect">
            <a:avLst/>
          </a:prstGeom>
          <a:ln w="28575">
            <a:solidFill>
              <a:schemeClr val="tx1"/>
            </a:solidFill>
          </a:ln>
        </p:spPr>
      </p:pic>
      <p:sp>
        <p:nvSpPr>
          <p:cNvPr id="11" name="TextBox 10"/>
          <p:cNvSpPr txBox="1"/>
          <p:nvPr/>
        </p:nvSpPr>
        <p:spPr>
          <a:xfrm>
            <a:off x="3779912" y="6473081"/>
            <a:ext cx="3744416" cy="307777"/>
          </a:xfrm>
          <a:prstGeom prst="rect">
            <a:avLst/>
          </a:prstGeom>
          <a:solidFill>
            <a:schemeClr val="bg1"/>
          </a:solidFill>
          <a:ln w="38100">
            <a:solidFill>
              <a:schemeClr val="tx1"/>
            </a:solidFill>
          </a:ln>
        </p:spPr>
        <p:txBody>
          <a:bodyPr wrap="square" rtlCol="0">
            <a:spAutoFit/>
          </a:bodyPr>
          <a:lstStyle/>
          <a:p>
            <a:r>
              <a:rPr lang="en-IE" sz="1400" b="1" dirty="0" smtClean="0"/>
              <a:t>© Seomra Ranga 2022 www.seomraranga.com</a:t>
            </a:r>
            <a:endParaRPr lang="en-IE" sz="1400" b="1" dirty="0"/>
          </a:p>
        </p:txBody>
      </p:sp>
      <p:sp>
        <p:nvSpPr>
          <p:cNvPr id="13" name="TextBox 12"/>
          <p:cNvSpPr txBox="1"/>
          <p:nvPr/>
        </p:nvSpPr>
        <p:spPr>
          <a:xfrm>
            <a:off x="539552" y="571327"/>
            <a:ext cx="2232247" cy="769441"/>
          </a:xfrm>
          <a:prstGeom prst="rect">
            <a:avLst/>
          </a:prstGeom>
          <a:solidFill>
            <a:schemeClr val="bg1"/>
          </a:solidFill>
          <a:ln w="38100">
            <a:solidFill>
              <a:schemeClr val="tx1"/>
            </a:solidFill>
          </a:ln>
        </p:spPr>
        <p:txBody>
          <a:bodyPr wrap="square" rtlCol="0">
            <a:spAutoFit/>
          </a:bodyPr>
          <a:lstStyle/>
          <a:p>
            <a:r>
              <a:rPr lang="en-IE" sz="4400" b="1" dirty="0" smtClean="0">
                <a:ln w="28575">
                  <a:noFill/>
                </a:ln>
              </a:rPr>
              <a:t>Round </a:t>
            </a:r>
            <a:r>
              <a:rPr lang="en-IE" sz="4400" b="1" dirty="0">
                <a:ln w="28575">
                  <a:noFill/>
                </a:ln>
              </a:rPr>
              <a:t>7</a:t>
            </a:r>
            <a:endParaRPr lang="en-IE" sz="4400" b="1" dirty="0" smtClean="0">
              <a:ln w="28575">
                <a:noFill/>
              </a:ln>
            </a:endParaRPr>
          </a:p>
        </p:txBody>
      </p:sp>
      <p:sp>
        <p:nvSpPr>
          <p:cNvPr id="14" name="TextBox 13"/>
          <p:cNvSpPr txBox="1"/>
          <p:nvPr/>
        </p:nvSpPr>
        <p:spPr>
          <a:xfrm>
            <a:off x="3527884" y="1797784"/>
            <a:ext cx="4860540" cy="4031873"/>
          </a:xfrm>
          <a:prstGeom prst="rect">
            <a:avLst/>
          </a:prstGeom>
          <a:solidFill>
            <a:schemeClr val="bg1"/>
          </a:solidFill>
          <a:ln w="57150">
            <a:solidFill>
              <a:schemeClr val="tx1"/>
            </a:solidFill>
          </a:ln>
        </p:spPr>
        <p:txBody>
          <a:bodyPr wrap="square" rtlCol="0">
            <a:spAutoFit/>
          </a:bodyPr>
          <a:lstStyle/>
          <a:p>
            <a:r>
              <a:rPr lang="en-IE" sz="4000" b="1" u="sng" dirty="0" smtClean="0"/>
              <a:t>Question </a:t>
            </a:r>
            <a:r>
              <a:rPr lang="en-IE" sz="4000" b="1" u="sng" dirty="0"/>
              <a:t>6</a:t>
            </a:r>
            <a:endParaRPr lang="en-IE" sz="4000" b="1" u="sng" dirty="0" smtClean="0"/>
          </a:p>
          <a:p>
            <a:r>
              <a:rPr lang="en-IE" sz="5400" b="1" dirty="0" smtClean="0"/>
              <a:t>Re-draw this shape after a ¾ turn anti-clockwise.</a:t>
            </a:r>
            <a:endParaRPr lang="en-IE" sz="5400" b="1" dirty="0"/>
          </a:p>
        </p:txBody>
      </p:sp>
      <p:sp>
        <p:nvSpPr>
          <p:cNvPr id="2" name="Pentagon 1"/>
          <p:cNvSpPr/>
          <p:nvPr/>
        </p:nvSpPr>
        <p:spPr>
          <a:xfrm rot="16200000">
            <a:off x="295163" y="2760548"/>
            <a:ext cx="3343617" cy="1656184"/>
          </a:xfrm>
          <a:prstGeom prst="homePlate">
            <a:avLst/>
          </a:prstGeom>
          <a:solidFill>
            <a:srgbClr val="FFFF00"/>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2089366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1384</TotalTime>
  <Words>3611</Words>
  <Application>Microsoft Office PowerPoint</Application>
  <PresentationFormat>On-screen Show (4:3)</PresentationFormat>
  <Paragraphs>713</Paragraphs>
  <Slides>151</Slides>
  <Notes>0</Notes>
  <HiddenSlides>0</HiddenSlides>
  <MMClips>0</MMClips>
  <ScaleCrop>false</ScaleCrop>
  <HeadingPairs>
    <vt:vector size="4" baseType="variant">
      <vt:variant>
        <vt:lpstr>Theme</vt:lpstr>
      </vt:variant>
      <vt:variant>
        <vt:i4>1</vt:i4>
      </vt:variant>
      <vt:variant>
        <vt:lpstr>Slide Titles</vt:lpstr>
      </vt:variant>
      <vt:variant>
        <vt:i4>151</vt:i4>
      </vt:variant>
    </vt:vector>
  </HeadingPairs>
  <TitlesOfParts>
    <vt:vector size="15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Damien</dc:creator>
  <cp:lastModifiedBy>Damien</cp:lastModifiedBy>
  <cp:revision>68</cp:revision>
  <dcterms:created xsi:type="dcterms:W3CDTF">2022-10-04T16:18:33Z</dcterms:created>
  <dcterms:modified xsi:type="dcterms:W3CDTF">2022-10-14T15:44:40Z</dcterms:modified>
</cp:coreProperties>
</file>