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slides/slide94.xml" ContentType="application/vnd.openxmlformats-officedocument.presentationml.slide+xml"/>
  <Override PartName="/ppt/slides/slide95.xml" ContentType="application/vnd.openxmlformats-officedocument.presentationml.slide+xml"/>
  <Override PartName="/ppt/slides/slide96.xml" ContentType="application/vnd.openxmlformats-officedocument.presentationml.slide+xml"/>
  <Override PartName="/ppt/slides/slide97.xml" ContentType="application/vnd.openxmlformats-officedocument.presentationml.slide+xml"/>
  <Override PartName="/ppt/slides/slide98.xml" ContentType="application/vnd.openxmlformats-officedocument.presentationml.slide+xml"/>
  <Override PartName="/ppt/slides/slide99.xml" ContentType="application/vnd.openxmlformats-officedocument.presentationml.slide+xml"/>
  <Override PartName="/ppt/slides/slide100.xml" ContentType="application/vnd.openxmlformats-officedocument.presentationml.slide+xml"/>
  <Override PartName="/ppt/slides/slide101.xml" ContentType="application/vnd.openxmlformats-officedocument.presentationml.slide+xml"/>
  <Override PartName="/ppt/slides/slide102.xml" ContentType="application/vnd.openxmlformats-officedocument.presentationml.slide+xml"/>
  <Override PartName="/ppt/slides/slide103.xml" ContentType="application/vnd.openxmlformats-officedocument.presentationml.slide+xml"/>
  <Override PartName="/ppt/slides/slide104.xml" ContentType="application/vnd.openxmlformats-officedocument.presentationml.slide+xml"/>
  <Override PartName="/ppt/slides/slide105.xml" ContentType="application/vnd.openxmlformats-officedocument.presentationml.slide+xml"/>
  <Override PartName="/ppt/slides/slide106.xml" ContentType="application/vnd.openxmlformats-officedocument.presentationml.slide+xml"/>
  <Override PartName="/ppt/slides/slide107.xml" ContentType="application/vnd.openxmlformats-officedocument.presentationml.slide+xml"/>
  <Override PartName="/ppt/slides/slide108.xml" ContentType="application/vnd.openxmlformats-officedocument.presentationml.slide+xml"/>
  <Override PartName="/ppt/slides/slide109.xml" ContentType="application/vnd.openxmlformats-officedocument.presentationml.slide+xml"/>
  <Override PartName="/ppt/slides/slide110.xml" ContentType="application/vnd.openxmlformats-officedocument.presentationml.slide+xml"/>
  <Override PartName="/ppt/slides/slide111.xml" ContentType="application/vnd.openxmlformats-officedocument.presentationml.slide+xml"/>
  <Override PartName="/ppt/slides/slide112.xml" ContentType="application/vnd.openxmlformats-officedocument.presentationml.slide+xml"/>
  <Override PartName="/ppt/slides/slide113.xml" ContentType="application/vnd.openxmlformats-officedocument.presentationml.slide+xml"/>
  <Override PartName="/ppt/slides/slide114.xml" ContentType="application/vnd.openxmlformats-officedocument.presentationml.slide+xml"/>
  <Override PartName="/ppt/slides/slide115.xml" ContentType="application/vnd.openxmlformats-officedocument.presentationml.slide+xml"/>
  <Override PartName="/ppt/slides/slide116.xml" ContentType="application/vnd.openxmlformats-officedocument.presentationml.slide+xml"/>
  <Override PartName="/ppt/slides/slide117.xml" ContentType="application/vnd.openxmlformats-officedocument.presentationml.slide+xml"/>
  <Override PartName="/ppt/slides/slide118.xml" ContentType="application/vnd.openxmlformats-officedocument.presentationml.slide+xml"/>
  <Override PartName="/ppt/slides/slide119.xml" ContentType="application/vnd.openxmlformats-officedocument.presentationml.slide+xml"/>
  <Override PartName="/ppt/slides/slide120.xml" ContentType="application/vnd.openxmlformats-officedocument.presentationml.slide+xml"/>
  <Override PartName="/ppt/slides/slide121.xml" ContentType="application/vnd.openxmlformats-officedocument.presentationml.slide+xml"/>
  <Override PartName="/ppt/slides/slide122.xml" ContentType="application/vnd.openxmlformats-officedocument.presentationml.slide+xml"/>
  <Override PartName="/ppt/slides/slide123.xml" ContentType="application/vnd.openxmlformats-officedocument.presentationml.slide+xml"/>
  <Override PartName="/ppt/slides/slide124.xml" ContentType="application/vnd.openxmlformats-officedocument.presentationml.slide+xml"/>
  <Override PartName="/ppt/slides/slide125.xml" ContentType="application/vnd.openxmlformats-officedocument.presentationml.slide+xml"/>
  <Override PartName="/ppt/slides/slide126.xml" ContentType="application/vnd.openxmlformats-officedocument.presentationml.slide+xml"/>
  <Override PartName="/ppt/slides/slide127.xml" ContentType="application/vnd.openxmlformats-officedocument.presentationml.slide+xml"/>
  <Override PartName="/ppt/slides/slide128.xml" ContentType="application/vnd.openxmlformats-officedocument.presentationml.slide+xml"/>
  <Override PartName="/ppt/slides/slide129.xml" ContentType="application/vnd.openxmlformats-officedocument.presentationml.slide+xml"/>
  <Override PartName="/ppt/slides/slide130.xml" ContentType="application/vnd.openxmlformats-officedocument.presentationml.slide+xml"/>
  <Override PartName="/ppt/slides/slide131.xml" ContentType="application/vnd.openxmlformats-officedocument.presentationml.slide+xml"/>
  <Override PartName="/ppt/slides/slide132.xml" ContentType="application/vnd.openxmlformats-officedocument.presentationml.slide+xml"/>
  <Override PartName="/ppt/slides/slide133.xml" ContentType="application/vnd.openxmlformats-officedocument.presentationml.slide+xml"/>
  <Override PartName="/ppt/slides/slide134.xml" ContentType="application/vnd.openxmlformats-officedocument.presentationml.slide+xml"/>
  <Override PartName="/ppt/slides/slide135.xml" ContentType="application/vnd.openxmlformats-officedocument.presentationml.slide+xml"/>
  <Override PartName="/ppt/slides/slide136.xml" ContentType="application/vnd.openxmlformats-officedocument.presentationml.slide+xml"/>
  <Override PartName="/ppt/slides/slide137.xml" ContentType="application/vnd.openxmlformats-officedocument.presentationml.slide+xml"/>
  <Override PartName="/ppt/slides/slide138.xml" ContentType="application/vnd.openxmlformats-officedocument.presentationml.slide+xml"/>
  <Override PartName="/ppt/slides/slide139.xml" ContentType="application/vnd.openxmlformats-officedocument.presentationml.slide+xml"/>
  <Override PartName="/ppt/slides/slide140.xml" ContentType="application/vnd.openxmlformats-officedocument.presentationml.slide+xml"/>
  <Override PartName="/ppt/slides/slide141.xml" ContentType="application/vnd.openxmlformats-officedocument.presentationml.slide+xml"/>
  <Override PartName="/ppt/slides/slide142.xml" ContentType="application/vnd.openxmlformats-officedocument.presentationml.slide+xml"/>
  <Override PartName="/ppt/slides/slide143.xml" ContentType="application/vnd.openxmlformats-officedocument.presentationml.slide+xml"/>
  <Override PartName="/ppt/slides/slide144.xml" ContentType="application/vnd.openxmlformats-officedocument.presentationml.slide+xml"/>
  <Override PartName="/ppt/slides/slide145.xml" ContentType="application/vnd.openxmlformats-officedocument.presentationml.slide+xml"/>
  <Override PartName="/ppt/slides/slide146.xml" ContentType="application/vnd.openxmlformats-officedocument.presentationml.slide+xml"/>
  <Override PartName="/ppt/slides/slide147.xml" ContentType="application/vnd.openxmlformats-officedocument.presentationml.slide+xml"/>
  <Override PartName="/ppt/slides/slide148.xml" ContentType="application/vnd.openxmlformats-officedocument.presentationml.slide+xml"/>
  <Override PartName="/ppt/slides/slide149.xml" ContentType="application/vnd.openxmlformats-officedocument.presentationml.slide+xml"/>
  <Override PartName="/ppt/slides/slide150.xml" ContentType="application/vnd.openxmlformats-officedocument.presentationml.slide+xml"/>
  <Override PartName="/ppt/slides/slide151.xml" ContentType="application/vnd.openxmlformats-officedocument.presentationml.slide+xml"/>
  <Override PartName="/ppt/slides/slide152.xml" ContentType="application/vnd.openxmlformats-officedocument.presentationml.slide+xml"/>
  <Override PartName="/ppt/slides/slide153.xml" ContentType="application/vnd.openxmlformats-officedocument.presentationml.slide+xml"/>
  <Override PartName="/ppt/slides/slide154.xml" ContentType="application/vnd.openxmlformats-officedocument.presentationml.slide+xml"/>
  <Override PartName="/ppt/slides/slide155.xml" ContentType="application/vnd.openxmlformats-officedocument.presentationml.slide+xml"/>
  <Override PartName="/ppt/slides/slide156.xml" ContentType="application/vnd.openxmlformats-officedocument.presentationml.slide+xml"/>
  <Override PartName="/ppt/slides/slide157.xml" ContentType="application/vnd.openxmlformats-officedocument.presentationml.slide+xml"/>
  <Override PartName="/ppt/slides/slide158.xml" ContentType="application/vnd.openxmlformats-officedocument.presentationml.slide+xml"/>
  <Override PartName="/ppt/slides/slide159.xml" ContentType="application/vnd.openxmlformats-officedocument.presentationml.slide+xml"/>
  <Override PartName="/ppt/slides/slide160.xml" ContentType="application/vnd.openxmlformats-officedocument.presentationml.slide+xml"/>
  <Override PartName="/ppt/slides/slide161.xml" ContentType="application/vnd.openxmlformats-officedocument.presentationml.slide+xml"/>
  <Override PartName="/ppt/slides/slide162.xml" ContentType="application/vnd.openxmlformats-officedocument.presentationml.slide+xml"/>
  <Override PartName="/ppt/slides/slide163.xml" ContentType="application/vnd.openxmlformats-officedocument.presentationml.slide+xml"/>
  <Override PartName="/ppt/slides/slide164.xml" ContentType="application/vnd.openxmlformats-officedocument.presentationml.slide+xml"/>
  <Override PartName="/ppt/slides/slide165.xml" ContentType="application/vnd.openxmlformats-officedocument.presentationml.slide+xml"/>
  <Override PartName="/ppt/slides/slide166.xml" ContentType="application/vnd.openxmlformats-officedocument.presentationml.slide+xml"/>
  <Override PartName="/ppt/slides/slide167.xml" ContentType="application/vnd.openxmlformats-officedocument.presentationml.slide+xml"/>
  <Override PartName="/ppt/slides/slide168.xml" ContentType="application/vnd.openxmlformats-officedocument.presentationml.slide+xml"/>
  <Override PartName="/ppt/slides/slide169.xml" ContentType="application/vnd.openxmlformats-officedocument.presentationml.slide+xml"/>
  <Override PartName="/ppt/slides/slide170.xml" ContentType="application/vnd.openxmlformats-officedocument.presentationml.slide+xml"/>
  <Override PartName="/ppt/slides/slide171.xml" ContentType="application/vnd.openxmlformats-officedocument.presentationml.slide+xml"/>
  <Override PartName="/ppt/slides/slide172.xml" ContentType="application/vnd.openxmlformats-officedocument.presentationml.slide+xml"/>
  <Override PartName="/ppt/slides/slide173.xml" ContentType="application/vnd.openxmlformats-officedocument.presentationml.slide+xml"/>
  <Override PartName="/ppt/slides/slide174.xml" ContentType="application/vnd.openxmlformats-officedocument.presentationml.slide+xml"/>
  <Override PartName="/ppt/slides/slide175.xml" ContentType="application/vnd.openxmlformats-officedocument.presentationml.slide+xml"/>
  <Override PartName="/ppt/slides/slide176.xml" ContentType="application/vnd.openxmlformats-officedocument.presentationml.slide+xml"/>
  <Override PartName="/ppt/slides/slide177.xml" ContentType="application/vnd.openxmlformats-officedocument.presentationml.slide+xml"/>
  <Override PartName="/ppt/slides/slide178.xml" ContentType="application/vnd.openxmlformats-officedocument.presentationml.slide+xml"/>
  <Override PartName="/ppt/slides/slide179.xml" ContentType="application/vnd.openxmlformats-officedocument.presentationml.slide+xml"/>
  <Override PartName="/ppt/slides/slide180.xml" ContentType="application/vnd.openxmlformats-officedocument.presentationml.slide+xml"/>
  <Override PartName="/ppt/slides/slide181.xml" ContentType="application/vnd.openxmlformats-officedocument.presentationml.slide+xml"/>
  <Override PartName="/ppt/slides/slide182.xml" ContentType="application/vnd.openxmlformats-officedocument.presentationml.slide+xml"/>
  <Override PartName="/ppt/slides/slide183.xml" ContentType="application/vnd.openxmlformats-officedocument.presentationml.slide+xml"/>
  <Override PartName="/ppt/slides/slide184.xml" ContentType="application/vnd.openxmlformats-officedocument.presentationml.slide+xml"/>
  <Override PartName="/ppt/slides/slide185.xml" ContentType="application/vnd.openxmlformats-officedocument.presentationml.slide+xml"/>
  <Override PartName="/ppt/slides/slide186.xml" ContentType="application/vnd.openxmlformats-officedocument.presentationml.slide+xml"/>
  <Override PartName="/ppt/slides/slide187.xml" ContentType="application/vnd.openxmlformats-officedocument.presentationml.slide+xml"/>
  <Override PartName="/ppt/slides/slide188.xml" ContentType="application/vnd.openxmlformats-officedocument.presentationml.slide+xml"/>
  <Override PartName="/ppt/slides/slide189.xml" ContentType="application/vnd.openxmlformats-officedocument.presentationml.slide+xml"/>
  <Override PartName="/ppt/slides/slide190.xml" ContentType="application/vnd.openxmlformats-officedocument.presentationml.slide+xml"/>
  <Override PartName="/ppt/slides/slide191.xml" ContentType="application/vnd.openxmlformats-officedocument.presentationml.slide+xml"/>
  <Override PartName="/ppt/slides/slide192.xml" ContentType="application/vnd.openxmlformats-officedocument.presentationml.slide+xml"/>
  <Override PartName="/ppt/slides/slide193.xml" ContentType="application/vnd.openxmlformats-officedocument.presentationml.slide+xml"/>
  <Override PartName="/ppt/slides/slide19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92" r:id="rId3"/>
    <p:sldId id="257" r:id="rId4"/>
    <p:sldId id="258" r:id="rId5"/>
    <p:sldId id="259" r:id="rId6"/>
    <p:sldId id="260" r:id="rId7"/>
    <p:sldId id="261" r:id="rId8"/>
    <p:sldId id="378" r:id="rId9"/>
    <p:sldId id="379" r:id="rId10"/>
    <p:sldId id="380" r:id="rId11"/>
    <p:sldId id="381" r:id="rId12"/>
    <p:sldId id="382" r:id="rId13"/>
    <p:sldId id="383" r:id="rId14"/>
    <p:sldId id="384" r:id="rId15"/>
    <p:sldId id="385" r:id="rId16"/>
    <p:sldId id="386" r:id="rId17"/>
    <p:sldId id="387" r:id="rId18"/>
    <p:sldId id="388" r:id="rId19"/>
    <p:sldId id="389" r:id="rId20"/>
    <p:sldId id="390" r:id="rId21"/>
    <p:sldId id="391" r:id="rId22"/>
    <p:sldId id="392" r:id="rId23"/>
    <p:sldId id="393" r:id="rId24"/>
    <p:sldId id="394" r:id="rId25"/>
    <p:sldId id="395" r:id="rId26"/>
    <p:sldId id="396" r:id="rId27"/>
    <p:sldId id="400" r:id="rId28"/>
    <p:sldId id="401" r:id="rId29"/>
    <p:sldId id="402" r:id="rId30"/>
    <p:sldId id="403" r:id="rId31"/>
    <p:sldId id="404" r:id="rId32"/>
    <p:sldId id="397" r:id="rId33"/>
    <p:sldId id="405" r:id="rId34"/>
    <p:sldId id="406" r:id="rId35"/>
    <p:sldId id="407" r:id="rId36"/>
    <p:sldId id="408" r:id="rId37"/>
    <p:sldId id="409" r:id="rId38"/>
    <p:sldId id="398" r:id="rId39"/>
    <p:sldId id="410" r:id="rId40"/>
    <p:sldId id="411" r:id="rId41"/>
    <p:sldId id="412" r:id="rId42"/>
    <p:sldId id="413" r:id="rId43"/>
    <p:sldId id="414" r:id="rId44"/>
    <p:sldId id="399" r:id="rId45"/>
    <p:sldId id="415" r:id="rId46"/>
    <p:sldId id="416" r:id="rId47"/>
    <p:sldId id="417" r:id="rId48"/>
    <p:sldId id="418" r:id="rId49"/>
    <p:sldId id="419" r:id="rId50"/>
    <p:sldId id="420" r:id="rId51"/>
    <p:sldId id="432" r:id="rId52"/>
    <p:sldId id="433" r:id="rId53"/>
    <p:sldId id="434" r:id="rId54"/>
    <p:sldId id="435" r:id="rId55"/>
    <p:sldId id="436" r:id="rId56"/>
    <p:sldId id="421" r:id="rId57"/>
    <p:sldId id="437" r:id="rId58"/>
    <p:sldId id="438" r:id="rId59"/>
    <p:sldId id="439" r:id="rId60"/>
    <p:sldId id="440" r:id="rId61"/>
    <p:sldId id="441" r:id="rId62"/>
    <p:sldId id="422" r:id="rId63"/>
    <p:sldId id="442" r:id="rId64"/>
    <p:sldId id="443" r:id="rId65"/>
    <p:sldId id="444" r:id="rId66"/>
    <p:sldId id="445" r:id="rId67"/>
    <p:sldId id="446" r:id="rId68"/>
    <p:sldId id="423" r:id="rId69"/>
    <p:sldId id="447" r:id="rId70"/>
    <p:sldId id="448" r:id="rId71"/>
    <p:sldId id="449" r:id="rId72"/>
    <p:sldId id="450" r:id="rId73"/>
    <p:sldId id="451" r:id="rId74"/>
    <p:sldId id="424" r:id="rId75"/>
    <p:sldId id="452" r:id="rId76"/>
    <p:sldId id="453" r:id="rId77"/>
    <p:sldId id="454" r:id="rId78"/>
    <p:sldId id="456" r:id="rId79"/>
    <p:sldId id="455" r:id="rId80"/>
    <p:sldId id="425" r:id="rId81"/>
    <p:sldId id="457" r:id="rId82"/>
    <p:sldId id="458" r:id="rId83"/>
    <p:sldId id="461" r:id="rId84"/>
    <p:sldId id="460" r:id="rId85"/>
    <p:sldId id="459" r:id="rId86"/>
    <p:sldId id="426" r:id="rId87"/>
    <p:sldId id="462" r:id="rId88"/>
    <p:sldId id="463" r:id="rId89"/>
    <p:sldId id="464" r:id="rId90"/>
    <p:sldId id="465" r:id="rId91"/>
    <p:sldId id="466" r:id="rId92"/>
    <p:sldId id="427" r:id="rId93"/>
    <p:sldId id="467" r:id="rId94"/>
    <p:sldId id="468" r:id="rId95"/>
    <p:sldId id="469" r:id="rId96"/>
    <p:sldId id="470" r:id="rId97"/>
    <p:sldId id="471" r:id="rId98"/>
    <p:sldId id="428" r:id="rId99"/>
    <p:sldId id="472" r:id="rId100"/>
    <p:sldId id="473" r:id="rId101"/>
    <p:sldId id="474" r:id="rId102"/>
    <p:sldId id="475" r:id="rId103"/>
    <p:sldId id="476" r:id="rId104"/>
    <p:sldId id="429" r:id="rId105"/>
    <p:sldId id="477" r:id="rId106"/>
    <p:sldId id="478" r:id="rId107"/>
    <p:sldId id="479" r:id="rId108"/>
    <p:sldId id="480" r:id="rId109"/>
    <p:sldId id="481" r:id="rId110"/>
    <p:sldId id="430" r:id="rId111"/>
    <p:sldId id="482" r:id="rId112"/>
    <p:sldId id="483" r:id="rId113"/>
    <p:sldId id="484" r:id="rId114"/>
    <p:sldId id="485" r:id="rId115"/>
    <p:sldId id="486" r:id="rId116"/>
    <p:sldId id="431" r:id="rId117"/>
    <p:sldId id="487" r:id="rId118"/>
    <p:sldId id="488" r:id="rId119"/>
    <p:sldId id="489" r:id="rId120"/>
    <p:sldId id="490" r:id="rId121"/>
    <p:sldId id="491" r:id="rId122"/>
    <p:sldId id="492" r:id="rId123"/>
    <p:sldId id="493" r:id="rId124"/>
    <p:sldId id="494" r:id="rId125"/>
    <p:sldId id="495" r:id="rId126"/>
    <p:sldId id="496" r:id="rId127"/>
    <p:sldId id="497" r:id="rId128"/>
    <p:sldId id="498" r:id="rId129"/>
    <p:sldId id="499" r:id="rId130"/>
    <p:sldId id="500" r:id="rId131"/>
    <p:sldId id="501" r:id="rId132"/>
    <p:sldId id="502" r:id="rId133"/>
    <p:sldId id="503" r:id="rId134"/>
    <p:sldId id="504" r:id="rId135"/>
    <p:sldId id="505" r:id="rId136"/>
    <p:sldId id="506" r:id="rId137"/>
    <p:sldId id="507" r:id="rId138"/>
    <p:sldId id="508" r:id="rId139"/>
    <p:sldId id="509" r:id="rId140"/>
    <p:sldId id="510" r:id="rId141"/>
    <p:sldId id="511" r:id="rId142"/>
    <p:sldId id="513" r:id="rId143"/>
    <p:sldId id="514" r:id="rId144"/>
    <p:sldId id="515" r:id="rId145"/>
    <p:sldId id="516" r:id="rId146"/>
    <p:sldId id="512" r:id="rId147"/>
    <p:sldId id="517" r:id="rId148"/>
    <p:sldId id="518" r:id="rId149"/>
    <p:sldId id="519" r:id="rId150"/>
    <p:sldId id="520" r:id="rId151"/>
    <p:sldId id="521" r:id="rId152"/>
    <p:sldId id="522" r:id="rId153"/>
    <p:sldId id="523" r:id="rId154"/>
    <p:sldId id="524" r:id="rId155"/>
    <p:sldId id="525" r:id="rId156"/>
    <p:sldId id="526" r:id="rId157"/>
    <p:sldId id="527" r:id="rId158"/>
    <p:sldId id="528" r:id="rId159"/>
    <p:sldId id="529" r:id="rId160"/>
    <p:sldId id="530" r:id="rId161"/>
    <p:sldId id="531" r:id="rId162"/>
    <p:sldId id="532" r:id="rId163"/>
    <p:sldId id="533" r:id="rId164"/>
    <p:sldId id="534" r:id="rId165"/>
    <p:sldId id="539" r:id="rId166"/>
    <p:sldId id="540" r:id="rId167"/>
    <p:sldId id="541" r:id="rId168"/>
    <p:sldId id="542" r:id="rId169"/>
    <p:sldId id="543" r:id="rId170"/>
    <p:sldId id="535" r:id="rId171"/>
    <p:sldId id="544" r:id="rId172"/>
    <p:sldId id="545" r:id="rId173"/>
    <p:sldId id="546" r:id="rId174"/>
    <p:sldId id="547" r:id="rId175"/>
    <p:sldId id="548" r:id="rId176"/>
    <p:sldId id="536" r:id="rId177"/>
    <p:sldId id="549" r:id="rId178"/>
    <p:sldId id="550" r:id="rId179"/>
    <p:sldId id="551" r:id="rId180"/>
    <p:sldId id="552" r:id="rId181"/>
    <p:sldId id="553" r:id="rId182"/>
    <p:sldId id="537" r:id="rId183"/>
    <p:sldId id="554" r:id="rId184"/>
    <p:sldId id="555" r:id="rId185"/>
    <p:sldId id="556" r:id="rId186"/>
    <p:sldId id="557" r:id="rId187"/>
    <p:sldId id="558" r:id="rId188"/>
    <p:sldId id="538" r:id="rId189"/>
    <p:sldId id="559" r:id="rId190"/>
    <p:sldId id="560" r:id="rId191"/>
    <p:sldId id="561" r:id="rId192"/>
    <p:sldId id="562" r:id="rId193"/>
    <p:sldId id="563" r:id="rId194"/>
    <p:sldId id="564" r:id="rId195"/>
  </p:sldIdLst>
  <p:sldSz cx="9144000" cy="6858000" type="screen4x3"/>
  <p:notesSz cx="6797675" cy="99282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6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0" d="100"/>
        <a:sy n="60" d="100"/>
      </p:scale>
      <p:origin x="0" y="8016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17" Type="http://schemas.openxmlformats.org/officeDocument/2006/relationships/slide" Target="slides/slide116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63" Type="http://schemas.openxmlformats.org/officeDocument/2006/relationships/slide" Target="slides/slide62.xml"/><Relationship Id="rId84" Type="http://schemas.openxmlformats.org/officeDocument/2006/relationships/slide" Target="slides/slide83.xml"/><Relationship Id="rId138" Type="http://schemas.openxmlformats.org/officeDocument/2006/relationships/slide" Target="slides/slide137.xml"/><Relationship Id="rId159" Type="http://schemas.openxmlformats.org/officeDocument/2006/relationships/slide" Target="slides/slide158.xml"/><Relationship Id="rId170" Type="http://schemas.openxmlformats.org/officeDocument/2006/relationships/slide" Target="slides/slide169.xml"/><Relationship Id="rId191" Type="http://schemas.openxmlformats.org/officeDocument/2006/relationships/slide" Target="slides/slide190.xml"/><Relationship Id="rId196" Type="http://schemas.openxmlformats.org/officeDocument/2006/relationships/presProps" Target="presProps.xml"/><Relationship Id="rId16" Type="http://schemas.openxmlformats.org/officeDocument/2006/relationships/slide" Target="slides/slide15.xml"/><Relationship Id="rId107" Type="http://schemas.openxmlformats.org/officeDocument/2006/relationships/slide" Target="slides/slide106.xml"/><Relationship Id="rId11" Type="http://schemas.openxmlformats.org/officeDocument/2006/relationships/slide" Target="slides/slide10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102" Type="http://schemas.openxmlformats.org/officeDocument/2006/relationships/slide" Target="slides/slide101.xml"/><Relationship Id="rId123" Type="http://schemas.openxmlformats.org/officeDocument/2006/relationships/slide" Target="slides/slide122.xml"/><Relationship Id="rId128" Type="http://schemas.openxmlformats.org/officeDocument/2006/relationships/slide" Target="slides/slide127.xml"/><Relationship Id="rId144" Type="http://schemas.openxmlformats.org/officeDocument/2006/relationships/slide" Target="slides/slide143.xml"/><Relationship Id="rId149" Type="http://schemas.openxmlformats.org/officeDocument/2006/relationships/slide" Target="slides/slide148.xml"/><Relationship Id="rId5" Type="http://schemas.openxmlformats.org/officeDocument/2006/relationships/slide" Target="slides/slide4.xml"/><Relationship Id="rId90" Type="http://schemas.openxmlformats.org/officeDocument/2006/relationships/slide" Target="slides/slide89.xml"/><Relationship Id="rId95" Type="http://schemas.openxmlformats.org/officeDocument/2006/relationships/slide" Target="slides/slide94.xml"/><Relationship Id="rId160" Type="http://schemas.openxmlformats.org/officeDocument/2006/relationships/slide" Target="slides/slide159.xml"/><Relationship Id="rId165" Type="http://schemas.openxmlformats.org/officeDocument/2006/relationships/slide" Target="slides/slide164.xml"/><Relationship Id="rId181" Type="http://schemas.openxmlformats.org/officeDocument/2006/relationships/slide" Target="slides/slide180.xml"/><Relationship Id="rId186" Type="http://schemas.openxmlformats.org/officeDocument/2006/relationships/slide" Target="slides/slide185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113" Type="http://schemas.openxmlformats.org/officeDocument/2006/relationships/slide" Target="slides/slide112.xml"/><Relationship Id="rId118" Type="http://schemas.openxmlformats.org/officeDocument/2006/relationships/slide" Target="slides/slide117.xml"/><Relationship Id="rId134" Type="http://schemas.openxmlformats.org/officeDocument/2006/relationships/slide" Target="slides/slide133.xml"/><Relationship Id="rId139" Type="http://schemas.openxmlformats.org/officeDocument/2006/relationships/slide" Target="slides/slide138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150" Type="http://schemas.openxmlformats.org/officeDocument/2006/relationships/slide" Target="slides/slide149.xml"/><Relationship Id="rId155" Type="http://schemas.openxmlformats.org/officeDocument/2006/relationships/slide" Target="slides/slide154.xml"/><Relationship Id="rId171" Type="http://schemas.openxmlformats.org/officeDocument/2006/relationships/slide" Target="slides/slide170.xml"/><Relationship Id="rId176" Type="http://schemas.openxmlformats.org/officeDocument/2006/relationships/slide" Target="slides/slide175.xml"/><Relationship Id="rId192" Type="http://schemas.openxmlformats.org/officeDocument/2006/relationships/slide" Target="slides/slide191.xml"/><Relationship Id="rId197" Type="http://schemas.openxmlformats.org/officeDocument/2006/relationships/viewProps" Target="viewProps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59" Type="http://schemas.openxmlformats.org/officeDocument/2006/relationships/slide" Target="slides/slide58.xml"/><Relationship Id="rId103" Type="http://schemas.openxmlformats.org/officeDocument/2006/relationships/slide" Target="slides/slide102.xml"/><Relationship Id="rId108" Type="http://schemas.openxmlformats.org/officeDocument/2006/relationships/slide" Target="slides/slide107.xml"/><Relationship Id="rId124" Type="http://schemas.openxmlformats.org/officeDocument/2006/relationships/slide" Target="slides/slide123.xml"/><Relationship Id="rId129" Type="http://schemas.openxmlformats.org/officeDocument/2006/relationships/slide" Target="slides/slide128.xml"/><Relationship Id="rId54" Type="http://schemas.openxmlformats.org/officeDocument/2006/relationships/slide" Target="slides/slide53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91" Type="http://schemas.openxmlformats.org/officeDocument/2006/relationships/slide" Target="slides/slide90.xml"/><Relationship Id="rId96" Type="http://schemas.openxmlformats.org/officeDocument/2006/relationships/slide" Target="slides/slide95.xml"/><Relationship Id="rId140" Type="http://schemas.openxmlformats.org/officeDocument/2006/relationships/slide" Target="slides/slide139.xml"/><Relationship Id="rId145" Type="http://schemas.openxmlformats.org/officeDocument/2006/relationships/slide" Target="slides/slide144.xml"/><Relationship Id="rId161" Type="http://schemas.openxmlformats.org/officeDocument/2006/relationships/slide" Target="slides/slide160.xml"/><Relationship Id="rId166" Type="http://schemas.openxmlformats.org/officeDocument/2006/relationships/slide" Target="slides/slide165.xml"/><Relationship Id="rId182" Type="http://schemas.openxmlformats.org/officeDocument/2006/relationships/slide" Target="slides/slide181.xml"/><Relationship Id="rId187" Type="http://schemas.openxmlformats.org/officeDocument/2006/relationships/slide" Target="slides/slide186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49" Type="http://schemas.openxmlformats.org/officeDocument/2006/relationships/slide" Target="slides/slide48.xml"/><Relationship Id="rId114" Type="http://schemas.openxmlformats.org/officeDocument/2006/relationships/slide" Target="slides/slide113.xml"/><Relationship Id="rId119" Type="http://schemas.openxmlformats.org/officeDocument/2006/relationships/slide" Target="slides/slide118.xml"/><Relationship Id="rId44" Type="http://schemas.openxmlformats.org/officeDocument/2006/relationships/slide" Target="slides/slide43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130" Type="http://schemas.openxmlformats.org/officeDocument/2006/relationships/slide" Target="slides/slide129.xml"/><Relationship Id="rId135" Type="http://schemas.openxmlformats.org/officeDocument/2006/relationships/slide" Target="slides/slide134.xml"/><Relationship Id="rId151" Type="http://schemas.openxmlformats.org/officeDocument/2006/relationships/slide" Target="slides/slide150.xml"/><Relationship Id="rId156" Type="http://schemas.openxmlformats.org/officeDocument/2006/relationships/slide" Target="slides/slide155.xml"/><Relationship Id="rId177" Type="http://schemas.openxmlformats.org/officeDocument/2006/relationships/slide" Target="slides/slide176.xml"/><Relationship Id="rId198" Type="http://schemas.openxmlformats.org/officeDocument/2006/relationships/theme" Target="theme/theme1.xml"/><Relationship Id="rId172" Type="http://schemas.openxmlformats.org/officeDocument/2006/relationships/slide" Target="slides/slide171.xml"/><Relationship Id="rId193" Type="http://schemas.openxmlformats.org/officeDocument/2006/relationships/slide" Target="slides/slide192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109" Type="http://schemas.openxmlformats.org/officeDocument/2006/relationships/slide" Target="slides/slide10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97" Type="http://schemas.openxmlformats.org/officeDocument/2006/relationships/slide" Target="slides/slide96.xml"/><Relationship Id="rId104" Type="http://schemas.openxmlformats.org/officeDocument/2006/relationships/slide" Target="slides/slide103.xml"/><Relationship Id="rId120" Type="http://schemas.openxmlformats.org/officeDocument/2006/relationships/slide" Target="slides/slide119.xml"/><Relationship Id="rId125" Type="http://schemas.openxmlformats.org/officeDocument/2006/relationships/slide" Target="slides/slide124.xml"/><Relationship Id="rId141" Type="http://schemas.openxmlformats.org/officeDocument/2006/relationships/slide" Target="slides/slide140.xml"/><Relationship Id="rId146" Type="http://schemas.openxmlformats.org/officeDocument/2006/relationships/slide" Target="slides/slide145.xml"/><Relationship Id="rId167" Type="http://schemas.openxmlformats.org/officeDocument/2006/relationships/slide" Target="slides/slide166.xml"/><Relationship Id="rId188" Type="http://schemas.openxmlformats.org/officeDocument/2006/relationships/slide" Target="slides/slide187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slide" Target="slides/slide91.xml"/><Relationship Id="rId162" Type="http://schemas.openxmlformats.org/officeDocument/2006/relationships/slide" Target="slides/slide161.xml"/><Relationship Id="rId183" Type="http://schemas.openxmlformats.org/officeDocument/2006/relationships/slide" Target="slides/slide182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4" Type="http://schemas.openxmlformats.org/officeDocument/2006/relationships/slide" Target="slides/slide23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66" Type="http://schemas.openxmlformats.org/officeDocument/2006/relationships/slide" Target="slides/slide65.xml"/><Relationship Id="rId87" Type="http://schemas.openxmlformats.org/officeDocument/2006/relationships/slide" Target="slides/slide86.xml"/><Relationship Id="rId110" Type="http://schemas.openxmlformats.org/officeDocument/2006/relationships/slide" Target="slides/slide109.xml"/><Relationship Id="rId115" Type="http://schemas.openxmlformats.org/officeDocument/2006/relationships/slide" Target="slides/slide114.xml"/><Relationship Id="rId131" Type="http://schemas.openxmlformats.org/officeDocument/2006/relationships/slide" Target="slides/slide130.xml"/><Relationship Id="rId136" Type="http://schemas.openxmlformats.org/officeDocument/2006/relationships/slide" Target="slides/slide135.xml"/><Relationship Id="rId157" Type="http://schemas.openxmlformats.org/officeDocument/2006/relationships/slide" Target="slides/slide156.xml"/><Relationship Id="rId178" Type="http://schemas.openxmlformats.org/officeDocument/2006/relationships/slide" Target="slides/slide177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152" Type="http://schemas.openxmlformats.org/officeDocument/2006/relationships/slide" Target="slides/slide151.xml"/><Relationship Id="rId173" Type="http://schemas.openxmlformats.org/officeDocument/2006/relationships/slide" Target="slides/slide172.xml"/><Relationship Id="rId194" Type="http://schemas.openxmlformats.org/officeDocument/2006/relationships/slide" Target="slides/slide193.xml"/><Relationship Id="rId199" Type="http://schemas.openxmlformats.org/officeDocument/2006/relationships/tableStyles" Target="tableStyles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56" Type="http://schemas.openxmlformats.org/officeDocument/2006/relationships/slide" Target="slides/slide55.xml"/><Relationship Id="rId77" Type="http://schemas.openxmlformats.org/officeDocument/2006/relationships/slide" Target="slides/slide76.xml"/><Relationship Id="rId100" Type="http://schemas.openxmlformats.org/officeDocument/2006/relationships/slide" Target="slides/slide99.xml"/><Relationship Id="rId105" Type="http://schemas.openxmlformats.org/officeDocument/2006/relationships/slide" Target="slides/slide104.xml"/><Relationship Id="rId126" Type="http://schemas.openxmlformats.org/officeDocument/2006/relationships/slide" Target="slides/slide125.xml"/><Relationship Id="rId147" Type="http://schemas.openxmlformats.org/officeDocument/2006/relationships/slide" Target="slides/slide146.xml"/><Relationship Id="rId168" Type="http://schemas.openxmlformats.org/officeDocument/2006/relationships/slide" Target="slides/slide167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93" Type="http://schemas.openxmlformats.org/officeDocument/2006/relationships/slide" Target="slides/slide92.xml"/><Relationship Id="rId98" Type="http://schemas.openxmlformats.org/officeDocument/2006/relationships/slide" Target="slides/slide97.xml"/><Relationship Id="rId121" Type="http://schemas.openxmlformats.org/officeDocument/2006/relationships/slide" Target="slides/slide120.xml"/><Relationship Id="rId142" Type="http://schemas.openxmlformats.org/officeDocument/2006/relationships/slide" Target="slides/slide141.xml"/><Relationship Id="rId163" Type="http://schemas.openxmlformats.org/officeDocument/2006/relationships/slide" Target="slides/slide162.xml"/><Relationship Id="rId184" Type="http://schemas.openxmlformats.org/officeDocument/2006/relationships/slide" Target="slides/slide183.xml"/><Relationship Id="rId189" Type="http://schemas.openxmlformats.org/officeDocument/2006/relationships/slide" Target="slides/slide188.xml"/><Relationship Id="rId3" Type="http://schemas.openxmlformats.org/officeDocument/2006/relationships/slide" Target="slides/slide2.xml"/><Relationship Id="rId25" Type="http://schemas.openxmlformats.org/officeDocument/2006/relationships/slide" Target="slides/slide24.xml"/><Relationship Id="rId46" Type="http://schemas.openxmlformats.org/officeDocument/2006/relationships/slide" Target="slides/slide45.xml"/><Relationship Id="rId67" Type="http://schemas.openxmlformats.org/officeDocument/2006/relationships/slide" Target="slides/slide66.xml"/><Relationship Id="rId116" Type="http://schemas.openxmlformats.org/officeDocument/2006/relationships/slide" Target="slides/slide115.xml"/><Relationship Id="rId137" Type="http://schemas.openxmlformats.org/officeDocument/2006/relationships/slide" Target="slides/slide136.xml"/><Relationship Id="rId158" Type="http://schemas.openxmlformats.org/officeDocument/2006/relationships/slide" Target="slides/slide157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62" Type="http://schemas.openxmlformats.org/officeDocument/2006/relationships/slide" Target="slides/slide61.xml"/><Relationship Id="rId83" Type="http://schemas.openxmlformats.org/officeDocument/2006/relationships/slide" Target="slides/slide82.xml"/><Relationship Id="rId88" Type="http://schemas.openxmlformats.org/officeDocument/2006/relationships/slide" Target="slides/slide87.xml"/><Relationship Id="rId111" Type="http://schemas.openxmlformats.org/officeDocument/2006/relationships/slide" Target="slides/slide110.xml"/><Relationship Id="rId132" Type="http://schemas.openxmlformats.org/officeDocument/2006/relationships/slide" Target="slides/slide131.xml"/><Relationship Id="rId153" Type="http://schemas.openxmlformats.org/officeDocument/2006/relationships/slide" Target="slides/slide152.xml"/><Relationship Id="rId174" Type="http://schemas.openxmlformats.org/officeDocument/2006/relationships/slide" Target="slides/slide173.xml"/><Relationship Id="rId179" Type="http://schemas.openxmlformats.org/officeDocument/2006/relationships/slide" Target="slides/slide178.xml"/><Relationship Id="rId195" Type="http://schemas.openxmlformats.org/officeDocument/2006/relationships/slide" Target="slides/slide194.xml"/><Relationship Id="rId190" Type="http://schemas.openxmlformats.org/officeDocument/2006/relationships/slide" Target="slides/slide189.xml"/><Relationship Id="rId15" Type="http://schemas.openxmlformats.org/officeDocument/2006/relationships/slide" Target="slides/slide14.xml"/><Relationship Id="rId36" Type="http://schemas.openxmlformats.org/officeDocument/2006/relationships/slide" Target="slides/slide35.xml"/><Relationship Id="rId57" Type="http://schemas.openxmlformats.org/officeDocument/2006/relationships/slide" Target="slides/slide56.xml"/><Relationship Id="rId106" Type="http://schemas.openxmlformats.org/officeDocument/2006/relationships/slide" Target="slides/slide105.xml"/><Relationship Id="rId127" Type="http://schemas.openxmlformats.org/officeDocument/2006/relationships/slide" Target="slides/slide12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52" Type="http://schemas.openxmlformats.org/officeDocument/2006/relationships/slide" Target="slides/slide51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94" Type="http://schemas.openxmlformats.org/officeDocument/2006/relationships/slide" Target="slides/slide93.xml"/><Relationship Id="rId99" Type="http://schemas.openxmlformats.org/officeDocument/2006/relationships/slide" Target="slides/slide98.xml"/><Relationship Id="rId101" Type="http://schemas.openxmlformats.org/officeDocument/2006/relationships/slide" Target="slides/slide100.xml"/><Relationship Id="rId122" Type="http://schemas.openxmlformats.org/officeDocument/2006/relationships/slide" Target="slides/slide121.xml"/><Relationship Id="rId143" Type="http://schemas.openxmlformats.org/officeDocument/2006/relationships/slide" Target="slides/slide142.xml"/><Relationship Id="rId148" Type="http://schemas.openxmlformats.org/officeDocument/2006/relationships/slide" Target="slides/slide147.xml"/><Relationship Id="rId164" Type="http://schemas.openxmlformats.org/officeDocument/2006/relationships/slide" Target="slides/slide163.xml"/><Relationship Id="rId169" Type="http://schemas.openxmlformats.org/officeDocument/2006/relationships/slide" Target="slides/slide168.xml"/><Relationship Id="rId185" Type="http://schemas.openxmlformats.org/officeDocument/2006/relationships/slide" Target="slides/slide184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80" Type="http://schemas.openxmlformats.org/officeDocument/2006/relationships/slide" Target="slides/slide179.xml"/><Relationship Id="rId26" Type="http://schemas.openxmlformats.org/officeDocument/2006/relationships/slide" Target="slides/slide25.xml"/><Relationship Id="rId47" Type="http://schemas.openxmlformats.org/officeDocument/2006/relationships/slide" Target="slides/slide46.xml"/><Relationship Id="rId68" Type="http://schemas.openxmlformats.org/officeDocument/2006/relationships/slide" Target="slides/slide67.xml"/><Relationship Id="rId89" Type="http://schemas.openxmlformats.org/officeDocument/2006/relationships/slide" Target="slides/slide88.xml"/><Relationship Id="rId112" Type="http://schemas.openxmlformats.org/officeDocument/2006/relationships/slide" Target="slides/slide111.xml"/><Relationship Id="rId133" Type="http://schemas.openxmlformats.org/officeDocument/2006/relationships/slide" Target="slides/slide132.xml"/><Relationship Id="rId154" Type="http://schemas.openxmlformats.org/officeDocument/2006/relationships/slide" Target="slides/slide153.xml"/><Relationship Id="rId175" Type="http://schemas.openxmlformats.org/officeDocument/2006/relationships/slide" Target="slides/slide174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D8EF29-F175-4406-A938-0A6E29358502}" type="datetimeFigureOut">
              <a:rPr lang="en-IE" smtClean="0"/>
              <a:t>30/04/2022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53E0C-5695-4EF0-8877-770078C3066D}" type="slidenum">
              <a:rPr lang="en-IE" smtClean="0"/>
              <a:t>‹#›</a:t>
            </a:fld>
            <a:endParaRPr lang="en-IE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 spd="slow">
    <p:cover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D8EF29-F175-4406-A938-0A6E29358502}" type="datetimeFigureOut">
              <a:rPr lang="en-IE" smtClean="0"/>
              <a:t>30/04/2022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53E0C-5695-4EF0-8877-770078C3066D}" type="slidenum">
              <a:rPr lang="en-IE" smtClean="0"/>
              <a:t>‹#›</a:t>
            </a:fld>
            <a:endParaRPr lang="en-IE"/>
          </a:p>
        </p:txBody>
      </p:sp>
    </p:spTree>
  </p:cSld>
  <p:clrMapOvr>
    <a:masterClrMapping/>
  </p:clrMapOvr>
  <p:transition spd="slow">
    <p:cover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1"/>
            <a:ext cx="1828800" cy="5410199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D8EF29-F175-4406-A938-0A6E29358502}" type="datetimeFigureOut">
              <a:rPr lang="en-IE" smtClean="0"/>
              <a:t>30/04/2022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53E0C-5695-4EF0-8877-770078C3066D}" type="slidenum">
              <a:rPr lang="en-IE" smtClean="0"/>
              <a:t>‹#›</a:t>
            </a:fld>
            <a:endParaRPr lang="en-IE"/>
          </a:p>
        </p:txBody>
      </p:sp>
    </p:spTree>
  </p:cSld>
  <p:clrMapOvr>
    <a:masterClrMapping/>
  </p:clrMapOvr>
  <p:transition spd="slow">
    <p:cover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D8EF29-F175-4406-A938-0A6E29358502}" type="datetimeFigureOut">
              <a:rPr lang="en-IE" smtClean="0"/>
              <a:t>30/04/2022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53E0C-5695-4EF0-8877-770078C3066D}" type="slidenum">
              <a:rPr lang="en-IE" smtClean="0"/>
              <a:t>‹#›</a:t>
            </a:fld>
            <a:endParaRPr lang="en-IE"/>
          </a:p>
        </p:txBody>
      </p:sp>
    </p:spTree>
  </p:cSld>
  <p:clrMapOvr>
    <a:masterClrMapping/>
  </p:clrMapOvr>
  <p:transition spd="slow">
    <p:cover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54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D8EF29-F175-4406-A938-0A6E29358502}" type="datetimeFigureOut">
              <a:rPr lang="en-IE" smtClean="0"/>
              <a:t>30/04/2022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53E0C-5695-4EF0-8877-770078C3066D}" type="slidenum">
              <a:rPr lang="en-IE" smtClean="0"/>
              <a:t>‹#›</a:t>
            </a:fld>
            <a:endParaRPr lang="en-IE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 spd="slow">
    <p:cover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D8EF29-F175-4406-A938-0A6E29358502}" type="datetimeFigureOut">
              <a:rPr lang="en-IE" smtClean="0"/>
              <a:t>30/04/2022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53E0C-5695-4EF0-8877-770078C3066D}" type="slidenum">
              <a:rPr lang="en-IE" smtClean="0"/>
              <a:t>‹#›</a:t>
            </a:fld>
            <a:endParaRPr lang="en-IE"/>
          </a:p>
        </p:txBody>
      </p:sp>
    </p:spTree>
  </p:cSld>
  <p:clrMapOvr>
    <a:masterClrMapping/>
  </p:clrMapOvr>
  <p:transition spd="slow">
    <p:cover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D8EF29-F175-4406-A938-0A6E29358502}" type="datetimeFigureOut">
              <a:rPr lang="en-IE" smtClean="0"/>
              <a:t>30/04/2022</a:t>
            </a:fld>
            <a:endParaRPr lang="en-I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53E0C-5695-4EF0-8877-770078C3066D}" type="slidenum">
              <a:rPr lang="en-IE" smtClean="0"/>
              <a:t>‹#›</a:t>
            </a:fld>
            <a:endParaRPr lang="en-IE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slow">
    <p:cover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D8EF29-F175-4406-A938-0A6E29358502}" type="datetimeFigureOut">
              <a:rPr lang="en-IE" smtClean="0"/>
              <a:t>30/04/2022</a:t>
            </a:fld>
            <a:endParaRPr lang="en-I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53E0C-5695-4EF0-8877-770078C3066D}" type="slidenum">
              <a:rPr lang="en-IE" smtClean="0"/>
              <a:t>‹#›</a:t>
            </a:fld>
            <a:endParaRPr lang="en-IE"/>
          </a:p>
        </p:txBody>
      </p:sp>
    </p:spTree>
  </p:cSld>
  <p:clrMapOvr>
    <a:masterClrMapping/>
  </p:clrMapOvr>
  <p:transition spd="slow">
    <p:cover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D8EF29-F175-4406-A938-0A6E29358502}" type="datetimeFigureOut">
              <a:rPr lang="en-IE" smtClean="0"/>
              <a:t>30/04/2022</a:t>
            </a:fld>
            <a:endParaRPr lang="en-I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53E0C-5695-4EF0-8877-770078C3066D}" type="slidenum">
              <a:rPr lang="en-IE" smtClean="0"/>
              <a:t>‹#›</a:t>
            </a:fld>
            <a:endParaRPr lang="en-IE"/>
          </a:p>
        </p:txBody>
      </p:sp>
    </p:spTree>
  </p:cSld>
  <p:clrMapOvr>
    <a:masterClrMapping/>
  </p:clrMapOvr>
  <p:transition spd="slow">
    <p:cover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0"/>
            <a:ext cx="4594934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1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D8EF29-F175-4406-A938-0A6E29358502}" type="datetimeFigureOut">
              <a:rPr lang="en-IE" smtClean="0"/>
              <a:t>30/04/2022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53E0C-5695-4EF0-8877-770078C3066D}" type="slidenum">
              <a:rPr lang="en-IE" smtClean="0"/>
              <a:t>‹#›</a:t>
            </a:fld>
            <a:endParaRPr lang="en-IE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0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slow">
    <p:cover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D8EF29-F175-4406-A938-0A6E29358502}" type="datetimeFigureOut">
              <a:rPr lang="en-IE" smtClean="0"/>
              <a:t>30/04/2022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53E0C-5695-4EF0-8877-770078C3066D}" type="slidenum">
              <a:rPr lang="en-IE" smtClean="0"/>
              <a:t>‹#›</a:t>
            </a:fld>
            <a:endParaRPr lang="en-IE"/>
          </a:p>
        </p:txBody>
      </p:sp>
    </p:spTree>
  </p:cSld>
  <p:clrMapOvr>
    <a:masterClrMapping/>
  </p:clrMapOvr>
  <p:transition spd="slow">
    <p:cover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6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F3D8EF29-F175-4406-A938-0A6E29358502}" type="datetimeFigureOut">
              <a:rPr lang="en-IE" smtClean="0"/>
              <a:t>30/04/2022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6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68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03A53E0C-5695-4EF0-8877-770078C3066D}" type="slidenum">
              <a:rPr lang="en-IE" smtClean="0"/>
              <a:t>‹#›</a:t>
            </a:fld>
            <a:endParaRPr lang="en-IE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slow">
    <p:cover/>
  </p:transition>
  <p:txStyles>
    <p:titleStyle>
      <a:lvl1pPr algn="l" defTabSz="914400" rtl="0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6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10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10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10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10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10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0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10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10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10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10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1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1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1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1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1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1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1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1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1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1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1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1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1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1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1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1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1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1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1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1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1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1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1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1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1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1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1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1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1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1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1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1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1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15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15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5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15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15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15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15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15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5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16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16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16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16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16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6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16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16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16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16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17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7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17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17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17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17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17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7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17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17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18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18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18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8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18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18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18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18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18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8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19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19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19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19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19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6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6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6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6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7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7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7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7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7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7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7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7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7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8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8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8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8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8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8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8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9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9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9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9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9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9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9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9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IE" dirty="0" smtClean="0">
                <a:ln w="28575">
                  <a:solidFill>
                    <a:schemeClr val="bg1"/>
                  </a:solidFill>
                </a:ln>
              </a:rPr>
              <a:t>Word of the Day</a:t>
            </a:r>
            <a:endParaRPr lang="en-IE" dirty="0">
              <a:ln w="28575">
                <a:solidFill>
                  <a:schemeClr val="bg1"/>
                </a:solidFill>
              </a:ln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55576" y="5085184"/>
            <a:ext cx="7554416" cy="576808"/>
          </a:xfrm>
        </p:spPr>
        <p:txBody>
          <a:bodyPr/>
          <a:lstStyle/>
          <a:p>
            <a:pPr algn="ctr"/>
            <a:r>
              <a:rPr lang="en-IE" b="1" dirty="0" smtClean="0">
                <a:latin typeface="Segoe Print" panose="02000600000000000000" pitchFamily="2" charset="0"/>
              </a:rPr>
              <a:t>Learn and use a new word every day.</a:t>
            </a:r>
            <a:endParaRPr lang="en-IE" b="1" dirty="0">
              <a:latin typeface="Segoe Print" panose="02000600000000000000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051720" y="6381328"/>
            <a:ext cx="554461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>
                <a:latin typeface="Segoe Print" panose="02000600000000000000" pitchFamily="2" charset="0"/>
              </a:rPr>
              <a:t>© Seomra </a:t>
            </a:r>
            <a:r>
              <a:rPr lang="en-IE" sz="1200" b="1" dirty="0" err="1" smtClean="0">
                <a:latin typeface="Segoe Print" panose="02000600000000000000" pitchFamily="2" charset="0"/>
              </a:rPr>
              <a:t>Ranga</a:t>
            </a:r>
            <a:r>
              <a:rPr lang="en-IE" sz="1200" b="1" dirty="0" smtClean="0">
                <a:latin typeface="Segoe Print" panose="02000600000000000000" pitchFamily="2" charset="0"/>
              </a:rPr>
              <a:t> 2022 www.seomraranga.com</a:t>
            </a:r>
            <a:endParaRPr lang="en-IE" sz="1200" b="1" dirty="0">
              <a:latin typeface="Segoe Print" panose="02000600000000000000" pitchFamily="2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6314668"/>
            <a:ext cx="1619672" cy="4103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27378096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7584" y="44624"/>
            <a:ext cx="7543800" cy="1676400"/>
          </a:xfrm>
        </p:spPr>
        <p:txBody>
          <a:bodyPr>
            <a:normAutofit/>
          </a:bodyPr>
          <a:lstStyle/>
          <a:p>
            <a:r>
              <a:rPr lang="en-IE" sz="9600" dirty="0" smtClean="0">
                <a:ln w="28575">
                  <a:solidFill>
                    <a:schemeClr val="bg1"/>
                  </a:solidFill>
                </a:ln>
              </a:rPr>
              <a:t>SPECIES</a:t>
            </a:r>
            <a:endParaRPr lang="en-IE" sz="9600" dirty="0">
              <a:ln w="28575">
                <a:solidFill>
                  <a:schemeClr val="bg1"/>
                </a:solidFill>
              </a:ln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762000" y="3140968"/>
            <a:ext cx="7554416" cy="2726432"/>
          </a:xfrm>
        </p:spPr>
        <p:txBody>
          <a:bodyPr>
            <a:noAutofit/>
          </a:bodyPr>
          <a:lstStyle/>
          <a:p>
            <a:r>
              <a:rPr lang="en-IE" sz="6000" dirty="0" smtClean="0"/>
              <a:t>The tiger was the last of its </a:t>
            </a:r>
            <a:r>
              <a:rPr lang="en-IE" sz="6000" b="1" dirty="0">
                <a:solidFill>
                  <a:schemeClr val="accent1"/>
                </a:solidFill>
              </a:rPr>
              <a:t>species</a:t>
            </a:r>
            <a:r>
              <a:rPr lang="en-IE" sz="6000" dirty="0" smtClean="0"/>
              <a:t> to die in captivity.</a:t>
            </a:r>
            <a:endParaRPr lang="en-IE" sz="6000" dirty="0"/>
          </a:p>
        </p:txBody>
      </p:sp>
      <p:sp>
        <p:nvSpPr>
          <p:cNvPr id="5" name="TextBox 4"/>
          <p:cNvSpPr txBox="1"/>
          <p:nvPr/>
        </p:nvSpPr>
        <p:spPr>
          <a:xfrm>
            <a:off x="2020821" y="6381328"/>
            <a:ext cx="554461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>
                <a:latin typeface="Segoe Print" panose="02000600000000000000" pitchFamily="2" charset="0"/>
              </a:rPr>
              <a:t>© </a:t>
            </a:r>
            <a:r>
              <a:rPr lang="en-IE" sz="1200" b="1" dirty="0" err="1" smtClean="0">
                <a:latin typeface="Segoe Print" panose="02000600000000000000" pitchFamily="2" charset="0"/>
              </a:rPr>
              <a:t>Seomra</a:t>
            </a:r>
            <a:r>
              <a:rPr lang="en-IE" sz="1200" b="1" dirty="0" smtClean="0">
                <a:latin typeface="Segoe Print" panose="02000600000000000000" pitchFamily="2" charset="0"/>
              </a:rPr>
              <a:t> </a:t>
            </a:r>
            <a:r>
              <a:rPr lang="en-IE" sz="1200" b="1" dirty="0" err="1" smtClean="0">
                <a:latin typeface="Segoe Print" panose="02000600000000000000" pitchFamily="2" charset="0"/>
              </a:rPr>
              <a:t>Ranga</a:t>
            </a:r>
            <a:r>
              <a:rPr lang="en-IE" sz="1200" b="1" dirty="0" smtClean="0">
                <a:latin typeface="Segoe Print" panose="02000600000000000000" pitchFamily="2" charset="0"/>
              </a:rPr>
              <a:t> 2022 www.seomraranga.com</a:t>
            </a:r>
            <a:endParaRPr lang="en-IE" sz="1200" b="1" dirty="0">
              <a:latin typeface="Segoe Print" panose="02000600000000000000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71600" y="1700808"/>
            <a:ext cx="72008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2800" b="1" dirty="0" smtClean="0">
                <a:solidFill>
                  <a:schemeClr val="bg1"/>
                </a:solidFill>
              </a:rPr>
              <a:t>A class of things having some common characteristics or qualities.</a:t>
            </a:r>
            <a:endParaRPr lang="en-IE" sz="2800" b="1" dirty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380312" y="36946"/>
            <a:ext cx="864096" cy="707886"/>
          </a:xfrm>
          <a:prstGeom prst="rect">
            <a:avLst/>
          </a:prstGeom>
          <a:solidFill>
            <a:schemeClr val="bg1"/>
          </a:solidFill>
          <a:ln w="571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IE" sz="2000" dirty="0">
                <a:latin typeface="+mj-lt"/>
              </a:rPr>
              <a:t>Week 2</a:t>
            </a:r>
            <a:r>
              <a:rPr lang="en-IE" sz="2000" dirty="0" smtClean="0">
                <a:latin typeface="+mj-lt"/>
              </a:rPr>
              <a:t>B</a:t>
            </a:r>
            <a:endParaRPr lang="en-IE" sz="2000" dirty="0">
              <a:latin typeface="+mj-lt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6314668"/>
            <a:ext cx="1619672" cy="4103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366250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10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7584" y="44624"/>
            <a:ext cx="7543800" cy="1676400"/>
          </a:xfrm>
        </p:spPr>
        <p:txBody>
          <a:bodyPr>
            <a:normAutofit/>
          </a:bodyPr>
          <a:lstStyle/>
          <a:p>
            <a:r>
              <a:rPr lang="en-IE" sz="9600" dirty="0" smtClean="0">
                <a:ln w="28575">
                  <a:solidFill>
                    <a:schemeClr val="bg1"/>
                  </a:solidFill>
                </a:ln>
              </a:rPr>
              <a:t>RAVINE</a:t>
            </a:r>
            <a:endParaRPr lang="en-IE" sz="9600" dirty="0">
              <a:ln w="28575">
                <a:solidFill>
                  <a:schemeClr val="bg1"/>
                </a:solidFill>
              </a:ln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762000" y="3140968"/>
            <a:ext cx="7554416" cy="2726432"/>
          </a:xfrm>
        </p:spPr>
        <p:txBody>
          <a:bodyPr>
            <a:noAutofit/>
          </a:bodyPr>
          <a:lstStyle/>
          <a:p>
            <a:r>
              <a:rPr lang="en-IE" sz="5000" dirty="0" smtClean="0"/>
              <a:t>The wagon hit a loose rock and plunged into the </a:t>
            </a:r>
            <a:r>
              <a:rPr lang="en-IE" sz="5400" b="1" dirty="0">
                <a:solidFill>
                  <a:schemeClr val="accent1"/>
                </a:solidFill>
              </a:rPr>
              <a:t>ravine</a:t>
            </a:r>
            <a:r>
              <a:rPr lang="en-IE" sz="5000" dirty="0" smtClean="0"/>
              <a:t> below.</a:t>
            </a:r>
            <a:endParaRPr lang="en-IE" sz="5000" dirty="0"/>
          </a:p>
        </p:txBody>
      </p:sp>
      <p:sp>
        <p:nvSpPr>
          <p:cNvPr id="5" name="TextBox 4"/>
          <p:cNvSpPr txBox="1"/>
          <p:nvPr/>
        </p:nvSpPr>
        <p:spPr>
          <a:xfrm>
            <a:off x="2020821" y="6381328"/>
            <a:ext cx="554461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>
                <a:latin typeface="Segoe Print" panose="02000600000000000000" pitchFamily="2" charset="0"/>
              </a:rPr>
              <a:t>© </a:t>
            </a:r>
            <a:r>
              <a:rPr lang="en-IE" sz="1200" b="1" dirty="0" err="1" smtClean="0">
                <a:latin typeface="Segoe Print" panose="02000600000000000000" pitchFamily="2" charset="0"/>
              </a:rPr>
              <a:t>Seomra</a:t>
            </a:r>
            <a:r>
              <a:rPr lang="en-IE" sz="1200" b="1" dirty="0" smtClean="0">
                <a:latin typeface="Segoe Print" panose="02000600000000000000" pitchFamily="2" charset="0"/>
              </a:rPr>
              <a:t> </a:t>
            </a:r>
            <a:r>
              <a:rPr lang="en-IE" sz="1200" b="1" dirty="0" err="1" smtClean="0">
                <a:latin typeface="Segoe Print" panose="02000600000000000000" pitchFamily="2" charset="0"/>
              </a:rPr>
              <a:t>Ranga</a:t>
            </a:r>
            <a:r>
              <a:rPr lang="en-IE" sz="1200" b="1" dirty="0" smtClean="0">
                <a:latin typeface="Segoe Print" panose="02000600000000000000" pitchFamily="2" charset="0"/>
              </a:rPr>
              <a:t> 2022 www.seomraranga.com</a:t>
            </a:r>
            <a:endParaRPr lang="en-IE" sz="1200" b="1" dirty="0">
              <a:latin typeface="Segoe Print" panose="02000600000000000000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71600" y="1700808"/>
            <a:ext cx="7200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2800" b="1" dirty="0" smtClean="0">
                <a:solidFill>
                  <a:schemeClr val="bg1"/>
                </a:solidFill>
              </a:rPr>
              <a:t>A deep, steep-sided, narrow gorge in a valley.</a:t>
            </a:r>
            <a:endParaRPr lang="en-IE" sz="2800" b="1" dirty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236296" y="188640"/>
            <a:ext cx="864096" cy="707886"/>
          </a:xfrm>
          <a:prstGeom prst="rect">
            <a:avLst/>
          </a:prstGeom>
          <a:solidFill>
            <a:schemeClr val="bg1"/>
          </a:solidFill>
          <a:ln w="571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IE" sz="2000" dirty="0">
                <a:latin typeface="+mj-lt"/>
              </a:rPr>
              <a:t>Week </a:t>
            </a:r>
            <a:r>
              <a:rPr lang="en-IE" sz="2000" dirty="0" smtClean="0">
                <a:latin typeface="+mj-lt"/>
              </a:rPr>
              <a:t>17B</a:t>
            </a:r>
            <a:endParaRPr lang="en-IE" sz="2000" dirty="0">
              <a:latin typeface="+mj-lt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6314668"/>
            <a:ext cx="1619672" cy="4103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5682087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10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7584" y="44624"/>
            <a:ext cx="7543800" cy="1676400"/>
          </a:xfrm>
        </p:spPr>
        <p:txBody>
          <a:bodyPr>
            <a:normAutofit/>
          </a:bodyPr>
          <a:lstStyle/>
          <a:p>
            <a:r>
              <a:rPr lang="en-IE" sz="9600" dirty="0" smtClean="0">
                <a:ln w="28575">
                  <a:solidFill>
                    <a:schemeClr val="bg1"/>
                  </a:solidFill>
                </a:ln>
              </a:rPr>
              <a:t>ETHOS</a:t>
            </a:r>
            <a:endParaRPr lang="en-IE" sz="9600" dirty="0">
              <a:ln w="28575">
                <a:solidFill>
                  <a:schemeClr val="bg1"/>
                </a:solidFill>
              </a:ln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762000" y="3140968"/>
            <a:ext cx="7554416" cy="2726432"/>
          </a:xfrm>
        </p:spPr>
        <p:txBody>
          <a:bodyPr>
            <a:noAutofit/>
          </a:bodyPr>
          <a:lstStyle/>
          <a:p>
            <a:r>
              <a:rPr lang="en-IE" sz="5000" dirty="0" smtClean="0"/>
              <a:t>A strict </a:t>
            </a:r>
            <a:r>
              <a:rPr lang="en-IE" sz="5400" b="1" dirty="0">
                <a:solidFill>
                  <a:schemeClr val="accent1"/>
                </a:solidFill>
              </a:rPr>
              <a:t>ethos</a:t>
            </a:r>
            <a:r>
              <a:rPr lang="en-IE" sz="5000" dirty="0" smtClean="0"/>
              <a:t> emerged amongst the members of the new community group.</a:t>
            </a:r>
            <a:endParaRPr lang="en-IE" sz="5000" dirty="0"/>
          </a:p>
        </p:txBody>
      </p:sp>
      <p:sp>
        <p:nvSpPr>
          <p:cNvPr id="5" name="TextBox 4"/>
          <p:cNvSpPr txBox="1"/>
          <p:nvPr/>
        </p:nvSpPr>
        <p:spPr>
          <a:xfrm>
            <a:off x="2020821" y="6381328"/>
            <a:ext cx="554461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>
                <a:latin typeface="Segoe Print" panose="02000600000000000000" pitchFamily="2" charset="0"/>
              </a:rPr>
              <a:t>© </a:t>
            </a:r>
            <a:r>
              <a:rPr lang="en-IE" sz="1200" b="1" dirty="0" err="1" smtClean="0">
                <a:latin typeface="Segoe Print" panose="02000600000000000000" pitchFamily="2" charset="0"/>
              </a:rPr>
              <a:t>Seomra</a:t>
            </a:r>
            <a:r>
              <a:rPr lang="en-IE" sz="1200" b="1" dirty="0" smtClean="0">
                <a:latin typeface="Segoe Print" panose="02000600000000000000" pitchFamily="2" charset="0"/>
              </a:rPr>
              <a:t> </a:t>
            </a:r>
            <a:r>
              <a:rPr lang="en-IE" sz="1200" b="1" dirty="0" err="1" smtClean="0">
                <a:latin typeface="Segoe Print" panose="02000600000000000000" pitchFamily="2" charset="0"/>
              </a:rPr>
              <a:t>Ranga</a:t>
            </a:r>
            <a:r>
              <a:rPr lang="en-IE" sz="1200" b="1" dirty="0" smtClean="0">
                <a:latin typeface="Segoe Print" panose="02000600000000000000" pitchFamily="2" charset="0"/>
              </a:rPr>
              <a:t> 2022 www.seomraranga.com</a:t>
            </a:r>
            <a:endParaRPr lang="en-IE" sz="1200" b="1" dirty="0">
              <a:latin typeface="Segoe Print" panose="02000600000000000000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71600" y="1700808"/>
            <a:ext cx="72008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2800" b="1" dirty="0" smtClean="0">
                <a:solidFill>
                  <a:schemeClr val="bg1"/>
                </a:solidFill>
              </a:rPr>
              <a:t>The characteristic spirit or attitudes of a community, group or people.</a:t>
            </a:r>
            <a:endParaRPr lang="en-IE" sz="2800" b="1" dirty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236296" y="188640"/>
            <a:ext cx="864096" cy="707886"/>
          </a:xfrm>
          <a:prstGeom prst="rect">
            <a:avLst/>
          </a:prstGeom>
          <a:solidFill>
            <a:schemeClr val="bg1"/>
          </a:solidFill>
          <a:ln w="571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IE" sz="2000" dirty="0">
                <a:latin typeface="+mj-lt"/>
              </a:rPr>
              <a:t>Week </a:t>
            </a:r>
            <a:r>
              <a:rPr lang="en-IE" sz="2000" dirty="0" smtClean="0">
                <a:latin typeface="+mj-lt"/>
              </a:rPr>
              <a:t>17C</a:t>
            </a:r>
            <a:endParaRPr lang="en-IE" sz="2000" dirty="0">
              <a:latin typeface="+mj-lt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6314668"/>
            <a:ext cx="1619672" cy="4103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5238988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10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7584" y="44624"/>
            <a:ext cx="7543800" cy="1676400"/>
          </a:xfrm>
        </p:spPr>
        <p:txBody>
          <a:bodyPr>
            <a:normAutofit/>
          </a:bodyPr>
          <a:lstStyle/>
          <a:p>
            <a:r>
              <a:rPr lang="en-IE" sz="9600" dirty="0" smtClean="0">
                <a:ln w="28575">
                  <a:solidFill>
                    <a:schemeClr val="bg1"/>
                  </a:solidFill>
                </a:ln>
              </a:rPr>
              <a:t>FEMUR</a:t>
            </a:r>
            <a:endParaRPr lang="en-IE" sz="9600" dirty="0">
              <a:ln w="28575">
                <a:solidFill>
                  <a:schemeClr val="bg1"/>
                </a:solidFill>
              </a:ln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762000" y="3140968"/>
            <a:ext cx="7554416" cy="2726432"/>
          </a:xfrm>
        </p:spPr>
        <p:txBody>
          <a:bodyPr>
            <a:noAutofit/>
          </a:bodyPr>
          <a:lstStyle/>
          <a:p>
            <a:r>
              <a:rPr lang="en-IE" sz="5000" dirty="0" smtClean="0"/>
              <a:t>The car crashed into the wall, leaving the driver with a broken </a:t>
            </a:r>
            <a:r>
              <a:rPr lang="en-IE" sz="5400" b="1" dirty="0">
                <a:solidFill>
                  <a:schemeClr val="accent1"/>
                </a:solidFill>
              </a:rPr>
              <a:t>femur</a:t>
            </a:r>
            <a:r>
              <a:rPr lang="en-IE" sz="5000" dirty="0" smtClean="0"/>
              <a:t>.</a:t>
            </a:r>
            <a:endParaRPr lang="en-IE" sz="5000" dirty="0"/>
          </a:p>
        </p:txBody>
      </p:sp>
      <p:sp>
        <p:nvSpPr>
          <p:cNvPr id="5" name="TextBox 4"/>
          <p:cNvSpPr txBox="1"/>
          <p:nvPr/>
        </p:nvSpPr>
        <p:spPr>
          <a:xfrm>
            <a:off x="2020821" y="6381328"/>
            <a:ext cx="554461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>
                <a:latin typeface="Segoe Print" panose="02000600000000000000" pitchFamily="2" charset="0"/>
              </a:rPr>
              <a:t>© </a:t>
            </a:r>
            <a:r>
              <a:rPr lang="en-IE" sz="1200" b="1" dirty="0" err="1" smtClean="0">
                <a:latin typeface="Segoe Print" panose="02000600000000000000" pitchFamily="2" charset="0"/>
              </a:rPr>
              <a:t>Seomra</a:t>
            </a:r>
            <a:r>
              <a:rPr lang="en-IE" sz="1200" b="1" dirty="0" smtClean="0">
                <a:latin typeface="Segoe Print" panose="02000600000000000000" pitchFamily="2" charset="0"/>
              </a:rPr>
              <a:t> </a:t>
            </a:r>
            <a:r>
              <a:rPr lang="en-IE" sz="1200" b="1" dirty="0" err="1" smtClean="0">
                <a:latin typeface="Segoe Print" panose="02000600000000000000" pitchFamily="2" charset="0"/>
              </a:rPr>
              <a:t>Ranga</a:t>
            </a:r>
            <a:r>
              <a:rPr lang="en-IE" sz="1200" b="1" dirty="0" smtClean="0">
                <a:latin typeface="Segoe Print" panose="02000600000000000000" pitchFamily="2" charset="0"/>
              </a:rPr>
              <a:t> 2022 www.seomraranga.com</a:t>
            </a:r>
            <a:endParaRPr lang="en-IE" sz="1200" b="1" dirty="0">
              <a:latin typeface="Segoe Print" panose="02000600000000000000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71600" y="1700808"/>
            <a:ext cx="72008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2800" b="1" dirty="0" smtClean="0">
                <a:solidFill>
                  <a:schemeClr val="bg1"/>
                </a:solidFill>
              </a:rPr>
              <a:t>The thigh bone in the human leg; the thick bone between the hip and the knee.</a:t>
            </a:r>
            <a:endParaRPr lang="en-IE" sz="2800" b="1" dirty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236296" y="188640"/>
            <a:ext cx="864096" cy="707886"/>
          </a:xfrm>
          <a:prstGeom prst="rect">
            <a:avLst/>
          </a:prstGeom>
          <a:solidFill>
            <a:schemeClr val="bg1"/>
          </a:solidFill>
          <a:ln w="571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IE" sz="2000" dirty="0">
                <a:latin typeface="+mj-lt"/>
              </a:rPr>
              <a:t>Week </a:t>
            </a:r>
            <a:r>
              <a:rPr lang="en-IE" sz="2000" dirty="0" smtClean="0">
                <a:latin typeface="+mj-lt"/>
              </a:rPr>
              <a:t>17D</a:t>
            </a:r>
            <a:endParaRPr lang="en-IE" sz="2000" dirty="0">
              <a:latin typeface="+mj-lt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6314668"/>
            <a:ext cx="1619672" cy="4103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7034708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10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7584" y="44624"/>
            <a:ext cx="7543800" cy="1676400"/>
          </a:xfrm>
        </p:spPr>
        <p:txBody>
          <a:bodyPr>
            <a:normAutofit/>
          </a:bodyPr>
          <a:lstStyle/>
          <a:p>
            <a:r>
              <a:rPr lang="en-IE" sz="9600" dirty="0" smtClean="0">
                <a:ln w="28575">
                  <a:solidFill>
                    <a:schemeClr val="bg1"/>
                  </a:solidFill>
                </a:ln>
              </a:rPr>
              <a:t>WIELD</a:t>
            </a:r>
            <a:endParaRPr lang="en-IE" sz="9600" dirty="0">
              <a:ln w="28575">
                <a:solidFill>
                  <a:schemeClr val="bg1"/>
                </a:solidFill>
              </a:ln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762000" y="3140968"/>
            <a:ext cx="7554416" cy="2726432"/>
          </a:xfrm>
        </p:spPr>
        <p:txBody>
          <a:bodyPr>
            <a:noAutofit/>
          </a:bodyPr>
          <a:lstStyle/>
          <a:p>
            <a:r>
              <a:rPr lang="en-IE" sz="5000" dirty="0" smtClean="0"/>
              <a:t>The warrior </a:t>
            </a:r>
            <a:r>
              <a:rPr lang="en-IE" sz="5400" b="1" dirty="0">
                <a:solidFill>
                  <a:schemeClr val="accent1"/>
                </a:solidFill>
              </a:rPr>
              <a:t>wielded</a:t>
            </a:r>
            <a:r>
              <a:rPr lang="en-IE" sz="5000" dirty="0" smtClean="0"/>
              <a:t> his trusty sword as he led the troops into battle.</a:t>
            </a:r>
            <a:endParaRPr lang="en-IE" sz="5000" dirty="0"/>
          </a:p>
        </p:txBody>
      </p:sp>
      <p:sp>
        <p:nvSpPr>
          <p:cNvPr id="5" name="TextBox 4"/>
          <p:cNvSpPr txBox="1"/>
          <p:nvPr/>
        </p:nvSpPr>
        <p:spPr>
          <a:xfrm>
            <a:off x="2020821" y="6381328"/>
            <a:ext cx="554461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>
                <a:latin typeface="Segoe Print" panose="02000600000000000000" pitchFamily="2" charset="0"/>
              </a:rPr>
              <a:t>© </a:t>
            </a:r>
            <a:r>
              <a:rPr lang="en-IE" sz="1200" b="1" dirty="0" err="1" smtClean="0">
                <a:latin typeface="Segoe Print" panose="02000600000000000000" pitchFamily="2" charset="0"/>
              </a:rPr>
              <a:t>Seomra</a:t>
            </a:r>
            <a:r>
              <a:rPr lang="en-IE" sz="1200" b="1" dirty="0" smtClean="0">
                <a:latin typeface="Segoe Print" panose="02000600000000000000" pitchFamily="2" charset="0"/>
              </a:rPr>
              <a:t> </a:t>
            </a:r>
            <a:r>
              <a:rPr lang="en-IE" sz="1200" b="1" dirty="0" err="1" smtClean="0">
                <a:latin typeface="Segoe Print" panose="02000600000000000000" pitchFamily="2" charset="0"/>
              </a:rPr>
              <a:t>Ranga</a:t>
            </a:r>
            <a:r>
              <a:rPr lang="en-IE" sz="1200" b="1" dirty="0" smtClean="0">
                <a:latin typeface="Segoe Print" panose="02000600000000000000" pitchFamily="2" charset="0"/>
              </a:rPr>
              <a:t> 2022 www.seomraranga.com</a:t>
            </a:r>
            <a:endParaRPr lang="en-IE" sz="1200" b="1" dirty="0">
              <a:latin typeface="Segoe Print" panose="02000600000000000000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71600" y="1700808"/>
            <a:ext cx="72008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2800" b="1" dirty="0" smtClean="0">
                <a:solidFill>
                  <a:schemeClr val="bg1"/>
                </a:solidFill>
              </a:rPr>
              <a:t>To exercise power or authority; to hold and use a weapon, tool or instrument</a:t>
            </a:r>
            <a:r>
              <a:rPr lang="en-IE" sz="2800" b="1" dirty="0">
                <a:solidFill>
                  <a:schemeClr val="bg1"/>
                </a:solidFill>
              </a:rPr>
              <a:t> </a:t>
            </a:r>
            <a:r>
              <a:rPr lang="en-IE" sz="2800" b="1" dirty="0" smtClean="0">
                <a:solidFill>
                  <a:schemeClr val="bg1"/>
                </a:solidFill>
              </a:rPr>
              <a:t>effectively.</a:t>
            </a:r>
            <a:endParaRPr lang="en-IE" sz="2800" b="1" dirty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236296" y="188640"/>
            <a:ext cx="864096" cy="707886"/>
          </a:xfrm>
          <a:prstGeom prst="rect">
            <a:avLst/>
          </a:prstGeom>
          <a:solidFill>
            <a:schemeClr val="bg1"/>
          </a:solidFill>
          <a:ln w="571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IE" sz="2000" dirty="0">
                <a:latin typeface="+mj-lt"/>
              </a:rPr>
              <a:t>Week </a:t>
            </a:r>
            <a:r>
              <a:rPr lang="en-IE" sz="2000" dirty="0" smtClean="0">
                <a:latin typeface="+mj-lt"/>
              </a:rPr>
              <a:t>17E</a:t>
            </a:r>
            <a:endParaRPr lang="en-IE" sz="2000" dirty="0">
              <a:latin typeface="+mj-lt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6314668"/>
            <a:ext cx="1619672" cy="4103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827312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10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E" sz="9600" dirty="0" smtClean="0"/>
              <a:t>WEEK 18</a:t>
            </a:r>
            <a:endParaRPr lang="en-IE" sz="9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IE" sz="4400" b="1" dirty="0" smtClean="0"/>
              <a:t>SEQUEL</a:t>
            </a:r>
          </a:p>
          <a:p>
            <a:r>
              <a:rPr lang="en-IE" sz="4400" b="1" dirty="0" smtClean="0"/>
              <a:t>RETRIEVE</a:t>
            </a:r>
          </a:p>
          <a:p>
            <a:r>
              <a:rPr lang="en-IE" sz="4400" b="1" dirty="0" smtClean="0"/>
              <a:t>MORPHINE</a:t>
            </a:r>
          </a:p>
          <a:p>
            <a:r>
              <a:rPr lang="en-IE" sz="4400" b="1" dirty="0" smtClean="0"/>
              <a:t>BEFUDDLED</a:t>
            </a:r>
          </a:p>
          <a:p>
            <a:r>
              <a:rPr lang="en-IE" sz="4400" b="1" dirty="0" smtClean="0"/>
              <a:t>MISSPENT</a:t>
            </a:r>
            <a:endParaRPr lang="en-IE" sz="44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2051720" y="6381328"/>
            <a:ext cx="554461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>
                <a:latin typeface="Segoe Print" panose="02000600000000000000" pitchFamily="2" charset="0"/>
              </a:rPr>
              <a:t>© </a:t>
            </a:r>
            <a:r>
              <a:rPr lang="en-IE" sz="1200" b="1" dirty="0" err="1" smtClean="0">
                <a:latin typeface="Segoe Print" panose="02000600000000000000" pitchFamily="2" charset="0"/>
              </a:rPr>
              <a:t>Seomra</a:t>
            </a:r>
            <a:r>
              <a:rPr lang="en-IE" sz="1200" b="1" dirty="0" smtClean="0">
                <a:latin typeface="Segoe Print" panose="02000600000000000000" pitchFamily="2" charset="0"/>
              </a:rPr>
              <a:t> </a:t>
            </a:r>
            <a:r>
              <a:rPr lang="en-IE" sz="1200" b="1" dirty="0" err="1" smtClean="0">
                <a:latin typeface="Segoe Print" panose="02000600000000000000" pitchFamily="2" charset="0"/>
              </a:rPr>
              <a:t>Ranga</a:t>
            </a:r>
            <a:r>
              <a:rPr lang="en-IE" sz="1200" b="1" dirty="0" smtClean="0">
                <a:latin typeface="Segoe Print" panose="02000600000000000000" pitchFamily="2" charset="0"/>
              </a:rPr>
              <a:t> 2022 www.seomraranga.com</a:t>
            </a:r>
            <a:endParaRPr lang="en-IE" sz="1200" b="1" dirty="0">
              <a:latin typeface="Segoe Print" panose="02000600000000000000" pitchFamily="2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6314668"/>
            <a:ext cx="1619672" cy="4103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1900036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10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7584" y="44624"/>
            <a:ext cx="7543800" cy="1676400"/>
          </a:xfrm>
        </p:spPr>
        <p:txBody>
          <a:bodyPr>
            <a:normAutofit/>
          </a:bodyPr>
          <a:lstStyle/>
          <a:p>
            <a:r>
              <a:rPr lang="en-IE" sz="9600" dirty="0" smtClean="0">
                <a:ln w="28575">
                  <a:solidFill>
                    <a:schemeClr val="bg1"/>
                  </a:solidFill>
                </a:ln>
              </a:rPr>
              <a:t>SEQUEL</a:t>
            </a:r>
            <a:endParaRPr lang="en-IE" sz="9600" dirty="0">
              <a:ln w="28575">
                <a:solidFill>
                  <a:schemeClr val="bg1"/>
                </a:solidFill>
              </a:ln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762000" y="3140968"/>
            <a:ext cx="7554416" cy="2726432"/>
          </a:xfrm>
        </p:spPr>
        <p:txBody>
          <a:bodyPr>
            <a:noAutofit/>
          </a:bodyPr>
          <a:lstStyle/>
          <a:p>
            <a:r>
              <a:rPr lang="en-IE" sz="5000" dirty="0" smtClean="0"/>
              <a:t>The audience agreed that the </a:t>
            </a:r>
            <a:r>
              <a:rPr lang="en-IE" sz="5400" b="1" dirty="0">
                <a:solidFill>
                  <a:schemeClr val="accent1"/>
                </a:solidFill>
              </a:rPr>
              <a:t>sequel</a:t>
            </a:r>
            <a:r>
              <a:rPr lang="en-IE" sz="5000" dirty="0" smtClean="0"/>
              <a:t> was better than the original movie.</a:t>
            </a:r>
            <a:endParaRPr lang="en-IE" sz="5000" dirty="0"/>
          </a:p>
        </p:txBody>
      </p:sp>
      <p:sp>
        <p:nvSpPr>
          <p:cNvPr id="5" name="TextBox 4"/>
          <p:cNvSpPr txBox="1"/>
          <p:nvPr/>
        </p:nvSpPr>
        <p:spPr>
          <a:xfrm>
            <a:off x="2020821" y="6381328"/>
            <a:ext cx="554461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>
                <a:latin typeface="Segoe Print" panose="02000600000000000000" pitchFamily="2" charset="0"/>
              </a:rPr>
              <a:t>© </a:t>
            </a:r>
            <a:r>
              <a:rPr lang="en-IE" sz="1200" b="1" dirty="0" err="1" smtClean="0">
                <a:latin typeface="Segoe Print" panose="02000600000000000000" pitchFamily="2" charset="0"/>
              </a:rPr>
              <a:t>Seomra</a:t>
            </a:r>
            <a:r>
              <a:rPr lang="en-IE" sz="1200" b="1" dirty="0" smtClean="0">
                <a:latin typeface="Segoe Print" panose="02000600000000000000" pitchFamily="2" charset="0"/>
              </a:rPr>
              <a:t> </a:t>
            </a:r>
            <a:r>
              <a:rPr lang="en-IE" sz="1200" b="1" dirty="0" err="1" smtClean="0">
                <a:latin typeface="Segoe Print" panose="02000600000000000000" pitchFamily="2" charset="0"/>
              </a:rPr>
              <a:t>Ranga</a:t>
            </a:r>
            <a:r>
              <a:rPr lang="en-IE" sz="1200" b="1" dirty="0" smtClean="0">
                <a:latin typeface="Segoe Print" panose="02000600000000000000" pitchFamily="2" charset="0"/>
              </a:rPr>
              <a:t> 2022 www.seomraranga.com</a:t>
            </a:r>
            <a:endParaRPr lang="en-IE" sz="1200" b="1" dirty="0">
              <a:latin typeface="Segoe Print" panose="02000600000000000000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71600" y="1700808"/>
            <a:ext cx="72008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2800" b="1" dirty="0" smtClean="0">
                <a:solidFill>
                  <a:schemeClr val="bg1"/>
                </a:solidFill>
              </a:rPr>
              <a:t>A novel, film etc. that follows the story of a previous one.</a:t>
            </a:r>
            <a:endParaRPr lang="en-IE" sz="2800" b="1" dirty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236296" y="188640"/>
            <a:ext cx="864096" cy="707886"/>
          </a:xfrm>
          <a:prstGeom prst="rect">
            <a:avLst/>
          </a:prstGeom>
          <a:solidFill>
            <a:schemeClr val="bg1"/>
          </a:solidFill>
          <a:ln w="571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IE" sz="2000" dirty="0">
                <a:latin typeface="+mj-lt"/>
              </a:rPr>
              <a:t>Week </a:t>
            </a:r>
            <a:r>
              <a:rPr lang="en-IE" sz="2000" dirty="0" smtClean="0">
                <a:latin typeface="+mj-lt"/>
              </a:rPr>
              <a:t>18A</a:t>
            </a:r>
            <a:endParaRPr lang="en-IE" sz="2000" dirty="0">
              <a:latin typeface="+mj-lt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6314668"/>
            <a:ext cx="1619672" cy="4103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57918750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10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7584" y="44624"/>
            <a:ext cx="7543800" cy="1676400"/>
          </a:xfrm>
        </p:spPr>
        <p:txBody>
          <a:bodyPr>
            <a:normAutofit/>
          </a:bodyPr>
          <a:lstStyle/>
          <a:p>
            <a:r>
              <a:rPr lang="en-IE" sz="9600" dirty="0" smtClean="0">
                <a:ln w="28575">
                  <a:solidFill>
                    <a:schemeClr val="bg1"/>
                  </a:solidFill>
                </a:ln>
              </a:rPr>
              <a:t>RETRIEVE</a:t>
            </a:r>
            <a:endParaRPr lang="en-IE" sz="9600" dirty="0">
              <a:ln w="28575">
                <a:solidFill>
                  <a:schemeClr val="bg1"/>
                </a:solidFill>
              </a:ln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762000" y="3140968"/>
            <a:ext cx="7554416" cy="2726432"/>
          </a:xfrm>
        </p:spPr>
        <p:txBody>
          <a:bodyPr>
            <a:noAutofit/>
          </a:bodyPr>
          <a:lstStyle/>
          <a:p>
            <a:r>
              <a:rPr lang="en-IE" sz="5000" dirty="0" smtClean="0"/>
              <a:t>The dog </a:t>
            </a:r>
            <a:r>
              <a:rPr lang="en-IE" sz="5400" b="1" dirty="0">
                <a:solidFill>
                  <a:schemeClr val="accent1"/>
                </a:solidFill>
              </a:rPr>
              <a:t>retrieved</a:t>
            </a:r>
            <a:r>
              <a:rPr lang="en-IE" sz="5000" dirty="0" smtClean="0"/>
              <a:t> the bone from its hiding place under the hedge.</a:t>
            </a:r>
            <a:endParaRPr lang="en-IE" sz="5000" dirty="0"/>
          </a:p>
        </p:txBody>
      </p:sp>
      <p:sp>
        <p:nvSpPr>
          <p:cNvPr id="5" name="TextBox 4"/>
          <p:cNvSpPr txBox="1"/>
          <p:nvPr/>
        </p:nvSpPr>
        <p:spPr>
          <a:xfrm>
            <a:off x="2020821" y="6381328"/>
            <a:ext cx="554461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>
                <a:latin typeface="Segoe Print" panose="02000600000000000000" pitchFamily="2" charset="0"/>
              </a:rPr>
              <a:t>© </a:t>
            </a:r>
            <a:r>
              <a:rPr lang="en-IE" sz="1200" b="1" dirty="0" err="1" smtClean="0">
                <a:latin typeface="Segoe Print" panose="02000600000000000000" pitchFamily="2" charset="0"/>
              </a:rPr>
              <a:t>Seomra</a:t>
            </a:r>
            <a:r>
              <a:rPr lang="en-IE" sz="1200" b="1" dirty="0" smtClean="0">
                <a:latin typeface="Segoe Print" panose="02000600000000000000" pitchFamily="2" charset="0"/>
              </a:rPr>
              <a:t> </a:t>
            </a:r>
            <a:r>
              <a:rPr lang="en-IE" sz="1200" b="1" dirty="0" err="1" smtClean="0">
                <a:latin typeface="Segoe Print" panose="02000600000000000000" pitchFamily="2" charset="0"/>
              </a:rPr>
              <a:t>Ranga</a:t>
            </a:r>
            <a:r>
              <a:rPr lang="en-IE" sz="1200" b="1" dirty="0" smtClean="0">
                <a:latin typeface="Segoe Print" panose="02000600000000000000" pitchFamily="2" charset="0"/>
              </a:rPr>
              <a:t> 2022 www.seomraranga.com</a:t>
            </a:r>
            <a:endParaRPr lang="en-IE" sz="1200" b="1" dirty="0">
              <a:latin typeface="Segoe Print" panose="02000600000000000000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71600" y="1700808"/>
            <a:ext cx="72008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2800" b="1" dirty="0" smtClean="0">
                <a:solidFill>
                  <a:schemeClr val="bg1"/>
                </a:solidFill>
              </a:rPr>
              <a:t>To regain possession of; to recover something; to find and bring back.</a:t>
            </a:r>
            <a:endParaRPr lang="en-IE" sz="2800" b="1" dirty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236296" y="188640"/>
            <a:ext cx="864096" cy="707886"/>
          </a:xfrm>
          <a:prstGeom prst="rect">
            <a:avLst/>
          </a:prstGeom>
          <a:solidFill>
            <a:schemeClr val="bg1"/>
          </a:solidFill>
          <a:ln w="571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IE" sz="2000" dirty="0">
                <a:latin typeface="+mj-lt"/>
              </a:rPr>
              <a:t>Week </a:t>
            </a:r>
            <a:r>
              <a:rPr lang="en-IE" sz="2000" dirty="0" smtClean="0">
                <a:latin typeface="+mj-lt"/>
              </a:rPr>
              <a:t>18B</a:t>
            </a:r>
            <a:endParaRPr lang="en-IE" sz="2000" dirty="0">
              <a:latin typeface="+mj-lt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6314668"/>
            <a:ext cx="1619672" cy="4103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2588246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10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7584" y="44624"/>
            <a:ext cx="7543800" cy="1676400"/>
          </a:xfrm>
        </p:spPr>
        <p:txBody>
          <a:bodyPr>
            <a:normAutofit/>
          </a:bodyPr>
          <a:lstStyle/>
          <a:p>
            <a:r>
              <a:rPr lang="en-IE" sz="9600" dirty="0" smtClean="0">
                <a:ln w="28575">
                  <a:solidFill>
                    <a:schemeClr val="bg1"/>
                  </a:solidFill>
                </a:ln>
              </a:rPr>
              <a:t>MORPHINE</a:t>
            </a:r>
            <a:endParaRPr lang="en-IE" sz="9600" dirty="0">
              <a:ln w="28575">
                <a:solidFill>
                  <a:schemeClr val="bg1"/>
                </a:solidFill>
              </a:ln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762000" y="3140968"/>
            <a:ext cx="7554416" cy="2726432"/>
          </a:xfrm>
        </p:spPr>
        <p:txBody>
          <a:bodyPr>
            <a:noAutofit/>
          </a:bodyPr>
          <a:lstStyle/>
          <a:p>
            <a:r>
              <a:rPr lang="en-IE" sz="5000" dirty="0" smtClean="0"/>
              <a:t>The patient was attached to the </a:t>
            </a:r>
            <a:r>
              <a:rPr lang="en-IE" sz="5400" b="1" dirty="0">
                <a:solidFill>
                  <a:schemeClr val="accent1"/>
                </a:solidFill>
              </a:rPr>
              <a:t>morphine</a:t>
            </a:r>
            <a:r>
              <a:rPr lang="en-IE" sz="5000" dirty="0" smtClean="0"/>
              <a:t> pump after the complicated surgery.</a:t>
            </a:r>
            <a:endParaRPr lang="en-IE" sz="5000" dirty="0"/>
          </a:p>
        </p:txBody>
      </p:sp>
      <p:sp>
        <p:nvSpPr>
          <p:cNvPr id="5" name="TextBox 4"/>
          <p:cNvSpPr txBox="1"/>
          <p:nvPr/>
        </p:nvSpPr>
        <p:spPr>
          <a:xfrm>
            <a:off x="2020821" y="6381328"/>
            <a:ext cx="554461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>
                <a:latin typeface="Segoe Print" panose="02000600000000000000" pitchFamily="2" charset="0"/>
              </a:rPr>
              <a:t>© </a:t>
            </a:r>
            <a:r>
              <a:rPr lang="en-IE" sz="1200" b="1" dirty="0" err="1" smtClean="0">
                <a:latin typeface="Segoe Print" panose="02000600000000000000" pitchFamily="2" charset="0"/>
              </a:rPr>
              <a:t>Seomra</a:t>
            </a:r>
            <a:r>
              <a:rPr lang="en-IE" sz="1200" b="1" dirty="0" smtClean="0">
                <a:latin typeface="Segoe Print" panose="02000600000000000000" pitchFamily="2" charset="0"/>
              </a:rPr>
              <a:t> </a:t>
            </a:r>
            <a:r>
              <a:rPr lang="en-IE" sz="1200" b="1" dirty="0" err="1" smtClean="0">
                <a:latin typeface="Segoe Print" panose="02000600000000000000" pitchFamily="2" charset="0"/>
              </a:rPr>
              <a:t>Ranga</a:t>
            </a:r>
            <a:r>
              <a:rPr lang="en-IE" sz="1200" b="1" dirty="0" smtClean="0">
                <a:latin typeface="Segoe Print" panose="02000600000000000000" pitchFamily="2" charset="0"/>
              </a:rPr>
              <a:t> 2022 www.seomraranga.com</a:t>
            </a:r>
            <a:endParaRPr lang="en-IE" sz="1200" b="1" dirty="0">
              <a:latin typeface="Segoe Print" panose="02000600000000000000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71600" y="1700808"/>
            <a:ext cx="72008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2800" b="1" dirty="0" smtClean="0">
                <a:solidFill>
                  <a:schemeClr val="bg1"/>
                </a:solidFill>
              </a:rPr>
              <a:t>A strong drug obtained from opium, chiefly used medicinally to relieve pain.</a:t>
            </a:r>
            <a:endParaRPr lang="en-IE" sz="2800" b="1" dirty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236296" y="188640"/>
            <a:ext cx="864096" cy="707886"/>
          </a:xfrm>
          <a:prstGeom prst="rect">
            <a:avLst/>
          </a:prstGeom>
          <a:solidFill>
            <a:schemeClr val="bg1"/>
          </a:solidFill>
          <a:ln w="571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IE" sz="2000" dirty="0">
                <a:latin typeface="+mj-lt"/>
              </a:rPr>
              <a:t>Week </a:t>
            </a:r>
            <a:r>
              <a:rPr lang="en-IE" sz="2000" dirty="0" smtClean="0">
                <a:latin typeface="+mj-lt"/>
              </a:rPr>
              <a:t>18C</a:t>
            </a:r>
            <a:endParaRPr lang="en-IE" sz="2000" dirty="0">
              <a:latin typeface="+mj-lt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6314668"/>
            <a:ext cx="1619672" cy="4103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1560115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10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7584" y="44624"/>
            <a:ext cx="7543800" cy="1676400"/>
          </a:xfrm>
        </p:spPr>
        <p:txBody>
          <a:bodyPr>
            <a:normAutofit/>
          </a:bodyPr>
          <a:lstStyle/>
          <a:p>
            <a:r>
              <a:rPr lang="en-IE" sz="9600" dirty="0" smtClean="0">
                <a:ln w="28575">
                  <a:solidFill>
                    <a:schemeClr val="bg1"/>
                  </a:solidFill>
                </a:ln>
              </a:rPr>
              <a:t>BEFUDDLED</a:t>
            </a:r>
            <a:endParaRPr lang="en-IE" sz="9600" dirty="0">
              <a:ln w="28575">
                <a:solidFill>
                  <a:schemeClr val="bg1"/>
                </a:solidFill>
              </a:ln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762000" y="3140968"/>
            <a:ext cx="7554416" cy="2726432"/>
          </a:xfrm>
        </p:spPr>
        <p:txBody>
          <a:bodyPr>
            <a:noAutofit/>
          </a:bodyPr>
          <a:lstStyle/>
          <a:p>
            <a:r>
              <a:rPr lang="en-IE" sz="5000" dirty="0" smtClean="0"/>
              <a:t>The group was </a:t>
            </a:r>
            <a:r>
              <a:rPr lang="en-IE" sz="5400" b="1" dirty="0">
                <a:solidFill>
                  <a:schemeClr val="accent1"/>
                </a:solidFill>
              </a:rPr>
              <a:t>befuddled</a:t>
            </a:r>
            <a:r>
              <a:rPr lang="en-IE" sz="5000" dirty="0" smtClean="0"/>
              <a:t> by the explanation of the problem by the leader.</a:t>
            </a:r>
            <a:endParaRPr lang="en-IE" sz="5000" dirty="0"/>
          </a:p>
        </p:txBody>
      </p:sp>
      <p:sp>
        <p:nvSpPr>
          <p:cNvPr id="5" name="TextBox 4"/>
          <p:cNvSpPr txBox="1"/>
          <p:nvPr/>
        </p:nvSpPr>
        <p:spPr>
          <a:xfrm>
            <a:off x="2020821" y="6381328"/>
            <a:ext cx="554461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>
                <a:latin typeface="Segoe Print" panose="02000600000000000000" pitchFamily="2" charset="0"/>
              </a:rPr>
              <a:t>© </a:t>
            </a:r>
            <a:r>
              <a:rPr lang="en-IE" sz="1200" b="1" dirty="0" err="1" smtClean="0">
                <a:latin typeface="Segoe Print" panose="02000600000000000000" pitchFamily="2" charset="0"/>
              </a:rPr>
              <a:t>Seomra</a:t>
            </a:r>
            <a:r>
              <a:rPr lang="en-IE" sz="1200" b="1" dirty="0" smtClean="0">
                <a:latin typeface="Segoe Print" panose="02000600000000000000" pitchFamily="2" charset="0"/>
              </a:rPr>
              <a:t> </a:t>
            </a:r>
            <a:r>
              <a:rPr lang="en-IE" sz="1200" b="1" dirty="0" err="1" smtClean="0">
                <a:latin typeface="Segoe Print" panose="02000600000000000000" pitchFamily="2" charset="0"/>
              </a:rPr>
              <a:t>Ranga</a:t>
            </a:r>
            <a:r>
              <a:rPr lang="en-IE" sz="1200" b="1" dirty="0" smtClean="0">
                <a:latin typeface="Segoe Print" panose="02000600000000000000" pitchFamily="2" charset="0"/>
              </a:rPr>
              <a:t> 2022 www.seomraranga.com</a:t>
            </a:r>
            <a:endParaRPr lang="en-IE" sz="1200" b="1" dirty="0">
              <a:latin typeface="Segoe Print" panose="02000600000000000000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71600" y="1700808"/>
            <a:ext cx="7200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2800" b="1" dirty="0" smtClean="0">
                <a:solidFill>
                  <a:schemeClr val="bg1"/>
                </a:solidFill>
              </a:rPr>
              <a:t>Confused by something.</a:t>
            </a:r>
            <a:endParaRPr lang="en-IE" sz="2800" b="1" dirty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236296" y="188640"/>
            <a:ext cx="864096" cy="707886"/>
          </a:xfrm>
          <a:prstGeom prst="rect">
            <a:avLst/>
          </a:prstGeom>
          <a:solidFill>
            <a:schemeClr val="bg1"/>
          </a:solidFill>
          <a:ln w="571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IE" sz="2000" dirty="0">
                <a:latin typeface="+mj-lt"/>
              </a:rPr>
              <a:t>Week </a:t>
            </a:r>
            <a:r>
              <a:rPr lang="en-IE" sz="2000" dirty="0" smtClean="0">
                <a:latin typeface="+mj-lt"/>
              </a:rPr>
              <a:t>18D</a:t>
            </a:r>
            <a:endParaRPr lang="en-IE" sz="2000" dirty="0">
              <a:latin typeface="+mj-lt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6314668"/>
            <a:ext cx="1619672" cy="4103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871090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10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7584" y="44624"/>
            <a:ext cx="7543800" cy="1676400"/>
          </a:xfrm>
        </p:spPr>
        <p:txBody>
          <a:bodyPr>
            <a:normAutofit/>
          </a:bodyPr>
          <a:lstStyle/>
          <a:p>
            <a:r>
              <a:rPr lang="en-IE" sz="9600" dirty="0" smtClean="0">
                <a:ln w="28575">
                  <a:solidFill>
                    <a:schemeClr val="bg1"/>
                  </a:solidFill>
                </a:ln>
              </a:rPr>
              <a:t>MISSPENT</a:t>
            </a:r>
            <a:endParaRPr lang="en-IE" sz="9600" dirty="0">
              <a:ln w="28575">
                <a:solidFill>
                  <a:schemeClr val="bg1"/>
                </a:solidFill>
              </a:ln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762000" y="3140968"/>
            <a:ext cx="7554416" cy="2726432"/>
          </a:xfrm>
        </p:spPr>
        <p:txBody>
          <a:bodyPr>
            <a:noAutofit/>
          </a:bodyPr>
          <a:lstStyle/>
          <a:p>
            <a:r>
              <a:rPr lang="en-IE" sz="5000" dirty="0" smtClean="0"/>
              <a:t>The middle-aged man sincerely regretted his </a:t>
            </a:r>
            <a:r>
              <a:rPr lang="en-IE" sz="5400" b="1" dirty="0">
                <a:solidFill>
                  <a:schemeClr val="accent1"/>
                </a:solidFill>
              </a:rPr>
              <a:t>misspent</a:t>
            </a:r>
            <a:r>
              <a:rPr lang="en-IE" sz="5000" dirty="0" smtClean="0"/>
              <a:t> earlier years.</a:t>
            </a:r>
            <a:endParaRPr lang="en-IE" sz="5000" dirty="0"/>
          </a:p>
        </p:txBody>
      </p:sp>
      <p:sp>
        <p:nvSpPr>
          <p:cNvPr id="5" name="TextBox 4"/>
          <p:cNvSpPr txBox="1"/>
          <p:nvPr/>
        </p:nvSpPr>
        <p:spPr>
          <a:xfrm>
            <a:off x="2020821" y="6381328"/>
            <a:ext cx="554461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>
                <a:latin typeface="Segoe Print" panose="02000600000000000000" pitchFamily="2" charset="0"/>
              </a:rPr>
              <a:t>© </a:t>
            </a:r>
            <a:r>
              <a:rPr lang="en-IE" sz="1200" b="1" dirty="0" err="1" smtClean="0">
                <a:latin typeface="Segoe Print" panose="02000600000000000000" pitchFamily="2" charset="0"/>
              </a:rPr>
              <a:t>Seomra</a:t>
            </a:r>
            <a:r>
              <a:rPr lang="en-IE" sz="1200" b="1" dirty="0" smtClean="0">
                <a:latin typeface="Segoe Print" panose="02000600000000000000" pitchFamily="2" charset="0"/>
              </a:rPr>
              <a:t> </a:t>
            </a:r>
            <a:r>
              <a:rPr lang="en-IE" sz="1200" b="1" dirty="0" err="1" smtClean="0">
                <a:latin typeface="Segoe Print" panose="02000600000000000000" pitchFamily="2" charset="0"/>
              </a:rPr>
              <a:t>Ranga</a:t>
            </a:r>
            <a:r>
              <a:rPr lang="en-IE" sz="1200" b="1" dirty="0" smtClean="0">
                <a:latin typeface="Segoe Print" panose="02000600000000000000" pitchFamily="2" charset="0"/>
              </a:rPr>
              <a:t> 2022 www.seomraranga.com</a:t>
            </a:r>
            <a:endParaRPr lang="en-IE" sz="1200" b="1" dirty="0">
              <a:latin typeface="Segoe Print" panose="02000600000000000000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71600" y="1700808"/>
            <a:ext cx="7200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2800" b="1" dirty="0" smtClean="0">
                <a:solidFill>
                  <a:schemeClr val="bg1"/>
                </a:solidFill>
              </a:rPr>
              <a:t>Wasted; spent wrongly or unwisely.</a:t>
            </a:r>
            <a:endParaRPr lang="en-IE" sz="2800" b="1" dirty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236296" y="188640"/>
            <a:ext cx="864096" cy="707886"/>
          </a:xfrm>
          <a:prstGeom prst="rect">
            <a:avLst/>
          </a:prstGeom>
          <a:solidFill>
            <a:schemeClr val="bg1"/>
          </a:solidFill>
          <a:ln w="571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IE" sz="2000" dirty="0">
                <a:latin typeface="+mj-lt"/>
              </a:rPr>
              <a:t>Week </a:t>
            </a:r>
            <a:r>
              <a:rPr lang="en-IE" sz="2000" dirty="0" smtClean="0">
                <a:latin typeface="+mj-lt"/>
              </a:rPr>
              <a:t>18E</a:t>
            </a:r>
            <a:endParaRPr lang="en-IE" sz="2000" dirty="0">
              <a:latin typeface="+mj-lt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6314668"/>
            <a:ext cx="1619672" cy="4103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7430230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7584" y="44624"/>
            <a:ext cx="7543800" cy="1676400"/>
          </a:xfrm>
        </p:spPr>
        <p:txBody>
          <a:bodyPr>
            <a:normAutofit/>
          </a:bodyPr>
          <a:lstStyle/>
          <a:p>
            <a:r>
              <a:rPr lang="en-IE" sz="9600" dirty="0" smtClean="0">
                <a:ln w="28575">
                  <a:solidFill>
                    <a:schemeClr val="bg1"/>
                  </a:solidFill>
                </a:ln>
              </a:rPr>
              <a:t>SLOUCH</a:t>
            </a:r>
            <a:endParaRPr lang="en-IE" sz="9600" dirty="0">
              <a:ln w="28575">
                <a:solidFill>
                  <a:schemeClr val="bg1"/>
                </a:solidFill>
              </a:ln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762000" y="3140968"/>
            <a:ext cx="7554416" cy="2726432"/>
          </a:xfrm>
          <a:ln>
            <a:noFill/>
          </a:ln>
        </p:spPr>
        <p:txBody>
          <a:bodyPr>
            <a:noAutofit/>
          </a:bodyPr>
          <a:lstStyle/>
          <a:p>
            <a:r>
              <a:rPr lang="en-IE" sz="5000" dirty="0" smtClean="0"/>
              <a:t>The teenager </a:t>
            </a:r>
            <a:r>
              <a:rPr lang="en-IE" sz="6000" b="1" dirty="0">
                <a:solidFill>
                  <a:schemeClr val="accent1"/>
                </a:solidFill>
              </a:rPr>
              <a:t>slouched</a:t>
            </a:r>
            <a:r>
              <a:rPr lang="en-IE" sz="5000" dirty="0" smtClean="0"/>
              <a:t> on the sofa watching TV while texting on his phone.</a:t>
            </a:r>
            <a:endParaRPr lang="en-IE" sz="5000" dirty="0"/>
          </a:p>
        </p:txBody>
      </p:sp>
      <p:sp>
        <p:nvSpPr>
          <p:cNvPr id="5" name="TextBox 4"/>
          <p:cNvSpPr txBox="1"/>
          <p:nvPr/>
        </p:nvSpPr>
        <p:spPr>
          <a:xfrm>
            <a:off x="2020821" y="6381328"/>
            <a:ext cx="554461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>
                <a:latin typeface="Segoe Print" panose="02000600000000000000" pitchFamily="2" charset="0"/>
              </a:rPr>
              <a:t>© </a:t>
            </a:r>
            <a:r>
              <a:rPr lang="en-IE" sz="1200" b="1" dirty="0" err="1" smtClean="0">
                <a:latin typeface="Segoe Print" panose="02000600000000000000" pitchFamily="2" charset="0"/>
              </a:rPr>
              <a:t>Seomra</a:t>
            </a:r>
            <a:r>
              <a:rPr lang="en-IE" sz="1200" b="1" dirty="0" smtClean="0">
                <a:latin typeface="Segoe Print" panose="02000600000000000000" pitchFamily="2" charset="0"/>
              </a:rPr>
              <a:t> </a:t>
            </a:r>
            <a:r>
              <a:rPr lang="en-IE" sz="1200" b="1" dirty="0" err="1" smtClean="0">
                <a:latin typeface="Segoe Print" panose="02000600000000000000" pitchFamily="2" charset="0"/>
              </a:rPr>
              <a:t>Ranga</a:t>
            </a:r>
            <a:r>
              <a:rPr lang="en-IE" sz="1200" b="1" dirty="0" smtClean="0">
                <a:latin typeface="Segoe Print" panose="02000600000000000000" pitchFamily="2" charset="0"/>
              </a:rPr>
              <a:t> 2022 www.seomraranga.com</a:t>
            </a:r>
            <a:endParaRPr lang="en-IE" sz="1200" b="1" dirty="0">
              <a:latin typeface="Segoe Print" panose="02000600000000000000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71600" y="1700808"/>
            <a:ext cx="72008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2800" b="1" dirty="0" smtClean="0">
                <a:solidFill>
                  <a:schemeClr val="bg1"/>
                </a:solidFill>
              </a:rPr>
              <a:t>To move, stand or sit in an awkward drooping fashion.</a:t>
            </a:r>
            <a:endParaRPr lang="en-IE" sz="2800" b="1" dirty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236296" y="188640"/>
            <a:ext cx="864096" cy="707886"/>
          </a:xfrm>
          <a:prstGeom prst="rect">
            <a:avLst/>
          </a:prstGeom>
          <a:solidFill>
            <a:schemeClr val="bg1"/>
          </a:solidFill>
          <a:ln w="571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IE" sz="2000" dirty="0">
                <a:latin typeface="+mj-lt"/>
              </a:rPr>
              <a:t>Week 2</a:t>
            </a:r>
            <a:r>
              <a:rPr lang="en-IE" sz="2000" dirty="0" smtClean="0">
                <a:latin typeface="+mj-lt"/>
              </a:rPr>
              <a:t>C</a:t>
            </a:r>
            <a:endParaRPr lang="en-IE" sz="2000" dirty="0">
              <a:latin typeface="+mj-lt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6314668"/>
            <a:ext cx="1619672" cy="4103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2075222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1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E" sz="9600" dirty="0" smtClean="0"/>
              <a:t>WEEK 19</a:t>
            </a:r>
            <a:endParaRPr lang="en-IE" sz="9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IE" sz="4400" b="1" dirty="0" smtClean="0"/>
              <a:t>TWADDLE</a:t>
            </a:r>
          </a:p>
          <a:p>
            <a:r>
              <a:rPr lang="en-IE" sz="4400" b="1" dirty="0" smtClean="0"/>
              <a:t>EULOGY</a:t>
            </a:r>
          </a:p>
          <a:p>
            <a:r>
              <a:rPr lang="en-IE" sz="4400" b="1" dirty="0" smtClean="0"/>
              <a:t>SEQUINS</a:t>
            </a:r>
          </a:p>
          <a:p>
            <a:r>
              <a:rPr lang="en-IE" sz="4400" b="1" dirty="0" smtClean="0"/>
              <a:t>XYLOPHONE</a:t>
            </a:r>
          </a:p>
          <a:p>
            <a:r>
              <a:rPr lang="en-IE" sz="4400" b="1" dirty="0" smtClean="0"/>
              <a:t>TROUGH</a:t>
            </a:r>
            <a:endParaRPr lang="en-IE" sz="44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2051720" y="6381328"/>
            <a:ext cx="554461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>
                <a:latin typeface="Segoe Print" panose="02000600000000000000" pitchFamily="2" charset="0"/>
              </a:rPr>
              <a:t>© </a:t>
            </a:r>
            <a:r>
              <a:rPr lang="en-IE" sz="1200" b="1" dirty="0" err="1" smtClean="0">
                <a:latin typeface="Segoe Print" panose="02000600000000000000" pitchFamily="2" charset="0"/>
              </a:rPr>
              <a:t>Seomra</a:t>
            </a:r>
            <a:r>
              <a:rPr lang="en-IE" sz="1200" b="1" dirty="0" smtClean="0">
                <a:latin typeface="Segoe Print" panose="02000600000000000000" pitchFamily="2" charset="0"/>
              </a:rPr>
              <a:t> </a:t>
            </a:r>
            <a:r>
              <a:rPr lang="en-IE" sz="1200" b="1" dirty="0" err="1" smtClean="0">
                <a:latin typeface="Segoe Print" panose="02000600000000000000" pitchFamily="2" charset="0"/>
              </a:rPr>
              <a:t>Ranga</a:t>
            </a:r>
            <a:r>
              <a:rPr lang="en-IE" sz="1200" b="1" dirty="0" smtClean="0">
                <a:latin typeface="Segoe Print" panose="02000600000000000000" pitchFamily="2" charset="0"/>
              </a:rPr>
              <a:t> 2022 www.seomraranga.com</a:t>
            </a:r>
            <a:endParaRPr lang="en-IE" sz="1200" b="1" dirty="0">
              <a:latin typeface="Segoe Print" panose="02000600000000000000" pitchFamily="2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6314668"/>
            <a:ext cx="1619672" cy="4103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2002020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1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7584" y="44624"/>
            <a:ext cx="7543800" cy="1676400"/>
          </a:xfrm>
        </p:spPr>
        <p:txBody>
          <a:bodyPr>
            <a:normAutofit/>
          </a:bodyPr>
          <a:lstStyle/>
          <a:p>
            <a:r>
              <a:rPr lang="en-IE" sz="9600" dirty="0" smtClean="0">
                <a:ln w="28575">
                  <a:solidFill>
                    <a:schemeClr val="bg1"/>
                  </a:solidFill>
                </a:ln>
              </a:rPr>
              <a:t>TWADDLE</a:t>
            </a:r>
            <a:endParaRPr lang="en-IE" sz="9600" dirty="0">
              <a:ln w="28575">
                <a:solidFill>
                  <a:schemeClr val="bg1"/>
                </a:solidFill>
              </a:ln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762000" y="3140968"/>
            <a:ext cx="7554416" cy="2726432"/>
          </a:xfrm>
        </p:spPr>
        <p:txBody>
          <a:bodyPr>
            <a:noAutofit/>
          </a:bodyPr>
          <a:lstStyle/>
          <a:p>
            <a:r>
              <a:rPr lang="en-IE" sz="5000" dirty="0" smtClean="0"/>
              <a:t>“Don’t talk such </a:t>
            </a:r>
            <a:r>
              <a:rPr lang="en-IE" sz="5400" b="1" dirty="0">
                <a:solidFill>
                  <a:schemeClr val="accent1"/>
                </a:solidFill>
              </a:rPr>
              <a:t>twaddle</a:t>
            </a:r>
            <a:r>
              <a:rPr lang="en-IE" sz="5000" dirty="0" smtClean="0"/>
              <a:t>”, exclaimed the annoyed chief examiner.</a:t>
            </a:r>
            <a:endParaRPr lang="en-IE" sz="5000" dirty="0"/>
          </a:p>
        </p:txBody>
      </p:sp>
      <p:sp>
        <p:nvSpPr>
          <p:cNvPr id="5" name="TextBox 4"/>
          <p:cNvSpPr txBox="1"/>
          <p:nvPr/>
        </p:nvSpPr>
        <p:spPr>
          <a:xfrm>
            <a:off x="2020821" y="6381328"/>
            <a:ext cx="554461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>
                <a:latin typeface="Segoe Print" panose="02000600000000000000" pitchFamily="2" charset="0"/>
              </a:rPr>
              <a:t>© </a:t>
            </a:r>
            <a:r>
              <a:rPr lang="en-IE" sz="1200" b="1" dirty="0" err="1" smtClean="0">
                <a:latin typeface="Segoe Print" panose="02000600000000000000" pitchFamily="2" charset="0"/>
              </a:rPr>
              <a:t>Seomra</a:t>
            </a:r>
            <a:r>
              <a:rPr lang="en-IE" sz="1200" b="1" dirty="0" smtClean="0">
                <a:latin typeface="Segoe Print" panose="02000600000000000000" pitchFamily="2" charset="0"/>
              </a:rPr>
              <a:t> </a:t>
            </a:r>
            <a:r>
              <a:rPr lang="en-IE" sz="1200" b="1" dirty="0" err="1" smtClean="0">
                <a:latin typeface="Segoe Print" panose="02000600000000000000" pitchFamily="2" charset="0"/>
              </a:rPr>
              <a:t>Ranga</a:t>
            </a:r>
            <a:r>
              <a:rPr lang="en-IE" sz="1200" b="1" dirty="0" smtClean="0">
                <a:latin typeface="Segoe Print" panose="02000600000000000000" pitchFamily="2" charset="0"/>
              </a:rPr>
              <a:t> 2022 www.seomraranga.com</a:t>
            </a:r>
            <a:endParaRPr lang="en-IE" sz="1200" b="1" dirty="0">
              <a:latin typeface="Segoe Print" panose="02000600000000000000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71600" y="1700808"/>
            <a:ext cx="7200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2800" b="1" dirty="0" smtClean="0">
                <a:solidFill>
                  <a:schemeClr val="bg1"/>
                </a:solidFill>
              </a:rPr>
              <a:t>Useless, senseless or dull writing or talk.</a:t>
            </a:r>
            <a:endParaRPr lang="en-IE" sz="2800" b="1" dirty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236296" y="188640"/>
            <a:ext cx="864096" cy="707886"/>
          </a:xfrm>
          <a:prstGeom prst="rect">
            <a:avLst/>
          </a:prstGeom>
          <a:solidFill>
            <a:schemeClr val="bg1"/>
          </a:solidFill>
          <a:ln w="571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IE" sz="2000" dirty="0">
                <a:latin typeface="+mj-lt"/>
              </a:rPr>
              <a:t>Week </a:t>
            </a:r>
            <a:r>
              <a:rPr lang="en-IE" sz="2000" dirty="0" smtClean="0">
                <a:latin typeface="+mj-lt"/>
              </a:rPr>
              <a:t>19A</a:t>
            </a:r>
            <a:endParaRPr lang="en-IE" sz="2000" dirty="0">
              <a:latin typeface="+mj-lt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6314668"/>
            <a:ext cx="1619672" cy="4103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4761940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1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7584" y="44624"/>
            <a:ext cx="7543800" cy="1676400"/>
          </a:xfrm>
        </p:spPr>
        <p:txBody>
          <a:bodyPr>
            <a:normAutofit/>
          </a:bodyPr>
          <a:lstStyle/>
          <a:p>
            <a:r>
              <a:rPr lang="en-IE" sz="9600" dirty="0" smtClean="0">
                <a:ln w="28575">
                  <a:solidFill>
                    <a:schemeClr val="bg1"/>
                  </a:solidFill>
                </a:ln>
              </a:rPr>
              <a:t>EULOGY</a:t>
            </a:r>
            <a:endParaRPr lang="en-IE" sz="9600" dirty="0">
              <a:ln w="28575">
                <a:solidFill>
                  <a:schemeClr val="bg1"/>
                </a:solidFill>
              </a:ln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762000" y="3140968"/>
            <a:ext cx="7554416" cy="2726432"/>
          </a:xfrm>
        </p:spPr>
        <p:txBody>
          <a:bodyPr>
            <a:noAutofit/>
          </a:bodyPr>
          <a:lstStyle/>
          <a:p>
            <a:r>
              <a:rPr lang="en-IE" sz="5000" dirty="0" smtClean="0"/>
              <a:t>His son delivered an emotional graveside </a:t>
            </a:r>
            <a:r>
              <a:rPr lang="en-IE" sz="5400" b="1" dirty="0">
                <a:solidFill>
                  <a:schemeClr val="accent1"/>
                </a:solidFill>
              </a:rPr>
              <a:t>eulogy</a:t>
            </a:r>
            <a:r>
              <a:rPr lang="en-IE" sz="5000" dirty="0" smtClean="0"/>
              <a:t> after the funeral.</a:t>
            </a:r>
            <a:endParaRPr lang="en-IE" sz="5000" dirty="0"/>
          </a:p>
        </p:txBody>
      </p:sp>
      <p:sp>
        <p:nvSpPr>
          <p:cNvPr id="5" name="TextBox 4"/>
          <p:cNvSpPr txBox="1"/>
          <p:nvPr/>
        </p:nvSpPr>
        <p:spPr>
          <a:xfrm>
            <a:off x="2020821" y="6381328"/>
            <a:ext cx="554461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>
                <a:latin typeface="Segoe Print" panose="02000600000000000000" pitchFamily="2" charset="0"/>
              </a:rPr>
              <a:t>© </a:t>
            </a:r>
            <a:r>
              <a:rPr lang="en-IE" sz="1200" b="1" dirty="0" err="1" smtClean="0">
                <a:latin typeface="Segoe Print" panose="02000600000000000000" pitchFamily="2" charset="0"/>
              </a:rPr>
              <a:t>Seomra</a:t>
            </a:r>
            <a:r>
              <a:rPr lang="en-IE" sz="1200" b="1" dirty="0" smtClean="0">
                <a:latin typeface="Segoe Print" panose="02000600000000000000" pitchFamily="2" charset="0"/>
              </a:rPr>
              <a:t> </a:t>
            </a:r>
            <a:r>
              <a:rPr lang="en-IE" sz="1200" b="1" dirty="0" err="1" smtClean="0">
                <a:latin typeface="Segoe Print" panose="02000600000000000000" pitchFamily="2" charset="0"/>
              </a:rPr>
              <a:t>Ranga</a:t>
            </a:r>
            <a:r>
              <a:rPr lang="en-IE" sz="1200" b="1" dirty="0" smtClean="0">
                <a:latin typeface="Segoe Print" panose="02000600000000000000" pitchFamily="2" charset="0"/>
              </a:rPr>
              <a:t> 2022 www.seomraranga.com</a:t>
            </a:r>
            <a:endParaRPr lang="en-IE" sz="1200" b="1" dirty="0">
              <a:latin typeface="Segoe Print" panose="02000600000000000000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90193" y="1556792"/>
            <a:ext cx="72008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2800" b="1" dirty="0" smtClean="0">
                <a:solidFill>
                  <a:schemeClr val="bg1"/>
                </a:solidFill>
              </a:rPr>
              <a:t>A speech or writing in praise of a person, especially one delivered in praise of a deceased person.</a:t>
            </a:r>
            <a:endParaRPr lang="en-IE" sz="2800" b="1" dirty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236296" y="188640"/>
            <a:ext cx="864096" cy="707886"/>
          </a:xfrm>
          <a:prstGeom prst="rect">
            <a:avLst/>
          </a:prstGeom>
          <a:solidFill>
            <a:schemeClr val="bg1"/>
          </a:solidFill>
          <a:ln w="571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IE" sz="2000" dirty="0">
                <a:latin typeface="+mj-lt"/>
              </a:rPr>
              <a:t>Week </a:t>
            </a:r>
            <a:r>
              <a:rPr lang="en-IE" sz="2000" dirty="0" smtClean="0">
                <a:latin typeface="+mj-lt"/>
              </a:rPr>
              <a:t>19B</a:t>
            </a:r>
            <a:endParaRPr lang="en-IE" sz="2000" dirty="0">
              <a:latin typeface="+mj-lt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6314668"/>
            <a:ext cx="1619672" cy="4103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5583521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1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7584" y="44624"/>
            <a:ext cx="7543800" cy="1676400"/>
          </a:xfrm>
        </p:spPr>
        <p:txBody>
          <a:bodyPr>
            <a:normAutofit/>
          </a:bodyPr>
          <a:lstStyle/>
          <a:p>
            <a:r>
              <a:rPr lang="en-IE" sz="9600" dirty="0" smtClean="0">
                <a:ln w="28575">
                  <a:solidFill>
                    <a:schemeClr val="bg1"/>
                  </a:solidFill>
                </a:ln>
              </a:rPr>
              <a:t>SEQUINS</a:t>
            </a:r>
            <a:endParaRPr lang="en-IE" sz="9600" dirty="0">
              <a:ln w="28575">
                <a:solidFill>
                  <a:schemeClr val="bg1"/>
                </a:solidFill>
              </a:ln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762000" y="3140968"/>
            <a:ext cx="7554416" cy="2726432"/>
          </a:xfrm>
        </p:spPr>
        <p:txBody>
          <a:bodyPr>
            <a:noAutofit/>
          </a:bodyPr>
          <a:lstStyle/>
          <a:p>
            <a:r>
              <a:rPr lang="en-IE" sz="4800" dirty="0" smtClean="0"/>
              <a:t>The lights reflected off the </a:t>
            </a:r>
            <a:r>
              <a:rPr lang="en-IE" sz="5400" b="1" dirty="0">
                <a:solidFill>
                  <a:schemeClr val="accent1"/>
                </a:solidFill>
              </a:rPr>
              <a:t>sequins</a:t>
            </a:r>
            <a:r>
              <a:rPr lang="en-IE" sz="4800" dirty="0" smtClean="0"/>
              <a:t> on the model’s dress as she took to the catwalk.</a:t>
            </a:r>
            <a:endParaRPr lang="en-IE" sz="4800" dirty="0"/>
          </a:p>
        </p:txBody>
      </p:sp>
      <p:sp>
        <p:nvSpPr>
          <p:cNvPr id="5" name="TextBox 4"/>
          <p:cNvSpPr txBox="1"/>
          <p:nvPr/>
        </p:nvSpPr>
        <p:spPr>
          <a:xfrm>
            <a:off x="2020821" y="6381328"/>
            <a:ext cx="554461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>
                <a:latin typeface="Segoe Print" panose="02000600000000000000" pitchFamily="2" charset="0"/>
              </a:rPr>
              <a:t>© </a:t>
            </a:r>
            <a:r>
              <a:rPr lang="en-IE" sz="1200" b="1" dirty="0" err="1" smtClean="0">
                <a:latin typeface="Segoe Print" panose="02000600000000000000" pitchFamily="2" charset="0"/>
              </a:rPr>
              <a:t>Seomra</a:t>
            </a:r>
            <a:r>
              <a:rPr lang="en-IE" sz="1200" b="1" dirty="0" smtClean="0">
                <a:latin typeface="Segoe Print" panose="02000600000000000000" pitchFamily="2" charset="0"/>
              </a:rPr>
              <a:t> </a:t>
            </a:r>
            <a:r>
              <a:rPr lang="en-IE" sz="1200" b="1" dirty="0" err="1" smtClean="0">
                <a:latin typeface="Segoe Print" panose="02000600000000000000" pitchFamily="2" charset="0"/>
              </a:rPr>
              <a:t>Ranga</a:t>
            </a:r>
            <a:r>
              <a:rPr lang="en-IE" sz="1200" b="1" dirty="0" smtClean="0">
                <a:latin typeface="Segoe Print" panose="02000600000000000000" pitchFamily="2" charset="0"/>
              </a:rPr>
              <a:t> 2022 www.seomraranga.com</a:t>
            </a:r>
            <a:endParaRPr lang="en-IE" sz="1200" b="1" dirty="0">
              <a:latin typeface="Segoe Print" panose="02000600000000000000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71600" y="1700808"/>
            <a:ext cx="72008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2800" b="1" dirty="0" smtClean="0">
                <a:solidFill>
                  <a:schemeClr val="bg1"/>
                </a:solidFill>
              </a:rPr>
              <a:t>Small shining discs for attaching onto clothing or costumes as ornamentation.</a:t>
            </a:r>
            <a:endParaRPr lang="en-IE" sz="2800" b="1" dirty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236296" y="188640"/>
            <a:ext cx="864096" cy="707886"/>
          </a:xfrm>
          <a:prstGeom prst="rect">
            <a:avLst/>
          </a:prstGeom>
          <a:solidFill>
            <a:schemeClr val="bg1"/>
          </a:solidFill>
          <a:ln w="571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IE" sz="2000" dirty="0">
                <a:latin typeface="+mj-lt"/>
              </a:rPr>
              <a:t>Week </a:t>
            </a:r>
            <a:r>
              <a:rPr lang="en-IE" sz="2000" dirty="0" smtClean="0">
                <a:latin typeface="+mj-lt"/>
              </a:rPr>
              <a:t>19C</a:t>
            </a:r>
            <a:endParaRPr lang="en-IE" sz="2000" dirty="0">
              <a:latin typeface="+mj-lt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6314668"/>
            <a:ext cx="1619672" cy="4103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2876915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1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7584" y="44624"/>
            <a:ext cx="7543800" cy="1676400"/>
          </a:xfrm>
        </p:spPr>
        <p:txBody>
          <a:bodyPr>
            <a:normAutofit/>
          </a:bodyPr>
          <a:lstStyle/>
          <a:p>
            <a:r>
              <a:rPr lang="en-IE" sz="9600" dirty="0" smtClean="0">
                <a:ln w="28575">
                  <a:solidFill>
                    <a:schemeClr val="bg1"/>
                  </a:solidFill>
                </a:ln>
              </a:rPr>
              <a:t>XYLOPHONE</a:t>
            </a:r>
            <a:endParaRPr lang="en-IE" sz="9600" dirty="0">
              <a:ln w="28575">
                <a:solidFill>
                  <a:schemeClr val="bg1"/>
                </a:solidFill>
              </a:ln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762000" y="3140968"/>
            <a:ext cx="7554416" cy="2726432"/>
          </a:xfrm>
        </p:spPr>
        <p:txBody>
          <a:bodyPr>
            <a:noAutofit/>
          </a:bodyPr>
          <a:lstStyle/>
          <a:p>
            <a:r>
              <a:rPr lang="en-IE" sz="5000" dirty="0" smtClean="0"/>
              <a:t>The lady decided to take lessons to learn how to play the </a:t>
            </a:r>
            <a:r>
              <a:rPr lang="en-IE" sz="5400" b="1" dirty="0" smtClean="0">
                <a:solidFill>
                  <a:schemeClr val="accent1"/>
                </a:solidFill>
              </a:rPr>
              <a:t>xylophone</a:t>
            </a:r>
            <a:r>
              <a:rPr lang="en-IE" sz="5000" dirty="0" smtClean="0"/>
              <a:t>.</a:t>
            </a:r>
            <a:endParaRPr lang="en-IE" sz="5000" dirty="0"/>
          </a:p>
        </p:txBody>
      </p:sp>
      <p:sp>
        <p:nvSpPr>
          <p:cNvPr id="5" name="TextBox 4"/>
          <p:cNvSpPr txBox="1"/>
          <p:nvPr/>
        </p:nvSpPr>
        <p:spPr>
          <a:xfrm>
            <a:off x="2020821" y="6381328"/>
            <a:ext cx="554461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>
                <a:latin typeface="Segoe Print" panose="02000600000000000000" pitchFamily="2" charset="0"/>
              </a:rPr>
              <a:t>© </a:t>
            </a:r>
            <a:r>
              <a:rPr lang="en-IE" sz="1200" b="1" dirty="0" err="1" smtClean="0">
                <a:latin typeface="Segoe Print" panose="02000600000000000000" pitchFamily="2" charset="0"/>
              </a:rPr>
              <a:t>Seomra</a:t>
            </a:r>
            <a:r>
              <a:rPr lang="en-IE" sz="1200" b="1" dirty="0" smtClean="0">
                <a:latin typeface="Segoe Print" panose="02000600000000000000" pitchFamily="2" charset="0"/>
              </a:rPr>
              <a:t> </a:t>
            </a:r>
            <a:r>
              <a:rPr lang="en-IE" sz="1200" b="1" dirty="0" err="1" smtClean="0">
                <a:latin typeface="Segoe Print" panose="02000600000000000000" pitchFamily="2" charset="0"/>
              </a:rPr>
              <a:t>Ranga</a:t>
            </a:r>
            <a:r>
              <a:rPr lang="en-IE" sz="1200" b="1" dirty="0" smtClean="0">
                <a:latin typeface="Segoe Print" panose="02000600000000000000" pitchFamily="2" charset="0"/>
              </a:rPr>
              <a:t> 2022 www.seomraranga.com</a:t>
            </a:r>
            <a:endParaRPr lang="en-IE" sz="1200" b="1" dirty="0">
              <a:latin typeface="Segoe Print" panose="02000600000000000000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71600" y="1628800"/>
            <a:ext cx="72008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2800" b="1" dirty="0" smtClean="0">
                <a:solidFill>
                  <a:schemeClr val="bg1"/>
                </a:solidFill>
              </a:rPr>
              <a:t>A musical instrument of wooden or metal bars, usually struck with a small wooden hammer.</a:t>
            </a:r>
            <a:endParaRPr lang="en-IE" sz="2800" b="1" dirty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236296" y="188640"/>
            <a:ext cx="864096" cy="707886"/>
          </a:xfrm>
          <a:prstGeom prst="rect">
            <a:avLst/>
          </a:prstGeom>
          <a:solidFill>
            <a:schemeClr val="bg1"/>
          </a:solidFill>
          <a:ln w="571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IE" sz="2000" dirty="0">
                <a:latin typeface="+mj-lt"/>
              </a:rPr>
              <a:t>Week </a:t>
            </a:r>
            <a:r>
              <a:rPr lang="en-IE" sz="2000" dirty="0" smtClean="0">
                <a:latin typeface="+mj-lt"/>
              </a:rPr>
              <a:t>19D</a:t>
            </a:r>
            <a:endParaRPr lang="en-IE" sz="2000" dirty="0">
              <a:latin typeface="+mj-lt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6314668"/>
            <a:ext cx="1619672" cy="4103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3715687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1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7584" y="44624"/>
            <a:ext cx="7543800" cy="1676400"/>
          </a:xfrm>
        </p:spPr>
        <p:txBody>
          <a:bodyPr>
            <a:normAutofit/>
          </a:bodyPr>
          <a:lstStyle/>
          <a:p>
            <a:r>
              <a:rPr lang="en-IE" sz="9600" dirty="0" smtClean="0">
                <a:ln w="28575">
                  <a:solidFill>
                    <a:schemeClr val="bg1"/>
                  </a:solidFill>
                </a:ln>
              </a:rPr>
              <a:t>TROUGH</a:t>
            </a:r>
            <a:endParaRPr lang="en-IE" sz="9600" dirty="0">
              <a:ln w="28575">
                <a:solidFill>
                  <a:schemeClr val="bg1"/>
                </a:solidFill>
              </a:ln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762000" y="3140968"/>
            <a:ext cx="7554416" cy="2726432"/>
          </a:xfrm>
        </p:spPr>
        <p:txBody>
          <a:bodyPr>
            <a:noAutofit/>
          </a:bodyPr>
          <a:lstStyle/>
          <a:p>
            <a:r>
              <a:rPr lang="en-IE" sz="5000" dirty="0" smtClean="0"/>
              <a:t>The cattle gathered around the </a:t>
            </a:r>
            <a:r>
              <a:rPr lang="en-IE" sz="5400" b="1" dirty="0">
                <a:solidFill>
                  <a:schemeClr val="accent1"/>
                </a:solidFill>
              </a:rPr>
              <a:t>trough</a:t>
            </a:r>
            <a:r>
              <a:rPr lang="en-IE" sz="5000" dirty="0" smtClean="0"/>
              <a:t> as the farmer added feed for the day.</a:t>
            </a:r>
            <a:endParaRPr lang="en-IE" sz="5000" dirty="0"/>
          </a:p>
        </p:txBody>
      </p:sp>
      <p:sp>
        <p:nvSpPr>
          <p:cNvPr id="5" name="TextBox 4"/>
          <p:cNvSpPr txBox="1"/>
          <p:nvPr/>
        </p:nvSpPr>
        <p:spPr>
          <a:xfrm>
            <a:off x="2020821" y="6381328"/>
            <a:ext cx="554461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>
                <a:latin typeface="Segoe Print" panose="02000600000000000000" pitchFamily="2" charset="0"/>
              </a:rPr>
              <a:t>© </a:t>
            </a:r>
            <a:r>
              <a:rPr lang="en-IE" sz="1200" b="1" dirty="0" err="1" smtClean="0">
                <a:latin typeface="Segoe Print" panose="02000600000000000000" pitchFamily="2" charset="0"/>
              </a:rPr>
              <a:t>Seomra</a:t>
            </a:r>
            <a:r>
              <a:rPr lang="en-IE" sz="1200" b="1" dirty="0" smtClean="0">
                <a:latin typeface="Segoe Print" panose="02000600000000000000" pitchFamily="2" charset="0"/>
              </a:rPr>
              <a:t> </a:t>
            </a:r>
            <a:r>
              <a:rPr lang="en-IE" sz="1200" b="1" dirty="0" err="1" smtClean="0">
                <a:latin typeface="Segoe Print" panose="02000600000000000000" pitchFamily="2" charset="0"/>
              </a:rPr>
              <a:t>Ranga</a:t>
            </a:r>
            <a:r>
              <a:rPr lang="en-IE" sz="1200" b="1" dirty="0" smtClean="0">
                <a:latin typeface="Segoe Print" panose="02000600000000000000" pitchFamily="2" charset="0"/>
              </a:rPr>
              <a:t> 2022 www.seomraranga.com</a:t>
            </a:r>
            <a:endParaRPr lang="en-IE" sz="1200" b="1" dirty="0">
              <a:latin typeface="Segoe Print" panose="02000600000000000000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71600" y="1700808"/>
            <a:ext cx="72008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2800" b="1" dirty="0" smtClean="0">
                <a:solidFill>
                  <a:schemeClr val="bg1"/>
                </a:solidFill>
              </a:rPr>
              <a:t>A long, narrow, open, boxlike shape, mainly used to hold food or water for animals.</a:t>
            </a:r>
            <a:endParaRPr lang="en-IE" sz="2800" b="1" dirty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236296" y="188640"/>
            <a:ext cx="864096" cy="707886"/>
          </a:xfrm>
          <a:prstGeom prst="rect">
            <a:avLst/>
          </a:prstGeom>
          <a:solidFill>
            <a:schemeClr val="bg1"/>
          </a:solidFill>
          <a:ln w="571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IE" sz="2000" dirty="0">
                <a:latin typeface="+mj-lt"/>
              </a:rPr>
              <a:t>Week </a:t>
            </a:r>
            <a:r>
              <a:rPr lang="en-IE" sz="2000" dirty="0" smtClean="0">
                <a:latin typeface="+mj-lt"/>
              </a:rPr>
              <a:t>19E</a:t>
            </a:r>
            <a:endParaRPr lang="en-IE" sz="2000" dirty="0">
              <a:latin typeface="+mj-lt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6314668"/>
            <a:ext cx="1619672" cy="4103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0223720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1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E" sz="9600" dirty="0" smtClean="0"/>
              <a:t>WEEK 20</a:t>
            </a:r>
            <a:endParaRPr lang="en-IE" sz="9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IE" sz="4400" b="1" dirty="0" smtClean="0"/>
              <a:t>BALMY</a:t>
            </a:r>
          </a:p>
          <a:p>
            <a:r>
              <a:rPr lang="en-IE" sz="4400" b="1" dirty="0" smtClean="0"/>
              <a:t>PRODIGY</a:t>
            </a:r>
          </a:p>
          <a:p>
            <a:r>
              <a:rPr lang="en-IE" sz="4400" b="1" dirty="0" smtClean="0"/>
              <a:t>SPIEL</a:t>
            </a:r>
          </a:p>
          <a:p>
            <a:r>
              <a:rPr lang="en-IE" sz="4400" b="1" dirty="0" smtClean="0"/>
              <a:t>FATALITY</a:t>
            </a:r>
          </a:p>
          <a:p>
            <a:r>
              <a:rPr lang="en-IE" sz="4400" b="1" dirty="0" smtClean="0"/>
              <a:t>CLAMOUR</a:t>
            </a:r>
            <a:endParaRPr lang="en-IE" sz="44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2051720" y="6381328"/>
            <a:ext cx="554461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>
                <a:latin typeface="Segoe Print" panose="02000600000000000000" pitchFamily="2" charset="0"/>
              </a:rPr>
              <a:t>© </a:t>
            </a:r>
            <a:r>
              <a:rPr lang="en-IE" sz="1200" b="1" dirty="0" err="1" smtClean="0">
                <a:latin typeface="Segoe Print" panose="02000600000000000000" pitchFamily="2" charset="0"/>
              </a:rPr>
              <a:t>Seomra</a:t>
            </a:r>
            <a:r>
              <a:rPr lang="en-IE" sz="1200" b="1" dirty="0" smtClean="0">
                <a:latin typeface="Segoe Print" panose="02000600000000000000" pitchFamily="2" charset="0"/>
              </a:rPr>
              <a:t> </a:t>
            </a:r>
            <a:r>
              <a:rPr lang="en-IE" sz="1200" b="1" dirty="0" err="1" smtClean="0">
                <a:latin typeface="Segoe Print" panose="02000600000000000000" pitchFamily="2" charset="0"/>
              </a:rPr>
              <a:t>Ranga</a:t>
            </a:r>
            <a:r>
              <a:rPr lang="en-IE" sz="1200" b="1" dirty="0" smtClean="0">
                <a:latin typeface="Segoe Print" panose="02000600000000000000" pitchFamily="2" charset="0"/>
              </a:rPr>
              <a:t> 2022 www.seomraranga.com</a:t>
            </a:r>
            <a:endParaRPr lang="en-IE" sz="1200" b="1" dirty="0">
              <a:latin typeface="Segoe Print" panose="02000600000000000000" pitchFamily="2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6314668"/>
            <a:ext cx="1619672" cy="4103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7362444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1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7584" y="44624"/>
            <a:ext cx="7543800" cy="1676400"/>
          </a:xfrm>
        </p:spPr>
        <p:txBody>
          <a:bodyPr>
            <a:normAutofit/>
          </a:bodyPr>
          <a:lstStyle/>
          <a:p>
            <a:r>
              <a:rPr lang="en-IE" sz="9600" dirty="0" smtClean="0">
                <a:ln w="28575">
                  <a:solidFill>
                    <a:schemeClr val="bg1"/>
                  </a:solidFill>
                </a:ln>
              </a:rPr>
              <a:t>BALMY</a:t>
            </a:r>
            <a:endParaRPr lang="en-IE" sz="9600" dirty="0">
              <a:ln w="28575">
                <a:solidFill>
                  <a:schemeClr val="bg1"/>
                </a:solidFill>
              </a:ln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762000" y="3140968"/>
            <a:ext cx="7554416" cy="2726432"/>
          </a:xfrm>
        </p:spPr>
        <p:txBody>
          <a:bodyPr>
            <a:noAutofit/>
          </a:bodyPr>
          <a:lstStyle/>
          <a:p>
            <a:r>
              <a:rPr lang="en-IE" sz="5000" dirty="0" smtClean="0"/>
              <a:t>The couple walked hand in hand along the beach as it was a </a:t>
            </a:r>
            <a:r>
              <a:rPr lang="en-IE" sz="5400" b="1" dirty="0">
                <a:solidFill>
                  <a:schemeClr val="accent1"/>
                </a:solidFill>
              </a:rPr>
              <a:t>balmy</a:t>
            </a:r>
            <a:r>
              <a:rPr lang="en-IE" sz="5000" dirty="0" smtClean="0"/>
              <a:t> evening.</a:t>
            </a:r>
            <a:endParaRPr lang="en-IE" sz="5000" dirty="0"/>
          </a:p>
        </p:txBody>
      </p:sp>
      <p:sp>
        <p:nvSpPr>
          <p:cNvPr id="5" name="TextBox 4"/>
          <p:cNvSpPr txBox="1"/>
          <p:nvPr/>
        </p:nvSpPr>
        <p:spPr>
          <a:xfrm>
            <a:off x="2020821" y="6381328"/>
            <a:ext cx="554461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>
                <a:latin typeface="Segoe Print" panose="02000600000000000000" pitchFamily="2" charset="0"/>
              </a:rPr>
              <a:t>© </a:t>
            </a:r>
            <a:r>
              <a:rPr lang="en-IE" sz="1200" b="1" dirty="0" err="1" smtClean="0">
                <a:latin typeface="Segoe Print" panose="02000600000000000000" pitchFamily="2" charset="0"/>
              </a:rPr>
              <a:t>Seomra</a:t>
            </a:r>
            <a:r>
              <a:rPr lang="en-IE" sz="1200" b="1" dirty="0" smtClean="0">
                <a:latin typeface="Segoe Print" panose="02000600000000000000" pitchFamily="2" charset="0"/>
              </a:rPr>
              <a:t> </a:t>
            </a:r>
            <a:r>
              <a:rPr lang="en-IE" sz="1200" b="1" dirty="0" err="1" smtClean="0">
                <a:latin typeface="Segoe Print" panose="02000600000000000000" pitchFamily="2" charset="0"/>
              </a:rPr>
              <a:t>Ranga</a:t>
            </a:r>
            <a:r>
              <a:rPr lang="en-IE" sz="1200" b="1" dirty="0" smtClean="0">
                <a:latin typeface="Segoe Print" panose="02000600000000000000" pitchFamily="2" charset="0"/>
              </a:rPr>
              <a:t> 2022 www.seomraranga.com</a:t>
            </a:r>
            <a:endParaRPr lang="en-IE" sz="1200" b="1" dirty="0">
              <a:latin typeface="Segoe Print" panose="02000600000000000000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71600" y="1700808"/>
            <a:ext cx="72008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2800" b="1" dirty="0" smtClean="0">
                <a:solidFill>
                  <a:schemeClr val="bg1"/>
                </a:solidFill>
              </a:rPr>
              <a:t>Usually pertaining to weather – mild, soft, warm, refreshing.</a:t>
            </a:r>
            <a:endParaRPr lang="en-IE" sz="2800" b="1" dirty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236296" y="188640"/>
            <a:ext cx="864096" cy="707886"/>
          </a:xfrm>
          <a:prstGeom prst="rect">
            <a:avLst/>
          </a:prstGeom>
          <a:solidFill>
            <a:schemeClr val="bg1"/>
          </a:solidFill>
          <a:ln w="571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IE" sz="2000" dirty="0">
                <a:latin typeface="+mj-lt"/>
              </a:rPr>
              <a:t>Week </a:t>
            </a:r>
            <a:r>
              <a:rPr lang="en-IE" sz="2000" dirty="0" smtClean="0">
                <a:latin typeface="+mj-lt"/>
              </a:rPr>
              <a:t>20A</a:t>
            </a:r>
            <a:endParaRPr lang="en-IE" sz="2000" dirty="0">
              <a:latin typeface="+mj-lt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6314668"/>
            <a:ext cx="1619672" cy="4103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31688072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1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7584" y="44624"/>
            <a:ext cx="7543800" cy="1676400"/>
          </a:xfrm>
        </p:spPr>
        <p:txBody>
          <a:bodyPr>
            <a:normAutofit/>
          </a:bodyPr>
          <a:lstStyle/>
          <a:p>
            <a:r>
              <a:rPr lang="en-IE" sz="9600" dirty="0" smtClean="0">
                <a:ln w="28575">
                  <a:solidFill>
                    <a:schemeClr val="bg1"/>
                  </a:solidFill>
                </a:ln>
              </a:rPr>
              <a:t>PRODIGY</a:t>
            </a:r>
            <a:endParaRPr lang="en-IE" sz="9600" dirty="0">
              <a:ln w="28575">
                <a:solidFill>
                  <a:schemeClr val="bg1"/>
                </a:solidFill>
              </a:ln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762000" y="3140968"/>
            <a:ext cx="7554416" cy="2726432"/>
          </a:xfrm>
        </p:spPr>
        <p:txBody>
          <a:bodyPr>
            <a:noAutofit/>
          </a:bodyPr>
          <a:lstStyle/>
          <a:p>
            <a:r>
              <a:rPr lang="en-IE" sz="5000" dirty="0" smtClean="0"/>
              <a:t>The chess tournament was easily won by the young </a:t>
            </a:r>
            <a:r>
              <a:rPr lang="en-IE" sz="5400" b="1" dirty="0">
                <a:solidFill>
                  <a:schemeClr val="accent1"/>
                </a:solidFill>
              </a:rPr>
              <a:t>prodigy</a:t>
            </a:r>
            <a:r>
              <a:rPr lang="en-IE" sz="5000" dirty="0" smtClean="0"/>
              <a:t>.</a:t>
            </a:r>
            <a:endParaRPr lang="en-IE" sz="5000" dirty="0"/>
          </a:p>
        </p:txBody>
      </p:sp>
      <p:sp>
        <p:nvSpPr>
          <p:cNvPr id="5" name="TextBox 4"/>
          <p:cNvSpPr txBox="1"/>
          <p:nvPr/>
        </p:nvSpPr>
        <p:spPr>
          <a:xfrm>
            <a:off x="2020821" y="6381328"/>
            <a:ext cx="554461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>
                <a:latin typeface="Segoe Print" panose="02000600000000000000" pitchFamily="2" charset="0"/>
              </a:rPr>
              <a:t>© </a:t>
            </a:r>
            <a:r>
              <a:rPr lang="en-IE" sz="1200" b="1" dirty="0" err="1" smtClean="0">
                <a:latin typeface="Segoe Print" panose="02000600000000000000" pitchFamily="2" charset="0"/>
              </a:rPr>
              <a:t>Seomra</a:t>
            </a:r>
            <a:r>
              <a:rPr lang="en-IE" sz="1200" b="1" dirty="0" smtClean="0">
                <a:latin typeface="Segoe Print" panose="02000600000000000000" pitchFamily="2" charset="0"/>
              </a:rPr>
              <a:t> </a:t>
            </a:r>
            <a:r>
              <a:rPr lang="en-IE" sz="1200" b="1" dirty="0" err="1" smtClean="0">
                <a:latin typeface="Segoe Print" panose="02000600000000000000" pitchFamily="2" charset="0"/>
              </a:rPr>
              <a:t>Ranga</a:t>
            </a:r>
            <a:r>
              <a:rPr lang="en-IE" sz="1200" b="1" dirty="0" smtClean="0">
                <a:latin typeface="Segoe Print" panose="02000600000000000000" pitchFamily="2" charset="0"/>
              </a:rPr>
              <a:t> 2022 www.seomraranga.com</a:t>
            </a:r>
            <a:endParaRPr lang="en-IE" sz="1200" b="1" dirty="0">
              <a:latin typeface="Segoe Print" panose="02000600000000000000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71600" y="1700808"/>
            <a:ext cx="72008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2800" b="1" dirty="0" smtClean="0">
                <a:solidFill>
                  <a:schemeClr val="bg1"/>
                </a:solidFill>
              </a:rPr>
              <a:t>Usually refers to a child or young person possessing extraordinary talent or ability.</a:t>
            </a:r>
            <a:endParaRPr lang="en-IE" sz="2800" b="1" dirty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236296" y="188640"/>
            <a:ext cx="864096" cy="707886"/>
          </a:xfrm>
          <a:prstGeom prst="rect">
            <a:avLst/>
          </a:prstGeom>
          <a:solidFill>
            <a:schemeClr val="bg1"/>
          </a:solidFill>
          <a:ln w="571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IE" sz="2000" dirty="0">
                <a:latin typeface="+mj-lt"/>
              </a:rPr>
              <a:t>Week </a:t>
            </a:r>
            <a:r>
              <a:rPr lang="en-IE" sz="2000" dirty="0" smtClean="0">
                <a:latin typeface="+mj-lt"/>
              </a:rPr>
              <a:t>20B</a:t>
            </a:r>
            <a:endParaRPr lang="en-IE" sz="2000" dirty="0">
              <a:latin typeface="+mj-lt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6314668"/>
            <a:ext cx="1619672" cy="4103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0300193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1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7584" y="44624"/>
            <a:ext cx="7543800" cy="1676400"/>
          </a:xfrm>
        </p:spPr>
        <p:txBody>
          <a:bodyPr>
            <a:normAutofit/>
          </a:bodyPr>
          <a:lstStyle/>
          <a:p>
            <a:r>
              <a:rPr lang="en-IE" sz="9600" dirty="0" smtClean="0">
                <a:ln w="28575">
                  <a:solidFill>
                    <a:schemeClr val="bg1"/>
                  </a:solidFill>
                </a:ln>
              </a:rPr>
              <a:t>SPIEL</a:t>
            </a:r>
            <a:endParaRPr lang="en-IE" sz="9600" dirty="0">
              <a:ln w="28575">
                <a:solidFill>
                  <a:schemeClr val="bg1"/>
                </a:solidFill>
              </a:ln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762000" y="3140968"/>
            <a:ext cx="7554416" cy="2726432"/>
          </a:xfrm>
        </p:spPr>
        <p:txBody>
          <a:bodyPr>
            <a:noAutofit/>
          </a:bodyPr>
          <a:lstStyle/>
          <a:p>
            <a:r>
              <a:rPr lang="en-IE" sz="5000" dirty="0" smtClean="0"/>
              <a:t>The salesman launched into a great </a:t>
            </a:r>
            <a:r>
              <a:rPr lang="en-IE" sz="5400" b="1" dirty="0">
                <a:solidFill>
                  <a:schemeClr val="accent1"/>
                </a:solidFill>
              </a:rPr>
              <a:t>spiel</a:t>
            </a:r>
            <a:r>
              <a:rPr lang="en-IE" sz="5000" dirty="0" smtClean="0"/>
              <a:t> about the latest electronic gadget.</a:t>
            </a:r>
            <a:endParaRPr lang="en-IE" sz="5000" dirty="0"/>
          </a:p>
        </p:txBody>
      </p:sp>
      <p:sp>
        <p:nvSpPr>
          <p:cNvPr id="5" name="TextBox 4"/>
          <p:cNvSpPr txBox="1"/>
          <p:nvPr/>
        </p:nvSpPr>
        <p:spPr>
          <a:xfrm>
            <a:off x="2020821" y="6381328"/>
            <a:ext cx="554461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>
                <a:latin typeface="Segoe Print" panose="02000600000000000000" pitchFamily="2" charset="0"/>
              </a:rPr>
              <a:t>© </a:t>
            </a:r>
            <a:r>
              <a:rPr lang="en-IE" sz="1200" b="1" dirty="0" err="1" smtClean="0">
                <a:latin typeface="Segoe Print" panose="02000600000000000000" pitchFamily="2" charset="0"/>
              </a:rPr>
              <a:t>Seomra</a:t>
            </a:r>
            <a:r>
              <a:rPr lang="en-IE" sz="1200" b="1" dirty="0" smtClean="0">
                <a:latin typeface="Segoe Print" panose="02000600000000000000" pitchFamily="2" charset="0"/>
              </a:rPr>
              <a:t> </a:t>
            </a:r>
            <a:r>
              <a:rPr lang="en-IE" sz="1200" b="1" dirty="0" err="1" smtClean="0">
                <a:latin typeface="Segoe Print" panose="02000600000000000000" pitchFamily="2" charset="0"/>
              </a:rPr>
              <a:t>Ranga</a:t>
            </a:r>
            <a:r>
              <a:rPr lang="en-IE" sz="1200" b="1" dirty="0" smtClean="0">
                <a:latin typeface="Segoe Print" panose="02000600000000000000" pitchFamily="2" charset="0"/>
              </a:rPr>
              <a:t> 2022 www.seomraranga.com</a:t>
            </a:r>
            <a:endParaRPr lang="en-IE" sz="1200" b="1" dirty="0">
              <a:latin typeface="Segoe Print" panose="02000600000000000000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71600" y="1628800"/>
            <a:ext cx="72008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2800" b="1" dirty="0" smtClean="0">
                <a:solidFill>
                  <a:schemeClr val="bg1"/>
                </a:solidFill>
              </a:rPr>
              <a:t>A very fluent talk or speech, usually used to persuade someone to do, buy or attend something.</a:t>
            </a:r>
            <a:endParaRPr lang="en-IE" sz="2800" b="1" dirty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236296" y="188640"/>
            <a:ext cx="864096" cy="707886"/>
          </a:xfrm>
          <a:prstGeom prst="rect">
            <a:avLst/>
          </a:prstGeom>
          <a:solidFill>
            <a:schemeClr val="bg1"/>
          </a:solidFill>
          <a:ln w="571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IE" sz="2000" dirty="0">
                <a:latin typeface="+mj-lt"/>
              </a:rPr>
              <a:t>Week </a:t>
            </a:r>
            <a:r>
              <a:rPr lang="en-IE" sz="2000" dirty="0" smtClean="0">
                <a:latin typeface="+mj-lt"/>
              </a:rPr>
              <a:t>20C</a:t>
            </a:r>
            <a:endParaRPr lang="en-IE" sz="2000" dirty="0">
              <a:latin typeface="+mj-lt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6314668"/>
            <a:ext cx="1619672" cy="4103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6092336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7584" y="44624"/>
            <a:ext cx="7543800" cy="1676400"/>
          </a:xfrm>
        </p:spPr>
        <p:txBody>
          <a:bodyPr>
            <a:normAutofit/>
          </a:bodyPr>
          <a:lstStyle/>
          <a:p>
            <a:r>
              <a:rPr lang="en-IE" sz="9600" dirty="0" smtClean="0">
                <a:ln w="28575">
                  <a:solidFill>
                    <a:schemeClr val="bg1"/>
                  </a:solidFill>
                </a:ln>
              </a:rPr>
              <a:t>PRANCE</a:t>
            </a:r>
            <a:endParaRPr lang="en-IE" sz="9600" dirty="0">
              <a:ln w="28575">
                <a:solidFill>
                  <a:schemeClr val="bg1"/>
                </a:solidFill>
              </a:ln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762000" y="3140968"/>
            <a:ext cx="7554416" cy="2726432"/>
          </a:xfrm>
        </p:spPr>
        <p:txBody>
          <a:bodyPr>
            <a:noAutofit/>
          </a:bodyPr>
          <a:lstStyle/>
          <a:p>
            <a:r>
              <a:rPr lang="en-IE" sz="4800" dirty="0" smtClean="0"/>
              <a:t>The waitress </a:t>
            </a:r>
            <a:r>
              <a:rPr lang="en-IE" sz="5400" b="1" dirty="0">
                <a:solidFill>
                  <a:schemeClr val="accent1"/>
                </a:solidFill>
              </a:rPr>
              <a:t>pranced</a:t>
            </a:r>
            <a:r>
              <a:rPr lang="en-IE" sz="4800" dirty="0" smtClean="0"/>
              <a:t> around the café leading customers to believe she was the owner.</a:t>
            </a:r>
            <a:endParaRPr lang="en-IE" sz="4800" dirty="0"/>
          </a:p>
        </p:txBody>
      </p:sp>
      <p:sp>
        <p:nvSpPr>
          <p:cNvPr id="5" name="TextBox 4"/>
          <p:cNvSpPr txBox="1"/>
          <p:nvPr/>
        </p:nvSpPr>
        <p:spPr>
          <a:xfrm>
            <a:off x="2020821" y="6381328"/>
            <a:ext cx="554461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>
                <a:latin typeface="Segoe Print" panose="02000600000000000000" pitchFamily="2" charset="0"/>
              </a:rPr>
              <a:t>© </a:t>
            </a:r>
            <a:r>
              <a:rPr lang="en-IE" sz="1200" b="1" dirty="0" err="1" smtClean="0">
                <a:latin typeface="Segoe Print" panose="02000600000000000000" pitchFamily="2" charset="0"/>
              </a:rPr>
              <a:t>Seomra</a:t>
            </a:r>
            <a:r>
              <a:rPr lang="en-IE" sz="1200" b="1" dirty="0" smtClean="0">
                <a:latin typeface="Segoe Print" panose="02000600000000000000" pitchFamily="2" charset="0"/>
              </a:rPr>
              <a:t> </a:t>
            </a:r>
            <a:r>
              <a:rPr lang="en-IE" sz="1200" b="1" dirty="0" err="1" smtClean="0">
                <a:latin typeface="Segoe Print" panose="02000600000000000000" pitchFamily="2" charset="0"/>
              </a:rPr>
              <a:t>Ranga</a:t>
            </a:r>
            <a:r>
              <a:rPr lang="en-IE" sz="1200" b="1" dirty="0" smtClean="0">
                <a:latin typeface="Segoe Print" panose="02000600000000000000" pitchFamily="2" charset="0"/>
              </a:rPr>
              <a:t> 2022 www.seomraranga.com</a:t>
            </a:r>
            <a:endParaRPr lang="en-IE" sz="1200" b="1" dirty="0">
              <a:latin typeface="Segoe Print" panose="02000600000000000000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71600" y="1700808"/>
            <a:ext cx="72008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2800" b="1" dirty="0" smtClean="0">
                <a:solidFill>
                  <a:schemeClr val="bg1"/>
                </a:solidFill>
              </a:rPr>
              <a:t>To move by springing around like a horse, behaving in an arrogant manner.</a:t>
            </a:r>
            <a:endParaRPr lang="en-IE" sz="2800" b="1" dirty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236296" y="188640"/>
            <a:ext cx="864096" cy="707886"/>
          </a:xfrm>
          <a:prstGeom prst="rect">
            <a:avLst/>
          </a:prstGeom>
          <a:solidFill>
            <a:schemeClr val="bg1"/>
          </a:solidFill>
          <a:ln w="571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IE" sz="2000" dirty="0">
                <a:latin typeface="+mj-lt"/>
              </a:rPr>
              <a:t>Week 2</a:t>
            </a:r>
            <a:r>
              <a:rPr lang="en-IE" sz="2000" dirty="0" smtClean="0">
                <a:latin typeface="+mj-lt"/>
              </a:rPr>
              <a:t>D</a:t>
            </a:r>
            <a:endParaRPr lang="en-IE" sz="2000" dirty="0">
              <a:latin typeface="+mj-lt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6314668"/>
            <a:ext cx="1619672" cy="4103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5083735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1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7584" y="44624"/>
            <a:ext cx="7543800" cy="1676400"/>
          </a:xfrm>
        </p:spPr>
        <p:txBody>
          <a:bodyPr>
            <a:normAutofit/>
          </a:bodyPr>
          <a:lstStyle/>
          <a:p>
            <a:r>
              <a:rPr lang="en-IE" sz="9600" dirty="0" smtClean="0">
                <a:ln w="28575">
                  <a:solidFill>
                    <a:schemeClr val="bg1"/>
                  </a:solidFill>
                </a:ln>
              </a:rPr>
              <a:t>FATALITY</a:t>
            </a:r>
            <a:endParaRPr lang="en-IE" sz="9600" dirty="0">
              <a:ln w="28575">
                <a:solidFill>
                  <a:schemeClr val="bg1"/>
                </a:solidFill>
              </a:ln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762000" y="3140968"/>
            <a:ext cx="7554416" cy="2726432"/>
          </a:xfrm>
        </p:spPr>
        <p:txBody>
          <a:bodyPr>
            <a:noAutofit/>
          </a:bodyPr>
          <a:lstStyle/>
          <a:p>
            <a:r>
              <a:rPr lang="en-IE" sz="5000" dirty="0" smtClean="0"/>
              <a:t>The road was closed off due to a car accident which led to a </a:t>
            </a:r>
            <a:r>
              <a:rPr lang="en-IE" sz="5400" b="1" dirty="0">
                <a:solidFill>
                  <a:schemeClr val="accent1"/>
                </a:solidFill>
              </a:rPr>
              <a:t>fatality</a:t>
            </a:r>
            <a:r>
              <a:rPr lang="en-IE" sz="5000" dirty="0" smtClean="0"/>
              <a:t>.</a:t>
            </a:r>
            <a:endParaRPr lang="en-IE" sz="5000" dirty="0"/>
          </a:p>
        </p:txBody>
      </p:sp>
      <p:sp>
        <p:nvSpPr>
          <p:cNvPr id="5" name="TextBox 4"/>
          <p:cNvSpPr txBox="1"/>
          <p:nvPr/>
        </p:nvSpPr>
        <p:spPr>
          <a:xfrm>
            <a:off x="2020821" y="6381328"/>
            <a:ext cx="554461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>
                <a:latin typeface="Segoe Print" panose="02000600000000000000" pitchFamily="2" charset="0"/>
              </a:rPr>
              <a:t>© </a:t>
            </a:r>
            <a:r>
              <a:rPr lang="en-IE" sz="1200" b="1" dirty="0" err="1" smtClean="0">
                <a:latin typeface="Segoe Print" panose="02000600000000000000" pitchFamily="2" charset="0"/>
              </a:rPr>
              <a:t>Seomra</a:t>
            </a:r>
            <a:r>
              <a:rPr lang="en-IE" sz="1200" b="1" dirty="0" smtClean="0">
                <a:latin typeface="Segoe Print" panose="02000600000000000000" pitchFamily="2" charset="0"/>
              </a:rPr>
              <a:t> </a:t>
            </a:r>
            <a:r>
              <a:rPr lang="en-IE" sz="1200" b="1" dirty="0" err="1" smtClean="0">
                <a:latin typeface="Segoe Print" panose="02000600000000000000" pitchFamily="2" charset="0"/>
              </a:rPr>
              <a:t>Ranga</a:t>
            </a:r>
            <a:r>
              <a:rPr lang="en-IE" sz="1200" b="1" dirty="0" smtClean="0">
                <a:latin typeface="Segoe Print" panose="02000600000000000000" pitchFamily="2" charset="0"/>
              </a:rPr>
              <a:t> 2022 www.seomraranga.com</a:t>
            </a:r>
            <a:endParaRPr lang="en-IE" sz="1200" b="1" dirty="0">
              <a:latin typeface="Segoe Print" panose="02000600000000000000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71600" y="1700808"/>
            <a:ext cx="72008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2800" b="1" dirty="0" smtClean="0">
                <a:solidFill>
                  <a:schemeClr val="bg1"/>
                </a:solidFill>
              </a:rPr>
              <a:t>A disaster resulting in the death of a person from an accident, war etc.</a:t>
            </a:r>
            <a:endParaRPr lang="en-IE" sz="2800" b="1" dirty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236296" y="188640"/>
            <a:ext cx="864096" cy="707886"/>
          </a:xfrm>
          <a:prstGeom prst="rect">
            <a:avLst/>
          </a:prstGeom>
          <a:solidFill>
            <a:schemeClr val="bg1"/>
          </a:solidFill>
          <a:ln w="571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IE" sz="2000" dirty="0">
                <a:latin typeface="+mj-lt"/>
              </a:rPr>
              <a:t>Week </a:t>
            </a:r>
            <a:r>
              <a:rPr lang="en-IE" sz="2000" dirty="0" smtClean="0">
                <a:latin typeface="+mj-lt"/>
              </a:rPr>
              <a:t>20D</a:t>
            </a:r>
            <a:endParaRPr lang="en-IE" sz="2000" dirty="0">
              <a:latin typeface="+mj-lt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6314668"/>
            <a:ext cx="1619672" cy="4103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0998211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1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7584" y="44624"/>
            <a:ext cx="7543800" cy="1676400"/>
          </a:xfrm>
        </p:spPr>
        <p:txBody>
          <a:bodyPr>
            <a:normAutofit/>
          </a:bodyPr>
          <a:lstStyle/>
          <a:p>
            <a:r>
              <a:rPr lang="en-IE" sz="9600" dirty="0" smtClean="0">
                <a:ln w="28575">
                  <a:solidFill>
                    <a:schemeClr val="bg1"/>
                  </a:solidFill>
                </a:ln>
              </a:rPr>
              <a:t>CLAMOUR</a:t>
            </a:r>
            <a:endParaRPr lang="en-IE" sz="9600" dirty="0">
              <a:ln w="28575">
                <a:solidFill>
                  <a:schemeClr val="bg1"/>
                </a:solidFill>
              </a:ln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762000" y="3140968"/>
            <a:ext cx="7554416" cy="2726432"/>
          </a:xfrm>
        </p:spPr>
        <p:txBody>
          <a:bodyPr>
            <a:noAutofit/>
          </a:bodyPr>
          <a:lstStyle/>
          <a:p>
            <a:r>
              <a:rPr lang="en-IE" sz="5000" dirty="0" smtClean="0"/>
              <a:t>The large bang could be clearly heard over the </a:t>
            </a:r>
            <a:r>
              <a:rPr lang="en-IE" sz="5400" b="1" dirty="0">
                <a:solidFill>
                  <a:schemeClr val="accent1"/>
                </a:solidFill>
              </a:rPr>
              <a:t>clamour</a:t>
            </a:r>
            <a:r>
              <a:rPr lang="en-IE" sz="5000" dirty="0" smtClean="0"/>
              <a:t> of the crowd.</a:t>
            </a:r>
            <a:endParaRPr lang="en-IE" sz="5000" dirty="0"/>
          </a:p>
        </p:txBody>
      </p:sp>
      <p:sp>
        <p:nvSpPr>
          <p:cNvPr id="5" name="TextBox 4"/>
          <p:cNvSpPr txBox="1"/>
          <p:nvPr/>
        </p:nvSpPr>
        <p:spPr>
          <a:xfrm>
            <a:off x="2020821" y="6381328"/>
            <a:ext cx="554461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>
                <a:latin typeface="Segoe Print" panose="02000600000000000000" pitchFamily="2" charset="0"/>
              </a:rPr>
              <a:t>© </a:t>
            </a:r>
            <a:r>
              <a:rPr lang="en-IE" sz="1200" b="1" dirty="0" err="1" smtClean="0">
                <a:latin typeface="Segoe Print" panose="02000600000000000000" pitchFamily="2" charset="0"/>
              </a:rPr>
              <a:t>Seomra</a:t>
            </a:r>
            <a:r>
              <a:rPr lang="en-IE" sz="1200" b="1" dirty="0" smtClean="0">
                <a:latin typeface="Segoe Print" panose="02000600000000000000" pitchFamily="2" charset="0"/>
              </a:rPr>
              <a:t> </a:t>
            </a:r>
            <a:r>
              <a:rPr lang="en-IE" sz="1200" b="1" dirty="0" err="1" smtClean="0">
                <a:latin typeface="Segoe Print" panose="02000600000000000000" pitchFamily="2" charset="0"/>
              </a:rPr>
              <a:t>Ranga</a:t>
            </a:r>
            <a:r>
              <a:rPr lang="en-IE" sz="1200" b="1" dirty="0" smtClean="0">
                <a:latin typeface="Segoe Print" panose="02000600000000000000" pitchFamily="2" charset="0"/>
              </a:rPr>
              <a:t> 2022 www.seomraranga.com</a:t>
            </a:r>
            <a:endParaRPr lang="en-IE" sz="1200" b="1" dirty="0">
              <a:latin typeface="Segoe Print" panose="02000600000000000000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71600" y="1700808"/>
            <a:ext cx="72008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2800" b="1" dirty="0" smtClean="0">
                <a:solidFill>
                  <a:schemeClr val="bg1"/>
                </a:solidFill>
              </a:rPr>
              <a:t>A loud or persistent shouting or noise from a large number of people, as in a protest.</a:t>
            </a:r>
            <a:endParaRPr lang="en-IE" sz="2800" b="1" dirty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236296" y="188640"/>
            <a:ext cx="864096" cy="707886"/>
          </a:xfrm>
          <a:prstGeom prst="rect">
            <a:avLst/>
          </a:prstGeom>
          <a:solidFill>
            <a:schemeClr val="bg1"/>
          </a:solidFill>
          <a:ln w="571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IE" sz="2000" dirty="0">
                <a:latin typeface="+mj-lt"/>
              </a:rPr>
              <a:t>Week </a:t>
            </a:r>
            <a:r>
              <a:rPr lang="en-IE" sz="2000" dirty="0" smtClean="0">
                <a:latin typeface="+mj-lt"/>
              </a:rPr>
              <a:t>20E</a:t>
            </a:r>
            <a:endParaRPr lang="en-IE" sz="2000" dirty="0">
              <a:latin typeface="+mj-lt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6314668"/>
            <a:ext cx="1619672" cy="4103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92176943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1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E" sz="9600" dirty="0" smtClean="0"/>
              <a:t>WEEK 21</a:t>
            </a:r>
            <a:endParaRPr lang="en-IE" sz="9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IE" sz="4400" b="1" dirty="0" smtClean="0"/>
              <a:t>PHOTOGENIC</a:t>
            </a:r>
          </a:p>
          <a:p>
            <a:r>
              <a:rPr lang="en-IE" sz="4400" b="1" dirty="0" smtClean="0"/>
              <a:t>MULTILINGUAL</a:t>
            </a:r>
          </a:p>
          <a:p>
            <a:r>
              <a:rPr lang="en-IE" sz="4400" b="1" dirty="0" smtClean="0"/>
              <a:t>DELUGE</a:t>
            </a:r>
          </a:p>
          <a:p>
            <a:r>
              <a:rPr lang="en-IE" sz="4400" b="1" dirty="0" smtClean="0"/>
              <a:t>SCRIPTURE</a:t>
            </a:r>
          </a:p>
          <a:p>
            <a:r>
              <a:rPr lang="en-IE" sz="4400" b="1" dirty="0" smtClean="0"/>
              <a:t>VERANDA</a:t>
            </a:r>
            <a:endParaRPr lang="en-IE" sz="44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2051720" y="6381328"/>
            <a:ext cx="554461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>
                <a:latin typeface="Segoe Print" panose="02000600000000000000" pitchFamily="2" charset="0"/>
              </a:rPr>
              <a:t>© </a:t>
            </a:r>
            <a:r>
              <a:rPr lang="en-IE" sz="1200" b="1" dirty="0" err="1" smtClean="0">
                <a:latin typeface="Segoe Print" panose="02000600000000000000" pitchFamily="2" charset="0"/>
              </a:rPr>
              <a:t>Seomra</a:t>
            </a:r>
            <a:r>
              <a:rPr lang="en-IE" sz="1200" b="1" dirty="0" smtClean="0">
                <a:latin typeface="Segoe Print" panose="02000600000000000000" pitchFamily="2" charset="0"/>
              </a:rPr>
              <a:t> </a:t>
            </a:r>
            <a:r>
              <a:rPr lang="en-IE" sz="1200" b="1" dirty="0" err="1" smtClean="0">
                <a:latin typeface="Segoe Print" panose="02000600000000000000" pitchFamily="2" charset="0"/>
              </a:rPr>
              <a:t>Ranga</a:t>
            </a:r>
            <a:r>
              <a:rPr lang="en-IE" sz="1200" b="1" dirty="0" smtClean="0">
                <a:latin typeface="Segoe Print" panose="02000600000000000000" pitchFamily="2" charset="0"/>
              </a:rPr>
              <a:t> 2022 www.seomraranga.com</a:t>
            </a:r>
            <a:endParaRPr lang="en-IE" sz="1200" b="1" dirty="0">
              <a:latin typeface="Segoe Print" panose="02000600000000000000" pitchFamily="2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6314668"/>
            <a:ext cx="1619672" cy="4103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0191932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1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7584" y="44624"/>
            <a:ext cx="7543800" cy="1676400"/>
          </a:xfrm>
        </p:spPr>
        <p:txBody>
          <a:bodyPr>
            <a:normAutofit/>
          </a:bodyPr>
          <a:lstStyle/>
          <a:p>
            <a:r>
              <a:rPr lang="en-IE" sz="9600" dirty="0" smtClean="0">
                <a:ln w="28575">
                  <a:solidFill>
                    <a:schemeClr val="bg1"/>
                  </a:solidFill>
                </a:ln>
              </a:rPr>
              <a:t>PHOTOGENIC</a:t>
            </a:r>
            <a:endParaRPr lang="en-IE" sz="9600" dirty="0">
              <a:ln w="28575">
                <a:solidFill>
                  <a:schemeClr val="bg1"/>
                </a:solidFill>
              </a:ln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762000" y="3140968"/>
            <a:ext cx="7554416" cy="2726432"/>
          </a:xfrm>
        </p:spPr>
        <p:txBody>
          <a:bodyPr>
            <a:noAutofit/>
          </a:bodyPr>
          <a:lstStyle/>
          <a:p>
            <a:r>
              <a:rPr lang="en-IE" sz="5000" dirty="0" smtClean="0"/>
              <a:t>The photographer thought that the child had a </a:t>
            </a:r>
            <a:r>
              <a:rPr lang="en-IE" sz="5400" b="1" dirty="0">
                <a:solidFill>
                  <a:schemeClr val="accent1"/>
                </a:solidFill>
              </a:rPr>
              <a:t>photogenic</a:t>
            </a:r>
            <a:r>
              <a:rPr lang="en-IE" sz="5000" dirty="0" smtClean="0"/>
              <a:t> smile.</a:t>
            </a:r>
            <a:endParaRPr lang="en-IE" sz="5000" dirty="0"/>
          </a:p>
        </p:txBody>
      </p:sp>
      <p:sp>
        <p:nvSpPr>
          <p:cNvPr id="5" name="TextBox 4"/>
          <p:cNvSpPr txBox="1"/>
          <p:nvPr/>
        </p:nvSpPr>
        <p:spPr>
          <a:xfrm>
            <a:off x="2020821" y="6381328"/>
            <a:ext cx="554461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>
                <a:latin typeface="Segoe Print" panose="02000600000000000000" pitchFamily="2" charset="0"/>
              </a:rPr>
              <a:t>© </a:t>
            </a:r>
            <a:r>
              <a:rPr lang="en-IE" sz="1200" b="1" dirty="0" err="1" smtClean="0">
                <a:latin typeface="Segoe Print" panose="02000600000000000000" pitchFamily="2" charset="0"/>
              </a:rPr>
              <a:t>Seomra</a:t>
            </a:r>
            <a:r>
              <a:rPr lang="en-IE" sz="1200" b="1" dirty="0" smtClean="0">
                <a:latin typeface="Segoe Print" panose="02000600000000000000" pitchFamily="2" charset="0"/>
              </a:rPr>
              <a:t> </a:t>
            </a:r>
            <a:r>
              <a:rPr lang="en-IE" sz="1200" b="1" dirty="0" err="1" smtClean="0">
                <a:latin typeface="Segoe Print" panose="02000600000000000000" pitchFamily="2" charset="0"/>
              </a:rPr>
              <a:t>Ranga</a:t>
            </a:r>
            <a:r>
              <a:rPr lang="en-IE" sz="1200" b="1" dirty="0" smtClean="0">
                <a:latin typeface="Segoe Print" panose="02000600000000000000" pitchFamily="2" charset="0"/>
              </a:rPr>
              <a:t> 2022 www.seomraranga.com</a:t>
            </a:r>
            <a:endParaRPr lang="en-IE" sz="1200" b="1" dirty="0">
              <a:latin typeface="Segoe Print" panose="02000600000000000000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71600" y="1700808"/>
            <a:ext cx="72008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2800" b="1" dirty="0" smtClean="0">
                <a:solidFill>
                  <a:schemeClr val="bg1"/>
                </a:solidFill>
              </a:rPr>
              <a:t>Having features that look well in a photograph</a:t>
            </a:r>
            <a:endParaRPr lang="en-IE" sz="2800" b="1" dirty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236296" y="188640"/>
            <a:ext cx="864096" cy="707886"/>
          </a:xfrm>
          <a:prstGeom prst="rect">
            <a:avLst/>
          </a:prstGeom>
          <a:solidFill>
            <a:schemeClr val="bg1"/>
          </a:solidFill>
          <a:ln w="571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IE" sz="2000" dirty="0">
                <a:latin typeface="+mj-lt"/>
              </a:rPr>
              <a:t>Week </a:t>
            </a:r>
            <a:r>
              <a:rPr lang="en-IE" sz="2000" dirty="0" smtClean="0">
                <a:latin typeface="+mj-lt"/>
              </a:rPr>
              <a:t>21A</a:t>
            </a:r>
            <a:endParaRPr lang="en-IE" sz="2000" dirty="0">
              <a:latin typeface="+mj-lt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6314668"/>
            <a:ext cx="1619672" cy="4103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412826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1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7584" y="44624"/>
            <a:ext cx="7543800" cy="1676400"/>
          </a:xfrm>
        </p:spPr>
        <p:txBody>
          <a:bodyPr>
            <a:normAutofit/>
          </a:bodyPr>
          <a:lstStyle/>
          <a:p>
            <a:r>
              <a:rPr lang="en-IE" sz="9000" dirty="0" smtClean="0">
                <a:ln w="28575">
                  <a:solidFill>
                    <a:schemeClr val="bg1"/>
                  </a:solidFill>
                </a:ln>
              </a:rPr>
              <a:t>MULTILINGUAL</a:t>
            </a:r>
            <a:endParaRPr lang="en-IE" sz="9000" dirty="0">
              <a:ln w="28575">
                <a:solidFill>
                  <a:schemeClr val="bg1"/>
                </a:solidFill>
              </a:ln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762000" y="3140968"/>
            <a:ext cx="7554416" cy="2726432"/>
          </a:xfrm>
        </p:spPr>
        <p:txBody>
          <a:bodyPr>
            <a:noAutofit/>
          </a:bodyPr>
          <a:lstStyle/>
          <a:p>
            <a:r>
              <a:rPr lang="en-IE" sz="5000" dirty="0" smtClean="0"/>
              <a:t>The lady easily settled into the city due to her </a:t>
            </a:r>
            <a:r>
              <a:rPr lang="en-IE" sz="5400" b="1" dirty="0">
                <a:solidFill>
                  <a:schemeClr val="accent1"/>
                </a:solidFill>
              </a:rPr>
              <a:t>multilingual</a:t>
            </a:r>
            <a:r>
              <a:rPr lang="en-IE" sz="5000" dirty="0" smtClean="0"/>
              <a:t> abilities.</a:t>
            </a:r>
            <a:endParaRPr lang="en-IE" sz="5000" dirty="0"/>
          </a:p>
        </p:txBody>
      </p:sp>
      <p:sp>
        <p:nvSpPr>
          <p:cNvPr id="5" name="TextBox 4"/>
          <p:cNvSpPr txBox="1"/>
          <p:nvPr/>
        </p:nvSpPr>
        <p:spPr>
          <a:xfrm>
            <a:off x="2020821" y="6381328"/>
            <a:ext cx="554461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>
                <a:latin typeface="Segoe Print" panose="02000600000000000000" pitchFamily="2" charset="0"/>
              </a:rPr>
              <a:t>© </a:t>
            </a:r>
            <a:r>
              <a:rPr lang="en-IE" sz="1200" b="1" dirty="0" err="1" smtClean="0">
                <a:latin typeface="Segoe Print" panose="02000600000000000000" pitchFamily="2" charset="0"/>
              </a:rPr>
              <a:t>Seomra</a:t>
            </a:r>
            <a:r>
              <a:rPr lang="en-IE" sz="1200" b="1" dirty="0" smtClean="0">
                <a:latin typeface="Segoe Print" panose="02000600000000000000" pitchFamily="2" charset="0"/>
              </a:rPr>
              <a:t> </a:t>
            </a:r>
            <a:r>
              <a:rPr lang="en-IE" sz="1200" b="1" dirty="0" err="1" smtClean="0">
                <a:latin typeface="Segoe Print" panose="02000600000000000000" pitchFamily="2" charset="0"/>
              </a:rPr>
              <a:t>Ranga</a:t>
            </a:r>
            <a:r>
              <a:rPr lang="en-IE" sz="1200" b="1" dirty="0" smtClean="0">
                <a:latin typeface="Segoe Print" panose="02000600000000000000" pitchFamily="2" charset="0"/>
              </a:rPr>
              <a:t> 2022 www.seomraranga.com</a:t>
            </a:r>
            <a:endParaRPr lang="en-IE" sz="1200" b="1" dirty="0">
              <a:latin typeface="Segoe Print" panose="02000600000000000000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71600" y="1700808"/>
            <a:ext cx="7200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2800" b="1" dirty="0" smtClean="0">
                <a:solidFill>
                  <a:schemeClr val="bg1"/>
                </a:solidFill>
              </a:rPr>
              <a:t>The ability to use or speak several languages.</a:t>
            </a:r>
            <a:endParaRPr lang="en-IE" sz="2800" b="1" dirty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236296" y="188640"/>
            <a:ext cx="864096" cy="707886"/>
          </a:xfrm>
          <a:prstGeom prst="rect">
            <a:avLst/>
          </a:prstGeom>
          <a:solidFill>
            <a:schemeClr val="bg1"/>
          </a:solidFill>
          <a:ln w="571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IE" sz="2000" dirty="0">
                <a:latin typeface="+mj-lt"/>
              </a:rPr>
              <a:t>Week </a:t>
            </a:r>
            <a:r>
              <a:rPr lang="en-IE" sz="2000" dirty="0" smtClean="0">
                <a:latin typeface="+mj-lt"/>
              </a:rPr>
              <a:t>21B</a:t>
            </a:r>
            <a:endParaRPr lang="en-IE" sz="2000" dirty="0">
              <a:latin typeface="+mj-lt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6314668"/>
            <a:ext cx="1619672" cy="4103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4264329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1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7584" y="44624"/>
            <a:ext cx="7543800" cy="1676400"/>
          </a:xfrm>
        </p:spPr>
        <p:txBody>
          <a:bodyPr>
            <a:normAutofit/>
          </a:bodyPr>
          <a:lstStyle/>
          <a:p>
            <a:r>
              <a:rPr lang="en-IE" sz="9600" dirty="0" smtClean="0">
                <a:ln w="28575">
                  <a:solidFill>
                    <a:schemeClr val="bg1"/>
                  </a:solidFill>
                </a:ln>
              </a:rPr>
              <a:t>DELUGE</a:t>
            </a:r>
            <a:endParaRPr lang="en-IE" sz="9600" dirty="0">
              <a:ln w="28575">
                <a:solidFill>
                  <a:schemeClr val="bg1"/>
                </a:solidFill>
              </a:ln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762000" y="3140968"/>
            <a:ext cx="7554416" cy="2726432"/>
          </a:xfrm>
        </p:spPr>
        <p:txBody>
          <a:bodyPr>
            <a:noAutofit/>
          </a:bodyPr>
          <a:lstStyle/>
          <a:p>
            <a:r>
              <a:rPr lang="en-IE" sz="5000" dirty="0" smtClean="0"/>
              <a:t>The quiet side streets flooded due to the late afternoon </a:t>
            </a:r>
            <a:r>
              <a:rPr lang="en-IE" sz="5400" b="1" dirty="0">
                <a:solidFill>
                  <a:schemeClr val="accent1"/>
                </a:solidFill>
              </a:rPr>
              <a:t>deluge</a:t>
            </a:r>
            <a:r>
              <a:rPr lang="en-IE" sz="5000" dirty="0" smtClean="0"/>
              <a:t>.</a:t>
            </a:r>
            <a:endParaRPr lang="en-IE" sz="5000" dirty="0"/>
          </a:p>
        </p:txBody>
      </p:sp>
      <p:sp>
        <p:nvSpPr>
          <p:cNvPr id="5" name="TextBox 4"/>
          <p:cNvSpPr txBox="1"/>
          <p:nvPr/>
        </p:nvSpPr>
        <p:spPr>
          <a:xfrm>
            <a:off x="2020821" y="6381328"/>
            <a:ext cx="554461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>
                <a:latin typeface="Segoe Print" panose="02000600000000000000" pitchFamily="2" charset="0"/>
              </a:rPr>
              <a:t>© </a:t>
            </a:r>
            <a:r>
              <a:rPr lang="en-IE" sz="1200" b="1" dirty="0" err="1" smtClean="0">
                <a:latin typeface="Segoe Print" panose="02000600000000000000" pitchFamily="2" charset="0"/>
              </a:rPr>
              <a:t>Seomra</a:t>
            </a:r>
            <a:r>
              <a:rPr lang="en-IE" sz="1200" b="1" dirty="0" smtClean="0">
                <a:latin typeface="Segoe Print" panose="02000600000000000000" pitchFamily="2" charset="0"/>
              </a:rPr>
              <a:t> </a:t>
            </a:r>
            <a:r>
              <a:rPr lang="en-IE" sz="1200" b="1" dirty="0" err="1" smtClean="0">
                <a:latin typeface="Segoe Print" panose="02000600000000000000" pitchFamily="2" charset="0"/>
              </a:rPr>
              <a:t>Ranga</a:t>
            </a:r>
            <a:r>
              <a:rPr lang="en-IE" sz="1200" b="1" dirty="0" smtClean="0">
                <a:latin typeface="Segoe Print" panose="02000600000000000000" pitchFamily="2" charset="0"/>
              </a:rPr>
              <a:t> 2022 www.seomraranga.com</a:t>
            </a:r>
            <a:endParaRPr lang="en-IE" sz="1200" b="1" dirty="0">
              <a:latin typeface="Segoe Print" panose="02000600000000000000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71600" y="1700808"/>
            <a:ext cx="7200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2800" b="1" dirty="0" smtClean="0">
                <a:solidFill>
                  <a:schemeClr val="bg1"/>
                </a:solidFill>
              </a:rPr>
              <a:t>A downpour of rain, almost causing a flood.</a:t>
            </a:r>
            <a:endParaRPr lang="en-IE" sz="2800" b="1" dirty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236296" y="188640"/>
            <a:ext cx="864096" cy="707886"/>
          </a:xfrm>
          <a:prstGeom prst="rect">
            <a:avLst/>
          </a:prstGeom>
          <a:solidFill>
            <a:schemeClr val="bg1"/>
          </a:solidFill>
          <a:ln w="571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IE" sz="2000" dirty="0">
                <a:latin typeface="+mj-lt"/>
              </a:rPr>
              <a:t>Week </a:t>
            </a:r>
            <a:r>
              <a:rPr lang="en-IE" sz="2000" dirty="0" smtClean="0">
                <a:latin typeface="+mj-lt"/>
              </a:rPr>
              <a:t>21C</a:t>
            </a:r>
            <a:endParaRPr lang="en-IE" sz="2000" dirty="0">
              <a:latin typeface="+mj-lt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6314668"/>
            <a:ext cx="1619672" cy="4103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1981457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1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7584" y="44624"/>
            <a:ext cx="7543800" cy="1676400"/>
          </a:xfrm>
        </p:spPr>
        <p:txBody>
          <a:bodyPr>
            <a:normAutofit/>
          </a:bodyPr>
          <a:lstStyle/>
          <a:p>
            <a:r>
              <a:rPr lang="en-IE" sz="9600" dirty="0" smtClean="0">
                <a:ln w="28575">
                  <a:solidFill>
                    <a:schemeClr val="bg1"/>
                  </a:solidFill>
                </a:ln>
              </a:rPr>
              <a:t>SCRIPTURE</a:t>
            </a:r>
            <a:endParaRPr lang="en-IE" sz="9600" dirty="0">
              <a:ln w="28575">
                <a:solidFill>
                  <a:schemeClr val="bg1"/>
                </a:solidFill>
              </a:ln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762000" y="3140968"/>
            <a:ext cx="7554416" cy="2726432"/>
          </a:xfrm>
        </p:spPr>
        <p:txBody>
          <a:bodyPr>
            <a:noAutofit/>
          </a:bodyPr>
          <a:lstStyle/>
          <a:p>
            <a:r>
              <a:rPr lang="en-IE" sz="5000" dirty="0" smtClean="0"/>
              <a:t>During the funeral, the man’s son read a passage from </a:t>
            </a:r>
            <a:r>
              <a:rPr lang="en-IE" sz="5400" b="1" dirty="0">
                <a:solidFill>
                  <a:schemeClr val="accent1"/>
                </a:solidFill>
              </a:rPr>
              <a:t>scripture</a:t>
            </a:r>
            <a:r>
              <a:rPr lang="en-IE" sz="5000" dirty="0" smtClean="0"/>
              <a:t>.</a:t>
            </a:r>
            <a:endParaRPr lang="en-IE" sz="5000" dirty="0"/>
          </a:p>
        </p:txBody>
      </p:sp>
      <p:sp>
        <p:nvSpPr>
          <p:cNvPr id="5" name="TextBox 4"/>
          <p:cNvSpPr txBox="1"/>
          <p:nvPr/>
        </p:nvSpPr>
        <p:spPr>
          <a:xfrm>
            <a:off x="2020821" y="6381328"/>
            <a:ext cx="554461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>
                <a:latin typeface="Segoe Print" panose="02000600000000000000" pitchFamily="2" charset="0"/>
              </a:rPr>
              <a:t>© </a:t>
            </a:r>
            <a:r>
              <a:rPr lang="en-IE" sz="1200" b="1" dirty="0" err="1" smtClean="0">
                <a:latin typeface="Segoe Print" panose="02000600000000000000" pitchFamily="2" charset="0"/>
              </a:rPr>
              <a:t>Seomra</a:t>
            </a:r>
            <a:r>
              <a:rPr lang="en-IE" sz="1200" b="1" dirty="0" smtClean="0">
                <a:latin typeface="Segoe Print" panose="02000600000000000000" pitchFamily="2" charset="0"/>
              </a:rPr>
              <a:t> </a:t>
            </a:r>
            <a:r>
              <a:rPr lang="en-IE" sz="1200" b="1" dirty="0" err="1" smtClean="0">
                <a:latin typeface="Segoe Print" panose="02000600000000000000" pitchFamily="2" charset="0"/>
              </a:rPr>
              <a:t>Ranga</a:t>
            </a:r>
            <a:r>
              <a:rPr lang="en-IE" sz="1200" b="1" dirty="0" smtClean="0">
                <a:latin typeface="Segoe Print" panose="02000600000000000000" pitchFamily="2" charset="0"/>
              </a:rPr>
              <a:t> 2022 www.seomraranga.com</a:t>
            </a:r>
            <a:endParaRPr lang="en-IE" sz="1200" b="1" dirty="0">
              <a:latin typeface="Segoe Print" panose="02000600000000000000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71600" y="1700808"/>
            <a:ext cx="72008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2800" b="1" dirty="0" smtClean="0">
                <a:solidFill>
                  <a:schemeClr val="bg1"/>
                </a:solidFill>
              </a:rPr>
              <a:t>Sacred writings or text from a holy book </a:t>
            </a:r>
            <a:r>
              <a:rPr lang="en-IE" sz="2800" b="1" dirty="0" err="1" smtClean="0">
                <a:solidFill>
                  <a:schemeClr val="bg1"/>
                </a:solidFill>
              </a:rPr>
              <a:t>eg</a:t>
            </a:r>
            <a:r>
              <a:rPr lang="en-IE" sz="2800" b="1" dirty="0" smtClean="0">
                <a:solidFill>
                  <a:schemeClr val="bg1"/>
                </a:solidFill>
              </a:rPr>
              <a:t>. the Bible.</a:t>
            </a:r>
            <a:endParaRPr lang="en-IE" sz="2800" b="1" dirty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236296" y="188640"/>
            <a:ext cx="864096" cy="707886"/>
          </a:xfrm>
          <a:prstGeom prst="rect">
            <a:avLst/>
          </a:prstGeom>
          <a:solidFill>
            <a:schemeClr val="bg1"/>
          </a:solidFill>
          <a:ln w="571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IE" sz="2000" dirty="0">
                <a:latin typeface="+mj-lt"/>
              </a:rPr>
              <a:t>Week </a:t>
            </a:r>
            <a:r>
              <a:rPr lang="en-IE" sz="2000" dirty="0" smtClean="0">
                <a:latin typeface="+mj-lt"/>
              </a:rPr>
              <a:t>21D</a:t>
            </a:r>
            <a:endParaRPr lang="en-IE" sz="2000" dirty="0">
              <a:latin typeface="+mj-lt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6314668"/>
            <a:ext cx="1619672" cy="4103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3739259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1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7584" y="44624"/>
            <a:ext cx="7543800" cy="1676400"/>
          </a:xfrm>
        </p:spPr>
        <p:txBody>
          <a:bodyPr>
            <a:normAutofit/>
          </a:bodyPr>
          <a:lstStyle/>
          <a:p>
            <a:r>
              <a:rPr lang="en-IE" sz="9600" dirty="0" smtClean="0">
                <a:ln w="28575">
                  <a:solidFill>
                    <a:schemeClr val="bg1"/>
                  </a:solidFill>
                </a:ln>
              </a:rPr>
              <a:t>VERANDA</a:t>
            </a:r>
            <a:endParaRPr lang="en-IE" sz="9600" dirty="0">
              <a:ln w="28575">
                <a:solidFill>
                  <a:schemeClr val="bg1"/>
                </a:solidFill>
              </a:ln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762000" y="3140968"/>
            <a:ext cx="7554416" cy="2726432"/>
          </a:xfrm>
        </p:spPr>
        <p:txBody>
          <a:bodyPr>
            <a:noAutofit/>
          </a:bodyPr>
          <a:lstStyle/>
          <a:p>
            <a:r>
              <a:rPr lang="en-IE" sz="5000" dirty="0" smtClean="0"/>
              <a:t>The children sheltered in the </a:t>
            </a:r>
            <a:r>
              <a:rPr lang="en-IE" sz="5400" b="1" dirty="0">
                <a:solidFill>
                  <a:schemeClr val="accent1"/>
                </a:solidFill>
              </a:rPr>
              <a:t>veranda</a:t>
            </a:r>
            <a:r>
              <a:rPr lang="en-IE" sz="5000" dirty="0" smtClean="0"/>
              <a:t> to get out of the rain.</a:t>
            </a:r>
            <a:endParaRPr lang="en-IE" sz="5000" dirty="0"/>
          </a:p>
        </p:txBody>
      </p:sp>
      <p:sp>
        <p:nvSpPr>
          <p:cNvPr id="5" name="TextBox 4"/>
          <p:cNvSpPr txBox="1"/>
          <p:nvPr/>
        </p:nvSpPr>
        <p:spPr>
          <a:xfrm>
            <a:off x="2020821" y="6381328"/>
            <a:ext cx="554461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>
                <a:latin typeface="Segoe Print" panose="02000600000000000000" pitchFamily="2" charset="0"/>
              </a:rPr>
              <a:t>© </a:t>
            </a:r>
            <a:r>
              <a:rPr lang="en-IE" sz="1200" b="1" dirty="0" err="1" smtClean="0">
                <a:latin typeface="Segoe Print" panose="02000600000000000000" pitchFamily="2" charset="0"/>
              </a:rPr>
              <a:t>Seomra</a:t>
            </a:r>
            <a:r>
              <a:rPr lang="en-IE" sz="1200" b="1" dirty="0" smtClean="0">
                <a:latin typeface="Segoe Print" panose="02000600000000000000" pitchFamily="2" charset="0"/>
              </a:rPr>
              <a:t> </a:t>
            </a:r>
            <a:r>
              <a:rPr lang="en-IE" sz="1200" b="1" dirty="0" err="1" smtClean="0">
                <a:latin typeface="Segoe Print" panose="02000600000000000000" pitchFamily="2" charset="0"/>
              </a:rPr>
              <a:t>Ranga</a:t>
            </a:r>
            <a:r>
              <a:rPr lang="en-IE" sz="1200" b="1" dirty="0" smtClean="0">
                <a:latin typeface="Segoe Print" panose="02000600000000000000" pitchFamily="2" charset="0"/>
              </a:rPr>
              <a:t> 2022 www.seomraranga.com</a:t>
            </a:r>
            <a:endParaRPr lang="en-IE" sz="1200" b="1" dirty="0">
              <a:latin typeface="Segoe Print" panose="02000600000000000000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71600" y="1700808"/>
            <a:ext cx="72008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2800" b="1" dirty="0" smtClean="0">
                <a:solidFill>
                  <a:schemeClr val="bg1"/>
                </a:solidFill>
              </a:rPr>
              <a:t>A large open porch with a roof, usually at the side of a house or a shop.</a:t>
            </a:r>
            <a:endParaRPr lang="en-IE" sz="2800" b="1" dirty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236296" y="188640"/>
            <a:ext cx="864096" cy="707886"/>
          </a:xfrm>
          <a:prstGeom prst="rect">
            <a:avLst/>
          </a:prstGeom>
          <a:solidFill>
            <a:schemeClr val="bg1"/>
          </a:solidFill>
          <a:ln w="571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IE" sz="2000" dirty="0">
                <a:latin typeface="+mj-lt"/>
              </a:rPr>
              <a:t>Week </a:t>
            </a:r>
            <a:r>
              <a:rPr lang="en-IE" sz="2000" dirty="0" smtClean="0">
                <a:latin typeface="+mj-lt"/>
              </a:rPr>
              <a:t>21E</a:t>
            </a:r>
            <a:endParaRPr lang="en-IE" sz="2000" dirty="0">
              <a:latin typeface="+mj-lt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6314668"/>
            <a:ext cx="1619672" cy="4103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5567457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1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E" sz="9600" dirty="0" smtClean="0"/>
              <a:t>WEEK 22</a:t>
            </a:r>
            <a:endParaRPr lang="en-IE" sz="9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IE" sz="4400" b="1" dirty="0" smtClean="0"/>
              <a:t>NUTRITIOUS</a:t>
            </a:r>
          </a:p>
          <a:p>
            <a:r>
              <a:rPr lang="en-IE" sz="4400" b="1" dirty="0" smtClean="0"/>
              <a:t>CHATEAU</a:t>
            </a:r>
          </a:p>
          <a:p>
            <a:r>
              <a:rPr lang="en-IE" sz="4400" b="1" dirty="0" smtClean="0"/>
              <a:t>SLEUTH</a:t>
            </a:r>
          </a:p>
          <a:p>
            <a:r>
              <a:rPr lang="en-IE" sz="4400" b="1" dirty="0" smtClean="0"/>
              <a:t>WOMBAT</a:t>
            </a:r>
          </a:p>
          <a:p>
            <a:r>
              <a:rPr lang="en-IE" sz="4400" b="1" dirty="0" smtClean="0"/>
              <a:t>MAGNITUDE</a:t>
            </a:r>
            <a:endParaRPr lang="en-IE" sz="44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2051720" y="6381328"/>
            <a:ext cx="554461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>
                <a:latin typeface="Segoe Print" panose="02000600000000000000" pitchFamily="2" charset="0"/>
              </a:rPr>
              <a:t>© </a:t>
            </a:r>
            <a:r>
              <a:rPr lang="en-IE" sz="1200" b="1" dirty="0" err="1" smtClean="0">
                <a:latin typeface="Segoe Print" panose="02000600000000000000" pitchFamily="2" charset="0"/>
              </a:rPr>
              <a:t>Seomra</a:t>
            </a:r>
            <a:r>
              <a:rPr lang="en-IE" sz="1200" b="1" dirty="0" smtClean="0">
                <a:latin typeface="Segoe Print" panose="02000600000000000000" pitchFamily="2" charset="0"/>
              </a:rPr>
              <a:t> </a:t>
            </a:r>
            <a:r>
              <a:rPr lang="en-IE" sz="1200" b="1" dirty="0" err="1" smtClean="0">
                <a:latin typeface="Segoe Print" panose="02000600000000000000" pitchFamily="2" charset="0"/>
              </a:rPr>
              <a:t>Ranga</a:t>
            </a:r>
            <a:r>
              <a:rPr lang="en-IE" sz="1200" b="1" dirty="0" smtClean="0">
                <a:latin typeface="Segoe Print" panose="02000600000000000000" pitchFamily="2" charset="0"/>
              </a:rPr>
              <a:t> 2022 www.seomraranga.com</a:t>
            </a:r>
            <a:endParaRPr lang="en-IE" sz="1200" b="1" dirty="0">
              <a:latin typeface="Segoe Print" panose="02000600000000000000" pitchFamily="2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6314668"/>
            <a:ext cx="1619672" cy="4103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5408289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1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7584" y="44624"/>
            <a:ext cx="7543800" cy="1676400"/>
          </a:xfrm>
        </p:spPr>
        <p:txBody>
          <a:bodyPr>
            <a:normAutofit/>
          </a:bodyPr>
          <a:lstStyle/>
          <a:p>
            <a:r>
              <a:rPr lang="en-IE" sz="9600" dirty="0" smtClean="0">
                <a:ln w="28575">
                  <a:solidFill>
                    <a:schemeClr val="bg1"/>
                  </a:solidFill>
                </a:ln>
              </a:rPr>
              <a:t>NUTRITIOUS</a:t>
            </a:r>
            <a:endParaRPr lang="en-IE" sz="9600" dirty="0">
              <a:ln w="28575">
                <a:solidFill>
                  <a:schemeClr val="bg1"/>
                </a:solidFill>
              </a:ln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762000" y="3140968"/>
            <a:ext cx="7842448" cy="2726432"/>
          </a:xfrm>
        </p:spPr>
        <p:txBody>
          <a:bodyPr>
            <a:noAutofit/>
          </a:bodyPr>
          <a:lstStyle/>
          <a:p>
            <a:r>
              <a:rPr lang="en-IE" sz="5000" dirty="0" smtClean="0"/>
              <a:t>The children ate a </a:t>
            </a:r>
            <a:r>
              <a:rPr lang="en-IE" sz="5400" b="1" dirty="0">
                <a:solidFill>
                  <a:schemeClr val="accent1"/>
                </a:solidFill>
              </a:rPr>
              <a:t>nutritious</a:t>
            </a:r>
            <a:r>
              <a:rPr lang="en-IE" sz="5000" dirty="0" smtClean="0"/>
              <a:t> breakfast before heading off on the long journey.</a:t>
            </a:r>
            <a:endParaRPr lang="en-IE" sz="5000" dirty="0"/>
          </a:p>
        </p:txBody>
      </p:sp>
      <p:sp>
        <p:nvSpPr>
          <p:cNvPr id="5" name="TextBox 4"/>
          <p:cNvSpPr txBox="1"/>
          <p:nvPr/>
        </p:nvSpPr>
        <p:spPr>
          <a:xfrm>
            <a:off x="2020821" y="6381328"/>
            <a:ext cx="554461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>
                <a:latin typeface="Segoe Print" panose="02000600000000000000" pitchFamily="2" charset="0"/>
              </a:rPr>
              <a:t>© </a:t>
            </a:r>
            <a:r>
              <a:rPr lang="en-IE" sz="1200" b="1" dirty="0" err="1" smtClean="0">
                <a:latin typeface="Segoe Print" panose="02000600000000000000" pitchFamily="2" charset="0"/>
              </a:rPr>
              <a:t>Seomra</a:t>
            </a:r>
            <a:r>
              <a:rPr lang="en-IE" sz="1200" b="1" dirty="0" smtClean="0">
                <a:latin typeface="Segoe Print" panose="02000600000000000000" pitchFamily="2" charset="0"/>
              </a:rPr>
              <a:t> </a:t>
            </a:r>
            <a:r>
              <a:rPr lang="en-IE" sz="1200" b="1" dirty="0" err="1" smtClean="0">
                <a:latin typeface="Segoe Print" panose="02000600000000000000" pitchFamily="2" charset="0"/>
              </a:rPr>
              <a:t>Ranga</a:t>
            </a:r>
            <a:r>
              <a:rPr lang="en-IE" sz="1200" b="1" dirty="0" smtClean="0">
                <a:latin typeface="Segoe Print" panose="02000600000000000000" pitchFamily="2" charset="0"/>
              </a:rPr>
              <a:t> 2022 www.seomraranga.com</a:t>
            </a:r>
            <a:endParaRPr lang="en-IE" sz="1200" b="1" dirty="0">
              <a:latin typeface="Segoe Print" panose="02000600000000000000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71600" y="1700808"/>
            <a:ext cx="72008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2800" b="1" dirty="0" smtClean="0">
                <a:solidFill>
                  <a:schemeClr val="bg1"/>
                </a:solidFill>
              </a:rPr>
              <a:t>Food which provides nourishment; healthy food.</a:t>
            </a:r>
            <a:endParaRPr lang="en-IE" sz="2800" b="1" dirty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236296" y="188640"/>
            <a:ext cx="864096" cy="707886"/>
          </a:xfrm>
          <a:prstGeom prst="rect">
            <a:avLst/>
          </a:prstGeom>
          <a:solidFill>
            <a:schemeClr val="bg1"/>
          </a:solidFill>
          <a:ln w="571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IE" sz="2000" dirty="0">
                <a:latin typeface="+mj-lt"/>
              </a:rPr>
              <a:t>Week </a:t>
            </a:r>
            <a:r>
              <a:rPr lang="en-IE" sz="2000" dirty="0" smtClean="0">
                <a:latin typeface="+mj-lt"/>
              </a:rPr>
              <a:t>22A</a:t>
            </a:r>
            <a:endParaRPr lang="en-IE" sz="2000" dirty="0">
              <a:latin typeface="+mj-lt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6314668"/>
            <a:ext cx="1619672" cy="4103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5564127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7584" y="44624"/>
            <a:ext cx="7543800" cy="1676400"/>
          </a:xfrm>
        </p:spPr>
        <p:txBody>
          <a:bodyPr>
            <a:normAutofit/>
          </a:bodyPr>
          <a:lstStyle/>
          <a:p>
            <a:r>
              <a:rPr lang="en-IE" sz="9600" dirty="0" smtClean="0">
                <a:ln w="28575">
                  <a:solidFill>
                    <a:schemeClr val="bg1"/>
                  </a:solidFill>
                </a:ln>
              </a:rPr>
              <a:t>CRITICISM</a:t>
            </a:r>
            <a:endParaRPr lang="en-IE" sz="9600" dirty="0">
              <a:ln w="28575">
                <a:solidFill>
                  <a:schemeClr val="bg1"/>
                </a:solidFill>
              </a:ln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762000" y="3140968"/>
            <a:ext cx="7554416" cy="2726432"/>
          </a:xfrm>
        </p:spPr>
        <p:txBody>
          <a:bodyPr>
            <a:noAutofit/>
          </a:bodyPr>
          <a:lstStyle/>
          <a:p>
            <a:r>
              <a:rPr lang="en-IE" sz="5400" dirty="0" smtClean="0"/>
              <a:t>The actors were hurt by the stinging </a:t>
            </a:r>
            <a:r>
              <a:rPr lang="en-IE" sz="6000" b="1" dirty="0">
                <a:solidFill>
                  <a:schemeClr val="accent1"/>
                </a:solidFill>
              </a:rPr>
              <a:t>criticism</a:t>
            </a:r>
            <a:r>
              <a:rPr lang="en-IE" sz="5400" dirty="0" smtClean="0"/>
              <a:t> of the playwright.</a:t>
            </a:r>
            <a:endParaRPr lang="en-IE" sz="5400" dirty="0"/>
          </a:p>
        </p:txBody>
      </p:sp>
      <p:sp>
        <p:nvSpPr>
          <p:cNvPr id="5" name="TextBox 4"/>
          <p:cNvSpPr txBox="1"/>
          <p:nvPr/>
        </p:nvSpPr>
        <p:spPr>
          <a:xfrm>
            <a:off x="2020821" y="6381328"/>
            <a:ext cx="554461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>
                <a:latin typeface="Segoe Print" panose="02000600000000000000" pitchFamily="2" charset="0"/>
              </a:rPr>
              <a:t>© </a:t>
            </a:r>
            <a:r>
              <a:rPr lang="en-IE" sz="1200" b="1" dirty="0" err="1" smtClean="0">
                <a:latin typeface="Segoe Print" panose="02000600000000000000" pitchFamily="2" charset="0"/>
              </a:rPr>
              <a:t>Seomra</a:t>
            </a:r>
            <a:r>
              <a:rPr lang="en-IE" sz="1200" b="1" dirty="0" smtClean="0">
                <a:latin typeface="Segoe Print" panose="02000600000000000000" pitchFamily="2" charset="0"/>
              </a:rPr>
              <a:t> </a:t>
            </a:r>
            <a:r>
              <a:rPr lang="en-IE" sz="1200" b="1" dirty="0" err="1" smtClean="0">
                <a:latin typeface="Segoe Print" panose="02000600000000000000" pitchFamily="2" charset="0"/>
              </a:rPr>
              <a:t>Ranga</a:t>
            </a:r>
            <a:r>
              <a:rPr lang="en-IE" sz="1200" b="1" dirty="0" smtClean="0">
                <a:latin typeface="Segoe Print" panose="02000600000000000000" pitchFamily="2" charset="0"/>
              </a:rPr>
              <a:t> 2022 www.seomraranga.com</a:t>
            </a:r>
            <a:endParaRPr lang="en-IE" sz="1200" b="1" dirty="0">
              <a:latin typeface="Segoe Print" panose="02000600000000000000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71600" y="1700808"/>
            <a:ext cx="72008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2800" b="1" dirty="0" smtClean="0">
                <a:solidFill>
                  <a:schemeClr val="bg1"/>
                </a:solidFill>
              </a:rPr>
              <a:t>The act of finding fault with something or passing severe judgement on it.</a:t>
            </a:r>
            <a:endParaRPr lang="en-IE" sz="2800" b="1" dirty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236296" y="188640"/>
            <a:ext cx="864096" cy="707886"/>
          </a:xfrm>
          <a:prstGeom prst="rect">
            <a:avLst/>
          </a:prstGeom>
          <a:solidFill>
            <a:schemeClr val="bg1"/>
          </a:solidFill>
          <a:ln w="571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IE" sz="2000" dirty="0">
                <a:latin typeface="+mj-lt"/>
              </a:rPr>
              <a:t>Week 2</a:t>
            </a:r>
            <a:r>
              <a:rPr lang="en-IE" sz="2000" dirty="0" smtClean="0">
                <a:latin typeface="+mj-lt"/>
              </a:rPr>
              <a:t>E</a:t>
            </a:r>
            <a:endParaRPr lang="en-IE" sz="2000" dirty="0">
              <a:latin typeface="+mj-lt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6314668"/>
            <a:ext cx="1619672" cy="4103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056708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1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7584" y="44624"/>
            <a:ext cx="7543800" cy="1676400"/>
          </a:xfrm>
        </p:spPr>
        <p:txBody>
          <a:bodyPr>
            <a:normAutofit/>
          </a:bodyPr>
          <a:lstStyle/>
          <a:p>
            <a:r>
              <a:rPr lang="en-IE" sz="9600" dirty="0" smtClean="0">
                <a:ln w="28575">
                  <a:solidFill>
                    <a:schemeClr val="bg1"/>
                  </a:solidFill>
                </a:ln>
              </a:rPr>
              <a:t>CHATEAU</a:t>
            </a:r>
            <a:endParaRPr lang="en-IE" sz="9600" dirty="0">
              <a:ln w="28575">
                <a:solidFill>
                  <a:schemeClr val="bg1"/>
                </a:solidFill>
              </a:ln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762000" y="3140968"/>
            <a:ext cx="7554416" cy="2726432"/>
          </a:xfrm>
        </p:spPr>
        <p:txBody>
          <a:bodyPr>
            <a:noAutofit/>
          </a:bodyPr>
          <a:lstStyle/>
          <a:p>
            <a:r>
              <a:rPr lang="en-IE" sz="5000" dirty="0" smtClean="0"/>
              <a:t>The family holidayed in their secluded </a:t>
            </a:r>
            <a:r>
              <a:rPr lang="en-IE" sz="5400" b="1" dirty="0">
                <a:solidFill>
                  <a:schemeClr val="accent1"/>
                </a:solidFill>
              </a:rPr>
              <a:t>chateau</a:t>
            </a:r>
            <a:r>
              <a:rPr lang="en-IE" sz="5000" dirty="0" smtClean="0"/>
              <a:t> during the summer months.</a:t>
            </a:r>
            <a:endParaRPr lang="en-IE" sz="5000" dirty="0"/>
          </a:p>
        </p:txBody>
      </p:sp>
      <p:sp>
        <p:nvSpPr>
          <p:cNvPr id="5" name="TextBox 4"/>
          <p:cNvSpPr txBox="1"/>
          <p:nvPr/>
        </p:nvSpPr>
        <p:spPr>
          <a:xfrm>
            <a:off x="2020821" y="6381328"/>
            <a:ext cx="554461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>
                <a:latin typeface="Segoe Print" panose="02000600000000000000" pitchFamily="2" charset="0"/>
              </a:rPr>
              <a:t>© </a:t>
            </a:r>
            <a:r>
              <a:rPr lang="en-IE" sz="1200" b="1" dirty="0" err="1" smtClean="0">
                <a:latin typeface="Segoe Print" panose="02000600000000000000" pitchFamily="2" charset="0"/>
              </a:rPr>
              <a:t>Seomra</a:t>
            </a:r>
            <a:r>
              <a:rPr lang="en-IE" sz="1200" b="1" dirty="0" smtClean="0">
                <a:latin typeface="Segoe Print" panose="02000600000000000000" pitchFamily="2" charset="0"/>
              </a:rPr>
              <a:t> </a:t>
            </a:r>
            <a:r>
              <a:rPr lang="en-IE" sz="1200" b="1" dirty="0" err="1" smtClean="0">
                <a:latin typeface="Segoe Print" panose="02000600000000000000" pitchFamily="2" charset="0"/>
              </a:rPr>
              <a:t>Ranga</a:t>
            </a:r>
            <a:r>
              <a:rPr lang="en-IE" sz="1200" b="1" dirty="0" smtClean="0">
                <a:latin typeface="Segoe Print" panose="02000600000000000000" pitchFamily="2" charset="0"/>
              </a:rPr>
              <a:t> 2022 www.seomraranga.com</a:t>
            </a:r>
            <a:endParaRPr lang="en-IE" sz="1200" b="1" dirty="0">
              <a:latin typeface="Segoe Print" panose="02000600000000000000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71600" y="1700808"/>
            <a:ext cx="72008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2800" b="1" dirty="0" smtClean="0">
                <a:solidFill>
                  <a:schemeClr val="bg1"/>
                </a:solidFill>
              </a:rPr>
              <a:t>A French word meaning a castle or fortress. It could also refer to a palatial home.</a:t>
            </a:r>
            <a:endParaRPr lang="en-IE" sz="2800" b="1" dirty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236296" y="188640"/>
            <a:ext cx="864096" cy="707886"/>
          </a:xfrm>
          <a:prstGeom prst="rect">
            <a:avLst/>
          </a:prstGeom>
          <a:solidFill>
            <a:schemeClr val="bg1"/>
          </a:solidFill>
          <a:ln w="571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IE" sz="2000" dirty="0">
                <a:latin typeface="+mj-lt"/>
              </a:rPr>
              <a:t>Week </a:t>
            </a:r>
            <a:r>
              <a:rPr lang="en-IE" sz="2000" dirty="0" smtClean="0">
                <a:latin typeface="+mj-lt"/>
              </a:rPr>
              <a:t>22B</a:t>
            </a:r>
            <a:endParaRPr lang="en-IE" sz="2000" dirty="0">
              <a:latin typeface="+mj-lt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6314668"/>
            <a:ext cx="1619672" cy="4103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696752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1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7584" y="44624"/>
            <a:ext cx="7543800" cy="1676400"/>
          </a:xfrm>
        </p:spPr>
        <p:txBody>
          <a:bodyPr>
            <a:normAutofit/>
          </a:bodyPr>
          <a:lstStyle/>
          <a:p>
            <a:r>
              <a:rPr lang="en-IE" sz="9600" dirty="0" smtClean="0">
                <a:ln w="28575">
                  <a:solidFill>
                    <a:schemeClr val="bg1"/>
                  </a:solidFill>
                </a:ln>
              </a:rPr>
              <a:t>SLEUTH</a:t>
            </a:r>
            <a:endParaRPr lang="en-IE" sz="9600" dirty="0">
              <a:ln w="28575">
                <a:solidFill>
                  <a:schemeClr val="bg1"/>
                </a:solidFill>
              </a:ln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762000" y="3140968"/>
            <a:ext cx="7554416" cy="2726432"/>
          </a:xfrm>
        </p:spPr>
        <p:txBody>
          <a:bodyPr>
            <a:noAutofit/>
          </a:bodyPr>
          <a:lstStyle/>
          <a:p>
            <a:r>
              <a:rPr lang="en-IE" sz="5000" dirty="0" smtClean="0"/>
              <a:t>The cunning </a:t>
            </a:r>
            <a:r>
              <a:rPr lang="en-IE" sz="5400" b="1" dirty="0">
                <a:solidFill>
                  <a:schemeClr val="accent1"/>
                </a:solidFill>
              </a:rPr>
              <a:t>sleuth</a:t>
            </a:r>
            <a:r>
              <a:rPr lang="en-IE" sz="5000" dirty="0" smtClean="0"/>
              <a:t> trapped the suspect into admitting the crime.</a:t>
            </a:r>
            <a:endParaRPr lang="en-IE" sz="5000" dirty="0"/>
          </a:p>
        </p:txBody>
      </p:sp>
      <p:sp>
        <p:nvSpPr>
          <p:cNvPr id="5" name="TextBox 4"/>
          <p:cNvSpPr txBox="1"/>
          <p:nvPr/>
        </p:nvSpPr>
        <p:spPr>
          <a:xfrm>
            <a:off x="2020821" y="6381328"/>
            <a:ext cx="554461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>
                <a:latin typeface="Segoe Print" panose="02000600000000000000" pitchFamily="2" charset="0"/>
              </a:rPr>
              <a:t>© </a:t>
            </a:r>
            <a:r>
              <a:rPr lang="en-IE" sz="1200" b="1" dirty="0" err="1" smtClean="0">
                <a:latin typeface="Segoe Print" panose="02000600000000000000" pitchFamily="2" charset="0"/>
              </a:rPr>
              <a:t>Seomra</a:t>
            </a:r>
            <a:r>
              <a:rPr lang="en-IE" sz="1200" b="1" dirty="0" smtClean="0">
                <a:latin typeface="Segoe Print" panose="02000600000000000000" pitchFamily="2" charset="0"/>
              </a:rPr>
              <a:t> </a:t>
            </a:r>
            <a:r>
              <a:rPr lang="en-IE" sz="1200" b="1" dirty="0" err="1" smtClean="0">
                <a:latin typeface="Segoe Print" panose="02000600000000000000" pitchFamily="2" charset="0"/>
              </a:rPr>
              <a:t>Ranga</a:t>
            </a:r>
            <a:r>
              <a:rPr lang="en-IE" sz="1200" b="1" dirty="0" smtClean="0">
                <a:latin typeface="Segoe Print" panose="02000600000000000000" pitchFamily="2" charset="0"/>
              </a:rPr>
              <a:t> 2022 www.seomraranga.com</a:t>
            </a:r>
            <a:endParaRPr lang="en-IE" sz="1200" b="1" dirty="0">
              <a:latin typeface="Segoe Print" panose="02000600000000000000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71600" y="1700808"/>
            <a:ext cx="7200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2800" b="1" dirty="0" smtClean="0">
                <a:solidFill>
                  <a:schemeClr val="bg1"/>
                </a:solidFill>
              </a:rPr>
              <a:t>Another name for a detective.</a:t>
            </a:r>
            <a:endParaRPr lang="en-IE" sz="2800" b="1" dirty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236296" y="188640"/>
            <a:ext cx="864096" cy="707886"/>
          </a:xfrm>
          <a:prstGeom prst="rect">
            <a:avLst/>
          </a:prstGeom>
          <a:solidFill>
            <a:schemeClr val="bg1"/>
          </a:solidFill>
          <a:ln w="571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IE" sz="2000" dirty="0">
                <a:latin typeface="+mj-lt"/>
              </a:rPr>
              <a:t>Week </a:t>
            </a:r>
            <a:r>
              <a:rPr lang="en-IE" sz="2000" dirty="0" smtClean="0">
                <a:latin typeface="+mj-lt"/>
              </a:rPr>
              <a:t>22C</a:t>
            </a:r>
            <a:endParaRPr lang="en-IE" sz="2000" dirty="0">
              <a:latin typeface="+mj-lt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6314668"/>
            <a:ext cx="1619672" cy="4103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8875839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1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7584" y="44624"/>
            <a:ext cx="7543800" cy="1676400"/>
          </a:xfrm>
        </p:spPr>
        <p:txBody>
          <a:bodyPr>
            <a:normAutofit/>
          </a:bodyPr>
          <a:lstStyle/>
          <a:p>
            <a:r>
              <a:rPr lang="en-IE" sz="9600" dirty="0" smtClean="0">
                <a:ln w="28575">
                  <a:solidFill>
                    <a:schemeClr val="bg1"/>
                  </a:solidFill>
                </a:ln>
              </a:rPr>
              <a:t>WOMBAT</a:t>
            </a:r>
            <a:endParaRPr lang="en-IE" sz="9600" dirty="0">
              <a:ln w="28575">
                <a:solidFill>
                  <a:schemeClr val="bg1"/>
                </a:solidFill>
              </a:ln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762000" y="3140968"/>
            <a:ext cx="7554416" cy="2726432"/>
          </a:xfrm>
        </p:spPr>
        <p:txBody>
          <a:bodyPr>
            <a:noAutofit/>
          </a:bodyPr>
          <a:lstStyle/>
          <a:p>
            <a:r>
              <a:rPr lang="en-IE" sz="5000" dirty="0" smtClean="0"/>
              <a:t>The children could see the </a:t>
            </a:r>
            <a:r>
              <a:rPr lang="en-IE" sz="5400" b="1" dirty="0">
                <a:solidFill>
                  <a:schemeClr val="accent1"/>
                </a:solidFill>
              </a:rPr>
              <a:t>wombat</a:t>
            </a:r>
            <a:r>
              <a:rPr lang="en-IE" sz="5000" dirty="0" smtClean="0"/>
              <a:t> hiding in the scrub at the rear of the house.</a:t>
            </a:r>
            <a:endParaRPr lang="en-IE" sz="5000" dirty="0"/>
          </a:p>
        </p:txBody>
      </p:sp>
      <p:sp>
        <p:nvSpPr>
          <p:cNvPr id="5" name="TextBox 4"/>
          <p:cNvSpPr txBox="1"/>
          <p:nvPr/>
        </p:nvSpPr>
        <p:spPr>
          <a:xfrm>
            <a:off x="2020821" y="6381328"/>
            <a:ext cx="554461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>
                <a:latin typeface="Segoe Print" panose="02000600000000000000" pitchFamily="2" charset="0"/>
              </a:rPr>
              <a:t>© </a:t>
            </a:r>
            <a:r>
              <a:rPr lang="en-IE" sz="1200" b="1" dirty="0" err="1" smtClean="0">
                <a:latin typeface="Segoe Print" panose="02000600000000000000" pitchFamily="2" charset="0"/>
              </a:rPr>
              <a:t>Seomra</a:t>
            </a:r>
            <a:r>
              <a:rPr lang="en-IE" sz="1200" b="1" dirty="0" smtClean="0">
                <a:latin typeface="Segoe Print" panose="02000600000000000000" pitchFamily="2" charset="0"/>
              </a:rPr>
              <a:t> </a:t>
            </a:r>
            <a:r>
              <a:rPr lang="en-IE" sz="1200" b="1" dirty="0" err="1" smtClean="0">
                <a:latin typeface="Segoe Print" panose="02000600000000000000" pitchFamily="2" charset="0"/>
              </a:rPr>
              <a:t>Ranga</a:t>
            </a:r>
            <a:r>
              <a:rPr lang="en-IE" sz="1200" b="1" dirty="0" smtClean="0">
                <a:latin typeface="Segoe Print" panose="02000600000000000000" pitchFamily="2" charset="0"/>
              </a:rPr>
              <a:t> 2022 www.seomraranga.com</a:t>
            </a:r>
            <a:endParaRPr lang="en-IE" sz="1200" b="1" dirty="0">
              <a:latin typeface="Segoe Print" panose="02000600000000000000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71600" y="1700808"/>
            <a:ext cx="72008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2800" b="1" dirty="0" smtClean="0">
                <a:solidFill>
                  <a:schemeClr val="bg1"/>
                </a:solidFill>
              </a:rPr>
              <a:t>A burrowing, plant-eating Australian marsupial, like a small bear. </a:t>
            </a:r>
            <a:endParaRPr lang="en-IE" sz="2800" b="1" dirty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236296" y="188640"/>
            <a:ext cx="864096" cy="707886"/>
          </a:xfrm>
          <a:prstGeom prst="rect">
            <a:avLst/>
          </a:prstGeom>
          <a:solidFill>
            <a:schemeClr val="bg1"/>
          </a:solidFill>
          <a:ln w="571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IE" sz="2000" dirty="0">
                <a:latin typeface="+mj-lt"/>
              </a:rPr>
              <a:t>Week </a:t>
            </a:r>
            <a:r>
              <a:rPr lang="en-IE" sz="2000" dirty="0" smtClean="0">
                <a:latin typeface="+mj-lt"/>
              </a:rPr>
              <a:t>22D</a:t>
            </a:r>
            <a:endParaRPr lang="en-IE" sz="2000" dirty="0">
              <a:latin typeface="+mj-lt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6314668"/>
            <a:ext cx="1619672" cy="4103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9559706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1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7584" y="44624"/>
            <a:ext cx="7543800" cy="1676400"/>
          </a:xfrm>
        </p:spPr>
        <p:txBody>
          <a:bodyPr>
            <a:normAutofit/>
          </a:bodyPr>
          <a:lstStyle/>
          <a:p>
            <a:r>
              <a:rPr lang="en-IE" sz="9600" dirty="0" smtClean="0">
                <a:ln w="28575">
                  <a:solidFill>
                    <a:schemeClr val="bg1"/>
                  </a:solidFill>
                </a:ln>
              </a:rPr>
              <a:t>MAGNITUDE</a:t>
            </a:r>
            <a:endParaRPr lang="en-IE" sz="9600" dirty="0">
              <a:ln w="28575">
                <a:solidFill>
                  <a:schemeClr val="bg1"/>
                </a:solidFill>
              </a:ln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762000" y="3140968"/>
            <a:ext cx="7554416" cy="2726432"/>
          </a:xfrm>
        </p:spPr>
        <p:txBody>
          <a:bodyPr>
            <a:noAutofit/>
          </a:bodyPr>
          <a:lstStyle/>
          <a:p>
            <a:r>
              <a:rPr lang="en-IE" sz="5000" dirty="0" smtClean="0"/>
              <a:t>The </a:t>
            </a:r>
            <a:r>
              <a:rPr lang="en-IE" sz="5400" b="1" dirty="0">
                <a:solidFill>
                  <a:schemeClr val="accent1"/>
                </a:solidFill>
              </a:rPr>
              <a:t>magnitude</a:t>
            </a:r>
            <a:r>
              <a:rPr lang="en-IE" sz="5000" dirty="0" smtClean="0"/>
              <a:t> of her decision could only be felt on the following day.</a:t>
            </a:r>
            <a:endParaRPr lang="en-IE" sz="5000" dirty="0"/>
          </a:p>
        </p:txBody>
      </p:sp>
      <p:sp>
        <p:nvSpPr>
          <p:cNvPr id="5" name="TextBox 4"/>
          <p:cNvSpPr txBox="1"/>
          <p:nvPr/>
        </p:nvSpPr>
        <p:spPr>
          <a:xfrm>
            <a:off x="2020821" y="6381328"/>
            <a:ext cx="554461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>
                <a:latin typeface="Segoe Print" panose="02000600000000000000" pitchFamily="2" charset="0"/>
              </a:rPr>
              <a:t>© </a:t>
            </a:r>
            <a:r>
              <a:rPr lang="en-IE" sz="1200" b="1" dirty="0" err="1" smtClean="0">
                <a:latin typeface="Segoe Print" panose="02000600000000000000" pitchFamily="2" charset="0"/>
              </a:rPr>
              <a:t>Seomra</a:t>
            </a:r>
            <a:r>
              <a:rPr lang="en-IE" sz="1200" b="1" dirty="0" smtClean="0">
                <a:latin typeface="Segoe Print" panose="02000600000000000000" pitchFamily="2" charset="0"/>
              </a:rPr>
              <a:t> </a:t>
            </a:r>
            <a:r>
              <a:rPr lang="en-IE" sz="1200" b="1" dirty="0" err="1" smtClean="0">
                <a:latin typeface="Segoe Print" panose="02000600000000000000" pitchFamily="2" charset="0"/>
              </a:rPr>
              <a:t>Ranga</a:t>
            </a:r>
            <a:r>
              <a:rPr lang="en-IE" sz="1200" b="1" dirty="0" smtClean="0">
                <a:latin typeface="Segoe Print" panose="02000600000000000000" pitchFamily="2" charset="0"/>
              </a:rPr>
              <a:t> 2022 www.seomraranga.com</a:t>
            </a:r>
            <a:endParaRPr lang="en-IE" sz="1200" b="1" dirty="0">
              <a:latin typeface="Segoe Print" panose="02000600000000000000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71600" y="1700808"/>
            <a:ext cx="72008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2800" b="1" dirty="0" smtClean="0">
                <a:solidFill>
                  <a:schemeClr val="bg1"/>
                </a:solidFill>
              </a:rPr>
              <a:t>Referring to the size, largeness or the importance of something.</a:t>
            </a:r>
            <a:endParaRPr lang="en-IE" sz="2800" b="1" dirty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236296" y="188640"/>
            <a:ext cx="864096" cy="707886"/>
          </a:xfrm>
          <a:prstGeom prst="rect">
            <a:avLst/>
          </a:prstGeom>
          <a:solidFill>
            <a:schemeClr val="bg1"/>
          </a:solidFill>
          <a:ln w="571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IE" sz="2000" dirty="0">
                <a:latin typeface="+mj-lt"/>
              </a:rPr>
              <a:t>Week </a:t>
            </a:r>
            <a:r>
              <a:rPr lang="en-IE" sz="2000" dirty="0" smtClean="0">
                <a:latin typeface="+mj-lt"/>
              </a:rPr>
              <a:t>22E</a:t>
            </a:r>
            <a:endParaRPr lang="en-IE" sz="2000" dirty="0">
              <a:latin typeface="+mj-lt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6314668"/>
            <a:ext cx="1619672" cy="4103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2912319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1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E" sz="9600" dirty="0" smtClean="0"/>
              <a:t>WEEK 23</a:t>
            </a:r>
            <a:endParaRPr lang="en-IE" sz="9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IE" sz="4400" b="1" dirty="0" smtClean="0"/>
              <a:t>UPHOLSTER</a:t>
            </a:r>
          </a:p>
          <a:p>
            <a:r>
              <a:rPr lang="en-IE" sz="4400" b="1" dirty="0" smtClean="0"/>
              <a:t>TROUPE</a:t>
            </a:r>
          </a:p>
          <a:p>
            <a:r>
              <a:rPr lang="en-IE" sz="4400" b="1" dirty="0" smtClean="0"/>
              <a:t>PLAID</a:t>
            </a:r>
          </a:p>
          <a:p>
            <a:r>
              <a:rPr lang="en-IE" sz="4400" b="1" dirty="0" smtClean="0"/>
              <a:t>POSTURE</a:t>
            </a:r>
          </a:p>
          <a:p>
            <a:r>
              <a:rPr lang="en-IE" sz="4400" b="1" dirty="0" smtClean="0"/>
              <a:t>FIGURINE</a:t>
            </a:r>
            <a:endParaRPr lang="en-IE" sz="44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2051720" y="6381328"/>
            <a:ext cx="554461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>
                <a:latin typeface="Segoe Print" panose="02000600000000000000" pitchFamily="2" charset="0"/>
              </a:rPr>
              <a:t>© </a:t>
            </a:r>
            <a:r>
              <a:rPr lang="en-IE" sz="1200" b="1" dirty="0" err="1" smtClean="0">
                <a:latin typeface="Segoe Print" panose="02000600000000000000" pitchFamily="2" charset="0"/>
              </a:rPr>
              <a:t>Seomra</a:t>
            </a:r>
            <a:r>
              <a:rPr lang="en-IE" sz="1200" b="1" dirty="0" smtClean="0">
                <a:latin typeface="Segoe Print" panose="02000600000000000000" pitchFamily="2" charset="0"/>
              </a:rPr>
              <a:t> </a:t>
            </a:r>
            <a:r>
              <a:rPr lang="en-IE" sz="1200" b="1" dirty="0" err="1" smtClean="0">
                <a:latin typeface="Segoe Print" panose="02000600000000000000" pitchFamily="2" charset="0"/>
              </a:rPr>
              <a:t>Ranga</a:t>
            </a:r>
            <a:r>
              <a:rPr lang="en-IE" sz="1200" b="1" dirty="0" smtClean="0">
                <a:latin typeface="Segoe Print" panose="02000600000000000000" pitchFamily="2" charset="0"/>
              </a:rPr>
              <a:t> 2022 www.seomraranga.com</a:t>
            </a:r>
            <a:endParaRPr lang="en-IE" sz="1200" b="1" dirty="0">
              <a:latin typeface="Segoe Print" panose="02000600000000000000" pitchFamily="2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6314668"/>
            <a:ext cx="1619672" cy="4103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1810357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1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7584" y="44624"/>
            <a:ext cx="7543800" cy="1676400"/>
          </a:xfrm>
        </p:spPr>
        <p:txBody>
          <a:bodyPr>
            <a:normAutofit/>
          </a:bodyPr>
          <a:lstStyle/>
          <a:p>
            <a:r>
              <a:rPr lang="en-IE" sz="9600" dirty="0" smtClean="0">
                <a:ln w="28575">
                  <a:solidFill>
                    <a:schemeClr val="bg1"/>
                  </a:solidFill>
                </a:ln>
              </a:rPr>
              <a:t>UPHOLSTER</a:t>
            </a:r>
            <a:endParaRPr lang="en-IE" sz="9600" dirty="0">
              <a:ln w="28575">
                <a:solidFill>
                  <a:schemeClr val="bg1"/>
                </a:solidFill>
              </a:ln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762000" y="3140968"/>
            <a:ext cx="7554416" cy="2726432"/>
          </a:xfrm>
        </p:spPr>
        <p:txBody>
          <a:bodyPr>
            <a:noAutofit/>
          </a:bodyPr>
          <a:lstStyle/>
          <a:p>
            <a:r>
              <a:rPr lang="en-IE" sz="5000" dirty="0" smtClean="0"/>
              <a:t>The lady promised to </a:t>
            </a:r>
            <a:r>
              <a:rPr lang="en-IE" sz="5400" b="1" dirty="0">
                <a:solidFill>
                  <a:schemeClr val="accent1"/>
                </a:solidFill>
              </a:rPr>
              <a:t>upholster</a:t>
            </a:r>
            <a:r>
              <a:rPr lang="en-IE" sz="5000" dirty="0" smtClean="0"/>
              <a:t> the old chair with a new, colourful fabric.</a:t>
            </a:r>
            <a:endParaRPr lang="en-IE" sz="5000" dirty="0"/>
          </a:p>
        </p:txBody>
      </p:sp>
      <p:sp>
        <p:nvSpPr>
          <p:cNvPr id="5" name="TextBox 4"/>
          <p:cNvSpPr txBox="1"/>
          <p:nvPr/>
        </p:nvSpPr>
        <p:spPr>
          <a:xfrm>
            <a:off x="2020821" y="6381328"/>
            <a:ext cx="554461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>
                <a:latin typeface="Segoe Print" panose="02000600000000000000" pitchFamily="2" charset="0"/>
              </a:rPr>
              <a:t>© </a:t>
            </a:r>
            <a:r>
              <a:rPr lang="en-IE" sz="1200" b="1" dirty="0" err="1" smtClean="0">
                <a:latin typeface="Segoe Print" panose="02000600000000000000" pitchFamily="2" charset="0"/>
              </a:rPr>
              <a:t>Seomra</a:t>
            </a:r>
            <a:r>
              <a:rPr lang="en-IE" sz="1200" b="1" dirty="0" smtClean="0">
                <a:latin typeface="Segoe Print" panose="02000600000000000000" pitchFamily="2" charset="0"/>
              </a:rPr>
              <a:t> </a:t>
            </a:r>
            <a:r>
              <a:rPr lang="en-IE" sz="1200" b="1" dirty="0" err="1" smtClean="0">
                <a:latin typeface="Segoe Print" panose="02000600000000000000" pitchFamily="2" charset="0"/>
              </a:rPr>
              <a:t>Ranga</a:t>
            </a:r>
            <a:r>
              <a:rPr lang="en-IE" sz="1200" b="1" dirty="0" smtClean="0">
                <a:latin typeface="Segoe Print" panose="02000600000000000000" pitchFamily="2" charset="0"/>
              </a:rPr>
              <a:t> 2022 www.seomraranga.com</a:t>
            </a:r>
            <a:endParaRPr lang="en-IE" sz="1200" b="1" dirty="0">
              <a:latin typeface="Segoe Print" panose="02000600000000000000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71600" y="1700808"/>
            <a:ext cx="72008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2800" b="1" dirty="0" smtClean="0">
                <a:solidFill>
                  <a:schemeClr val="bg1"/>
                </a:solidFill>
              </a:rPr>
              <a:t>To cover (</a:t>
            </a:r>
            <a:r>
              <a:rPr lang="en-IE" sz="2800" b="1" dirty="0" err="1" smtClean="0">
                <a:solidFill>
                  <a:schemeClr val="bg1"/>
                </a:solidFill>
              </a:rPr>
              <a:t>eg</a:t>
            </a:r>
            <a:r>
              <a:rPr lang="en-IE" sz="2800" b="1" dirty="0" smtClean="0">
                <a:solidFill>
                  <a:schemeClr val="bg1"/>
                </a:solidFill>
              </a:rPr>
              <a:t>. a chair or sofa) with springs, stuffing, fabric.</a:t>
            </a:r>
            <a:endParaRPr lang="en-IE" sz="2800" b="1" dirty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236296" y="188640"/>
            <a:ext cx="864096" cy="707886"/>
          </a:xfrm>
          <a:prstGeom prst="rect">
            <a:avLst/>
          </a:prstGeom>
          <a:solidFill>
            <a:schemeClr val="bg1"/>
          </a:solidFill>
          <a:ln w="571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IE" sz="2000" dirty="0">
                <a:latin typeface="+mj-lt"/>
              </a:rPr>
              <a:t>Week </a:t>
            </a:r>
            <a:r>
              <a:rPr lang="en-IE" sz="2000" dirty="0" smtClean="0">
                <a:latin typeface="+mj-lt"/>
              </a:rPr>
              <a:t>23A</a:t>
            </a:r>
            <a:endParaRPr lang="en-IE" sz="2000" dirty="0">
              <a:latin typeface="+mj-lt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6314668"/>
            <a:ext cx="1619672" cy="4103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0499125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1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7584" y="44624"/>
            <a:ext cx="7543800" cy="1676400"/>
          </a:xfrm>
        </p:spPr>
        <p:txBody>
          <a:bodyPr>
            <a:normAutofit/>
          </a:bodyPr>
          <a:lstStyle/>
          <a:p>
            <a:r>
              <a:rPr lang="en-IE" sz="9600" dirty="0" smtClean="0">
                <a:ln w="28575">
                  <a:solidFill>
                    <a:schemeClr val="bg1"/>
                  </a:solidFill>
                </a:ln>
              </a:rPr>
              <a:t>TROUPE</a:t>
            </a:r>
            <a:endParaRPr lang="en-IE" sz="9600" dirty="0">
              <a:ln w="28575">
                <a:solidFill>
                  <a:schemeClr val="bg1"/>
                </a:solidFill>
              </a:ln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762000" y="3140968"/>
            <a:ext cx="7554416" cy="2726432"/>
          </a:xfrm>
        </p:spPr>
        <p:txBody>
          <a:bodyPr>
            <a:noAutofit/>
          </a:bodyPr>
          <a:lstStyle/>
          <a:p>
            <a:r>
              <a:rPr lang="en-IE" sz="5000" dirty="0" smtClean="0"/>
              <a:t>The </a:t>
            </a:r>
            <a:r>
              <a:rPr lang="en-IE" sz="5400" b="1" dirty="0" smtClean="0">
                <a:solidFill>
                  <a:schemeClr val="accent1"/>
                </a:solidFill>
              </a:rPr>
              <a:t>troupe </a:t>
            </a:r>
            <a:r>
              <a:rPr lang="en-IE" sz="5000" dirty="0" smtClean="0"/>
              <a:t>of dancers lined up backstage to get ready for their performance.</a:t>
            </a:r>
            <a:endParaRPr lang="en-IE" sz="5000" dirty="0"/>
          </a:p>
        </p:txBody>
      </p:sp>
      <p:sp>
        <p:nvSpPr>
          <p:cNvPr id="5" name="TextBox 4"/>
          <p:cNvSpPr txBox="1"/>
          <p:nvPr/>
        </p:nvSpPr>
        <p:spPr>
          <a:xfrm>
            <a:off x="2020821" y="6381328"/>
            <a:ext cx="554461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>
                <a:latin typeface="Segoe Print" panose="02000600000000000000" pitchFamily="2" charset="0"/>
              </a:rPr>
              <a:t>© </a:t>
            </a:r>
            <a:r>
              <a:rPr lang="en-IE" sz="1200" b="1" dirty="0" err="1" smtClean="0">
                <a:latin typeface="Segoe Print" panose="02000600000000000000" pitchFamily="2" charset="0"/>
              </a:rPr>
              <a:t>Seomra</a:t>
            </a:r>
            <a:r>
              <a:rPr lang="en-IE" sz="1200" b="1" dirty="0" smtClean="0">
                <a:latin typeface="Segoe Print" panose="02000600000000000000" pitchFamily="2" charset="0"/>
              </a:rPr>
              <a:t> </a:t>
            </a:r>
            <a:r>
              <a:rPr lang="en-IE" sz="1200" b="1" dirty="0" err="1" smtClean="0">
                <a:latin typeface="Segoe Print" panose="02000600000000000000" pitchFamily="2" charset="0"/>
              </a:rPr>
              <a:t>Ranga</a:t>
            </a:r>
            <a:r>
              <a:rPr lang="en-IE" sz="1200" b="1" dirty="0" smtClean="0">
                <a:latin typeface="Segoe Print" panose="02000600000000000000" pitchFamily="2" charset="0"/>
              </a:rPr>
              <a:t> 2022 www.seomraranga.com</a:t>
            </a:r>
            <a:endParaRPr lang="en-IE" sz="1200" b="1" dirty="0">
              <a:latin typeface="Segoe Print" panose="02000600000000000000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71600" y="1700808"/>
            <a:ext cx="72008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2800" b="1" dirty="0" smtClean="0">
                <a:solidFill>
                  <a:schemeClr val="bg1"/>
                </a:solidFill>
              </a:rPr>
              <a:t>Referring to a group of singers, actors, dancers etc.</a:t>
            </a:r>
            <a:endParaRPr lang="en-IE" sz="2800" b="1" dirty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236296" y="188640"/>
            <a:ext cx="864096" cy="707886"/>
          </a:xfrm>
          <a:prstGeom prst="rect">
            <a:avLst/>
          </a:prstGeom>
          <a:solidFill>
            <a:schemeClr val="bg1"/>
          </a:solidFill>
          <a:ln w="571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IE" sz="2000" dirty="0">
                <a:latin typeface="+mj-lt"/>
              </a:rPr>
              <a:t>Week </a:t>
            </a:r>
            <a:r>
              <a:rPr lang="en-IE" sz="2000" dirty="0" smtClean="0">
                <a:latin typeface="+mj-lt"/>
              </a:rPr>
              <a:t>23B</a:t>
            </a:r>
            <a:endParaRPr lang="en-IE" sz="2000" dirty="0">
              <a:latin typeface="+mj-lt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6314668"/>
            <a:ext cx="1619672" cy="4103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28098958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1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7584" y="44624"/>
            <a:ext cx="7543800" cy="1676400"/>
          </a:xfrm>
        </p:spPr>
        <p:txBody>
          <a:bodyPr>
            <a:normAutofit/>
          </a:bodyPr>
          <a:lstStyle/>
          <a:p>
            <a:r>
              <a:rPr lang="en-IE" sz="9600" dirty="0" smtClean="0">
                <a:ln w="28575">
                  <a:solidFill>
                    <a:schemeClr val="bg1"/>
                  </a:solidFill>
                </a:ln>
              </a:rPr>
              <a:t>PLAID</a:t>
            </a:r>
            <a:endParaRPr lang="en-IE" sz="9600" dirty="0">
              <a:ln w="28575">
                <a:solidFill>
                  <a:schemeClr val="bg1"/>
                </a:solidFill>
              </a:ln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762000" y="3140968"/>
            <a:ext cx="7554416" cy="2726432"/>
          </a:xfrm>
        </p:spPr>
        <p:txBody>
          <a:bodyPr>
            <a:noAutofit/>
          </a:bodyPr>
          <a:lstStyle/>
          <a:p>
            <a:r>
              <a:rPr lang="en-IE" sz="5000" dirty="0" smtClean="0"/>
              <a:t>She wore her </a:t>
            </a:r>
            <a:r>
              <a:rPr lang="en-IE" sz="5400" b="1" dirty="0" smtClean="0">
                <a:solidFill>
                  <a:schemeClr val="accent1"/>
                </a:solidFill>
              </a:rPr>
              <a:t>plaid </a:t>
            </a:r>
            <a:r>
              <a:rPr lang="en-IE" sz="5000" dirty="0" smtClean="0"/>
              <a:t>shawl draped across her shoulder as she walked into the room.</a:t>
            </a:r>
            <a:endParaRPr lang="en-IE" sz="5000" dirty="0"/>
          </a:p>
        </p:txBody>
      </p:sp>
      <p:sp>
        <p:nvSpPr>
          <p:cNvPr id="5" name="TextBox 4"/>
          <p:cNvSpPr txBox="1"/>
          <p:nvPr/>
        </p:nvSpPr>
        <p:spPr>
          <a:xfrm>
            <a:off x="2020821" y="6381328"/>
            <a:ext cx="554461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>
                <a:latin typeface="Segoe Print" panose="02000600000000000000" pitchFamily="2" charset="0"/>
              </a:rPr>
              <a:t>© </a:t>
            </a:r>
            <a:r>
              <a:rPr lang="en-IE" sz="1200" b="1" dirty="0" err="1" smtClean="0">
                <a:latin typeface="Segoe Print" panose="02000600000000000000" pitchFamily="2" charset="0"/>
              </a:rPr>
              <a:t>Seomra</a:t>
            </a:r>
            <a:r>
              <a:rPr lang="en-IE" sz="1200" b="1" dirty="0" smtClean="0">
                <a:latin typeface="Segoe Print" panose="02000600000000000000" pitchFamily="2" charset="0"/>
              </a:rPr>
              <a:t> </a:t>
            </a:r>
            <a:r>
              <a:rPr lang="en-IE" sz="1200" b="1" dirty="0" err="1" smtClean="0">
                <a:latin typeface="Segoe Print" panose="02000600000000000000" pitchFamily="2" charset="0"/>
              </a:rPr>
              <a:t>Ranga</a:t>
            </a:r>
            <a:r>
              <a:rPr lang="en-IE" sz="1200" b="1" dirty="0" smtClean="0">
                <a:latin typeface="Segoe Print" panose="02000600000000000000" pitchFamily="2" charset="0"/>
              </a:rPr>
              <a:t> 2022 www.seomraranga.com</a:t>
            </a:r>
            <a:endParaRPr lang="en-IE" sz="1200" b="1" dirty="0">
              <a:latin typeface="Segoe Print" panose="02000600000000000000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71600" y="1700808"/>
            <a:ext cx="72008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2800" b="1" dirty="0" smtClean="0">
                <a:solidFill>
                  <a:schemeClr val="bg1"/>
                </a:solidFill>
              </a:rPr>
              <a:t>A type of fabric of different colour yarns woven in a </a:t>
            </a:r>
            <a:r>
              <a:rPr lang="en-IE" sz="2800" b="1" dirty="0" err="1" smtClean="0">
                <a:solidFill>
                  <a:schemeClr val="bg1"/>
                </a:solidFill>
              </a:rPr>
              <a:t>crossbarred</a:t>
            </a:r>
            <a:r>
              <a:rPr lang="en-IE" sz="2800" b="1" dirty="0" smtClean="0">
                <a:solidFill>
                  <a:schemeClr val="bg1"/>
                </a:solidFill>
              </a:rPr>
              <a:t> pattern.</a:t>
            </a:r>
            <a:endParaRPr lang="en-IE" sz="2800" b="1" dirty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236296" y="188640"/>
            <a:ext cx="864096" cy="707886"/>
          </a:xfrm>
          <a:prstGeom prst="rect">
            <a:avLst/>
          </a:prstGeom>
          <a:solidFill>
            <a:schemeClr val="bg1"/>
          </a:solidFill>
          <a:ln w="571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IE" sz="2000" dirty="0">
                <a:latin typeface="+mj-lt"/>
              </a:rPr>
              <a:t>Week </a:t>
            </a:r>
            <a:r>
              <a:rPr lang="en-IE" sz="2000" dirty="0" smtClean="0">
                <a:latin typeface="+mj-lt"/>
              </a:rPr>
              <a:t>23C</a:t>
            </a:r>
            <a:endParaRPr lang="en-IE" sz="2000" dirty="0">
              <a:latin typeface="+mj-lt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6314668"/>
            <a:ext cx="1619672" cy="4103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5301818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1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7584" y="44624"/>
            <a:ext cx="7543800" cy="1676400"/>
          </a:xfrm>
        </p:spPr>
        <p:txBody>
          <a:bodyPr>
            <a:normAutofit/>
          </a:bodyPr>
          <a:lstStyle/>
          <a:p>
            <a:r>
              <a:rPr lang="en-IE" sz="9600" dirty="0" smtClean="0">
                <a:ln w="28575">
                  <a:solidFill>
                    <a:schemeClr val="bg1"/>
                  </a:solidFill>
                </a:ln>
              </a:rPr>
              <a:t>POSTURE</a:t>
            </a:r>
            <a:endParaRPr lang="en-IE" sz="9600" dirty="0">
              <a:ln w="28575">
                <a:solidFill>
                  <a:schemeClr val="bg1"/>
                </a:solidFill>
              </a:ln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762000" y="3140968"/>
            <a:ext cx="7554416" cy="2726432"/>
          </a:xfrm>
        </p:spPr>
        <p:txBody>
          <a:bodyPr>
            <a:noAutofit/>
          </a:bodyPr>
          <a:lstStyle/>
          <a:p>
            <a:r>
              <a:rPr lang="en-IE" sz="5000" dirty="0" smtClean="0"/>
              <a:t>The boy’s </a:t>
            </a:r>
            <a:r>
              <a:rPr lang="en-IE" sz="5400" b="1" dirty="0" smtClean="0">
                <a:solidFill>
                  <a:schemeClr val="accent1"/>
                </a:solidFill>
              </a:rPr>
              <a:t>posture </a:t>
            </a:r>
            <a:r>
              <a:rPr lang="en-IE" sz="5000" dirty="0" smtClean="0"/>
              <a:t>was poor as he slouched in the chair watching television.</a:t>
            </a:r>
            <a:endParaRPr lang="en-IE" sz="5000" dirty="0"/>
          </a:p>
        </p:txBody>
      </p:sp>
      <p:sp>
        <p:nvSpPr>
          <p:cNvPr id="5" name="TextBox 4"/>
          <p:cNvSpPr txBox="1"/>
          <p:nvPr/>
        </p:nvSpPr>
        <p:spPr>
          <a:xfrm>
            <a:off x="2020821" y="6381328"/>
            <a:ext cx="554461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>
                <a:latin typeface="Segoe Print" panose="02000600000000000000" pitchFamily="2" charset="0"/>
              </a:rPr>
              <a:t>© </a:t>
            </a:r>
            <a:r>
              <a:rPr lang="en-IE" sz="1200" b="1" dirty="0" err="1" smtClean="0">
                <a:latin typeface="Segoe Print" panose="02000600000000000000" pitchFamily="2" charset="0"/>
              </a:rPr>
              <a:t>Seomra</a:t>
            </a:r>
            <a:r>
              <a:rPr lang="en-IE" sz="1200" b="1" dirty="0" smtClean="0">
                <a:latin typeface="Segoe Print" panose="02000600000000000000" pitchFamily="2" charset="0"/>
              </a:rPr>
              <a:t> </a:t>
            </a:r>
            <a:r>
              <a:rPr lang="en-IE" sz="1200" b="1" dirty="0" err="1" smtClean="0">
                <a:latin typeface="Segoe Print" panose="02000600000000000000" pitchFamily="2" charset="0"/>
              </a:rPr>
              <a:t>Ranga</a:t>
            </a:r>
            <a:r>
              <a:rPr lang="en-IE" sz="1200" b="1" dirty="0" smtClean="0">
                <a:latin typeface="Segoe Print" panose="02000600000000000000" pitchFamily="2" charset="0"/>
              </a:rPr>
              <a:t> 2022 www.seomraranga.com</a:t>
            </a:r>
            <a:endParaRPr lang="en-IE" sz="1200" b="1" dirty="0">
              <a:latin typeface="Segoe Print" panose="02000600000000000000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71600" y="1700808"/>
            <a:ext cx="72008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2800" b="1" dirty="0" smtClean="0">
                <a:solidFill>
                  <a:schemeClr val="bg1"/>
                </a:solidFill>
              </a:rPr>
              <a:t>The position of the limbs or the carriage of the body as a whole.</a:t>
            </a:r>
            <a:endParaRPr lang="en-IE" sz="2800" b="1" dirty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236296" y="188640"/>
            <a:ext cx="864096" cy="707886"/>
          </a:xfrm>
          <a:prstGeom prst="rect">
            <a:avLst/>
          </a:prstGeom>
          <a:solidFill>
            <a:schemeClr val="bg1"/>
          </a:solidFill>
          <a:ln w="571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IE" sz="2000" dirty="0">
                <a:latin typeface="+mj-lt"/>
              </a:rPr>
              <a:t>Week </a:t>
            </a:r>
            <a:r>
              <a:rPr lang="en-IE" sz="2000" dirty="0" smtClean="0">
                <a:latin typeface="+mj-lt"/>
              </a:rPr>
              <a:t>23D</a:t>
            </a:r>
            <a:endParaRPr lang="en-IE" sz="2000" dirty="0">
              <a:latin typeface="+mj-lt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6314668"/>
            <a:ext cx="1619672" cy="4103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6453412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1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7584" y="44624"/>
            <a:ext cx="7543800" cy="1676400"/>
          </a:xfrm>
        </p:spPr>
        <p:txBody>
          <a:bodyPr>
            <a:normAutofit/>
          </a:bodyPr>
          <a:lstStyle/>
          <a:p>
            <a:r>
              <a:rPr lang="en-IE" sz="9600" dirty="0" smtClean="0">
                <a:ln w="28575">
                  <a:solidFill>
                    <a:schemeClr val="bg1"/>
                  </a:solidFill>
                </a:ln>
              </a:rPr>
              <a:t>FIGURINE</a:t>
            </a:r>
            <a:endParaRPr lang="en-IE" sz="9600" dirty="0">
              <a:ln w="28575">
                <a:solidFill>
                  <a:schemeClr val="bg1"/>
                </a:solidFill>
              </a:ln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467544" y="3140968"/>
            <a:ext cx="8064896" cy="2726432"/>
          </a:xfrm>
        </p:spPr>
        <p:txBody>
          <a:bodyPr>
            <a:noAutofit/>
          </a:bodyPr>
          <a:lstStyle/>
          <a:p>
            <a:r>
              <a:rPr lang="en-IE" sz="4800" dirty="0" smtClean="0"/>
              <a:t>The old lady placed the  </a:t>
            </a:r>
            <a:r>
              <a:rPr lang="en-IE" sz="5400" b="1" dirty="0" smtClean="0">
                <a:solidFill>
                  <a:schemeClr val="accent1"/>
                </a:solidFill>
              </a:rPr>
              <a:t>figurine</a:t>
            </a:r>
            <a:r>
              <a:rPr lang="en-IE" sz="4800" b="1" dirty="0" smtClean="0">
                <a:solidFill>
                  <a:schemeClr val="accent1"/>
                </a:solidFill>
              </a:rPr>
              <a:t> </a:t>
            </a:r>
            <a:r>
              <a:rPr lang="en-IE" sz="4800" dirty="0" smtClean="0"/>
              <a:t>on her bookshelf</a:t>
            </a:r>
            <a:r>
              <a:rPr lang="en-IE" sz="4800" dirty="0"/>
              <a:t> </a:t>
            </a:r>
            <a:r>
              <a:rPr lang="en-IE" sz="4800" dirty="0" smtClean="0"/>
              <a:t>as it reminded her of her late husband.</a:t>
            </a:r>
            <a:endParaRPr lang="en-IE" sz="4800" dirty="0"/>
          </a:p>
        </p:txBody>
      </p:sp>
      <p:sp>
        <p:nvSpPr>
          <p:cNvPr id="5" name="TextBox 4"/>
          <p:cNvSpPr txBox="1"/>
          <p:nvPr/>
        </p:nvSpPr>
        <p:spPr>
          <a:xfrm>
            <a:off x="2020821" y="6381328"/>
            <a:ext cx="554461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>
                <a:latin typeface="Segoe Print" panose="02000600000000000000" pitchFamily="2" charset="0"/>
              </a:rPr>
              <a:t>© </a:t>
            </a:r>
            <a:r>
              <a:rPr lang="en-IE" sz="1200" b="1" dirty="0" err="1" smtClean="0">
                <a:latin typeface="Segoe Print" panose="02000600000000000000" pitchFamily="2" charset="0"/>
              </a:rPr>
              <a:t>Seomra</a:t>
            </a:r>
            <a:r>
              <a:rPr lang="en-IE" sz="1200" b="1" dirty="0" smtClean="0">
                <a:latin typeface="Segoe Print" panose="02000600000000000000" pitchFamily="2" charset="0"/>
              </a:rPr>
              <a:t> </a:t>
            </a:r>
            <a:r>
              <a:rPr lang="en-IE" sz="1200" b="1" dirty="0" err="1" smtClean="0">
                <a:latin typeface="Segoe Print" panose="02000600000000000000" pitchFamily="2" charset="0"/>
              </a:rPr>
              <a:t>Ranga</a:t>
            </a:r>
            <a:r>
              <a:rPr lang="en-IE" sz="1200" b="1" dirty="0" smtClean="0">
                <a:latin typeface="Segoe Print" panose="02000600000000000000" pitchFamily="2" charset="0"/>
              </a:rPr>
              <a:t> 2022 www.seomraranga.com</a:t>
            </a:r>
            <a:endParaRPr lang="en-IE" sz="1200" b="1" dirty="0">
              <a:latin typeface="Segoe Print" panose="02000600000000000000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71600" y="1700808"/>
            <a:ext cx="72008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2800" b="1" dirty="0" smtClean="0">
                <a:solidFill>
                  <a:schemeClr val="bg1"/>
                </a:solidFill>
              </a:rPr>
              <a:t>A small ornamental figure made of pottery, metal, plastic. A statuette.</a:t>
            </a:r>
            <a:endParaRPr lang="en-IE" sz="2800" b="1" dirty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236296" y="188640"/>
            <a:ext cx="864096" cy="707886"/>
          </a:xfrm>
          <a:prstGeom prst="rect">
            <a:avLst/>
          </a:prstGeom>
          <a:solidFill>
            <a:schemeClr val="bg1"/>
          </a:solidFill>
          <a:ln w="571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IE" sz="2000" dirty="0">
                <a:latin typeface="+mj-lt"/>
              </a:rPr>
              <a:t>Week </a:t>
            </a:r>
            <a:r>
              <a:rPr lang="en-IE" sz="2000" dirty="0" smtClean="0">
                <a:latin typeface="+mj-lt"/>
              </a:rPr>
              <a:t>23E</a:t>
            </a:r>
            <a:endParaRPr lang="en-IE" sz="2000" dirty="0">
              <a:latin typeface="+mj-lt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6314668"/>
            <a:ext cx="1619672" cy="4103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4241343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E" sz="9600" dirty="0" smtClean="0"/>
              <a:t>WEEK </a:t>
            </a:r>
            <a:r>
              <a:rPr lang="en-IE" sz="9600" dirty="0"/>
              <a:t>3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IE" sz="4400" b="1" dirty="0" smtClean="0"/>
              <a:t>SPECULATE</a:t>
            </a:r>
          </a:p>
          <a:p>
            <a:r>
              <a:rPr lang="en-IE" sz="4400" b="1" dirty="0" smtClean="0"/>
              <a:t>CLUMP</a:t>
            </a:r>
          </a:p>
          <a:p>
            <a:r>
              <a:rPr lang="en-IE" sz="4400" b="1" dirty="0" smtClean="0"/>
              <a:t>SCALPEL</a:t>
            </a:r>
          </a:p>
          <a:p>
            <a:r>
              <a:rPr lang="en-IE" sz="4400" b="1" dirty="0" smtClean="0"/>
              <a:t>THROTTLE</a:t>
            </a:r>
          </a:p>
          <a:p>
            <a:r>
              <a:rPr lang="en-IE" sz="4400" b="1" dirty="0" smtClean="0"/>
              <a:t>JOURNALIST</a:t>
            </a:r>
            <a:endParaRPr lang="en-IE" sz="44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2051720" y="6381328"/>
            <a:ext cx="554461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>
                <a:latin typeface="Segoe Print" panose="02000600000000000000" pitchFamily="2" charset="0"/>
              </a:rPr>
              <a:t>© </a:t>
            </a:r>
            <a:r>
              <a:rPr lang="en-IE" sz="1200" b="1" dirty="0" err="1" smtClean="0">
                <a:latin typeface="Segoe Print" panose="02000600000000000000" pitchFamily="2" charset="0"/>
              </a:rPr>
              <a:t>Seomra</a:t>
            </a:r>
            <a:r>
              <a:rPr lang="en-IE" sz="1200" b="1" dirty="0" smtClean="0">
                <a:latin typeface="Segoe Print" panose="02000600000000000000" pitchFamily="2" charset="0"/>
              </a:rPr>
              <a:t> </a:t>
            </a:r>
            <a:r>
              <a:rPr lang="en-IE" sz="1200" b="1" dirty="0" err="1" smtClean="0">
                <a:latin typeface="Segoe Print" panose="02000600000000000000" pitchFamily="2" charset="0"/>
              </a:rPr>
              <a:t>Ranga</a:t>
            </a:r>
            <a:r>
              <a:rPr lang="en-IE" sz="1200" b="1" dirty="0" smtClean="0">
                <a:latin typeface="Segoe Print" panose="02000600000000000000" pitchFamily="2" charset="0"/>
              </a:rPr>
              <a:t> 2022 www.seomraranga.com</a:t>
            </a:r>
            <a:endParaRPr lang="en-IE" sz="1200" b="1" dirty="0">
              <a:latin typeface="Segoe Print" panose="02000600000000000000" pitchFamily="2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6314668"/>
            <a:ext cx="1619672" cy="4103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5048320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1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E" sz="9600" dirty="0" smtClean="0"/>
              <a:t>WEEK 24</a:t>
            </a:r>
            <a:endParaRPr lang="en-IE" sz="9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IE" sz="4400" b="1" dirty="0" smtClean="0"/>
              <a:t>CHIROPODIST</a:t>
            </a:r>
          </a:p>
          <a:p>
            <a:r>
              <a:rPr lang="en-IE" sz="4400" b="1" dirty="0" smtClean="0"/>
              <a:t>CAYENNE</a:t>
            </a:r>
          </a:p>
          <a:p>
            <a:r>
              <a:rPr lang="en-IE" sz="4400" b="1" dirty="0" smtClean="0"/>
              <a:t>ANNEXE</a:t>
            </a:r>
          </a:p>
          <a:p>
            <a:r>
              <a:rPr lang="en-IE" sz="4400" b="1" dirty="0" smtClean="0"/>
              <a:t>SOLDER</a:t>
            </a:r>
          </a:p>
          <a:p>
            <a:r>
              <a:rPr lang="en-IE" sz="4400" b="1" dirty="0" smtClean="0"/>
              <a:t>VENEER</a:t>
            </a:r>
            <a:endParaRPr lang="en-IE" sz="44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2051720" y="6381328"/>
            <a:ext cx="554461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>
                <a:latin typeface="Segoe Print" panose="02000600000000000000" pitchFamily="2" charset="0"/>
              </a:rPr>
              <a:t>© </a:t>
            </a:r>
            <a:r>
              <a:rPr lang="en-IE" sz="1200" b="1" dirty="0" err="1" smtClean="0">
                <a:latin typeface="Segoe Print" panose="02000600000000000000" pitchFamily="2" charset="0"/>
              </a:rPr>
              <a:t>Seomra</a:t>
            </a:r>
            <a:r>
              <a:rPr lang="en-IE" sz="1200" b="1" dirty="0" smtClean="0">
                <a:latin typeface="Segoe Print" panose="02000600000000000000" pitchFamily="2" charset="0"/>
              </a:rPr>
              <a:t> </a:t>
            </a:r>
            <a:r>
              <a:rPr lang="en-IE" sz="1200" b="1" dirty="0" err="1" smtClean="0">
                <a:latin typeface="Segoe Print" panose="02000600000000000000" pitchFamily="2" charset="0"/>
              </a:rPr>
              <a:t>Ranga</a:t>
            </a:r>
            <a:r>
              <a:rPr lang="en-IE" sz="1200" b="1" dirty="0" smtClean="0">
                <a:latin typeface="Segoe Print" panose="02000600000000000000" pitchFamily="2" charset="0"/>
              </a:rPr>
              <a:t> 2022 www.seomraranga.com</a:t>
            </a:r>
            <a:endParaRPr lang="en-IE" sz="1200" b="1" dirty="0">
              <a:latin typeface="Segoe Print" panose="02000600000000000000" pitchFamily="2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6314668"/>
            <a:ext cx="1619672" cy="4103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6200920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1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7584" y="44624"/>
            <a:ext cx="7543800" cy="1676400"/>
          </a:xfrm>
        </p:spPr>
        <p:txBody>
          <a:bodyPr>
            <a:normAutofit/>
          </a:bodyPr>
          <a:lstStyle/>
          <a:p>
            <a:r>
              <a:rPr lang="en-IE" sz="9000" dirty="0" smtClean="0">
                <a:ln w="28575">
                  <a:solidFill>
                    <a:schemeClr val="bg1"/>
                  </a:solidFill>
                </a:ln>
              </a:rPr>
              <a:t>CHIROPODIST</a:t>
            </a:r>
            <a:endParaRPr lang="en-IE" sz="9000" dirty="0">
              <a:ln w="28575">
                <a:solidFill>
                  <a:schemeClr val="bg1"/>
                </a:solidFill>
              </a:ln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762000" y="3140968"/>
            <a:ext cx="7554416" cy="2726432"/>
          </a:xfrm>
        </p:spPr>
        <p:txBody>
          <a:bodyPr>
            <a:noAutofit/>
          </a:bodyPr>
          <a:lstStyle/>
          <a:p>
            <a:r>
              <a:rPr lang="en-IE" sz="4400" dirty="0" smtClean="0"/>
              <a:t>The old lady made an appointment with the </a:t>
            </a:r>
            <a:r>
              <a:rPr lang="en-IE" sz="5400" b="1" dirty="0">
                <a:solidFill>
                  <a:schemeClr val="accent1"/>
                </a:solidFill>
              </a:rPr>
              <a:t>chiropodist</a:t>
            </a:r>
            <a:r>
              <a:rPr lang="en-IE" sz="4400" dirty="0" smtClean="0"/>
              <a:t> to have her corns treated.</a:t>
            </a:r>
            <a:endParaRPr lang="en-IE" sz="4400" dirty="0"/>
          </a:p>
        </p:txBody>
      </p:sp>
      <p:sp>
        <p:nvSpPr>
          <p:cNvPr id="5" name="TextBox 4"/>
          <p:cNvSpPr txBox="1"/>
          <p:nvPr/>
        </p:nvSpPr>
        <p:spPr>
          <a:xfrm>
            <a:off x="2020821" y="6381328"/>
            <a:ext cx="554461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>
                <a:latin typeface="Segoe Print" panose="02000600000000000000" pitchFamily="2" charset="0"/>
              </a:rPr>
              <a:t>© </a:t>
            </a:r>
            <a:r>
              <a:rPr lang="en-IE" sz="1200" b="1" dirty="0" err="1" smtClean="0">
                <a:latin typeface="Segoe Print" panose="02000600000000000000" pitchFamily="2" charset="0"/>
              </a:rPr>
              <a:t>Seomra</a:t>
            </a:r>
            <a:r>
              <a:rPr lang="en-IE" sz="1200" b="1" dirty="0" smtClean="0">
                <a:latin typeface="Segoe Print" panose="02000600000000000000" pitchFamily="2" charset="0"/>
              </a:rPr>
              <a:t> </a:t>
            </a:r>
            <a:r>
              <a:rPr lang="en-IE" sz="1200" b="1" dirty="0" err="1" smtClean="0">
                <a:latin typeface="Segoe Print" panose="02000600000000000000" pitchFamily="2" charset="0"/>
              </a:rPr>
              <a:t>Ranga</a:t>
            </a:r>
            <a:r>
              <a:rPr lang="en-IE" sz="1200" b="1" dirty="0" smtClean="0">
                <a:latin typeface="Segoe Print" panose="02000600000000000000" pitchFamily="2" charset="0"/>
              </a:rPr>
              <a:t> 2022 www.seomraranga.com</a:t>
            </a:r>
            <a:endParaRPr lang="en-IE" sz="1200" b="1" dirty="0">
              <a:latin typeface="Segoe Print" panose="02000600000000000000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27584" y="1700808"/>
            <a:ext cx="734481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2800" b="1" dirty="0" smtClean="0">
                <a:solidFill>
                  <a:schemeClr val="bg1"/>
                </a:solidFill>
              </a:rPr>
              <a:t>Person who diagnoses and treats a range of foot conditions. (Sometimes called a podiatrist)</a:t>
            </a:r>
            <a:endParaRPr lang="en-IE" sz="2800" b="1" dirty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236296" y="188640"/>
            <a:ext cx="864096" cy="707886"/>
          </a:xfrm>
          <a:prstGeom prst="rect">
            <a:avLst/>
          </a:prstGeom>
          <a:solidFill>
            <a:schemeClr val="bg1"/>
          </a:solidFill>
          <a:ln w="571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IE" sz="2000" dirty="0">
                <a:latin typeface="+mj-lt"/>
              </a:rPr>
              <a:t>Week </a:t>
            </a:r>
            <a:r>
              <a:rPr lang="en-IE" sz="2000" dirty="0" smtClean="0">
                <a:latin typeface="+mj-lt"/>
              </a:rPr>
              <a:t>24A</a:t>
            </a:r>
            <a:endParaRPr lang="en-IE" sz="2000" dirty="0">
              <a:latin typeface="+mj-lt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6314668"/>
            <a:ext cx="1619672" cy="4103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4074925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1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7584" y="44624"/>
            <a:ext cx="7543800" cy="1676400"/>
          </a:xfrm>
        </p:spPr>
        <p:txBody>
          <a:bodyPr>
            <a:normAutofit/>
          </a:bodyPr>
          <a:lstStyle/>
          <a:p>
            <a:r>
              <a:rPr lang="en-IE" sz="9600" dirty="0" smtClean="0">
                <a:ln w="28575">
                  <a:solidFill>
                    <a:schemeClr val="bg1"/>
                  </a:solidFill>
                </a:ln>
              </a:rPr>
              <a:t>CAYENNE</a:t>
            </a:r>
            <a:endParaRPr lang="en-IE" sz="9600" dirty="0">
              <a:ln w="28575">
                <a:solidFill>
                  <a:schemeClr val="bg1"/>
                </a:solidFill>
              </a:ln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762000" y="3140968"/>
            <a:ext cx="7554416" cy="2726432"/>
          </a:xfrm>
        </p:spPr>
        <p:txBody>
          <a:bodyPr>
            <a:noAutofit/>
          </a:bodyPr>
          <a:lstStyle/>
          <a:p>
            <a:r>
              <a:rPr lang="en-IE" sz="5000" dirty="0" smtClean="0"/>
              <a:t>The chef added some </a:t>
            </a:r>
            <a:r>
              <a:rPr lang="en-IE" sz="5400" b="1" dirty="0">
                <a:solidFill>
                  <a:schemeClr val="accent1"/>
                </a:solidFill>
              </a:rPr>
              <a:t>cayenne</a:t>
            </a:r>
            <a:r>
              <a:rPr lang="en-IE" sz="5000" dirty="0" smtClean="0"/>
              <a:t> at the last minute to add flavour to the dish.</a:t>
            </a:r>
            <a:endParaRPr lang="en-IE" sz="5000" dirty="0"/>
          </a:p>
        </p:txBody>
      </p:sp>
      <p:sp>
        <p:nvSpPr>
          <p:cNvPr id="5" name="TextBox 4"/>
          <p:cNvSpPr txBox="1"/>
          <p:nvPr/>
        </p:nvSpPr>
        <p:spPr>
          <a:xfrm>
            <a:off x="2020821" y="6381328"/>
            <a:ext cx="554461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>
                <a:latin typeface="Segoe Print" panose="02000600000000000000" pitchFamily="2" charset="0"/>
              </a:rPr>
              <a:t>© </a:t>
            </a:r>
            <a:r>
              <a:rPr lang="en-IE" sz="1200" b="1" dirty="0" err="1" smtClean="0">
                <a:latin typeface="Segoe Print" panose="02000600000000000000" pitchFamily="2" charset="0"/>
              </a:rPr>
              <a:t>Seomra</a:t>
            </a:r>
            <a:r>
              <a:rPr lang="en-IE" sz="1200" b="1" dirty="0" smtClean="0">
                <a:latin typeface="Segoe Print" panose="02000600000000000000" pitchFamily="2" charset="0"/>
              </a:rPr>
              <a:t> </a:t>
            </a:r>
            <a:r>
              <a:rPr lang="en-IE" sz="1200" b="1" dirty="0" err="1" smtClean="0">
                <a:latin typeface="Segoe Print" panose="02000600000000000000" pitchFamily="2" charset="0"/>
              </a:rPr>
              <a:t>Ranga</a:t>
            </a:r>
            <a:r>
              <a:rPr lang="en-IE" sz="1200" b="1" dirty="0" smtClean="0">
                <a:latin typeface="Segoe Print" panose="02000600000000000000" pitchFamily="2" charset="0"/>
              </a:rPr>
              <a:t> 2022 www.seomraranga.com</a:t>
            </a:r>
            <a:endParaRPr lang="en-IE" sz="1200" b="1" dirty="0">
              <a:latin typeface="Segoe Print" panose="02000600000000000000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71600" y="1700808"/>
            <a:ext cx="72008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2800" b="1" dirty="0" smtClean="0">
                <a:solidFill>
                  <a:schemeClr val="bg1"/>
                </a:solidFill>
              </a:rPr>
              <a:t>A hot spice made from the ground pods and seeds of a pepper.</a:t>
            </a:r>
            <a:endParaRPr lang="en-IE" sz="2800" b="1" dirty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236296" y="188640"/>
            <a:ext cx="864096" cy="707886"/>
          </a:xfrm>
          <a:prstGeom prst="rect">
            <a:avLst/>
          </a:prstGeom>
          <a:solidFill>
            <a:schemeClr val="bg1"/>
          </a:solidFill>
          <a:ln w="571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IE" sz="2000" dirty="0">
                <a:latin typeface="+mj-lt"/>
              </a:rPr>
              <a:t>Week </a:t>
            </a:r>
            <a:r>
              <a:rPr lang="en-IE" sz="2000" dirty="0" smtClean="0">
                <a:latin typeface="+mj-lt"/>
              </a:rPr>
              <a:t>24B</a:t>
            </a:r>
            <a:endParaRPr lang="en-IE" sz="2000" dirty="0">
              <a:latin typeface="+mj-lt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6314668"/>
            <a:ext cx="1619672" cy="4103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12858257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1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7584" y="44624"/>
            <a:ext cx="7543800" cy="1676400"/>
          </a:xfrm>
        </p:spPr>
        <p:txBody>
          <a:bodyPr>
            <a:normAutofit/>
          </a:bodyPr>
          <a:lstStyle/>
          <a:p>
            <a:r>
              <a:rPr lang="en-IE" sz="9600" dirty="0" smtClean="0">
                <a:ln w="28575">
                  <a:solidFill>
                    <a:schemeClr val="bg1"/>
                  </a:solidFill>
                </a:ln>
              </a:rPr>
              <a:t>ANNEXE</a:t>
            </a:r>
            <a:endParaRPr lang="en-IE" sz="9600" dirty="0">
              <a:ln w="28575">
                <a:solidFill>
                  <a:schemeClr val="bg1"/>
                </a:solidFill>
              </a:ln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762000" y="3140968"/>
            <a:ext cx="7554416" cy="2726432"/>
          </a:xfrm>
        </p:spPr>
        <p:txBody>
          <a:bodyPr>
            <a:noAutofit/>
          </a:bodyPr>
          <a:lstStyle/>
          <a:p>
            <a:r>
              <a:rPr lang="en-IE" sz="5000" dirty="0" smtClean="0"/>
              <a:t>The reporter entered the </a:t>
            </a:r>
            <a:r>
              <a:rPr lang="en-IE" sz="5400" b="1" dirty="0">
                <a:solidFill>
                  <a:schemeClr val="accent1"/>
                </a:solidFill>
              </a:rPr>
              <a:t>annexe</a:t>
            </a:r>
            <a:r>
              <a:rPr lang="en-IE" sz="5000" dirty="0" smtClean="0"/>
              <a:t>, not knowing that this would be his downfall.</a:t>
            </a:r>
            <a:endParaRPr lang="en-IE" sz="5000" dirty="0"/>
          </a:p>
        </p:txBody>
      </p:sp>
      <p:sp>
        <p:nvSpPr>
          <p:cNvPr id="5" name="TextBox 4"/>
          <p:cNvSpPr txBox="1"/>
          <p:nvPr/>
        </p:nvSpPr>
        <p:spPr>
          <a:xfrm>
            <a:off x="2020821" y="6381328"/>
            <a:ext cx="554461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>
                <a:latin typeface="Segoe Print" panose="02000600000000000000" pitchFamily="2" charset="0"/>
              </a:rPr>
              <a:t>© </a:t>
            </a:r>
            <a:r>
              <a:rPr lang="en-IE" sz="1200" b="1" dirty="0" err="1" smtClean="0">
                <a:latin typeface="Segoe Print" panose="02000600000000000000" pitchFamily="2" charset="0"/>
              </a:rPr>
              <a:t>Seomra</a:t>
            </a:r>
            <a:r>
              <a:rPr lang="en-IE" sz="1200" b="1" dirty="0" smtClean="0">
                <a:latin typeface="Segoe Print" panose="02000600000000000000" pitchFamily="2" charset="0"/>
              </a:rPr>
              <a:t> </a:t>
            </a:r>
            <a:r>
              <a:rPr lang="en-IE" sz="1200" b="1" dirty="0" err="1" smtClean="0">
                <a:latin typeface="Segoe Print" panose="02000600000000000000" pitchFamily="2" charset="0"/>
              </a:rPr>
              <a:t>Ranga</a:t>
            </a:r>
            <a:r>
              <a:rPr lang="en-IE" sz="1200" b="1" dirty="0" smtClean="0">
                <a:latin typeface="Segoe Print" panose="02000600000000000000" pitchFamily="2" charset="0"/>
              </a:rPr>
              <a:t> 2022 www.seomraranga.com</a:t>
            </a:r>
            <a:endParaRPr lang="en-IE" sz="1200" b="1" dirty="0">
              <a:latin typeface="Segoe Print" panose="02000600000000000000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71600" y="1700808"/>
            <a:ext cx="7200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2800" b="1" dirty="0" smtClean="0">
                <a:solidFill>
                  <a:schemeClr val="bg1"/>
                </a:solidFill>
              </a:rPr>
              <a:t>An extension to the main building.</a:t>
            </a:r>
            <a:endParaRPr lang="en-IE" sz="2800" b="1" dirty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236296" y="188640"/>
            <a:ext cx="864096" cy="707886"/>
          </a:xfrm>
          <a:prstGeom prst="rect">
            <a:avLst/>
          </a:prstGeom>
          <a:solidFill>
            <a:schemeClr val="bg1"/>
          </a:solidFill>
          <a:ln w="571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IE" sz="2000" dirty="0">
                <a:latin typeface="+mj-lt"/>
              </a:rPr>
              <a:t>Week </a:t>
            </a:r>
            <a:r>
              <a:rPr lang="en-IE" sz="2000" dirty="0" smtClean="0">
                <a:latin typeface="+mj-lt"/>
              </a:rPr>
              <a:t>24C</a:t>
            </a:r>
            <a:endParaRPr lang="en-IE" sz="2000" dirty="0">
              <a:latin typeface="+mj-lt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6314668"/>
            <a:ext cx="1619672" cy="4103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25395391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1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7584" y="44624"/>
            <a:ext cx="7543800" cy="1676400"/>
          </a:xfrm>
        </p:spPr>
        <p:txBody>
          <a:bodyPr>
            <a:normAutofit/>
          </a:bodyPr>
          <a:lstStyle/>
          <a:p>
            <a:r>
              <a:rPr lang="en-IE" sz="9600" dirty="0" smtClean="0">
                <a:ln w="28575">
                  <a:solidFill>
                    <a:schemeClr val="bg1"/>
                  </a:solidFill>
                </a:ln>
              </a:rPr>
              <a:t>SOLDER</a:t>
            </a:r>
            <a:endParaRPr lang="en-IE" sz="9600" dirty="0">
              <a:ln w="28575">
                <a:solidFill>
                  <a:schemeClr val="bg1"/>
                </a:solidFill>
              </a:ln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762000" y="3140968"/>
            <a:ext cx="7554416" cy="2726432"/>
          </a:xfrm>
        </p:spPr>
        <p:txBody>
          <a:bodyPr>
            <a:noAutofit/>
          </a:bodyPr>
          <a:lstStyle/>
          <a:p>
            <a:r>
              <a:rPr lang="en-IE" sz="5000" dirty="0" smtClean="0"/>
              <a:t>The blacksmith used the </a:t>
            </a:r>
            <a:r>
              <a:rPr lang="en-IE" sz="5400" b="1" dirty="0">
                <a:solidFill>
                  <a:schemeClr val="accent1"/>
                </a:solidFill>
              </a:rPr>
              <a:t>solder</a:t>
            </a:r>
            <a:r>
              <a:rPr lang="en-IE" sz="5000" dirty="0" smtClean="0"/>
              <a:t> to join the iron post to the hinge.</a:t>
            </a:r>
            <a:endParaRPr lang="en-IE" sz="5000" dirty="0"/>
          </a:p>
        </p:txBody>
      </p:sp>
      <p:sp>
        <p:nvSpPr>
          <p:cNvPr id="5" name="TextBox 4"/>
          <p:cNvSpPr txBox="1"/>
          <p:nvPr/>
        </p:nvSpPr>
        <p:spPr>
          <a:xfrm>
            <a:off x="2020821" y="6381328"/>
            <a:ext cx="554461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>
                <a:latin typeface="Segoe Print" panose="02000600000000000000" pitchFamily="2" charset="0"/>
              </a:rPr>
              <a:t>© </a:t>
            </a:r>
            <a:r>
              <a:rPr lang="en-IE" sz="1200" b="1" dirty="0" err="1" smtClean="0">
                <a:latin typeface="Segoe Print" panose="02000600000000000000" pitchFamily="2" charset="0"/>
              </a:rPr>
              <a:t>Seomra</a:t>
            </a:r>
            <a:r>
              <a:rPr lang="en-IE" sz="1200" b="1" dirty="0" smtClean="0">
                <a:latin typeface="Segoe Print" panose="02000600000000000000" pitchFamily="2" charset="0"/>
              </a:rPr>
              <a:t> </a:t>
            </a:r>
            <a:r>
              <a:rPr lang="en-IE" sz="1200" b="1" dirty="0" err="1" smtClean="0">
                <a:latin typeface="Segoe Print" panose="02000600000000000000" pitchFamily="2" charset="0"/>
              </a:rPr>
              <a:t>Ranga</a:t>
            </a:r>
            <a:r>
              <a:rPr lang="en-IE" sz="1200" b="1" dirty="0" smtClean="0">
                <a:latin typeface="Segoe Print" panose="02000600000000000000" pitchFamily="2" charset="0"/>
              </a:rPr>
              <a:t> 2022 www.seomraranga.com</a:t>
            </a:r>
            <a:endParaRPr lang="en-IE" sz="1200" b="1" dirty="0">
              <a:latin typeface="Segoe Print" panose="02000600000000000000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71600" y="1700808"/>
            <a:ext cx="7200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2800" b="1" dirty="0" smtClean="0">
                <a:solidFill>
                  <a:schemeClr val="bg1"/>
                </a:solidFill>
              </a:rPr>
              <a:t>To join two metals together with a solder.</a:t>
            </a:r>
            <a:endParaRPr lang="en-IE" sz="2800" b="1" dirty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236296" y="188640"/>
            <a:ext cx="864096" cy="707886"/>
          </a:xfrm>
          <a:prstGeom prst="rect">
            <a:avLst/>
          </a:prstGeom>
          <a:solidFill>
            <a:schemeClr val="bg1"/>
          </a:solidFill>
          <a:ln w="571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IE" sz="2000" dirty="0">
                <a:latin typeface="+mj-lt"/>
              </a:rPr>
              <a:t>Week </a:t>
            </a:r>
            <a:r>
              <a:rPr lang="en-IE" sz="2000" dirty="0" smtClean="0">
                <a:latin typeface="+mj-lt"/>
              </a:rPr>
              <a:t>24D</a:t>
            </a:r>
            <a:endParaRPr lang="en-IE" sz="2000" dirty="0">
              <a:latin typeface="+mj-lt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6314668"/>
            <a:ext cx="1619672" cy="4103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4034004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1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7584" y="44624"/>
            <a:ext cx="7543800" cy="1676400"/>
          </a:xfrm>
        </p:spPr>
        <p:txBody>
          <a:bodyPr>
            <a:normAutofit/>
          </a:bodyPr>
          <a:lstStyle/>
          <a:p>
            <a:r>
              <a:rPr lang="en-IE" sz="9600" dirty="0" smtClean="0">
                <a:ln w="28575">
                  <a:solidFill>
                    <a:schemeClr val="bg1"/>
                  </a:solidFill>
                </a:ln>
              </a:rPr>
              <a:t>VENEER</a:t>
            </a:r>
            <a:endParaRPr lang="en-IE" sz="9600" dirty="0">
              <a:ln w="28575">
                <a:solidFill>
                  <a:schemeClr val="bg1"/>
                </a:solidFill>
              </a:ln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762000" y="3140968"/>
            <a:ext cx="7554416" cy="2726432"/>
          </a:xfrm>
        </p:spPr>
        <p:txBody>
          <a:bodyPr>
            <a:noAutofit/>
          </a:bodyPr>
          <a:lstStyle/>
          <a:p>
            <a:r>
              <a:rPr lang="en-IE" sz="5000" dirty="0" smtClean="0"/>
              <a:t>The carpenter glued the </a:t>
            </a:r>
            <a:r>
              <a:rPr lang="en-IE" sz="5400" b="1" dirty="0">
                <a:solidFill>
                  <a:schemeClr val="accent1"/>
                </a:solidFill>
              </a:rPr>
              <a:t>veneer</a:t>
            </a:r>
            <a:r>
              <a:rPr lang="en-IE" sz="5000" dirty="0" smtClean="0"/>
              <a:t> to the counter top making it look expensive.</a:t>
            </a:r>
            <a:endParaRPr lang="en-IE" sz="5000" dirty="0"/>
          </a:p>
        </p:txBody>
      </p:sp>
      <p:sp>
        <p:nvSpPr>
          <p:cNvPr id="5" name="TextBox 4"/>
          <p:cNvSpPr txBox="1"/>
          <p:nvPr/>
        </p:nvSpPr>
        <p:spPr>
          <a:xfrm>
            <a:off x="2020821" y="6381328"/>
            <a:ext cx="554461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>
                <a:latin typeface="Segoe Print" panose="02000600000000000000" pitchFamily="2" charset="0"/>
              </a:rPr>
              <a:t>© </a:t>
            </a:r>
            <a:r>
              <a:rPr lang="en-IE" sz="1200" b="1" dirty="0" err="1" smtClean="0">
                <a:latin typeface="Segoe Print" panose="02000600000000000000" pitchFamily="2" charset="0"/>
              </a:rPr>
              <a:t>Seomra</a:t>
            </a:r>
            <a:r>
              <a:rPr lang="en-IE" sz="1200" b="1" dirty="0" smtClean="0">
                <a:latin typeface="Segoe Print" panose="02000600000000000000" pitchFamily="2" charset="0"/>
              </a:rPr>
              <a:t> </a:t>
            </a:r>
            <a:r>
              <a:rPr lang="en-IE" sz="1200" b="1" dirty="0" err="1" smtClean="0">
                <a:latin typeface="Segoe Print" panose="02000600000000000000" pitchFamily="2" charset="0"/>
              </a:rPr>
              <a:t>Ranga</a:t>
            </a:r>
            <a:r>
              <a:rPr lang="en-IE" sz="1200" b="1" dirty="0" smtClean="0">
                <a:latin typeface="Segoe Print" panose="02000600000000000000" pitchFamily="2" charset="0"/>
              </a:rPr>
              <a:t> 2022 www.seomraranga.com</a:t>
            </a:r>
            <a:endParaRPr lang="en-IE" sz="1200" b="1" dirty="0">
              <a:latin typeface="Segoe Print" panose="02000600000000000000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71600" y="1700808"/>
            <a:ext cx="7200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2800" b="1" dirty="0" smtClean="0">
                <a:solidFill>
                  <a:schemeClr val="bg1"/>
                </a:solidFill>
              </a:rPr>
              <a:t>To cover an object with a thin sheet of wood.</a:t>
            </a:r>
            <a:endParaRPr lang="en-IE" sz="2800" b="1" dirty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236296" y="188640"/>
            <a:ext cx="864096" cy="707886"/>
          </a:xfrm>
          <a:prstGeom prst="rect">
            <a:avLst/>
          </a:prstGeom>
          <a:solidFill>
            <a:schemeClr val="bg1"/>
          </a:solidFill>
          <a:ln w="571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IE" sz="2000" dirty="0">
                <a:latin typeface="+mj-lt"/>
              </a:rPr>
              <a:t>Week </a:t>
            </a:r>
            <a:r>
              <a:rPr lang="en-IE" sz="2000" dirty="0" smtClean="0">
                <a:latin typeface="+mj-lt"/>
              </a:rPr>
              <a:t>24E</a:t>
            </a:r>
            <a:endParaRPr lang="en-IE" sz="2000" dirty="0">
              <a:latin typeface="+mj-lt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6314668"/>
            <a:ext cx="1619672" cy="4103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6062422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1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E" sz="9600" dirty="0" smtClean="0"/>
              <a:t>WEEK 25</a:t>
            </a:r>
            <a:endParaRPr lang="en-IE" sz="9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IE" sz="4400" b="1" dirty="0" smtClean="0"/>
              <a:t>ABATTOIR</a:t>
            </a:r>
          </a:p>
          <a:p>
            <a:r>
              <a:rPr lang="en-IE" sz="4400" b="1" dirty="0" smtClean="0"/>
              <a:t>MILLINER</a:t>
            </a:r>
          </a:p>
          <a:p>
            <a:r>
              <a:rPr lang="en-IE" sz="4400" b="1" dirty="0" smtClean="0"/>
              <a:t>SATAY</a:t>
            </a:r>
          </a:p>
          <a:p>
            <a:r>
              <a:rPr lang="en-IE" sz="4400" b="1" dirty="0" smtClean="0"/>
              <a:t>ELITE</a:t>
            </a:r>
          </a:p>
          <a:p>
            <a:r>
              <a:rPr lang="en-IE" sz="4400" b="1" dirty="0" smtClean="0"/>
              <a:t>CHARRED</a:t>
            </a:r>
            <a:endParaRPr lang="en-IE" sz="44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2051720" y="6381328"/>
            <a:ext cx="554461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>
                <a:latin typeface="Segoe Print" panose="02000600000000000000" pitchFamily="2" charset="0"/>
              </a:rPr>
              <a:t>© </a:t>
            </a:r>
            <a:r>
              <a:rPr lang="en-IE" sz="1200" b="1" dirty="0" err="1" smtClean="0">
                <a:latin typeface="Segoe Print" panose="02000600000000000000" pitchFamily="2" charset="0"/>
              </a:rPr>
              <a:t>Seomra</a:t>
            </a:r>
            <a:r>
              <a:rPr lang="en-IE" sz="1200" b="1" dirty="0" smtClean="0">
                <a:latin typeface="Segoe Print" panose="02000600000000000000" pitchFamily="2" charset="0"/>
              </a:rPr>
              <a:t> </a:t>
            </a:r>
            <a:r>
              <a:rPr lang="en-IE" sz="1200" b="1" dirty="0" err="1" smtClean="0">
                <a:latin typeface="Segoe Print" panose="02000600000000000000" pitchFamily="2" charset="0"/>
              </a:rPr>
              <a:t>Ranga</a:t>
            </a:r>
            <a:r>
              <a:rPr lang="en-IE" sz="1200" b="1" dirty="0" smtClean="0">
                <a:latin typeface="Segoe Print" panose="02000600000000000000" pitchFamily="2" charset="0"/>
              </a:rPr>
              <a:t> 2022 www.seomraranga.com</a:t>
            </a:r>
            <a:endParaRPr lang="en-IE" sz="1200" b="1" dirty="0">
              <a:latin typeface="Segoe Print" panose="02000600000000000000" pitchFamily="2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6314668"/>
            <a:ext cx="1619672" cy="4103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3075203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1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7584" y="44624"/>
            <a:ext cx="7543800" cy="1676400"/>
          </a:xfrm>
        </p:spPr>
        <p:txBody>
          <a:bodyPr>
            <a:normAutofit/>
          </a:bodyPr>
          <a:lstStyle/>
          <a:p>
            <a:r>
              <a:rPr lang="en-IE" sz="9600" dirty="0" smtClean="0">
                <a:ln w="28575">
                  <a:solidFill>
                    <a:schemeClr val="bg1"/>
                  </a:solidFill>
                </a:ln>
              </a:rPr>
              <a:t>ABATTOIR</a:t>
            </a:r>
            <a:endParaRPr lang="en-IE" sz="9600" dirty="0">
              <a:ln w="28575">
                <a:solidFill>
                  <a:schemeClr val="bg1"/>
                </a:solidFill>
              </a:ln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762000" y="3140968"/>
            <a:ext cx="7554416" cy="2726432"/>
          </a:xfrm>
        </p:spPr>
        <p:txBody>
          <a:bodyPr>
            <a:noAutofit/>
          </a:bodyPr>
          <a:lstStyle/>
          <a:p>
            <a:r>
              <a:rPr lang="en-IE" sz="5000" dirty="0" smtClean="0"/>
              <a:t>The farmer delivered the cattle to the </a:t>
            </a:r>
            <a:r>
              <a:rPr lang="en-IE" sz="5400" b="1" dirty="0">
                <a:solidFill>
                  <a:schemeClr val="accent1"/>
                </a:solidFill>
              </a:rPr>
              <a:t>abattoir</a:t>
            </a:r>
            <a:r>
              <a:rPr lang="en-IE" sz="5000" dirty="0" smtClean="0"/>
              <a:t> run by the local butcher.</a:t>
            </a:r>
            <a:endParaRPr lang="en-IE" sz="5000" dirty="0"/>
          </a:p>
        </p:txBody>
      </p:sp>
      <p:sp>
        <p:nvSpPr>
          <p:cNvPr id="5" name="TextBox 4"/>
          <p:cNvSpPr txBox="1"/>
          <p:nvPr/>
        </p:nvSpPr>
        <p:spPr>
          <a:xfrm>
            <a:off x="2020821" y="6381328"/>
            <a:ext cx="554461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>
                <a:latin typeface="Segoe Print" panose="02000600000000000000" pitchFamily="2" charset="0"/>
              </a:rPr>
              <a:t>© </a:t>
            </a:r>
            <a:r>
              <a:rPr lang="en-IE" sz="1200" b="1" dirty="0" err="1" smtClean="0">
                <a:latin typeface="Segoe Print" panose="02000600000000000000" pitchFamily="2" charset="0"/>
              </a:rPr>
              <a:t>Seomra</a:t>
            </a:r>
            <a:r>
              <a:rPr lang="en-IE" sz="1200" b="1" dirty="0" smtClean="0">
                <a:latin typeface="Segoe Print" panose="02000600000000000000" pitchFamily="2" charset="0"/>
              </a:rPr>
              <a:t> </a:t>
            </a:r>
            <a:r>
              <a:rPr lang="en-IE" sz="1200" b="1" dirty="0" err="1" smtClean="0">
                <a:latin typeface="Segoe Print" panose="02000600000000000000" pitchFamily="2" charset="0"/>
              </a:rPr>
              <a:t>Ranga</a:t>
            </a:r>
            <a:r>
              <a:rPr lang="en-IE" sz="1200" b="1" dirty="0" smtClean="0">
                <a:latin typeface="Segoe Print" panose="02000600000000000000" pitchFamily="2" charset="0"/>
              </a:rPr>
              <a:t> 2022 www.seomraranga.com</a:t>
            </a:r>
            <a:endParaRPr lang="en-IE" sz="1200" b="1" dirty="0">
              <a:latin typeface="Segoe Print" panose="02000600000000000000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71600" y="1700808"/>
            <a:ext cx="72008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2800" b="1" dirty="0" smtClean="0">
                <a:solidFill>
                  <a:schemeClr val="bg1"/>
                </a:solidFill>
              </a:rPr>
              <a:t>A building where animals are butchered for food.</a:t>
            </a:r>
            <a:endParaRPr lang="en-IE" sz="2800" b="1" dirty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236296" y="188640"/>
            <a:ext cx="864096" cy="707886"/>
          </a:xfrm>
          <a:prstGeom prst="rect">
            <a:avLst/>
          </a:prstGeom>
          <a:solidFill>
            <a:schemeClr val="bg1"/>
          </a:solidFill>
          <a:ln w="571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IE" sz="2000" dirty="0">
                <a:latin typeface="+mj-lt"/>
              </a:rPr>
              <a:t>Week </a:t>
            </a:r>
            <a:r>
              <a:rPr lang="en-IE" sz="2000" dirty="0" smtClean="0">
                <a:latin typeface="+mj-lt"/>
              </a:rPr>
              <a:t>25A</a:t>
            </a:r>
            <a:endParaRPr lang="en-IE" sz="2000" dirty="0">
              <a:latin typeface="+mj-lt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6314668"/>
            <a:ext cx="1619672" cy="4103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5928552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1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7584" y="44624"/>
            <a:ext cx="7543800" cy="1676400"/>
          </a:xfrm>
        </p:spPr>
        <p:txBody>
          <a:bodyPr>
            <a:normAutofit/>
          </a:bodyPr>
          <a:lstStyle/>
          <a:p>
            <a:r>
              <a:rPr lang="en-IE" sz="9600" dirty="0" smtClean="0">
                <a:ln w="28575">
                  <a:solidFill>
                    <a:schemeClr val="bg1"/>
                  </a:solidFill>
                </a:ln>
              </a:rPr>
              <a:t>MILLINER</a:t>
            </a:r>
            <a:endParaRPr lang="en-IE" sz="9600" dirty="0">
              <a:ln w="28575">
                <a:solidFill>
                  <a:schemeClr val="bg1"/>
                </a:solidFill>
              </a:ln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762000" y="3140968"/>
            <a:ext cx="7554416" cy="2726432"/>
          </a:xfrm>
        </p:spPr>
        <p:txBody>
          <a:bodyPr>
            <a:noAutofit/>
          </a:bodyPr>
          <a:lstStyle/>
          <a:p>
            <a:r>
              <a:rPr lang="en-IE" sz="5000" dirty="0" smtClean="0"/>
              <a:t>The </a:t>
            </a:r>
            <a:r>
              <a:rPr lang="en-IE" sz="5400" b="1" dirty="0">
                <a:solidFill>
                  <a:schemeClr val="accent1"/>
                </a:solidFill>
              </a:rPr>
              <a:t>milliner</a:t>
            </a:r>
            <a:r>
              <a:rPr lang="en-IE" sz="5000" dirty="0" smtClean="0"/>
              <a:t> designed a hat for the mother of the bride for her daughter’s wedding.</a:t>
            </a:r>
            <a:endParaRPr lang="en-IE" sz="5000" dirty="0"/>
          </a:p>
        </p:txBody>
      </p:sp>
      <p:sp>
        <p:nvSpPr>
          <p:cNvPr id="5" name="TextBox 4"/>
          <p:cNvSpPr txBox="1"/>
          <p:nvPr/>
        </p:nvSpPr>
        <p:spPr>
          <a:xfrm>
            <a:off x="2020821" y="6381328"/>
            <a:ext cx="554461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>
                <a:latin typeface="Segoe Print" panose="02000600000000000000" pitchFamily="2" charset="0"/>
              </a:rPr>
              <a:t>© </a:t>
            </a:r>
            <a:r>
              <a:rPr lang="en-IE" sz="1200" b="1" dirty="0" err="1" smtClean="0">
                <a:latin typeface="Segoe Print" panose="02000600000000000000" pitchFamily="2" charset="0"/>
              </a:rPr>
              <a:t>Seomra</a:t>
            </a:r>
            <a:r>
              <a:rPr lang="en-IE" sz="1200" b="1" dirty="0" smtClean="0">
                <a:latin typeface="Segoe Print" panose="02000600000000000000" pitchFamily="2" charset="0"/>
              </a:rPr>
              <a:t> </a:t>
            </a:r>
            <a:r>
              <a:rPr lang="en-IE" sz="1200" b="1" dirty="0" err="1" smtClean="0">
                <a:latin typeface="Segoe Print" panose="02000600000000000000" pitchFamily="2" charset="0"/>
              </a:rPr>
              <a:t>Ranga</a:t>
            </a:r>
            <a:r>
              <a:rPr lang="en-IE" sz="1200" b="1" dirty="0" smtClean="0">
                <a:latin typeface="Segoe Print" panose="02000600000000000000" pitchFamily="2" charset="0"/>
              </a:rPr>
              <a:t> 2022 www.seomraranga.com</a:t>
            </a:r>
            <a:endParaRPr lang="en-IE" sz="1200" b="1" dirty="0">
              <a:latin typeface="Segoe Print" panose="02000600000000000000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71600" y="1700808"/>
            <a:ext cx="72008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2800" b="1" dirty="0" smtClean="0">
                <a:solidFill>
                  <a:schemeClr val="bg1"/>
                </a:solidFill>
              </a:rPr>
              <a:t>A person who designs, makes or sells hats, usually for women.</a:t>
            </a:r>
            <a:endParaRPr lang="en-IE" sz="2800" b="1" dirty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236296" y="188640"/>
            <a:ext cx="864096" cy="707886"/>
          </a:xfrm>
          <a:prstGeom prst="rect">
            <a:avLst/>
          </a:prstGeom>
          <a:solidFill>
            <a:schemeClr val="bg1"/>
          </a:solidFill>
          <a:ln w="571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IE" sz="2000" dirty="0">
                <a:latin typeface="+mj-lt"/>
              </a:rPr>
              <a:t>Week </a:t>
            </a:r>
            <a:r>
              <a:rPr lang="en-IE" sz="2000" dirty="0" smtClean="0">
                <a:latin typeface="+mj-lt"/>
              </a:rPr>
              <a:t>25B</a:t>
            </a:r>
            <a:endParaRPr lang="en-IE" sz="2000" dirty="0">
              <a:latin typeface="+mj-lt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6314668"/>
            <a:ext cx="1619672" cy="4103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4406507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1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7584" y="44624"/>
            <a:ext cx="7543800" cy="1676400"/>
          </a:xfrm>
        </p:spPr>
        <p:txBody>
          <a:bodyPr>
            <a:normAutofit/>
          </a:bodyPr>
          <a:lstStyle/>
          <a:p>
            <a:r>
              <a:rPr lang="en-IE" sz="9600" dirty="0" smtClean="0">
                <a:ln w="28575">
                  <a:solidFill>
                    <a:schemeClr val="bg1"/>
                  </a:solidFill>
                </a:ln>
              </a:rPr>
              <a:t>SATAY</a:t>
            </a:r>
            <a:endParaRPr lang="en-IE" sz="9600" dirty="0">
              <a:ln w="28575">
                <a:solidFill>
                  <a:schemeClr val="bg1"/>
                </a:solidFill>
              </a:ln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762000" y="3140968"/>
            <a:ext cx="7554416" cy="2726432"/>
          </a:xfrm>
        </p:spPr>
        <p:txBody>
          <a:bodyPr>
            <a:noAutofit/>
          </a:bodyPr>
          <a:lstStyle/>
          <a:p>
            <a:r>
              <a:rPr lang="en-IE" sz="5000" dirty="0" smtClean="0"/>
              <a:t>The couple both chose the chicken </a:t>
            </a:r>
            <a:r>
              <a:rPr lang="en-IE" sz="5400" b="1" dirty="0">
                <a:solidFill>
                  <a:schemeClr val="accent1"/>
                </a:solidFill>
              </a:rPr>
              <a:t>satay</a:t>
            </a:r>
            <a:r>
              <a:rPr lang="en-IE" sz="5000" dirty="0" smtClean="0"/>
              <a:t> from the extensive menu.</a:t>
            </a:r>
            <a:endParaRPr lang="en-IE" sz="5000" dirty="0"/>
          </a:p>
        </p:txBody>
      </p:sp>
      <p:sp>
        <p:nvSpPr>
          <p:cNvPr id="5" name="TextBox 4"/>
          <p:cNvSpPr txBox="1"/>
          <p:nvPr/>
        </p:nvSpPr>
        <p:spPr>
          <a:xfrm>
            <a:off x="2020821" y="6381328"/>
            <a:ext cx="554461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>
                <a:latin typeface="Segoe Print" panose="02000600000000000000" pitchFamily="2" charset="0"/>
              </a:rPr>
              <a:t>© </a:t>
            </a:r>
            <a:r>
              <a:rPr lang="en-IE" sz="1200" b="1" dirty="0" err="1" smtClean="0">
                <a:latin typeface="Segoe Print" panose="02000600000000000000" pitchFamily="2" charset="0"/>
              </a:rPr>
              <a:t>Seomra</a:t>
            </a:r>
            <a:r>
              <a:rPr lang="en-IE" sz="1200" b="1" dirty="0" smtClean="0">
                <a:latin typeface="Segoe Print" panose="02000600000000000000" pitchFamily="2" charset="0"/>
              </a:rPr>
              <a:t> </a:t>
            </a:r>
            <a:r>
              <a:rPr lang="en-IE" sz="1200" b="1" dirty="0" err="1" smtClean="0">
                <a:latin typeface="Segoe Print" panose="02000600000000000000" pitchFamily="2" charset="0"/>
              </a:rPr>
              <a:t>Ranga</a:t>
            </a:r>
            <a:r>
              <a:rPr lang="en-IE" sz="1200" b="1" dirty="0" smtClean="0">
                <a:latin typeface="Segoe Print" panose="02000600000000000000" pitchFamily="2" charset="0"/>
              </a:rPr>
              <a:t> 2022 www.seomraranga.com</a:t>
            </a:r>
            <a:endParaRPr lang="en-IE" sz="1200" b="1" dirty="0">
              <a:latin typeface="Segoe Print" panose="02000600000000000000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71600" y="1700808"/>
            <a:ext cx="72008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2800" b="1" dirty="0" smtClean="0">
                <a:solidFill>
                  <a:schemeClr val="bg1"/>
                </a:solidFill>
              </a:rPr>
              <a:t>A Southeast Asian dish of marinated meat usually served in a peanut flavoured sauce.</a:t>
            </a:r>
            <a:endParaRPr lang="en-IE" sz="2800" b="1" dirty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236296" y="188640"/>
            <a:ext cx="864096" cy="707886"/>
          </a:xfrm>
          <a:prstGeom prst="rect">
            <a:avLst/>
          </a:prstGeom>
          <a:solidFill>
            <a:schemeClr val="bg1"/>
          </a:solidFill>
          <a:ln w="571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IE" sz="2000" dirty="0">
                <a:latin typeface="+mj-lt"/>
              </a:rPr>
              <a:t>Week </a:t>
            </a:r>
            <a:r>
              <a:rPr lang="en-IE" sz="2000" dirty="0" smtClean="0">
                <a:latin typeface="+mj-lt"/>
              </a:rPr>
              <a:t>25C</a:t>
            </a:r>
            <a:endParaRPr lang="en-IE" sz="2000" dirty="0">
              <a:latin typeface="+mj-lt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6314668"/>
            <a:ext cx="1619672" cy="4103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3768925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7584" y="44624"/>
            <a:ext cx="7543800" cy="1676400"/>
          </a:xfrm>
        </p:spPr>
        <p:txBody>
          <a:bodyPr>
            <a:normAutofit/>
          </a:bodyPr>
          <a:lstStyle/>
          <a:p>
            <a:r>
              <a:rPr lang="en-IE" sz="9600" dirty="0" smtClean="0">
                <a:ln w="28575">
                  <a:solidFill>
                    <a:schemeClr val="bg1"/>
                  </a:solidFill>
                </a:ln>
              </a:rPr>
              <a:t>SPECULATE</a:t>
            </a:r>
            <a:endParaRPr lang="en-IE" sz="9600" dirty="0">
              <a:ln w="28575">
                <a:solidFill>
                  <a:schemeClr val="bg1"/>
                </a:solidFill>
              </a:ln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762000" y="3140968"/>
            <a:ext cx="7554416" cy="2726432"/>
          </a:xfrm>
        </p:spPr>
        <p:txBody>
          <a:bodyPr>
            <a:noAutofit/>
          </a:bodyPr>
          <a:lstStyle/>
          <a:p>
            <a:r>
              <a:rPr lang="en-IE" sz="5400" dirty="0" smtClean="0"/>
              <a:t>The racegoers </a:t>
            </a:r>
            <a:r>
              <a:rPr lang="en-IE" sz="5400" b="1" dirty="0">
                <a:solidFill>
                  <a:schemeClr val="accent1"/>
                </a:solidFill>
              </a:rPr>
              <a:t>speculated</a:t>
            </a:r>
            <a:r>
              <a:rPr lang="en-IE" sz="5400" dirty="0" smtClean="0"/>
              <a:t> about which horse would win the big race.</a:t>
            </a:r>
            <a:endParaRPr lang="en-IE" sz="5400" dirty="0"/>
          </a:p>
        </p:txBody>
      </p:sp>
      <p:sp>
        <p:nvSpPr>
          <p:cNvPr id="5" name="TextBox 4"/>
          <p:cNvSpPr txBox="1"/>
          <p:nvPr/>
        </p:nvSpPr>
        <p:spPr>
          <a:xfrm>
            <a:off x="2020821" y="6381328"/>
            <a:ext cx="554461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>
                <a:latin typeface="Segoe Print" panose="02000600000000000000" pitchFamily="2" charset="0"/>
              </a:rPr>
              <a:t>© </a:t>
            </a:r>
            <a:r>
              <a:rPr lang="en-IE" sz="1200" b="1" dirty="0" err="1" smtClean="0">
                <a:latin typeface="Segoe Print" panose="02000600000000000000" pitchFamily="2" charset="0"/>
              </a:rPr>
              <a:t>Seomra</a:t>
            </a:r>
            <a:r>
              <a:rPr lang="en-IE" sz="1200" b="1" dirty="0" smtClean="0">
                <a:latin typeface="Segoe Print" panose="02000600000000000000" pitchFamily="2" charset="0"/>
              </a:rPr>
              <a:t> </a:t>
            </a:r>
            <a:r>
              <a:rPr lang="en-IE" sz="1200" b="1" dirty="0" err="1" smtClean="0">
                <a:latin typeface="Segoe Print" panose="02000600000000000000" pitchFamily="2" charset="0"/>
              </a:rPr>
              <a:t>Ranga</a:t>
            </a:r>
            <a:r>
              <a:rPr lang="en-IE" sz="1200" b="1" dirty="0" smtClean="0">
                <a:latin typeface="Segoe Print" panose="02000600000000000000" pitchFamily="2" charset="0"/>
              </a:rPr>
              <a:t> 2022 www.seomraranga.com</a:t>
            </a:r>
            <a:endParaRPr lang="en-IE" sz="1200" b="1" dirty="0">
              <a:latin typeface="Segoe Print" panose="02000600000000000000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71600" y="1700808"/>
            <a:ext cx="72008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2800" b="1" dirty="0" smtClean="0">
                <a:solidFill>
                  <a:schemeClr val="bg1"/>
                </a:solidFill>
              </a:rPr>
              <a:t>To consider or think about, or form a theory or opinion about something without knowing all the facts.</a:t>
            </a:r>
            <a:endParaRPr lang="en-IE" sz="2800" b="1" dirty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236296" y="188640"/>
            <a:ext cx="864096" cy="707886"/>
          </a:xfrm>
          <a:prstGeom prst="rect">
            <a:avLst/>
          </a:prstGeom>
          <a:solidFill>
            <a:schemeClr val="bg1"/>
          </a:solidFill>
          <a:ln w="571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IE" sz="2000" dirty="0" smtClean="0">
                <a:latin typeface="+mj-lt"/>
              </a:rPr>
              <a:t>Week 3A</a:t>
            </a:r>
            <a:endParaRPr lang="en-IE" sz="2000" dirty="0">
              <a:latin typeface="+mj-lt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6314668"/>
            <a:ext cx="1619672" cy="4103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9826695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1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7584" y="44624"/>
            <a:ext cx="7543800" cy="1676400"/>
          </a:xfrm>
        </p:spPr>
        <p:txBody>
          <a:bodyPr>
            <a:normAutofit/>
          </a:bodyPr>
          <a:lstStyle/>
          <a:p>
            <a:r>
              <a:rPr lang="en-IE" sz="9600" dirty="0" smtClean="0">
                <a:ln w="28575">
                  <a:solidFill>
                    <a:schemeClr val="bg1"/>
                  </a:solidFill>
                </a:ln>
              </a:rPr>
              <a:t>ELITE</a:t>
            </a:r>
            <a:endParaRPr lang="en-IE" sz="9600" dirty="0">
              <a:ln w="28575">
                <a:solidFill>
                  <a:schemeClr val="bg1"/>
                </a:solidFill>
              </a:ln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762000" y="3140968"/>
            <a:ext cx="7554416" cy="2726432"/>
          </a:xfrm>
        </p:spPr>
        <p:txBody>
          <a:bodyPr>
            <a:noAutofit/>
          </a:bodyPr>
          <a:lstStyle/>
          <a:p>
            <a:r>
              <a:rPr lang="en-IE" sz="5000" dirty="0" smtClean="0"/>
              <a:t>The group of </a:t>
            </a:r>
            <a:r>
              <a:rPr lang="en-IE" sz="5400" b="1" dirty="0">
                <a:solidFill>
                  <a:schemeClr val="accent1"/>
                </a:solidFill>
              </a:rPr>
              <a:t>elite</a:t>
            </a:r>
            <a:r>
              <a:rPr lang="en-IE" sz="5000" dirty="0" smtClean="0"/>
              <a:t> athletes attended the training camp before the competition.</a:t>
            </a:r>
            <a:endParaRPr lang="en-IE" sz="5000" dirty="0"/>
          </a:p>
        </p:txBody>
      </p:sp>
      <p:sp>
        <p:nvSpPr>
          <p:cNvPr id="5" name="TextBox 4"/>
          <p:cNvSpPr txBox="1"/>
          <p:nvPr/>
        </p:nvSpPr>
        <p:spPr>
          <a:xfrm>
            <a:off x="2020821" y="6381328"/>
            <a:ext cx="554461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>
                <a:latin typeface="Segoe Print" panose="02000600000000000000" pitchFamily="2" charset="0"/>
              </a:rPr>
              <a:t>© </a:t>
            </a:r>
            <a:r>
              <a:rPr lang="en-IE" sz="1200" b="1" dirty="0" err="1" smtClean="0">
                <a:latin typeface="Segoe Print" panose="02000600000000000000" pitchFamily="2" charset="0"/>
              </a:rPr>
              <a:t>Seomra</a:t>
            </a:r>
            <a:r>
              <a:rPr lang="en-IE" sz="1200" b="1" dirty="0" smtClean="0">
                <a:latin typeface="Segoe Print" panose="02000600000000000000" pitchFamily="2" charset="0"/>
              </a:rPr>
              <a:t> </a:t>
            </a:r>
            <a:r>
              <a:rPr lang="en-IE" sz="1200" b="1" dirty="0" err="1" smtClean="0">
                <a:latin typeface="Segoe Print" panose="02000600000000000000" pitchFamily="2" charset="0"/>
              </a:rPr>
              <a:t>Ranga</a:t>
            </a:r>
            <a:r>
              <a:rPr lang="en-IE" sz="1200" b="1" dirty="0" smtClean="0">
                <a:latin typeface="Segoe Print" panose="02000600000000000000" pitchFamily="2" charset="0"/>
              </a:rPr>
              <a:t> 2022 www.seomraranga.com</a:t>
            </a:r>
            <a:endParaRPr lang="en-IE" sz="1200" b="1" dirty="0">
              <a:latin typeface="Segoe Print" panose="02000600000000000000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71600" y="1700808"/>
            <a:ext cx="72008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2800" b="1" dirty="0" smtClean="0">
                <a:solidFill>
                  <a:schemeClr val="bg1"/>
                </a:solidFill>
              </a:rPr>
              <a:t>A group considered to be the best in their chosen field.</a:t>
            </a:r>
            <a:endParaRPr lang="en-IE" sz="2800" b="1" dirty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236296" y="188640"/>
            <a:ext cx="864096" cy="707886"/>
          </a:xfrm>
          <a:prstGeom prst="rect">
            <a:avLst/>
          </a:prstGeom>
          <a:solidFill>
            <a:schemeClr val="bg1"/>
          </a:solidFill>
          <a:ln w="571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IE" sz="2000" dirty="0">
                <a:latin typeface="+mj-lt"/>
              </a:rPr>
              <a:t>Week </a:t>
            </a:r>
            <a:r>
              <a:rPr lang="en-IE" sz="2000" dirty="0" smtClean="0">
                <a:latin typeface="+mj-lt"/>
              </a:rPr>
              <a:t>25D</a:t>
            </a:r>
            <a:endParaRPr lang="en-IE" sz="2000" dirty="0">
              <a:latin typeface="+mj-lt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6314668"/>
            <a:ext cx="1619672" cy="4103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4769193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1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7584" y="44624"/>
            <a:ext cx="7543800" cy="1676400"/>
          </a:xfrm>
        </p:spPr>
        <p:txBody>
          <a:bodyPr>
            <a:normAutofit/>
          </a:bodyPr>
          <a:lstStyle/>
          <a:p>
            <a:r>
              <a:rPr lang="en-IE" sz="9600" dirty="0" smtClean="0">
                <a:ln w="28575">
                  <a:solidFill>
                    <a:schemeClr val="bg1"/>
                  </a:solidFill>
                </a:ln>
              </a:rPr>
              <a:t>CHARRED</a:t>
            </a:r>
            <a:endParaRPr lang="en-IE" sz="9600" dirty="0">
              <a:ln w="28575">
                <a:solidFill>
                  <a:schemeClr val="bg1"/>
                </a:solidFill>
              </a:ln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762000" y="3140968"/>
            <a:ext cx="7554416" cy="2726432"/>
          </a:xfrm>
        </p:spPr>
        <p:txBody>
          <a:bodyPr>
            <a:noAutofit/>
          </a:bodyPr>
          <a:lstStyle/>
          <a:p>
            <a:r>
              <a:rPr lang="en-IE" sz="5000" dirty="0" smtClean="0"/>
              <a:t>The </a:t>
            </a:r>
            <a:r>
              <a:rPr lang="en-IE" sz="5400" b="1" dirty="0">
                <a:solidFill>
                  <a:schemeClr val="accent1"/>
                </a:solidFill>
              </a:rPr>
              <a:t>charred</a:t>
            </a:r>
            <a:r>
              <a:rPr lang="en-IE" sz="5000" dirty="0" smtClean="0"/>
              <a:t> remains of a man were found after the house fire was extinguished.</a:t>
            </a:r>
            <a:endParaRPr lang="en-IE" sz="5000" dirty="0"/>
          </a:p>
        </p:txBody>
      </p:sp>
      <p:sp>
        <p:nvSpPr>
          <p:cNvPr id="5" name="TextBox 4"/>
          <p:cNvSpPr txBox="1"/>
          <p:nvPr/>
        </p:nvSpPr>
        <p:spPr>
          <a:xfrm>
            <a:off x="2020821" y="6381328"/>
            <a:ext cx="554461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>
                <a:latin typeface="Segoe Print" panose="02000600000000000000" pitchFamily="2" charset="0"/>
              </a:rPr>
              <a:t>© </a:t>
            </a:r>
            <a:r>
              <a:rPr lang="en-IE" sz="1200" b="1" dirty="0" err="1" smtClean="0">
                <a:latin typeface="Segoe Print" panose="02000600000000000000" pitchFamily="2" charset="0"/>
              </a:rPr>
              <a:t>Seomra</a:t>
            </a:r>
            <a:r>
              <a:rPr lang="en-IE" sz="1200" b="1" dirty="0" smtClean="0">
                <a:latin typeface="Segoe Print" panose="02000600000000000000" pitchFamily="2" charset="0"/>
              </a:rPr>
              <a:t> </a:t>
            </a:r>
            <a:r>
              <a:rPr lang="en-IE" sz="1200" b="1" dirty="0" err="1" smtClean="0">
                <a:latin typeface="Segoe Print" panose="02000600000000000000" pitchFamily="2" charset="0"/>
              </a:rPr>
              <a:t>Ranga</a:t>
            </a:r>
            <a:r>
              <a:rPr lang="en-IE" sz="1200" b="1" dirty="0" smtClean="0">
                <a:latin typeface="Segoe Print" panose="02000600000000000000" pitchFamily="2" charset="0"/>
              </a:rPr>
              <a:t> 2022 www.seomraranga.com</a:t>
            </a:r>
            <a:endParaRPr lang="en-IE" sz="1200" b="1" dirty="0">
              <a:latin typeface="Segoe Print" panose="02000600000000000000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71600" y="1700808"/>
            <a:ext cx="7200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2800" b="1" dirty="0" smtClean="0">
                <a:solidFill>
                  <a:schemeClr val="bg1"/>
                </a:solidFill>
              </a:rPr>
              <a:t>Burned or scorched.</a:t>
            </a:r>
            <a:endParaRPr lang="en-IE" sz="2800" b="1" dirty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236296" y="188640"/>
            <a:ext cx="864096" cy="707886"/>
          </a:xfrm>
          <a:prstGeom prst="rect">
            <a:avLst/>
          </a:prstGeom>
          <a:solidFill>
            <a:schemeClr val="bg1"/>
          </a:solidFill>
          <a:ln w="571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IE" sz="2000" dirty="0">
                <a:latin typeface="+mj-lt"/>
              </a:rPr>
              <a:t>Week </a:t>
            </a:r>
            <a:r>
              <a:rPr lang="en-IE" sz="2000" dirty="0" smtClean="0">
                <a:latin typeface="+mj-lt"/>
              </a:rPr>
              <a:t>25E</a:t>
            </a:r>
            <a:endParaRPr lang="en-IE" sz="2000" dirty="0">
              <a:latin typeface="+mj-lt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6314668"/>
            <a:ext cx="1619672" cy="4103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9666421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1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E" sz="9600" dirty="0" smtClean="0"/>
              <a:t>WEEK </a:t>
            </a:r>
            <a:r>
              <a:rPr lang="en-IE" sz="9600" dirty="0" smtClean="0"/>
              <a:t>26</a:t>
            </a:r>
            <a:endParaRPr lang="en-IE" sz="9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IE" sz="4400" b="1" dirty="0" smtClean="0"/>
              <a:t>SPATULA</a:t>
            </a:r>
          </a:p>
          <a:p>
            <a:r>
              <a:rPr lang="en-IE" sz="4400" b="1" dirty="0" smtClean="0"/>
              <a:t>SWINDLE</a:t>
            </a:r>
          </a:p>
          <a:p>
            <a:r>
              <a:rPr lang="en-IE" sz="4400" b="1" dirty="0" smtClean="0"/>
              <a:t>CHORIZO</a:t>
            </a:r>
          </a:p>
          <a:p>
            <a:r>
              <a:rPr lang="en-IE" sz="4400" b="1" dirty="0" smtClean="0"/>
              <a:t>EQUINE</a:t>
            </a:r>
          </a:p>
          <a:p>
            <a:r>
              <a:rPr lang="en-IE" sz="4400" b="1" dirty="0" smtClean="0"/>
              <a:t>AFFINITY</a:t>
            </a:r>
            <a:endParaRPr lang="en-IE" sz="44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2051720" y="6381328"/>
            <a:ext cx="554461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>
                <a:latin typeface="Segoe Print" panose="02000600000000000000" pitchFamily="2" charset="0"/>
              </a:rPr>
              <a:t>© </a:t>
            </a:r>
            <a:r>
              <a:rPr lang="en-IE" sz="1200" b="1" dirty="0" err="1" smtClean="0">
                <a:latin typeface="Segoe Print" panose="02000600000000000000" pitchFamily="2" charset="0"/>
              </a:rPr>
              <a:t>Seomra</a:t>
            </a:r>
            <a:r>
              <a:rPr lang="en-IE" sz="1200" b="1" dirty="0" smtClean="0">
                <a:latin typeface="Segoe Print" panose="02000600000000000000" pitchFamily="2" charset="0"/>
              </a:rPr>
              <a:t> </a:t>
            </a:r>
            <a:r>
              <a:rPr lang="en-IE" sz="1200" b="1" dirty="0" err="1" smtClean="0">
                <a:latin typeface="Segoe Print" panose="02000600000000000000" pitchFamily="2" charset="0"/>
              </a:rPr>
              <a:t>Ranga</a:t>
            </a:r>
            <a:r>
              <a:rPr lang="en-IE" sz="1200" b="1" dirty="0" smtClean="0">
                <a:latin typeface="Segoe Print" panose="02000600000000000000" pitchFamily="2" charset="0"/>
              </a:rPr>
              <a:t> 2022 www.seomraranga.com</a:t>
            </a:r>
            <a:endParaRPr lang="en-IE" sz="1200" b="1" dirty="0">
              <a:latin typeface="Segoe Print" panose="02000600000000000000" pitchFamily="2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6314668"/>
            <a:ext cx="1619672" cy="4103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4796039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1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7584" y="44624"/>
            <a:ext cx="7543800" cy="1676400"/>
          </a:xfrm>
        </p:spPr>
        <p:txBody>
          <a:bodyPr>
            <a:normAutofit/>
          </a:bodyPr>
          <a:lstStyle/>
          <a:p>
            <a:r>
              <a:rPr lang="en-IE" sz="9600" dirty="0" smtClean="0">
                <a:ln w="28575">
                  <a:solidFill>
                    <a:schemeClr val="bg1"/>
                  </a:solidFill>
                </a:ln>
              </a:rPr>
              <a:t>SPATULA</a:t>
            </a:r>
            <a:endParaRPr lang="en-IE" sz="9600" dirty="0">
              <a:ln w="28575">
                <a:solidFill>
                  <a:schemeClr val="bg1"/>
                </a:solidFill>
              </a:ln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762000" y="3140968"/>
            <a:ext cx="7554416" cy="2726432"/>
          </a:xfrm>
        </p:spPr>
        <p:txBody>
          <a:bodyPr>
            <a:noAutofit/>
          </a:bodyPr>
          <a:lstStyle/>
          <a:p>
            <a:r>
              <a:rPr lang="en-IE" sz="5000" dirty="0" smtClean="0"/>
              <a:t>The chef used the </a:t>
            </a:r>
            <a:r>
              <a:rPr lang="en-IE" sz="5400" b="1" dirty="0">
                <a:solidFill>
                  <a:schemeClr val="accent1"/>
                </a:solidFill>
              </a:rPr>
              <a:t>spatula</a:t>
            </a:r>
            <a:r>
              <a:rPr lang="en-IE" sz="5000" dirty="0" smtClean="0"/>
              <a:t> to mix the cake ingredients together.</a:t>
            </a:r>
            <a:endParaRPr lang="en-IE" sz="5000" dirty="0"/>
          </a:p>
        </p:txBody>
      </p:sp>
      <p:sp>
        <p:nvSpPr>
          <p:cNvPr id="5" name="TextBox 4"/>
          <p:cNvSpPr txBox="1"/>
          <p:nvPr/>
        </p:nvSpPr>
        <p:spPr>
          <a:xfrm>
            <a:off x="2020821" y="6381328"/>
            <a:ext cx="554461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>
                <a:latin typeface="Segoe Print" panose="02000600000000000000" pitchFamily="2" charset="0"/>
              </a:rPr>
              <a:t>© </a:t>
            </a:r>
            <a:r>
              <a:rPr lang="en-IE" sz="1200" b="1" dirty="0" err="1" smtClean="0">
                <a:latin typeface="Segoe Print" panose="02000600000000000000" pitchFamily="2" charset="0"/>
              </a:rPr>
              <a:t>Seomra</a:t>
            </a:r>
            <a:r>
              <a:rPr lang="en-IE" sz="1200" b="1" dirty="0" smtClean="0">
                <a:latin typeface="Segoe Print" panose="02000600000000000000" pitchFamily="2" charset="0"/>
              </a:rPr>
              <a:t> </a:t>
            </a:r>
            <a:r>
              <a:rPr lang="en-IE" sz="1200" b="1" dirty="0" err="1" smtClean="0">
                <a:latin typeface="Segoe Print" panose="02000600000000000000" pitchFamily="2" charset="0"/>
              </a:rPr>
              <a:t>Ranga</a:t>
            </a:r>
            <a:r>
              <a:rPr lang="en-IE" sz="1200" b="1" dirty="0" smtClean="0">
                <a:latin typeface="Segoe Print" panose="02000600000000000000" pitchFamily="2" charset="0"/>
              </a:rPr>
              <a:t> 2022 www.seomraranga.com</a:t>
            </a:r>
            <a:endParaRPr lang="en-IE" sz="1200" b="1" dirty="0">
              <a:latin typeface="Segoe Print" panose="02000600000000000000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71600" y="1700808"/>
            <a:ext cx="72008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2800" b="1" dirty="0" smtClean="0">
                <a:solidFill>
                  <a:schemeClr val="bg1"/>
                </a:solidFill>
              </a:rPr>
              <a:t>A kitchen utensil with a flat blade for blending food.</a:t>
            </a:r>
            <a:endParaRPr lang="en-IE" sz="2800" b="1" dirty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236296" y="188640"/>
            <a:ext cx="864096" cy="707886"/>
          </a:xfrm>
          <a:prstGeom prst="rect">
            <a:avLst/>
          </a:prstGeom>
          <a:solidFill>
            <a:schemeClr val="bg1"/>
          </a:solidFill>
          <a:ln w="571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IE" sz="2000" dirty="0">
                <a:latin typeface="+mj-lt"/>
              </a:rPr>
              <a:t>Week </a:t>
            </a:r>
            <a:r>
              <a:rPr lang="en-IE" sz="2000" dirty="0" smtClean="0">
                <a:latin typeface="+mj-lt"/>
              </a:rPr>
              <a:t>26A</a:t>
            </a:r>
            <a:endParaRPr lang="en-IE" sz="2000" dirty="0">
              <a:latin typeface="+mj-lt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6314668"/>
            <a:ext cx="1619672" cy="4103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4494273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1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7584" y="44624"/>
            <a:ext cx="7543800" cy="1676400"/>
          </a:xfrm>
        </p:spPr>
        <p:txBody>
          <a:bodyPr>
            <a:normAutofit/>
          </a:bodyPr>
          <a:lstStyle/>
          <a:p>
            <a:r>
              <a:rPr lang="en-IE" sz="9600" dirty="0" smtClean="0">
                <a:ln w="28575">
                  <a:solidFill>
                    <a:schemeClr val="bg1"/>
                  </a:solidFill>
                </a:ln>
              </a:rPr>
              <a:t>SWINDLE</a:t>
            </a:r>
            <a:endParaRPr lang="en-IE" sz="9600" dirty="0">
              <a:ln w="28575">
                <a:solidFill>
                  <a:schemeClr val="bg1"/>
                </a:solidFill>
              </a:ln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762000" y="3140968"/>
            <a:ext cx="7554416" cy="2726432"/>
          </a:xfrm>
        </p:spPr>
        <p:txBody>
          <a:bodyPr>
            <a:noAutofit/>
          </a:bodyPr>
          <a:lstStyle/>
          <a:p>
            <a:r>
              <a:rPr lang="en-IE" sz="5000" dirty="0" smtClean="0"/>
              <a:t>The trickster </a:t>
            </a:r>
            <a:r>
              <a:rPr lang="en-IE" sz="5400" b="1" dirty="0">
                <a:solidFill>
                  <a:schemeClr val="accent1"/>
                </a:solidFill>
              </a:rPr>
              <a:t>swindled</a:t>
            </a:r>
            <a:r>
              <a:rPr lang="en-IE" sz="5000" dirty="0" smtClean="0"/>
              <a:t> the old lady out of her life savings.</a:t>
            </a:r>
            <a:endParaRPr lang="en-IE" sz="5000" dirty="0"/>
          </a:p>
        </p:txBody>
      </p:sp>
      <p:sp>
        <p:nvSpPr>
          <p:cNvPr id="5" name="TextBox 4"/>
          <p:cNvSpPr txBox="1"/>
          <p:nvPr/>
        </p:nvSpPr>
        <p:spPr>
          <a:xfrm>
            <a:off x="2020821" y="6381328"/>
            <a:ext cx="554461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>
                <a:latin typeface="Segoe Print" panose="02000600000000000000" pitchFamily="2" charset="0"/>
              </a:rPr>
              <a:t>© </a:t>
            </a:r>
            <a:r>
              <a:rPr lang="en-IE" sz="1200" b="1" dirty="0" err="1" smtClean="0">
                <a:latin typeface="Segoe Print" panose="02000600000000000000" pitchFamily="2" charset="0"/>
              </a:rPr>
              <a:t>Seomra</a:t>
            </a:r>
            <a:r>
              <a:rPr lang="en-IE" sz="1200" b="1" dirty="0" smtClean="0">
                <a:latin typeface="Segoe Print" panose="02000600000000000000" pitchFamily="2" charset="0"/>
              </a:rPr>
              <a:t> </a:t>
            </a:r>
            <a:r>
              <a:rPr lang="en-IE" sz="1200" b="1" dirty="0" err="1" smtClean="0">
                <a:latin typeface="Segoe Print" panose="02000600000000000000" pitchFamily="2" charset="0"/>
              </a:rPr>
              <a:t>Ranga</a:t>
            </a:r>
            <a:r>
              <a:rPr lang="en-IE" sz="1200" b="1" dirty="0" smtClean="0">
                <a:latin typeface="Segoe Print" panose="02000600000000000000" pitchFamily="2" charset="0"/>
              </a:rPr>
              <a:t> 2022 www.seomraranga.com</a:t>
            </a:r>
            <a:endParaRPr lang="en-IE" sz="1200" b="1" dirty="0">
              <a:latin typeface="Segoe Print" panose="02000600000000000000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71600" y="1700808"/>
            <a:ext cx="72008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2800" b="1" dirty="0" smtClean="0">
                <a:solidFill>
                  <a:schemeClr val="bg1"/>
                </a:solidFill>
              </a:rPr>
              <a:t>To cheat a person out of money or other possessions.</a:t>
            </a:r>
            <a:endParaRPr lang="en-IE" sz="2800" b="1" dirty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236296" y="188640"/>
            <a:ext cx="864096" cy="707886"/>
          </a:xfrm>
          <a:prstGeom prst="rect">
            <a:avLst/>
          </a:prstGeom>
          <a:solidFill>
            <a:schemeClr val="bg1"/>
          </a:solidFill>
          <a:ln w="571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IE" sz="2000" dirty="0">
                <a:latin typeface="+mj-lt"/>
              </a:rPr>
              <a:t>Week </a:t>
            </a:r>
            <a:r>
              <a:rPr lang="en-IE" sz="2000" dirty="0" smtClean="0">
                <a:latin typeface="+mj-lt"/>
              </a:rPr>
              <a:t>26B</a:t>
            </a:r>
            <a:endParaRPr lang="en-IE" sz="2000" dirty="0">
              <a:latin typeface="+mj-lt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6314668"/>
            <a:ext cx="1619672" cy="4103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5389774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1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7584" y="44624"/>
            <a:ext cx="7543800" cy="1676400"/>
          </a:xfrm>
        </p:spPr>
        <p:txBody>
          <a:bodyPr>
            <a:normAutofit/>
          </a:bodyPr>
          <a:lstStyle/>
          <a:p>
            <a:r>
              <a:rPr lang="en-IE" sz="9600" dirty="0" smtClean="0">
                <a:ln w="28575">
                  <a:solidFill>
                    <a:schemeClr val="bg1"/>
                  </a:solidFill>
                </a:ln>
              </a:rPr>
              <a:t>CHORIZO</a:t>
            </a:r>
            <a:endParaRPr lang="en-IE" sz="9600" dirty="0">
              <a:ln w="28575">
                <a:solidFill>
                  <a:schemeClr val="bg1"/>
                </a:solidFill>
              </a:ln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762000" y="3140968"/>
            <a:ext cx="7554416" cy="2726432"/>
          </a:xfrm>
        </p:spPr>
        <p:txBody>
          <a:bodyPr>
            <a:noAutofit/>
          </a:bodyPr>
          <a:lstStyle/>
          <a:p>
            <a:r>
              <a:rPr lang="en-IE" sz="5000" dirty="0" smtClean="0"/>
              <a:t>The lady added slices of her favourite </a:t>
            </a:r>
            <a:r>
              <a:rPr lang="en-IE" sz="5400" b="1" dirty="0">
                <a:solidFill>
                  <a:schemeClr val="accent1"/>
                </a:solidFill>
              </a:rPr>
              <a:t>chorizo</a:t>
            </a:r>
            <a:r>
              <a:rPr lang="en-IE" sz="5000" dirty="0" smtClean="0"/>
              <a:t> to her pizza.</a:t>
            </a:r>
            <a:endParaRPr lang="en-IE" sz="5000" dirty="0"/>
          </a:p>
        </p:txBody>
      </p:sp>
      <p:sp>
        <p:nvSpPr>
          <p:cNvPr id="5" name="TextBox 4"/>
          <p:cNvSpPr txBox="1"/>
          <p:nvPr/>
        </p:nvSpPr>
        <p:spPr>
          <a:xfrm>
            <a:off x="2020821" y="6381328"/>
            <a:ext cx="554461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>
                <a:latin typeface="Segoe Print" panose="02000600000000000000" pitchFamily="2" charset="0"/>
              </a:rPr>
              <a:t>© </a:t>
            </a:r>
            <a:r>
              <a:rPr lang="en-IE" sz="1200" b="1" dirty="0" err="1" smtClean="0">
                <a:latin typeface="Segoe Print" panose="02000600000000000000" pitchFamily="2" charset="0"/>
              </a:rPr>
              <a:t>Seomra</a:t>
            </a:r>
            <a:r>
              <a:rPr lang="en-IE" sz="1200" b="1" dirty="0" smtClean="0">
                <a:latin typeface="Segoe Print" panose="02000600000000000000" pitchFamily="2" charset="0"/>
              </a:rPr>
              <a:t> </a:t>
            </a:r>
            <a:r>
              <a:rPr lang="en-IE" sz="1200" b="1" dirty="0" err="1" smtClean="0">
                <a:latin typeface="Segoe Print" panose="02000600000000000000" pitchFamily="2" charset="0"/>
              </a:rPr>
              <a:t>Ranga</a:t>
            </a:r>
            <a:r>
              <a:rPr lang="en-IE" sz="1200" b="1" dirty="0" smtClean="0">
                <a:latin typeface="Segoe Print" panose="02000600000000000000" pitchFamily="2" charset="0"/>
              </a:rPr>
              <a:t> 2022 www.seomraranga.com</a:t>
            </a:r>
            <a:endParaRPr lang="en-IE" sz="1200" b="1" dirty="0">
              <a:latin typeface="Segoe Print" panose="02000600000000000000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71600" y="1700808"/>
            <a:ext cx="72008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2800" b="1" dirty="0" smtClean="0">
                <a:solidFill>
                  <a:schemeClr val="bg1"/>
                </a:solidFill>
              </a:rPr>
              <a:t>A Spanish pork sausage with spices, smoked and dried.</a:t>
            </a:r>
            <a:endParaRPr lang="en-IE" sz="2800" b="1" dirty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236296" y="188640"/>
            <a:ext cx="864096" cy="707886"/>
          </a:xfrm>
          <a:prstGeom prst="rect">
            <a:avLst/>
          </a:prstGeom>
          <a:solidFill>
            <a:schemeClr val="bg1"/>
          </a:solidFill>
          <a:ln w="571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IE" sz="2000" dirty="0">
                <a:latin typeface="+mj-lt"/>
              </a:rPr>
              <a:t>Week </a:t>
            </a:r>
            <a:r>
              <a:rPr lang="en-IE" sz="2000" dirty="0" smtClean="0">
                <a:latin typeface="+mj-lt"/>
              </a:rPr>
              <a:t>26C</a:t>
            </a:r>
            <a:endParaRPr lang="en-IE" sz="2000" dirty="0">
              <a:latin typeface="+mj-lt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6314668"/>
            <a:ext cx="1619672" cy="4103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4620195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1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7584" y="44624"/>
            <a:ext cx="7543800" cy="1676400"/>
          </a:xfrm>
        </p:spPr>
        <p:txBody>
          <a:bodyPr>
            <a:normAutofit/>
          </a:bodyPr>
          <a:lstStyle/>
          <a:p>
            <a:r>
              <a:rPr lang="en-IE" sz="9600" dirty="0" smtClean="0">
                <a:ln w="28575">
                  <a:solidFill>
                    <a:schemeClr val="bg1"/>
                  </a:solidFill>
                </a:ln>
              </a:rPr>
              <a:t>EQUINE</a:t>
            </a:r>
            <a:endParaRPr lang="en-IE" sz="9600" dirty="0">
              <a:ln w="28575">
                <a:solidFill>
                  <a:schemeClr val="bg1"/>
                </a:solidFill>
              </a:ln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762000" y="3140968"/>
            <a:ext cx="7554416" cy="2726432"/>
          </a:xfrm>
        </p:spPr>
        <p:txBody>
          <a:bodyPr>
            <a:noAutofit/>
          </a:bodyPr>
          <a:lstStyle/>
          <a:p>
            <a:r>
              <a:rPr lang="en-IE" sz="5000" dirty="0" smtClean="0"/>
              <a:t>Many people make their living in the </a:t>
            </a:r>
            <a:r>
              <a:rPr lang="en-IE" sz="5400" b="1" dirty="0">
                <a:solidFill>
                  <a:schemeClr val="accent1"/>
                </a:solidFill>
              </a:rPr>
              <a:t>equine</a:t>
            </a:r>
            <a:r>
              <a:rPr lang="en-IE" sz="5000" dirty="0" smtClean="0"/>
              <a:t> industry in Ireland.</a:t>
            </a:r>
            <a:endParaRPr lang="en-IE" sz="5000" dirty="0"/>
          </a:p>
        </p:txBody>
      </p:sp>
      <p:sp>
        <p:nvSpPr>
          <p:cNvPr id="5" name="TextBox 4"/>
          <p:cNvSpPr txBox="1"/>
          <p:nvPr/>
        </p:nvSpPr>
        <p:spPr>
          <a:xfrm>
            <a:off x="2020821" y="6381328"/>
            <a:ext cx="554461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>
                <a:latin typeface="Segoe Print" panose="02000600000000000000" pitchFamily="2" charset="0"/>
              </a:rPr>
              <a:t>© </a:t>
            </a:r>
            <a:r>
              <a:rPr lang="en-IE" sz="1200" b="1" dirty="0" err="1" smtClean="0">
                <a:latin typeface="Segoe Print" panose="02000600000000000000" pitchFamily="2" charset="0"/>
              </a:rPr>
              <a:t>Seomra</a:t>
            </a:r>
            <a:r>
              <a:rPr lang="en-IE" sz="1200" b="1" dirty="0" smtClean="0">
                <a:latin typeface="Segoe Print" panose="02000600000000000000" pitchFamily="2" charset="0"/>
              </a:rPr>
              <a:t> </a:t>
            </a:r>
            <a:r>
              <a:rPr lang="en-IE" sz="1200" b="1" dirty="0" err="1" smtClean="0">
                <a:latin typeface="Segoe Print" panose="02000600000000000000" pitchFamily="2" charset="0"/>
              </a:rPr>
              <a:t>Ranga</a:t>
            </a:r>
            <a:r>
              <a:rPr lang="en-IE" sz="1200" b="1" dirty="0" smtClean="0">
                <a:latin typeface="Segoe Print" panose="02000600000000000000" pitchFamily="2" charset="0"/>
              </a:rPr>
              <a:t> 2022 www.seomraranga.com</a:t>
            </a:r>
            <a:endParaRPr lang="en-IE" sz="1200" b="1" dirty="0">
              <a:latin typeface="Segoe Print" panose="02000600000000000000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71600" y="1700808"/>
            <a:ext cx="72008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2800" b="1" dirty="0" smtClean="0">
                <a:solidFill>
                  <a:schemeClr val="bg1"/>
                </a:solidFill>
              </a:rPr>
              <a:t>Anything relating to a horse or the horse family.</a:t>
            </a:r>
            <a:endParaRPr lang="en-IE" sz="2800" b="1" dirty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236296" y="188640"/>
            <a:ext cx="864096" cy="707886"/>
          </a:xfrm>
          <a:prstGeom prst="rect">
            <a:avLst/>
          </a:prstGeom>
          <a:solidFill>
            <a:schemeClr val="bg1"/>
          </a:solidFill>
          <a:ln w="571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IE" sz="2000" dirty="0">
                <a:latin typeface="+mj-lt"/>
              </a:rPr>
              <a:t>Week </a:t>
            </a:r>
            <a:r>
              <a:rPr lang="en-IE" sz="2000" dirty="0" smtClean="0">
                <a:latin typeface="+mj-lt"/>
              </a:rPr>
              <a:t>26D</a:t>
            </a:r>
            <a:endParaRPr lang="en-IE" sz="2000" dirty="0">
              <a:latin typeface="+mj-lt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6314668"/>
            <a:ext cx="1619672" cy="4103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7520959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1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7584" y="44624"/>
            <a:ext cx="7543800" cy="1676400"/>
          </a:xfrm>
        </p:spPr>
        <p:txBody>
          <a:bodyPr>
            <a:normAutofit/>
          </a:bodyPr>
          <a:lstStyle/>
          <a:p>
            <a:r>
              <a:rPr lang="en-IE" sz="9600" dirty="0" smtClean="0">
                <a:ln w="28575">
                  <a:solidFill>
                    <a:schemeClr val="bg1"/>
                  </a:solidFill>
                </a:ln>
              </a:rPr>
              <a:t>AFFINITY</a:t>
            </a:r>
            <a:endParaRPr lang="en-IE" sz="9600" dirty="0">
              <a:ln w="28575">
                <a:solidFill>
                  <a:schemeClr val="bg1"/>
                </a:solidFill>
              </a:ln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762000" y="3140968"/>
            <a:ext cx="7554416" cy="2726432"/>
          </a:xfrm>
        </p:spPr>
        <p:txBody>
          <a:bodyPr>
            <a:noAutofit/>
          </a:bodyPr>
          <a:lstStyle/>
          <a:p>
            <a:r>
              <a:rPr lang="en-IE" sz="5000" dirty="0" smtClean="0"/>
              <a:t>The little girl had a great </a:t>
            </a:r>
            <a:r>
              <a:rPr lang="en-IE" sz="5400" b="1" dirty="0">
                <a:solidFill>
                  <a:schemeClr val="accent1"/>
                </a:solidFill>
              </a:rPr>
              <a:t>affinity</a:t>
            </a:r>
            <a:r>
              <a:rPr lang="en-IE" sz="5000" dirty="0" smtClean="0"/>
              <a:t> to animals of every kind.</a:t>
            </a:r>
            <a:endParaRPr lang="en-IE" sz="5000" dirty="0"/>
          </a:p>
        </p:txBody>
      </p:sp>
      <p:sp>
        <p:nvSpPr>
          <p:cNvPr id="5" name="TextBox 4"/>
          <p:cNvSpPr txBox="1"/>
          <p:nvPr/>
        </p:nvSpPr>
        <p:spPr>
          <a:xfrm>
            <a:off x="2020821" y="6381328"/>
            <a:ext cx="554461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>
                <a:latin typeface="Segoe Print" panose="02000600000000000000" pitchFamily="2" charset="0"/>
              </a:rPr>
              <a:t>© </a:t>
            </a:r>
            <a:r>
              <a:rPr lang="en-IE" sz="1200" b="1" dirty="0" err="1" smtClean="0">
                <a:latin typeface="Segoe Print" panose="02000600000000000000" pitchFamily="2" charset="0"/>
              </a:rPr>
              <a:t>Seomra</a:t>
            </a:r>
            <a:r>
              <a:rPr lang="en-IE" sz="1200" b="1" dirty="0" smtClean="0">
                <a:latin typeface="Segoe Print" panose="02000600000000000000" pitchFamily="2" charset="0"/>
              </a:rPr>
              <a:t> </a:t>
            </a:r>
            <a:r>
              <a:rPr lang="en-IE" sz="1200" b="1" dirty="0" err="1" smtClean="0">
                <a:latin typeface="Segoe Print" panose="02000600000000000000" pitchFamily="2" charset="0"/>
              </a:rPr>
              <a:t>Ranga</a:t>
            </a:r>
            <a:r>
              <a:rPr lang="en-IE" sz="1200" b="1" dirty="0" smtClean="0">
                <a:latin typeface="Segoe Print" panose="02000600000000000000" pitchFamily="2" charset="0"/>
              </a:rPr>
              <a:t> 2022 www.seomraranga.com</a:t>
            </a:r>
            <a:endParaRPr lang="en-IE" sz="1200" b="1" dirty="0">
              <a:latin typeface="Segoe Print" panose="02000600000000000000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71600" y="1700808"/>
            <a:ext cx="72008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2800" b="1" dirty="0" smtClean="0">
                <a:solidFill>
                  <a:schemeClr val="bg1"/>
                </a:solidFill>
              </a:rPr>
              <a:t>To have a natural liking for, an interest or attraction to someone or something.</a:t>
            </a:r>
            <a:endParaRPr lang="en-IE" sz="2800" b="1" dirty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236296" y="188640"/>
            <a:ext cx="864096" cy="707886"/>
          </a:xfrm>
          <a:prstGeom prst="rect">
            <a:avLst/>
          </a:prstGeom>
          <a:solidFill>
            <a:schemeClr val="bg1"/>
          </a:solidFill>
          <a:ln w="571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IE" sz="2000" dirty="0">
                <a:latin typeface="+mj-lt"/>
              </a:rPr>
              <a:t>Week </a:t>
            </a:r>
            <a:r>
              <a:rPr lang="en-IE" sz="2000" dirty="0" smtClean="0">
                <a:latin typeface="+mj-lt"/>
              </a:rPr>
              <a:t>26E</a:t>
            </a:r>
            <a:endParaRPr lang="en-IE" sz="2000" dirty="0">
              <a:latin typeface="+mj-lt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6314668"/>
            <a:ext cx="1619672" cy="4103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7138958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1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E" sz="9600" dirty="0" smtClean="0"/>
              <a:t>WEEK </a:t>
            </a:r>
            <a:r>
              <a:rPr lang="en-IE" sz="9600" dirty="0" smtClean="0"/>
              <a:t>27</a:t>
            </a:r>
            <a:endParaRPr lang="en-IE" sz="9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IE" sz="4400" b="1" dirty="0" smtClean="0"/>
              <a:t>AZURE</a:t>
            </a:r>
          </a:p>
          <a:p>
            <a:r>
              <a:rPr lang="en-IE" sz="4400" b="1" dirty="0" smtClean="0"/>
              <a:t>BUFFOON</a:t>
            </a:r>
          </a:p>
          <a:p>
            <a:r>
              <a:rPr lang="en-IE" sz="4400" b="1" dirty="0" smtClean="0"/>
              <a:t>CAHOOTS</a:t>
            </a:r>
          </a:p>
          <a:p>
            <a:r>
              <a:rPr lang="en-IE" sz="4400" b="1" dirty="0" smtClean="0"/>
              <a:t>FESTOONED</a:t>
            </a:r>
          </a:p>
          <a:p>
            <a:r>
              <a:rPr lang="en-IE" sz="4400" b="1" dirty="0" smtClean="0"/>
              <a:t>RANSACK</a:t>
            </a:r>
            <a:endParaRPr lang="en-IE" sz="44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2051720" y="6381328"/>
            <a:ext cx="554461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>
                <a:latin typeface="Segoe Print" panose="02000600000000000000" pitchFamily="2" charset="0"/>
              </a:rPr>
              <a:t>© </a:t>
            </a:r>
            <a:r>
              <a:rPr lang="en-IE" sz="1200" b="1" dirty="0" err="1" smtClean="0">
                <a:latin typeface="Segoe Print" panose="02000600000000000000" pitchFamily="2" charset="0"/>
              </a:rPr>
              <a:t>Seomra</a:t>
            </a:r>
            <a:r>
              <a:rPr lang="en-IE" sz="1200" b="1" dirty="0" smtClean="0">
                <a:latin typeface="Segoe Print" panose="02000600000000000000" pitchFamily="2" charset="0"/>
              </a:rPr>
              <a:t> </a:t>
            </a:r>
            <a:r>
              <a:rPr lang="en-IE" sz="1200" b="1" dirty="0" err="1" smtClean="0">
                <a:latin typeface="Segoe Print" panose="02000600000000000000" pitchFamily="2" charset="0"/>
              </a:rPr>
              <a:t>Ranga</a:t>
            </a:r>
            <a:r>
              <a:rPr lang="en-IE" sz="1200" b="1" dirty="0" smtClean="0">
                <a:latin typeface="Segoe Print" panose="02000600000000000000" pitchFamily="2" charset="0"/>
              </a:rPr>
              <a:t> 2022 www.seomraranga.com</a:t>
            </a:r>
            <a:endParaRPr lang="en-IE" sz="1200" b="1" dirty="0">
              <a:latin typeface="Segoe Print" panose="02000600000000000000" pitchFamily="2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6314668"/>
            <a:ext cx="1619672" cy="4103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534288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1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7584" y="44624"/>
            <a:ext cx="7543800" cy="1676400"/>
          </a:xfrm>
        </p:spPr>
        <p:txBody>
          <a:bodyPr>
            <a:normAutofit/>
          </a:bodyPr>
          <a:lstStyle/>
          <a:p>
            <a:r>
              <a:rPr lang="en-IE" sz="9600" dirty="0" smtClean="0">
                <a:ln w="28575">
                  <a:solidFill>
                    <a:schemeClr val="bg1"/>
                  </a:solidFill>
                </a:ln>
              </a:rPr>
              <a:t>AZURE</a:t>
            </a:r>
            <a:endParaRPr lang="en-IE" sz="9600" dirty="0">
              <a:ln w="28575">
                <a:solidFill>
                  <a:schemeClr val="bg1"/>
                </a:solidFill>
              </a:ln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762000" y="3140968"/>
            <a:ext cx="7554416" cy="2726432"/>
          </a:xfrm>
        </p:spPr>
        <p:txBody>
          <a:bodyPr>
            <a:noAutofit/>
          </a:bodyPr>
          <a:lstStyle/>
          <a:p>
            <a:r>
              <a:rPr lang="en-IE" sz="5000" dirty="0" smtClean="0"/>
              <a:t>The tourists marvelled at the </a:t>
            </a:r>
            <a:r>
              <a:rPr lang="en-IE" sz="5400" b="1" dirty="0">
                <a:solidFill>
                  <a:schemeClr val="accent1"/>
                </a:solidFill>
              </a:rPr>
              <a:t>azure</a:t>
            </a:r>
            <a:r>
              <a:rPr lang="en-IE" sz="5000" dirty="0" smtClean="0"/>
              <a:t> sky as they looked out over the cliff.</a:t>
            </a:r>
            <a:endParaRPr lang="en-IE" sz="5000" dirty="0"/>
          </a:p>
        </p:txBody>
      </p:sp>
      <p:sp>
        <p:nvSpPr>
          <p:cNvPr id="5" name="TextBox 4"/>
          <p:cNvSpPr txBox="1"/>
          <p:nvPr/>
        </p:nvSpPr>
        <p:spPr>
          <a:xfrm>
            <a:off x="2020821" y="6381328"/>
            <a:ext cx="554461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>
                <a:latin typeface="Segoe Print" panose="02000600000000000000" pitchFamily="2" charset="0"/>
              </a:rPr>
              <a:t>© </a:t>
            </a:r>
            <a:r>
              <a:rPr lang="en-IE" sz="1200" b="1" dirty="0" err="1" smtClean="0">
                <a:latin typeface="Segoe Print" panose="02000600000000000000" pitchFamily="2" charset="0"/>
              </a:rPr>
              <a:t>Seomra</a:t>
            </a:r>
            <a:r>
              <a:rPr lang="en-IE" sz="1200" b="1" dirty="0" smtClean="0">
                <a:latin typeface="Segoe Print" panose="02000600000000000000" pitchFamily="2" charset="0"/>
              </a:rPr>
              <a:t> </a:t>
            </a:r>
            <a:r>
              <a:rPr lang="en-IE" sz="1200" b="1" dirty="0" err="1" smtClean="0">
                <a:latin typeface="Segoe Print" panose="02000600000000000000" pitchFamily="2" charset="0"/>
              </a:rPr>
              <a:t>Ranga</a:t>
            </a:r>
            <a:r>
              <a:rPr lang="en-IE" sz="1200" b="1" dirty="0" smtClean="0">
                <a:latin typeface="Segoe Print" panose="02000600000000000000" pitchFamily="2" charset="0"/>
              </a:rPr>
              <a:t> 2022 www.seomraranga.com</a:t>
            </a:r>
            <a:endParaRPr lang="en-IE" sz="1200" b="1" dirty="0">
              <a:latin typeface="Segoe Print" panose="02000600000000000000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71600" y="1700808"/>
            <a:ext cx="72008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2800" b="1" dirty="0" smtClean="0">
                <a:solidFill>
                  <a:schemeClr val="bg1"/>
                </a:solidFill>
              </a:rPr>
              <a:t>A light purplish shade of blue, like that in a cloudless sky.</a:t>
            </a:r>
            <a:endParaRPr lang="en-IE" sz="2800" b="1" dirty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236296" y="188640"/>
            <a:ext cx="864096" cy="707886"/>
          </a:xfrm>
          <a:prstGeom prst="rect">
            <a:avLst/>
          </a:prstGeom>
          <a:solidFill>
            <a:schemeClr val="bg1"/>
          </a:solidFill>
          <a:ln w="571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IE" sz="2000" dirty="0">
                <a:latin typeface="+mj-lt"/>
              </a:rPr>
              <a:t>Week </a:t>
            </a:r>
            <a:r>
              <a:rPr lang="en-IE" sz="2000" dirty="0" smtClean="0">
                <a:latin typeface="+mj-lt"/>
              </a:rPr>
              <a:t>27A</a:t>
            </a:r>
            <a:endParaRPr lang="en-IE" sz="2000" dirty="0">
              <a:latin typeface="+mj-lt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6314668"/>
            <a:ext cx="1619672" cy="4103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2434549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7584" y="44624"/>
            <a:ext cx="7543800" cy="1676400"/>
          </a:xfrm>
        </p:spPr>
        <p:txBody>
          <a:bodyPr>
            <a:normAutofit/>
          </a:bodyPr>
          <a:lstStyle/>
          <a:p>
            <a:r>
              <a:rPr lang="en-IE" sz="9600" dirty="0" smtClean="0">
                <a:ln w="28575">
                  <a:solidFill>
                    <a:schemeClr val="bg1"/>
                  </a:solidFill>
                </a:ln>
              </a:rPr>
              <a:t>CLUMP</a:t>
            </a:r>
            <a:endParaRPr lang="en-IE" sz="9600" dirty="0">
              <a:ln w="28575">
                <a:solidFill>
                  <a:schemeClr val="bg1"/>
                </a:solidFill>
              </a:ln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762000" y="3140968"/>
            <a:ext cx="7554416" cy="2726432"/>
          </a:xfrm>
        </p:spPr>
        <p:txBody>
          <a:bodyPr>
            <a:noAutofit/>
          </a:bodyPr>
          <a:lstStyle/>
          <a:p>
            <a:r>
              <a:rPr lang="en-IE" sz="6000" dirty="0" smtClean="0"/>
              <a:t>The boy spotted the frog in a </a:t>
            </a:r>
            <a:r>
              <a:rPr lang="en-IE" sz="6000" b="1" dirty="0">
                <a:solidFill>
                  <a:schemeClr val="accent1"/>
                </a:solidFill>
              </a:rPr>
              <a:t>clump</a:t>
            </a:r>
            <a:r>
              <a:rPr lang="en-IE" sz="6000" dirty="0" smtClean="0"/>
              <a:t> of rushes near the pond.</a:t>
            </a:r>
            <a:endParaRPr lang="en-IE" sz="6000" dirty="0"/>
          </a:p>
        </p:txBody>
      </p:sp>
      <p:sp>
        <p:nvSpPr>
          <p:cNvPr id="5" name="TextBox 4"/>
          <p:cNvSpPr txBox="1"/>
          <p:nvPr/>
        </p:nvSpPr>
        <p:spPr>
          <a:xfrm>
            <a:off x="2020821" y="6381328"/>
            <a:ext cx="554461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>
                <a:latin typeface="Segoe Print" panose="02000600000000000000" pitchFamily="2" charset="0"/>
              </a:rPr>
              <a:t>© </a:t>
            </a:r>
            <a:r>
              <a:rPr lang="en-IE" sz="1200" b="1" dirty="0" err="1" smtClean="0">
                <a:latin typeface="Segoe Print" panose="02000600000000000000" pitchFamily="2" charset="0"/>
              </a:rPr>
              <a:t>Seomra</a:t>
            </a:r>
            <a:r>
              <a:rPr lang="en-IE" sz="1200" b="1" dirty="0" smtClean="0">
                <a:latin typeface="Segoe Print" panose="02000600000000000000" pitchFamily="2" charset="0"/>
              </a:rPr>
              <a:t> </a:t>
            </a:r>
            <a:r>
              <a:rPr lang="en-IE" sz="1200" b="1" dirty="0" err="1" smtClean="0">
                <a:latin typeface="Segoe Print" panose="02000600000000000000" pitchFamily="2" charset="0"/>
              </a:rPr>
              <a:t>Ranga</a:t>
            </a:r>
            <a:r>
              <a:rPr lang="en-IE" sz="1200" b="1" dirty="0" smtClean="0">
                <a:latin typeface="Segoe Print" panose="02000600000000000000" pitchFamily="2" charset="0"/>
              </a:rPr>
              <a:t> 2022 www.seomraranga.com</a:t>
            </a:r>
            <a:endParaRPr lang="en-IE" sz="1200" b="1" dirty="0">
              <a:latin typeface="Segoe Print" panose="02000600000000000000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71600" y="1700808"/>
            <a:ext cx="72008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2800" b="1" dirty="0" smtClean="0">
                <a:solidFill>
                  <a:schemeClr val="bg1"/>
                </a:solidFill>
              </a:rPr>
              <a:t>A small, close group or cluster, especially of trees or other plants.</a:t>
            </a:r>
            <a:endParaRPr lang="en-IE" sz="2800" b="1" dirty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380312" y="36946"/>
            <a:ext cx="864096" cy="707886"/>
          </a:xfrm>
          <a:prstGeom prst="rect">
            <a:avLst/>
          </a:prstGeom>
          <a:solidFill>
            <a:schemeClr val="bg1"/>
          </a:solidFill>
          <a:ln w="571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IE" sz="2000" dirty="0">
                <a:latin typeface="+mj-lt"/>
              </a:rPr>
              <a:t>Week </a:t>
            </a:r>
            <a:r>
              <a:rPr lang="en-IE" sz="2000" dirty="0" smtClean="0">
                <a:latin typeface="+mj-lt"/>
              </a:rPr>
              <a:t>3B</a:t>
            </a:r>
            <a:endParaRPr lang="en-IE" sz="2000" dirty="0">
              <a:latin typeface="+mj-lt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6314668"/>
            <a:ext cx="1619672" cy="4103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8482957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1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7584" y="44624"/>
            <a:ext cx="7543800" cy="1676400"/>
          </a:xfrm>
        </p:spPr>
        <p:txBody>
          <a:bodyPr>
            <a:normAutofit/>
          </a:bodyPr>
          <a:lstStyle/>
          <a:p>
            <a:r>
              <a:rPr lang="en-IE" sz="9600" dirty="0" smtClean="0">
                <a:ln w="28575">
                  <a:solidFill>
                    <a:schemeClr val="bg1"/>
                  </a:solidFill>
                </a:ln>
              </a:rPr>
              <a:t>BUFFOON</a:t>
            </a:r>
            <a:endParaRPr lang="en-IE" sz="9600" dirty="0">
              <a:ln w="28575">
                <a:solidFill>
                  <a:schemeClr val="bg1"/>
                </a:solidFill>
              </a:ln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762000" y="3140968"/>
            <a:ext cx="7554416" cy="2726432"/>
          </a:xfrm>
        </p:spPr>
        <p:txBody>
          <a:bodyPr>
            <a:noAutofit/>
          </a:bodyPr>
          <a:lstStyle/>
          <a:p>
            <a:r>
              <a:rPr lang="en-IE" sz="5000" dirty="0" smtClean="0"/>
              <a:t>The crowd looked on as the </a:t>
            </a:r>
            <a:r>
              <a:rPr lang="en-IE" sz="5400" b="1" dirty="0">
                <a:solidFill>
                  <a:schemeClr val="accent1"/>
                </a:solidFill>
              </a:rPr>
              <a:t>buffoon</a:t>
            </a:r>
            <a:r>
              <a:rPr lang="en-IE" sz="5000" dirty="0" smtClean="0"/>
              <a:t> made a fool of himself on the stage.</a:t>
            </a:r>
            <a:endParaRPr lang="en-IE" sz="5000" dirty="0"/>
          </a:p>
        </p:txBody>
      </p:sp>
      <p:sp>
        <p:nvSpPr>
          <p:cNvPr id="5" name="TextBox 4"/>
          <p:cNvSpPr txBox="1"/>
          <p:nvPr/>
        </p:nvSpPr>
        <p:spPr>
          <a:xfrm>
            <a:off x="2020821" y="6381328"/>
            <a:ext cx="554461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>
                <a:latin typeface="Segoe Print" panose="02000600000000000000" pitchFamily="2" charset="0"/>
              </a:rPr>
              <a:t>© </a:t>
            </a:r>
            <a:r>
              <a:rPr lang="en-IE" sz="1200" b="1" dirty="0" err="1" smtClean="0">
                <a:latin typeface="Segoe Print" panose="02000600000000000000" pitchFamily="2" charset="0"/>
              </a:rPr>
              <a:t>Seomra</a:t>
            </a:r>
            <a:r>
              <a:rPr lang="en-IE" sz="1200" b="1" dirty="0" smtClean="0">
                <a:latin typeface="Segoe Print" panose="02000600000000000000" pitchFamily="2" charset="0"/>
              </a:rPr>
              <a:t> </a:t>
            </a:r>
            <a:r>
              <a:rPr lang="en-IE" sz="1200" b="1" dirty="0" err="1" smtClean="0">
                <a:latin typeface="Segoe Print" panose="02000600000000000000" pitchFamily="2" charset="0"/>
              </a:rPr>
              <a:t>Ranga</a:t>
            </a:r>
            <a:r>
              <a:rPr lang="en-IE" sz="1200" b="1" dirty="0" smtClean="0">
                <a:latin typeface="Segoe Print" panose="02000600000000000000" pitchFamily="2" charset="0"/>
              </a:rPr>
              <a:t> 2022 www.seomraranga.com</a:t>
            </a:r>
            <a:endParaRPr lang="en-IE" sz="1200" b="1" dirty="0">
              <a:latin typeface="Segoe Print" panose="02000600000000000000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71600" y="1700808"/>
            <a:ext cx="72008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2800" b="1" dirty="0" smtClean="0">
                <a:solidFill>
                  <a:schemeClr val="bg1"/>
                </a:solidFill>
              </a:rPr>
              <a:t>A silly or foolish person, trying to amuse others with jokes and gestures.</a:t>
            </a:r>
            <a:endParaRPr lang="en-IE" sz="2800" b="1" dirty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236296" y="188640"/>
            <a:ext cx="864096" cy="707886"/>
          </a:xfrm>
          <a:prstGeom prst="rect">
            <a:avLst/>
          </a:prstGeom>
          <a:solidFill>
            <a:schemeClr val="bg1"/>
          </a:solidFill>
          <a:ln w="571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IE" sz="2000" dirty="0">
                <a:latin typeface="+mj-lt"/>
              </a:rPr>
              <a:t>Week </a:t>
            </a:r>
            <a:r>
              <a:rPr lang="en-IE" sz="2000" dirty="0" smtClean="0">
                <a:latin typeface="+mj-lt"/>
              </a:rPr>
              <a:t>27B</a:t>
            </a:r>
            <a:endParaRPr lang="en-IE" sz="2000" dirty="0">
              <a:latin typeface="+mj-lt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6314668"/>
            <a:ext cx="1619672" cy="4103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3554873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1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7584" y="44624"/>
            <a:ext cx="7543800" cy="1676400"/>
          </a:xfrm>
        </p:spPr>
        <p:txBody>
          <a:bodyPr>
            <a:normAutofit/>
          </a:bodyPr>
          <a:lstStyle/>
          <a:p>
            <a:r>
              <a:rPr lang="en-IE" sz="9600" dirty="0" smtClean="0">
                <a:ln w="28575">
                  <a:solidFill>
                    <a:schemeClr val="bg1"/>
                  </a:solidFill>
                </a:ln>
              </a:rPr>
              <a:t>CAHOOTS</a:t>
            </a:r>
            <a:endParaRPr lang="en-IE" sz="9600" dirty="0">
              <a:ln w="28575">
                <a:solidFill>
                  <a:schemeClr val="bg1"/>
                </a:solidFill>
              </a:ln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539552" y="3140968"/>
            <a:ext cx="7920880" cy="2726432"/>
          </a:xfrm>
        </p:spPr>
        <p:txBody>
          <a:bodyPr>
            <a:noAutofit/>
          </a:bodyPr>
          <a:lstStyle/>
          <a:p>
            <a:r>
              <a:rPr lang="en-IE" sz="5000" dirty="0" smtClean="0"/>
              <a:t>The </a:t>
            </a:r>
            <a:r>
              <a:rPr lang="en-IE" sz="5000" dirty="0" smtClean="0"/>
              <a:t>sales</a:t>
            </a:r>
            <a:r>
              <a:rPr lang="en-IE" sz="5000" dirty="0" smtClean="0"/>
              <a:t>man was in </a:t>
            </a:r>
            <a:r>
              <a:rPr lang="en-IE" sz="5400" b="1" dirty="0">
                <a:solidFill>
                  <a:schemeClr val="accent1"/>
                </a:solidFill>
              </a:rPr>
              <a:t>cahoots</a:t>
            </a:r>
            <a:r>
              <a:rPr lang="en-IE" sz="5000" dirty="0" smtClean="0"/>
              <a:t> with his manager in stealing money from the shop.</a:t>
            </a:r>
            <a:endParaRPr lang="en-IE" sz="5000" dirty="0"/>
          </a:p>
        </p:txBody>
      </p:sp>
      <p:sp>
        <p:nvSpPr>
          <p:cNvPr id="5" name="TextBox 4"/>
          <p:cNvSpPr txBox="1"/>
          <p:nvPr/>
        </p:nvSpPr>
        <p:spPr>
          <a:xfrm>
            <a:off x="2020821" y="6381328"/>
            <a:ext cx="554461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>
                <a:latin typeface="Segoe Print" panose="02000600000000000000" pitchFamily="2" charset="0"/>
              </a:rPr>
              <a:t>© </a:t>
            </a:r>
            <a:r>
              <a:rPr lang="en-IE" sz="1200" b="1" dirty="0" err="1" smtClean="0">
                <a:latin typeface="Segoe Print" panose="02000600000000000000" pitchFamily="2" charset="0"/>
              </a:rPr>
              <a:t>Seomra</a:t>
            </a:r>
            <a:r>
              <a:rPr lang="en-IE" sz="1200" b="1" dirty="0" smtClean="0">
                <a:latin typeface="Segoe Print" panose="02000600000000000000" pitchFamily="2" charset="0"/>
              </a:rPr>
              <a:t> </a:t>
            </a:r>
            <a:r>
              <a:rPr lang="en-IE" sz="1200" b="1" dirty="0" err="1" smtClean="0">
                <a:latin typeface="Segoe Print" panose="02000600000000000000" pitchFamily="2" charset="0"/>
              </a:rPr>
              <a:t>Ranga</a:t>
            </a:r>
            <a:r>
              <a:rPr lang="en-IE" sz="1200" b="1" dirty="0" smtClean="0">
                <a:latin typeface="Segoe Print" panose="02000600000000000000" pitchFamily="2" charset="0"/>
              </a:rPr>
              <a:t> 2022 www.seomraranga.com</a:t>
            </a:r>
            <a:endParaRPr lang="en-IE" sz="1200" b="1" dirty="0">
              <a:latin typeface="Segoe Print" panose="02000600000000000000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71600" y="1700808"/>
            <a:ext cx="72008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2800" b="1" dirty="0" smtClean="0">
                <a:solidFill>
                  <a:schemeClr val="bg1"/>
                </a:solidFill>
              </a:rPr>
              <a:t>To be in partnership with someone, especially when doing something silly, wrong or illegal.</a:t>
            </a:r>
            <a:endParaRPr lang="en-IE" sz="2800" b="1" dirty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236296" y="188640"/>
            <a:ext cx="864096" cy="707886"/>
          </a:xfrm>
          <a:prstGeom prst="rect">
            <a:avLst/>
          </a:prstGeom>
          <a:solidFill>
            <a:schemeClr val="bg1"/>
          </a:solidFill>
          <a:ln w="571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IE" sz="2000" dirty="0">
                <a:latin typeface="+mj-lt"/>
              </a:rPr>
              <a:t>Week </a:t>
            </a:r>
            <a:r>
              <a:rPr lang="en-IE" sz="2000" dirty="0" smtClean="0">
                <a:latin typeface="+mj-lt"/>
              </a:rPr>
              <a:t>27C</a:t>
            </a:r>
            <a:endParaRPr lang="en-IE" sz="2000" dirty="0">
              <a:latin typeface="+mj-lt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6314668"/>
            <a:ext cx="1619672" cy="4103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3163836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1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7584" y="44624"/>
            <a:ext cx="7543800" cy="1676400"/>
          </a:xfrm>
        </p:spPr>
        <p:txBody>
          <a:bodyPr>
            <a:normAutofit/>
          </a:bodyPr>
          <a:lstStyle/>
          <a:p>
            <a:r>
              <a:rPr lang="en-IE" sz="9600" dirty="0" smtClean="0">
                <a:ln w="28575">
                  <a:solidFill>
                    <a:schemeClr val="bg1"/>
                  </a:solidFill>
                </a:ln>
              </a:rPr>
              <a:t>FESTOONED</a:t>
            </a:r>
            <a:endParaRPr lang="en-IE" sz="9600" dirty="0">
              <a:ln w="28575">
                <a:solidFill>
                  <a:schemeClr val="bg1"/>
                </a:solidFill>
              </a:ln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611560" y="3140968"/>
            <a:ext cx="7704856" cy="2726432"/>
          </a:xfrm>
        </p:spPr>
        <p:txBody>
          <a:bodyPr>
            <a:noAutofit/>
          </a:bodyPr>
          <a:lstStyle/>
          <a:p>
            <a:r>
              <a:rPr lang="en-IE" sz="5000" dirty="0" smtClean="0"/>
              <a:t>The hall was </a:t>
            </a:r>
            <a:r>
              <a:rPr lang="en-IE" sz="5400" b="1" dirty="0">
                <a:solidFill>
                  <a:schemeClr val="accent1"/>
                </a:solidFill>
              </a:rPr>
              <a:t>festooned</a:t>
            </a:r>
            <a:r>
              <a:rPr lang="en-IE" sz="5000" dirty="0" smtClean="0"/>
              <a:t> with colourful decorations for the community celebration.</a:t>
            </a:r>
            <a:endParaRPr lang="en-IE" sz="5000" dirty="0"/>
          </a:p>
        </p:txBody>
      </p:sp>
      <p:sp>
        <p:nvSpPr>
          <p:cNvPr id="5" name="TextBox 4"/>
          <p:cNvSpPr txBox="1"/>
          <p:nvPr/>
        </p:nvSpPr>
        <p:spPr>
          <a:xfrm>
            <a:off x="2020821" y="6381328"/>
            <a:ext cx="554461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>
                <a:latin typeface="Segoe Print" panose="02000600000000000000" pitchFamily="2" charset="0"/>
              </a:rPr>
              <a:t>© </a:t>
            </a:r>
            <a:r>
              <a:rPr lang="en-IE" sz="1200" b="1" dirty="0" err="1" smtClean="0">
                <a:latin typeface="Segoe Print" panose="02000600000000000000" pitchFamily="2" charset="0"/>
              </a:rPr>
              <a:t>Seomra</a:t>
            </a:r>
            <a:r>
              <a:rPr lang="en-IE" sz="1200" b="1" dirty="0" smtClean="0">
                <a:latin typeface="Segoe Print" panose="02000600000000000000" pitchFamily="2" charset="0"/>
              </a:rPr>
              <a:t> </a:t>
            </a:r>
            <a:r>
              <a:rPr lang="en-IE" sz="1200" b="1" dirty="0" err="1" smtClean="0">
                <a:latin typeface="Segoe Print" panose="02000600000000000000" pitchFamily="2" charset="0"/>
              </a:rPr>
              <a:t>Ranga</a:t>
            </a:r>
            <a:r>
              <a:rPr lang="en-IE" sz="1200" b="1" dirty="0" smtClean="0">
                <a:latin typeface="Segoe Print" panose="02000600000000000000" pitchFamily="2" charset="0"/>
              </a:rPr>
              <a:t> 2022 www.seomraranga.com</a:t>
            </a:r>
            <a:endParaRPr lang="en-IE" sz="1200" b="1" dirty="0">
              <a:latin typeface="Segoe Print" panose="02000600000000000000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71600" y="1700808"/>
            <a:ext cx="72008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2800" b="1" dirty="0" smtClean="0">
                <a:solidFill>
                  <a:schemeClr val="bg1"/>
                </a:solidFill>
              </a:rPr>
              <a:t>Adorned or decorated with flowers, ribbons, fabric etc.</a:t>
            </a:r>
            <a:endParaRPr lang="en-IE" sz="2800" b="1" dirty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236296" y="188640"/>
            <a:ext cx="864096" cy="707886"/>
          </a:xfrm>
          <a:prstGeom prst="rect">
            <a:avLst/>
          </a:prstGeom>
          <a:solidFill>
            <a:schemeClr val="bg1"/>
          </a:solidFill>
          <a:ln w="571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IE" sz="2000" dirty="0">
                <a:latin typeface="+mj-lt"/>
              </a:rPr>
              <a:t>Week </a:t>
            </a:r>
            <a:r>
              <a:rPr lang="en-IE" sz="2000" dirty="0" smtClean="0">
                <a:latin typeface="+mj-lt"/>
              </a:rPr>
              <a:t>27D</a:t>
            </a:r>
            <a:endParaRPr lang="en-IE" sz="2000" dirty="0">
              <a:latin typeface="+mj-lt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6314668"/>
            <a:ext cx="1619672" cy="4103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3317320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1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7584" y="44624"/>
            <a:ext cx="7543800" cy="1676400"/>
          </a:xfrm>
        </p:spPr>
        <p:txBody>
          <a:bodyPr>
            <a:normAutofit/>
          </a:bodyPr>
          <a:lstStyle/>
          <a:p>
            <a:r>
              <a:rPr lang="en-IE" sz="9600" dirty="0" smtClean="0">
                <a:ln w="28575">
                  <a:solidFill>
                    <a:schemeClr val="bg1"/>
                  </a:solidFill>
                </a:ln>
              </a:rPr>
              <a:t>RANSACK</a:t>
            </a:r>
            <a:endParaRPr lang="en-IE" sz="9600" dirty="0">
              <a:ln w="28575">
                <a:solidFill>
                  <a:schemeClr val="bg1"/>
                </a:solidFill>
              </a:ln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762000" y="3140968"/>
            <a:ext cx="7554416" cy="2726432"/>
          </a:xfrm>
        </p:spPr>
        <p:txBody>
          <a:bodyPr>
            <a:noAutofit/>
          </a:bodyPr>
          <a:lstStyle/>
          <a:p>
            <a:r>
              <a:rPr lang="en-IE" sz="5000" dirty="0" smtClean="0"/>
              <a:t>The robbers </a:t>
            </a:r>
            <a:r>
              <a:rPr lang="en-IE" sz="5400" b="1" dirty="0">
                <a:solidFill>
                  <a:schemeClr val="accent1"/>
                </a:solidFill>
              </a:rPr>
              <a:t>ransacked</a:t>
            </a:r>
            <a:r>
              <a:rPr lang="en-IE" sz="5000" dirty="0" smtClean="0"/>
              <a:t> the house looking for the lady’s jewellery stash.</a:t>
            </a:r>
            <a:endParaRPr lang="en-IE" sz="5000" dirty="0"/>
          </a:p>
        </p:txBody>
      </p:sp>
      <p:sp>
        <p:nvSpPr>
          <p:cNvPr id="5" name="TextBox 4"/>
          <p:cNvSpPr txBox="1"/>
          <p:nvPr/>
        </p:nvSpPr>
        <p:spPr>
          <a:xfrm>
            <a:off x="2020821" y="6381328"/>
            <a:ext cx="554461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>
                <a:latin typeface="Segoe Print" panose="02000600000000000000" pitchFamily="2" charset="0"/>
              </a:rPr>
              <a:t>© </a:t>
            </a:r>
            <a:r>
              <a:rPr lang="en-IE" sz="1200" b="1" dirty="0" err="1" smtClean="0">
                <a:latin typeface="Segoe Print" panose="02000600000000000000" pitchFamily="2" charset="0"/>
              </a:rPr>
              <a:t>Seomra</a:t>
            </a:r>
            <a:r>
              <a:rPr lang="en-IE" sz="1200" b="1" dirty="0" smtClean="0">
                <a:latin typeface="Segoe Print" panose="02000600000000000000" pitchFamily="2" charset="0"/>
              </a:rPr>
              <a:t> </a:t>
            </a:r>
            <a:r>
              <a:rPr lang="en-IE" sz="1200" b="1" dirty="0" err="1" smtClean="0">
                <a:latin typeface="Segoe Print" panose="02000600000000000000" pitchFamily="2" charset="0"/>
              </a:rPr>
              <a:t>Ranga</a:t>
            </a:r>
            <a:r>
              <a:rPr lang="en-IE" sz="1200" b="1" dirty="0" smtClean="0">
                <a:latin typeface="Segoe Print" panose="02000600000000000000" pitchFamily="2" charset="0"/>
              </a:rPr>
              <a:t> 2022 www.seomraranga.com</a:t>
            </a:r>
            <a:endParaRPr lang="en-IE" sz="1200" b="1" dirty="0">
              <a:latin typeface="Segoe Print" panose="02000600000000000000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71600" y="1700808"/>
            <a:ext cx="72008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2800" b="1" dirty="0" smtClean="0">
                <a:solidFill>
                  <a:schemeClr val="bg1"/>
                </a:solidFill>
              </a:rPr>
              <a:t>To search a place thoroughly for something, usually in order to steal.</a:t>
            </a:r>
            <a:endParaRPr lang="en-IE" sz="2800" b="1" dirty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236296" y="188640"/>
            <a:ext cx="864096" cy="707886"/>
          </a:xfrm>
          <a:prstGeom prst="rect">
            <a:avLst/>
          </a:prstGeom>
          <a:solidFill>
            <a:schemeClr val="bg1"/>
          </a:solidFill>
          <a:ln w="571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IE" sz="2000" dirty="0">
                <a:latin typeface="+mj-lt"/>
              </a:rPr>
              <a:t>Week </a:t>
            </a:r>
            <a:r>
              <a:rPr lang="en-IE" sz="2000" dirty="0" smtClean="0">
                <a:latin typeface="+mj-lt"/>
              </a:rPr>
              <a:t>27E</a:t>
            </a:r>
            <a:endParaRPr lang="en-IE" sz="2000" dirty="0">
              <a:latin typeface="+mj-lt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6314668"/>
            <a:ext cx="1619672" cy="4103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4111030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1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E" sz="9600" dirty="0" smtClean="0"/>
              <a:t>WEEK </a:t>
            </a:r>
            <a:r>
              <a:rPr lang="en-IE" sz="9600" dirty="0" smtClean="0"/>
              <a:t>28</a:t>
            </a:r>
            <a:endParaRPr lang="en-IE" sz="9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IE" sz="4400" b="1" dirty="0" smtClean="0"/>
              <a:t>SPLINTER</a:t>
            </a:r>
          </a:p>
          <a:p>
            <a:r>
              <a:rPr lang="en-IE" sz="4400" b="1" dirty="0" smtClean="0"/>
              <a:t>PERPLEXED</a:t>
            </a:r>
          </a:p>
          <a:p>
            <a:r>
              <a:rPr lang="en-IE" sz="4400" b="1" dirty="0" smtClean="0"/>
              <a:t>SHRAPNEL</a:t>
            </a:r>
          </a:p>
          <a:p>
            <a:r>
              <a:rPr lang="en-IE" sz="4400" b="1" dirty="0" smtClean="0"/>
              <a:t>SCUFFLE</a:t>
            </a:r>
          </a:p>
          <a:p>
            <a:r>
              <a:rPr lang="en-IE" sz="4400" b="1" dirty="0" smtClean="0"/>
              <a:t>NECKERCHIEF</a:t>
            </a:r>
            <a:endParaRPr lang="en-IE" sz="44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2051720" y="6381328"/>
            <a:ext cx="554461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>
                <a:latin typeface="Segoe Print" panose="02000600000000000000" pitchFamily="2" charset="0"/>
              </a:rPr>
              <a:t>© </a:t>
            </a:r>
            <a:r>
              <a:rPr lang="en-IE" sz="1200" b="1" dirty="0" err="1" smtClean="0">
                <a:latin typeface="Segoe Print" panose="02000600000000000000" pitchFamily="2" charset="0"/>
              </a:rPr>
              <a:t>Seomra</a:t>
            </a:r>
            <a:r>
              <a:rPr lang="en-IE" sz="1200" b="1" dirty="0" smtClean="0">
                <a:latin typeface="Segoe Print" panose="02000600000000000000" pitchFamily="2" charset="0"/>
              </a:rPr>
              <a:t> </a:t>
            </a:r>
            <a:r>
              <a:rPr lang="en-IE" sz="1200" b="1" dirty="0" err="1" smtClean="0">
                <a:latin typeface="Segoe Print" panose="02000600000000000000" pitchFamily="2" charset="0"/>
              </a:rPr>
              <a:t>Ranga</a:t>
            </a:r>
            <a:r>
              <a:rPr lang="en-IE" sz="1200" b="1" dirty="0" smtClean="0">
                <a:latin typeface="Segoe Print" panose="02000600000000000000" pitchFamily="2" charset="0"/>
              </a:rPr>
              <a:t> 2022 www.seomraranga.com</a:t>
            </a:r>
            <a:endParaRPr lang="en-IE" sz="1200" b="1" dirty="0">
              <a:latin typeface="Segoe Print" panose="02000600000000000000" pitchFamily="2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6314668"/>
            <a:ext cx="1619672" cy="4103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6926504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1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7584" y="44624"/>
            <a:ext cx="7543800" cy="1676400"/>
          </a:xfrm>
        </p:spPr>
        <p:txBody>
          <a:bodyPr>
            <a:normAutofit/>
          </a:bodyPr>
          <a:lstStyle/>
          <a:p>
            <a:r>
              <a:rPr lang="en-IE" sz="9600" dirty="0" smtClean="0">
                <a:ln w="28575">
                  <a:solidFill>
                    <a:schemeClr val="bg1"/>
                  </a:solidFill>
                </a:ln>
              </a:rPr>
              <a:t>SPLINTER</a:t>
            </a:r>
            <a:endParaRPr lang="en-IE" sz="9600" dirty="0">
              <a:ln w="28575">
                <a:solidFill>
                  <a:schemeClr val="bg1"/>
                </a:solidFill>
              </a:ln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762000" y="3140968"/>
            <a:ext cx="7554416" cy="2726432"/>
          </a:xfrm>
        </p:spPr>
        <p:txBody>
          <a:bodyPr>
            <a:noAutofit/>
          </a:bodyPr>
          <a:lstStyle/>
          <a:p>
            <a:r>
              <a:rPr lang="en-IE" sz="5000" dirty="0" smtClean="0"/>
              <a:t>The boy got a </a:t>
            </a:r>
            <a:r>
              <a:rPr lang="en-IE" sz="5400" b="1" dirty="0">
                <a:solidFill>
                  <a:schemeClr val="accent1"/>
                </a:solidFill>
              </a:rPr>
              <a:t>splinter</a:t>
            </a:r>
            <a:r>
              <a:rPr lang="en-IE" sz="5000" dirty="0" smtClean="0"/>
              <a:t> in his hand as he lifted the tree branch to one side.</a:t>
            </a:r>
            <a:endParaRPr lang="en-IE" sz="5000" dirty="0"/>
          </a:p>
        </p:txBody>
      </p:sp>
      <p:sp>
        <p:nvSpPr>
          <p:cNvPr id="5" name="TextBox 4"/>
          <p:cNvSpPr txBox="1"/>
          <p:nvPr/>
        </p:nvSpPr>
        <p:spPr>
          <a:xfrm>
            <a:off x="2020821" y="6381328"/>
            <a:ext cx="554461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>
                <a:latin typeface="Segoe Print" panose="02000600000000000000" pitchFamily="2" charset="0"/>
              </a:rPr>
              <a:t>© </a:t>
            </a:r>
            <a:r>
              <a:rPr lang="en-IE" sz="1200" b="1" dirty="0" err="1" smtClean="0">
                <a:latin typeface="Segoe Print" panose="02000600000000000000" pitchFamily="2" charset="0"/>
              </a:rPr>
              <a:t>Seomra</a:t>
            </a:r>
            <a:r>
              <a:rPr lang="en-IE" sz="1200" b="1" dirty="0" smtClean="0">
                <a:latin typeface="Segoe Print" panose="02000600000000000000" pitchFamily="2" charset="0"/>
              </a:rPr>
              <a:t> </a:t>
            </a:r>
            <a:r>
              <a:rPr lang="en-IE" sz="1200" b="1" dirty="0" err="1" smtClean="0">
                <a:latin typeface="Segoe Print" panose="02000600000000000000" pitchFamily="2" charset="0"/>
              </a:rPr>
              <a:t>Ranga</a:t>
            </a:r>
            <a:r>
              <a:rPr lang="en-IE" sz="1200" b="1" dirty="0" smtClean="0">
                <a:latin typeface="Segoe Print" panose="02000600000000000000" pitchFamily="2" charset="0"/>
              </a:rPr>
              <a:t> 2022 www.seomraranga.com</a:t>
            </a:r>
            <a:endParaRPr lang="en-IE" sz="1200" b="1" dirty="0">
              <a:latin typeface="Segoe Print" panose="02000600000000000000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71600" y="1700808"/>
            <a:ext cx="72008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2800" b="1" dirty="0" smtClean="0">
                <a:solidFill>
                  <a:schemeClr val="bg1"/>
                </a:solidFill>
              </a:rPr>
              <a:t>A small, thin, sharp piece of wood that has broken off from the main piece. </a:t>
            </a:r>
            <a:endParaRPr lang="en-IE" sz="2800" b="1" dirty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236296" y="188640"/>
            <a:ext cx="864096" cy="707886"/>
          </a:xfrm>
          <a:prstGeom prst="rect">
            <a:avLst/>
          </a:prstGeom>
          <a:solidFill>
            <a:schemeClr val="bg1"/>
          </a:solidFill>
          <a:ln w="571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IE" sz="2000" dirty="0">
                <a:latin typeface="+mj-lt"/>
              </a:rPr>
              <a:t>Week </a:t>
            </a:r>
            <a:r>
              <a:rPr lang="en-IE" sz="2000" dirty="0" smtClean="0">
                <a:latin typeface="+mj-lt"/>
              </a:rPr>
              <a:t>28A</a:t>
            </a:r>
            <a:endParaRPr lang="en-IE" sz="2000" dirty="0">
              <a:latin typeface="+mj-lt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6314668"/>
            <a:ext cx="1619672" cy="4103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1761877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1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7584" y="44624"/>
            <a:ext cx="7543800" cy="1676400"/>
          </a:xfrm>
        </p:spPr>
        <p:txBody>
          <a:bodyPr>
            <a:normAutofit/>
          </a:bodyPr>
          <a:lstStyle/>
          <a:p>
            <a:r>
              <a:rPr lang="en-IE" sz="9600" dirty="0" smtClean="0">
                <a:ln w="28575">
                  <a:solidFill>
                    <a:schemeClr val="bg1"/>
                  </a:solidFill>
                </a:ln>
              </a:rPr>
              <a:t>PERPLEXED</a:t>
            </a:r>
            <a:endParaRPr lang="en-IE" sz="9600" dirty="0">
              <a:ln w="28575">
                <a:solidFill>
                  <a:schemeClr val="bg1"/>
                </a:solidFill>
              </a:ln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762000" y="3140968"/>
            <a:ext cx="7554416" cy="2726432"/>
          </a:xfrm>
        </p:spPr>
        <p:txBody>
          <a:bodyPr>
            <a:noAutofit/>
          </a:bodyPr>
          <a:lstStyle/>
          <a:p>
            <a:r>
              <a:rPr lang="en-IE" sz="5000" dirty="0" smtClean="0"/>
              <a:t>The old man was </a:t>
            </a:r>
            <a:r>
              <a:rPr lang="en-IE" sz="5400" b="1" dirty="0">
                <a:solidFill>
                  <a:schemeClr val="accent1"/>
                </a:solidFill>
              </a:rPr>
              <a:t>perplexed</a:t>
            </a:r>
            <a:r>
              <a:rPr lang="en-IE" sz="5000" dirty="0" smtClean="0"/>
              <a:t> after reading the instructions for his new TV.</a:t>
            </a:r>
            <a:endParaRPr lang="en-IE" sz="5000" dirty="0"/>
          </a:p>
        </p:txBody>
      </p:sp>
      <p:sp>
        <p:nvSpPr>
          <p:cNvPr id="5" name="TextBox 4"/>
          <p:cNvSpPr txBox="1"/>
          <p:nvPr/>
        </p:nvSpPr>
        <p:spPr>
          <a:xfrm>
            <a:off x="2020821" y="6381328"/>
            <a:ext cx="554461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>
                <a:latin typeface="Segoe Print" panose="02000600000000000000" pitchFamily="2" charset="0"/>
              </a:rPr>
              <a:t>© </a:t>
            </a:r>
            <a:r>
              <a:rPr lang="en-IE" sz="1200" b="1" dirty="0" err="1" smtClean="0">
                <a:latin typeface="Segoe Print" panose="02000600000000000000" pitchFamily="2" charset="0"/>
              </a:rPr>
              <a:t>Seomra</a:t>
            </a:r>
            <a:r>
              <a:rPr lang="en-IE" sz="1200" b="1" dirty="0" smtClean="0">
                <a:latin typeface="Segoe Print" panose="02000600000000000000" pitchFamily="2" charset="0"/>
              </a:rPr>
              <a:t> </a:t>
            </a:r>
            <a:r>
              <a:rPr lang="en-IE" sz="1200" b="1" dirty="0" err="1" smtClean="0">
                <a:latin typeface="Segoe Print" panose="02000600000000000000" pitchFamily="2" charset="0"/>
              </a:rPr>
              <a:t>Ranga</a:t>
            </a:r>
            <a:r>
              <a:rPr lang="en-IE" sz="1200" b="1" dirty="0" smtClean="0">
                <a:latin typeface="Segoe Print" panose="02000600000000000000" pitchFamily="2" charset="0"/>
              </a:rPr>
              <a:t> 2022 www.seomraranga.com</a:t>
            </a:r>
            <a:endParaRPr lang="en-IE" sz="1200" b="1" dirty="0">
              <a:latin typeface="Segoe Print" panose="02000600000000000000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71600" y="1700808"/>
            <a:ext cx="7200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2800" b="1" dirty="0" smtClean="0">
                <a:solidFill>
                  <a:schemeClr val="bg1"/>
                </a:solidFill>
              </a:rPr>
              <a:t>To be puzzled or confused about something.</a:t>
            </a:r>
            <a:endParaRPr lang="en-IE" sz="2800" b="1" dirty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236296" y="188640"/>
            <a:ext cx="864096" cy="707886"/>
          </a:xfrm>
          <a:prstGeom prst="rect">
            <a:avLst/>
          </a:prstGeom>
          <a:solidFill>
            <a:schemeClr val="bg1"/>
          </a:solidFill>
          <a:ln w="571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IE" sz="2000" dirty="0">
                <a:latin typeface="+mj-lt"/>
              </a:rPr>
              <a:t>Week </a:t>
            </a:r>
            <a:r>
              <a:rPr lang="en-IE" sz="2000" dirty="0" smtClean="0">
                <a:latin typeface="+mj-lt"/>
              </a:rPr>
              <a:t>28B</a:t>
            </a:r>
            <a:endParaRPr lang="en-IE" sz="2000" dirty="0">
              <a:latin typeface="+mj-lt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6314668"/>
            <a:ext cx="1619672" cy="4103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719900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1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7584" y="44624"/>
            <a:ext cx="7543800" cy="1676400"/>
          </a:xfrm>
        </p:spPr>
        <p:txBody>
          <a:bodyPr>
            <a:normAutofit/>
          </a:bodyPr>
          <a:lstStyle/>
          <a:p>
            <a:r>
              <a:rPr lang="en-IE" sz="9600" dirty="0" smtClean="0">
                <a:ln w="28575">
                  <a:solidFill>
                    <a:schemeClr val="bg1"/>
                  </a:solidFill>
                </a:ln>
              </a:rPr>
              <a:t>SHRAPNEL</a:t>
            </a:r>
            <a:endParaRPr lang="en-IE" sz="9600" dirty="0">
              <a:ln w="28575">
                <a:solidFill>
                  <a:schemeClr val="bg1"/>
                </a:solidFill>
              </a:ln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762000" y="3140968"/>
            <a:ext cx="7554416" cy="2726432"/>
          </a:xfrm>
        </p:spPr>
        <p:txBody>
          <a:bodyPr>
            <a:noAutofit/>
          </a:bodyPr>
          <a:lstStyle/>
          <a:p>
            <a:r>
              <a:rPr lang="en-IE" sz="5000" dirty="0" smtClean="0"/>
              <a:t>The soldiers were injured by flying </a:t>
            </a:r>
            <a:r>
              <a:rPr lang="en-IE" sz="5400" b="1" dirty="0">
                <a:solidFill>
                  <a:schemeClr val="accent1"/>
                </a:solidFill>
              </a:rPr>
              <a:t>shrapnel</a:t>
            </a:r>
            <a:r>
              <a:rPr lang="en-IE" sz="5000" dirty="0" smtClean="0"/>
              <a:t> after the bomb exploded.</a:t>
            </a:r>
            <a:endParaRPr lang="en-IE" sz="5000" dirty="0"/>
          </a:p>
        </p:txBody>
      </p:sp>
      <p:sp>
        <p:nvSpPr>
          <p:cNvPr id="5" name="TextBox 4"/>
          <p:cNvSpPr txBox="1"/>
          <p:nvPr/>
        </p:nvSpPr>
        <p:spPr>
          <a:xfrm>
            <a:off x="2020821" y="6381328"/>
            <a:ext cx="554461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>
                <a:latin typeface="Segoe Print" panose="02000600000000000000" pitchFamily="2" charset="0"/>
              </a:rPr>
              <a:t>© </a:t>
            </a:r>
            <a:r>
              <a:rPr lang="en-IE" sz="1200" b="1" dirty="0" err="1" smtClean="0">
                <a:latin typeface="Segoe Print" panose="02000600000000000000" pitchFamily="2" charset="0"/>
              </a:rPr>
              <a:t>Seomra</a:t>
            </a:r>
            <a:r>
              <a:rPr lang="en-IE" sz="1200" b="1" dirty="0" smtClean="0">
                <a:latin typeface="Segoe Print" panose="02000600000000000000" pitchFamily="2" charset="0"/>
              </a:rPr>
              <a:t> </a:t>
            </a:r>
            <a:r>
              <a:rPr lang="en-IE" sz="1200" b="1" dirty="0" err="1" smtClean="0">
                <a:latin typeface="Segoe Print" panose="02000600000000000000" pitchFamily="2" charset="0"/>
              </a:rPr>
              <a:t>Ranga</a:t>
            </a:r>
            <a:r>
              <a:rPr lang="en-IE" sz="1200" b="1" dirty="0" smtClean="0">
                <a:latin typeface="Segoe Print" panose="02000600000000000000" pitchFamily="2" charset="0"/>
              </a:rPr>
              <a:t> 2022 www.seomraranga.com</a:t>
            </a:r>
            <a:endParaRPr lang="en-IE" sz="1200" b="1" dirty="0">
              <a:latin typeface="Segoe Print" panose="02000600000000000000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71600" y="1700808"/>
            <a:ext cx="72008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2800" b="1" dirty="0" smtClean="0">
                <a:solidFill>
                  <a:schemeClr val="bg1"/>
                </a:solidFill>
              </a:rPr>
              <a:t>Fragments of a bomb thrown out after an explosion.</a:t>
            </a:r>
            <a:endParaRPr lang="en-IE" sz="2800" b="1" dirty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236296" y="188640"/>
            <a:ext cx="864096" cy="707886"/>
          </a:xfrm>
          <a:prstGeom prst="rect">
            <a:avLst/>
          </a:prstGeom>
          <a:solidFill>
            <a:schemeClr val="bg1"/>
          </a:solidFill>
          <a:ln w="571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IE" sz="2000" dirty="0">
                <a:latin typeface="+mj-lt"/>
              </a:rPr>
              <a:t>Week </a:t>
            </a:r>
            <a:r>
              <a:rPr lang="en-IE" sz="2000" dirty="0" smtClean="0">
                <a:latin typeface="+mj-lt"/>
              </a:rPr>
              <a:t>28C</a:t>
            </a:r>
            <a:endParaRPr lang="en-IE" sz="2000" dirty="0">
              <a:latin typeface="+mj-lt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6314668"/>
            <a:ext cx="1619672" cy="4103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1143505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1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7584" y="44624"/>
            <a:ext cx="7543800" cy="1676400"/>
          </a:xfrm>
        </p:spPr>
        <p:txBody>
          <a:bodyPr>
            <a:normAutofit/>
          </a:bodyPr>
          <a:lstStyle/>
          <a:p>
            <a:r>
              <a:rPr lang="en-IE" sz="9600" dirty="0" smtClean="0">
                <a:ln w="28575">
                  <a:solidFill>
                    <a:schemeClr val="bg1"/>
                  </a:solidFill>
                </a:ln>
              </a:rPr>
              <a:t>SCUFFLE</a:t>
            </a:r>
            <a:endParaRPr lang="en-IE" sz="9600" dirty="0">
              <a:ln w="28575">
                <a:solidFill>
                  <a:schemeClr val="bg1"/>
                </a:solidFill>
              </a:ln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762000" y="3140968"/>
            <a:ext cx="7554416" cy="2726432"/>
          </a:xfrm>
        </p:spPr>
        <p:txBody>
          <a:bodyPr>
            <a:noAutofit/>
          </a:bodyPr>
          <a:lstStyle/>
          <a:p>
            <a:r>
              <a:rPr lang="en-IE" sz="5000" dirty="0" smtClean="0"/>
              <a:t>The opposing fans became involved in a </a:t>
            </a:r>
            <a:r>
              <a:rPr lang="en-IE" sz="5400" b="1" dirty="0">
                <a:solidFill>
                  <a:schemeClr val="accent1"/>
                </a:solidFill>
              </a:rPr>
              <a:t>scuffle</a:t>
            </a:r>
            <a:r>
              <a:rPr lang="en-IE" sz="5000" dirty="0" smtClean="0"/>
              <a:t> as they left the stadium.</a:t>
            </a:r>
            <a:endParaRPr lang="en-IE" sz="5000" dirty="0"/>
          </a:p>
        </p:txBody>
      </p:sp>
      <p:sp>
        <p:nvSpPr>
          <p:cNvPr id="5" name="TextBox 4"/>
          <p:cNvSpPr txBox="1"/>
          <p:nvPr/>
        </p:nvSpPr>
        <p:spPr>
          <a:xfrm>
            <a:off x="2020821" y="6381328"/>
            <a:ext cx="554461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>
                <a:latin typeface="Segoe Print" panose="02000600000000000000" pitchFamily="2" charset="0"/>
              </a:rPr>
              <a:t>© </a:t>
            </a:r>
            <a:r>
              <a:rPr lang="en-IE" sz="1200" b="1" dirty="0" err="1" smtClean="0">
                <a:latin typeface="Segoe Print" panose="02000600000000000000" pitchFamily="2" charset="0"/>
              </a:rPr>
              <a:t>Seomra</a:t>
            </a:r>
            <a:r>
              <a:rPr lang="en-IE" sz="1200" b="1" dirty="0" smtClean="0">
                <a:latin typeface="Segoe Print" panose="02000600000000000000" pitchFamily="2" charset="0"/>
              </a:rPr>
              <a:t> </a:t>
            </a:r>
            <a:r>
              <a:rPr lang="en-IE" sz="1200" b="1" dirty="0" err="1" smtClean="0">
                <a:latin typeface="Segoe Print" panose="02000600000000000000" pitchFamily="2" charset="0"/>
              </a:rPr>
              <a:t>Ranga</a:t>
            </a:r>
            <a:r>
              <a:rPr lang="en-IE" sz="1200" b="1" dirty="0" smtClean="0">
                <a:latin typeface="Segoe Print" panose="02000600000000000000" pitchFamily="2" charset="0"/>
              </a:rPr>
              <a:t> 2022 www.seomraranga.com</a:t>
            </a:r>
            <a:endParaRPr lang="en-IE" sz="1200" b="1" dirty="0">
              <a:latin typeface="Segoe Print" panose="02000600000000000000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71600" y="1700808"/>
            <a:ext cx="7200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2800" b="1" dirty="0" smtClean="0">
                <a:solidFill>
                  <a:schemeClr val="bg1"/>
                </a:solidFill>
              </a:rPr>
              <a:t>A confused struggle or fight.</a:t>
            </a:r>
            <a:endParaRPr lang="en-IE" sz="2800" b="1" dirty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236296" y="188640"/>
            <a:ext cx="864096" cy="707886"/>
          </a:xfrm>
          <a:prstGeom prst="rect">
            <a:avLst/>
          </a:prstGeom>
          <a:solidFill>
            <a:schemeClr val="bg1"/>
          </a:solidFill>
          <a:ln w="571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IE" sz="2000" dirty="0">
                <a:latin typeface="+mj-lt"/>
              </a:rPr>
              <a:t>Week </a:t>
            </a:r>
            <a:r>
              <a:rPr lang="en-IE" sz="2000" dirty="0" smtClean="0">
                <a:latin typeface="+mj-lt"/>
              </a:rPr>
              <a:t>28D</a:t>
            </a:r>
            <a:endParaRPr lang="en-IE" sz="2000" dirty="0">
              <a:latin typeface="+mj-lt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6314668"/>
            <a:ext cx="1619672" cy="4103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7927373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1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7584" y="44624"/>
            <a:ext cx="7543800" cy="1676400"/>
          </a:xfrm>
        </p:spPr>
        <p:txBody>
          <a:bodyPr>
            <a:normAutofit/>
          </a:bodyPr>
          <a:lstStyle/>
          <a:p>
            <a:r>
              <a:rPr lang="en-IE" sz="9000" dirty="0" smtClean="0">
                <a:ln w="28575">
                  <a:solidFill>
                    <a:schemeClr val="bg1"/>
                  </a:solidFill>
                </a:ln>
              </a:rPr>
              <a:t>NECKERCHIEF</a:t>
            </a:r>
            <a:endParaRPr lang="en-IE" sz="9000" dirty="0">
              <a:ln w="28575">
                <a:solidFill>
                  <a:schemeClr val="bg1"/>
                </a:solidFill>
              </a:ln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762000" y="3140968"/>
            <a:ext cx="7554416" cy="2726432"/>
          </a:xfrm>
        </p:spPr>
        <p:txBody>
          <a:bodyPr>
            <a:noAutofit/>
          </a:bodyPr>
          <a:lstStyle/>
          <a:p>
            <a:r>
              <a:rPr lang="en-IE" sz="5000" dirty="0" smtClean="0"/>
              <a:t>The club members all wore the navy blue uniform </a:t>
            </a:r>
            <a:r>
              <a:rPr lang="en-IE" sz="5400" b="1" dirty="0" smtClean="0">
                <a:solidFill>
                  <a:schemeClr val="accent1"/>
                </a:solidFill>
              </a:rPr>
              <a:t>neckerchief</a:t>
            </a:r>
            <a:r>
              <a:rPr lang="en-IE" sz="5000" dirty="0" smtClean="0"/>
              <a:t>.</a:t>
            </a:r>
            <a:endParaRPr lang="en-IE" sz="5000" dirty="0"/>
          </a:p>
        </p:txBody>
      </p:sp>
      <p:sp>
        <p:nvSpPr>
          <p:cNvPr id="5" name="TextBox 4"/>
          <p:cNvSpPr txBox="1"/>
          <p:nvPr/>
        </p:nvSpPr>
        <p:spPr>
          <a:xfrm>
            <a:off x="2020821" y="6381328"/>
            <a:ext cx="554461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>
                <a:latin typeface="Segoe Print" panose="02000600000000000000" pitchFamily="2" charset="0"/>
              </a:rPr>
              <a:t>© </a:t>
            </a:r>
            <a:r>
              <a:rPr lang="en-IE" sz="1200" b="1" dirty="0" err="1" smtClean="0">
                <a:latin typeface="Segoe Print" panose="02000600000000000000" pitchFamily="2" charset="0"/>
              </a:rPr>
              <a:t>Seomra</a:t>
            </a:r>
            <a:r>
              <a:rPr lang="en-IE" sz="1200" b="1" dirty="0" smtClean="0">
                <a:latin typeface="Segoe Print" panose="02000600000000000000" pitchFamily="2" charset="0"/>
              </a:rPr>
              <a:t> </a:t>
            </a:r>
            <a:r>
              <a:rPr lang="en-IE" sz="1200" b="1" dirty="0" err="1" smtClean="0">
                <a:latin typeface="Segoe Print" panose="02000600000000000000" pitchFamily="2" charset="0"/>
              </a:rPr>
              <a:t>Ranga</a:t>
            </a:r>
            <a:r>
              <a:rPr lang="en-IE" sz="1200" b="1" dirty="0" smtClean="0">
                <a:latin typeface="Segoe Print" panose="02000600000000000000" pitchFamily="2" charset="0"/>
              </a:rPr>
              <a:t> 2022 www.seomraranga.com</a:t>
            </a:r>
            <a:endParaRPr lang="en-IE" sz="1200" b="1" dirty="0">
              <a:latin typeface="Segoe Print" panose="02000600000000000000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71600" y="1700808"/>
            <a:ext cx="72008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2800" b="1" dirty="0" smtClean="0">
                <a:solidFill>
                  <a:schemeClr val="bg1"/>
                </a:solidFill>
              </a:rPr>
              <a:t>A piece of cloth or scarf worn around the neck.</a:t>
            </a:r>
            <a:endParaRPr lang="en-IE" sz="2800" b="1" dirty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236296" y="188640"/>
            <a:ext cx="864096" cy="707886"/>
          </a:xfrm>
          <a:prstGeom prst="rect">
            <a:avLst/>
          </a:prstGeom>
          <a:solidFill>
            <a:schemeClr val="bg1"/>
          </a:solidFill>
          <a:ln w="571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IE" sz="2000" dirty="0">
                <a:latin typeface="+mj-lt"/>
              </a:rPr>
              <a:t>Week </a:t>
            </a:r>
            <a:r>
              <a:rPr lang="en-IE" sz="2000" dirty="0" smtClean="0">
                <a:latin typeface="+mj-lt"/>
              </a:rPr>
              <a:t>28E</a:t>
            </a:r>
            <a:endParaRPr lang="en-IE" sz="2000" dirty="0">
              <a:latin typeface="+mj-lt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6314668"/>
            <a:ext cx="1619672" cy="4103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7530308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7584" y="44624"/>
            <a:ext cx="7543800" cy="1676400"/>
          </a:xfrm>
        </p:spPr>
        <p:txBody>
          <a:bodyPr>
            <a:normAutofit/>
          </a:bodyPr>
          <a:lstStyle/>
          <a:p>
            <a:r>
              <a:rPr lang="en-IE" sz="9600" dirty="0" smtClean="0">
                <a:ln w="28575">
                  <a:solidFill>
                    <a:schemeClr val="bg1"/>
                  </a:solidFill>
                </a:ln>
              </a:rPr>
              <a:t>SCALPEL</a:t>
            </a:r>
            <a:endParaRPr lang="en-IE" sz="9600" dirty="0">
              <a:ln w="28575">
                <a:solidFill>
                  <a:schemeClr val="bg1"/>
                </a:solidFill>
              </a:ln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762000" y="3140968"/>
            <a:ext cx="7554416" cy="2726432"/>
          </a:xfrm>
          <a:ln>
            <a:noFill/>
          </a:ln>
        </p:spPr>
        <p:txBody>
          <a:bodyPr>
            <a:noAutofit/>
          </a:bodyPr>
          <a:lstStyle/>
          <a:p>
            <a:r>
              <a:rPr lang="en-IE" sz="6000" dirty="0" smtClean="0"/>
              <a:t>The surgeon held the </a:t>
            </a:r>
            <a:r>
              <a:rPr lang="en-IE" sz="6000" b="1" dirty="0">
                <a:solidFill>
                  <a:schemeClr val="accent1"/>
                </a:solidFill>
              </a:rPr>
              <a:t>scalpel</a:t>
            </a:r>
            <a:r>
              <a:rPr lang="en-IE" sz="6000" dirty="0" smtClean="0"/>
              <a:t> tightly, ready to make the first incision.</a:t>
            </a:r>
            <a:endParaRPr lang="en-IE" sz="6000" dirty="0"/>
          </a:p>
        </p:txBody>
      </p:sp>
      <p:sp>
        <p:nvSpPr>
          <p:cNvPr id="5" name="TextBox 4"/>
          <p:cNvSpPr txBox="1"/>
          <p:nvPr/>
        </p:nvSpPr>
        <p:spPr>
          <a:xfrm>
            <a:off x="2020821" y="6381328"/>
            <a:ext cx="554461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>
                <a:latin typeface="Segoe Print" panose="02000600000000000000" pitchFamily="2" charset="0"/>
              </a:rPr>
              <a:t>© </a:t>
            </a:r>
            <a:r>
              <a:rPr lang="en-IE" sz="1200" b="1" dirty="0" err="1" smtClean="0">
                <a:latin typeface="Segoe Print" panose="02000600000000000000" pitchFamily="2" charset="0"/>
              </a:rPr>
              <a:t>Seomra</a:t>
            </a:r>
            <a:r>
              <a:rPr lang="en-IE" sz="1200" b="1" dirty="0" smtClean="0">
                <a:latin typeface="Segoe Print" panose="02000600000000000000" pitchFamily="2" charset="0"/>
              </a:rPr>
              <a:t> </a:t>
            </a:r>
            <a:r>
              <a:rPr lang="en-IE" sz="1200" b="1" dirty="0" err="1" smtClean="0">
                <a:latin typeface="Segoe Print" panose="02000600000000000000" pitchFamily="2" charset="0"/>
              </a:rPr>
              <a:t>Ranga</a:t>
            </a:r>
            <a:r>
              <a:rPr lang="en-IE" sz="1200" b="1" dirty="0" smtClean="0">
                <a:latin typeface="Segoe Print" panose="02000600000000000000" pitchFamily="2" charset="0"/>
              </a:rPr>
              <a:t> 2022 www.seomraranga.com</a:t>
            </a:r>
            <a:endParaRPr lang="en-IE" sz="1200" b="1" dirty="0">
              <a:latin typeface="Segoe Print" panose="02000600000000000000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71600" y="1700808"/>
            <a:ext cx="72008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2800" b="1" dirty="0" smtClean="0">
                <a:solidFill>
                  <a:schemeClr val="bg1"/>
                </a:solidFill>
              </a:rPr>
              <a:t>A small, sharp knife used by a surgeon during an operation.</a:t>
            </a:r>
            <a:endParaRPr lang="en-IE" sz="2800" b="1" dirty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236296" y="188640"/>
            <a:ext cx="864096" cy="707886"/>
          </a:xfrm>
          <a:prstGeom prst="rect">
            <a:avLst/>
          </a:prstGeom>
          <a:solidFill>
            <a:schemeClr val="bg1"/>
          </a:solidFill>
          <a:ln w="571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IE" sz="2000" dirty="0">
                <a:latin typeface="+mj-lt"/>
              </a:rPr>
              <a:t>Week </a:t>
            </a:r>
            <a:r>
              <a:rPr lang="en-IE" sz="2000" dirty="0" smtClean="0">
                <a:latin typeface="+mj-lt"/>
              </a:rPr>
              <a:t>3C</a:t>
            </a:r>
            <a:endParaRPr lang="en-IE" sz="2000" dirty="0">
              <a:latin typeface="+mj-lt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6314668"/>
            <a:ext cx="1619672" cy="4103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4008850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1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E" sz="9600" dirty="0" smtClean="0"/>
              <a:t>WEEK </a:t>
            </a:r>
            <a:r>
              <a:rPr lang="en-IE" sz="9600" dirty="0" smtClean="0"/>
              <a:t>29</a:t>
            </a:r>
            <a:endParaRPr lang="en-IE" sz="9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IE" sz="4400" b="1" dirty="0" smtClean="0"/>
              <a:t>MOSAIC</a:t>
            </a:r>
          </a:p>
          <a:p>
            <a:r>
              <a:rPr lang="en-IE" sz="4400" b="1" dirty="0" smtClean="0"/>
              <a:t>LOGGERHEADS</a:t>
            </a:r>
          </a:p>
          <a:p>
            <a:r>
              <a:rPr lang="en-IE" sz="4400" b="1" dirty="0" smtClean="0"/>
              <a:t>CONCUR</a:t>
            </a:r>
          </a:p>
          <a:p>
            <a:r>
              <a:rPr lang="en-IE" sz="4400" b="1" dirty="0" smtClean="0"/>
              <a:t>HORTICULTURE</a:t>
            </a:r>
          </a:p>
          <a:p>
            <a:r>
              <a:rPr lang="en-IE" sz="4400" b="1" dirty="0" smtClean="0"/>
              <a:t>FOB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051720" y="6381328"/>
            <a:ext cx="554461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>
                <a:latin typeface="Segoe Print" panose="02000600000000000000" pitchFamily="2" charset="0"/>
              </a:rPr>
              <a:t>© </a:t>
            </a:r>
            <a:r>
              <a:rPr lang="en-IE" sz="1200" b="1" dirty="0" err="1" smtClean="0">
                <a:latin typeface="Segoe Print" panose="02000600000000000000" pitchFamily="2" charset="0"/>
              </a:rPr>
              <a:t>Seomra</a:t>
            </a:r>
            <a:r>
              <a:rPr lang="en-IE" sz="1200" b="1" dirty="0" smtClean="0">
                <a:latin typeface="Segoe Print" panose="02000600000000000000" pitchFamily="2" charset="0"/>
              </a:rPr>
              <a:t> </a:t>
            </a:r>
            <a:r>
              <a:rPr lang="en-IE" sz="1200" b="1" dirty="0" err="1" smtClean="0">
                <a:latin typeface="Segoe Print" panose="02000600000000000000" pitchFamily="2" charset="0"/>
              </a:rPr>
              <a:t>Ranga</a:t>
            </a:r>
            <a:r>
              <a:rPr lang="en-IE" sz="1200" b="1" dirty="0" smtClean="0">
                <a:latin typeface="Segoe Print" panose="02000600000000000000" pitchFamily="2" charset="0"/>
              </a:rPr>
              <a:t> 2022 www.seomraranga.com</a:t>
            </a:r>
            <a:endParaRPr lang="en-IE" sz="1200" b="1" dirty="0">
              <a:latin typeface="Segoe Print" panose="02000600000000000000" pitchFamily="2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6314668"/>
            <a:ext cx="1619672" cy="4103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2290128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1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7584" y="44624"/>
            <a:ext cx="7543800" cy="1676400"/>
          </a:xfrm>
        </p:spPr>
        <p:txBody>
          <a:bodyPr>
            <a:normAutofit/>
          </a:bodyPr>
          <a:lstStyle/>
          <a:p>
            <a:r>
              <a:rPr lang="en-IE" sz="9600" dirty="0" smtClean="0">
                <a:ln w="28575">
                  <a:solidFill>
                    <a:schemeClr val="bg1"/>
                  </a:solidFill>
                </a:ln>
              </a:rPr>
              <a:t>MOSAIC</a:t>
            </a:r>
            <a:endParaRPr lang="en-IE" sz="9600" dirty="0">
              <a:ln w="28575">
                <a:solidFill>
                  <a:schemeClr val="bg1"/>
                </a:solidFill>
              </a:ln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762000" y="3140968"/>
            <a:ext cx="7554416" cy="2726432"/>
          </a:xfrm>
        </p:spPr>
        <p:txBody>
          <a:bodyPr>
            <a:noAutofit/>
          </a:bodyPr>
          <a:lstStyle/>
          <a:p>
            <a:r>
              <a:rPr lang="en-IE" sz="5000" dirty="0" smtClean="0"/>
              <a:t>The artist created a stunning, colourful </a:t>
            </a:r>
            <a:r>
              <a:rPr lang="en-IE" sz="5400" b="1" dirty="0">
                <a:solidFill>
                  <a:schemeClr val="accent1"/>
                </a:solidFill>
              </a:rPr>
              <a:t>mosaic</a:t>
            </a:r>
            <a:r>
              <a:rPr lang="en-IE" sz="5000" dirty="0" smtClean="0"/>
              <a:t> on the wall inside the foyer.</a:t>
            </a:r>
            <a:endParaRPr lang="en-IE" sz="5000" dirty="0"/>
          </a:p>
        </p:txBody>
      </p:sp>
      <p:sp>
        <p:nvSpPr>
          <p:cNvPr id="5" name="TextBox 4"/>
          <p:cNvSpPr txBox="1"/>
          <p:nvPr/>
        </p:nvSpPr>
        <p:spPr>
          <a:xfrm>
            <a:off x="2020821" y="6381328"/>
            <a:ext cx="554461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>
                <a:latin typeface="Segoe Print" panose="02000600000000000000" pitchFamily="2" charset="0"/>
              </a:rPr>
              <a:t>© </a:t>
            </a:r>
            <a:r>
              <a:rPr lang="en-IE" sz="1200" b="1" dirty="0" err="1" smtClean="0">
                <a:latin typeface="Segoe Print" panose="02000600000000000000" pitchFamily="2" charset="0"/>
              </a:rPr>
              <a:t>Seomra</a:t>
            </a:r>
            <a:r>
              <a:rPr lang="en-IE" sz="1200" b="1" dirty="0" smtClean="0">
                <a:latin typeface="Segoe Print" panose="02000600000000000000" pitchFamily="2" charset="0"/>
              </a:rPr>
              <a:t> </a:t>
            </a:r>
            <a:r>
              <a:rPr lang="en-IE" sz="1200" b="1" dirty="0" err="1" smtClean="0">
                <a:latin typeface="Segoe Print" panose="02000600000000000000" pitchFamily="2" charset="0"/>
              </a:rPr>
              <a:t>Ranga</a:t>
            </a:r>
            <a:r>
              <a:rPr lang="en-IE" sz="1200" b="1" dirty="0" smtClean="0">
                <a:latin typeface="Segoe Print" panose="02000600000000000000" pitchFamily="2" charset="0"/>
              </a:rPr>
              <a:t> 2022 www.seomraranga.com</a:t>
            </a:r>
            <a:endParaRPr lang="en-IE" sz="1200" b="1" dirty="0">
              <a:latin typeface="Segoe Print" panose="02000600000000000000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71600" y="1700808"/>
            <a:ext cx="72008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2800" b="1" dirty="0" smtClean="0">
                <a:solidFill>
                  <a:schemeClr val="bg1"/>
                </a:solidFill>
              </a:rPr>
              <a:t>A picture or pattern created by arranging small pieces of stone, glass, paper etc.</a:t>
            </a:r>
            <a:endParaRPr lang="en-IE" sz="2800" b="1" dirty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236296" y="188640"/>
            <a:ext cx="864096" cy="707886"/>
          </a:xfrm>
          <a:prstGeom prst="rect">
            <a:avLst/>
          </a:prstGeom>
          <a:solidFill>
            <a:schemeClr val="bg1"/>
          </a:solidFill>
          <a:ln w="571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IE" sz="2000" dirty="0">
                <a:latin typeface="+mj-lt"/>
              </a:rPr>
              <a:t>Week </a:t>
            </a:r>
            <a:r>
              <a:rPr lang="en-IE" sz="2000" dirty="0" smtClean="0">
                <a:latin typeface="+mj-lt"/>
              </a:rPr>
              <a:t>29A</a:t>
            </a:r>
            <a:endParaRPr lang="en-IE" sz="2000" dirty="0">
              <a:latin typeface="+mj-lt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6314668"/>
            <a:ext cx="1619672" cy="4103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718323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1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7584" y="44624"/>
            <a:ext cx="7543800" cy="1676400"/>
          </a:xfrm>
        </p:spPr>
        <p:txBody>
          <a:bodyPr>
            <a:normAutofit/>
          </a:bodyPr>
          <a:lstStyle/>
          <a:p>
            <a:r>
              <a:rPr lang="en-IE" sz="8800" dirty="0" smtClean="0">
                <a:ln w="28575">
                  <a:solidFill>
                    <a:schemeClr val="bg1"/>
                  </a:solidFill>
                </a:ln>
              </a:rPr>
              <a:t>LOGGERHEADS</a:t>
            </a:r>
            <a:endParaRPr lang="en-IE" sz="8800" dirty="0">
              <a:ln w="28575">
                <a:solidFill>
                  <a:schemeClr val="bg1"/>
                </a:solidFill>
              </a:ln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762000" y="3140968"/>
            <a:ext cx="7554416" cy="2726432"/>
          </a:xfrm>
        </p:spPr>
        <p:txBody>
          <a:bodyPr>
            <a:noAutofit/>
          </a:bodyPr>
          <a:lstStyle/>
          <a:p>
            <a:r>
              <a:rPr lang="en-IE" sz="5000" dirty="0" smtClean="0"/>
              <a:t>The neighbours were at </a:t>
            </a:r>
            <a:r>
              <a:rPr lang="en-IE" sz="5400" b="1" dirty="0">
                <a:solidFill>
                  <a:schemeClr val="accent1"/>
                </a:solidFill>
              </a:rPr>
              <a:t>loggerheads</a:t>
            </a:r>
            <a:r>
              <a:rPr lang="en-IE" sz="5000" dirty="0" smtClean="0"/>
              <a:t> with each other over street parking.</a:t>
            </a:r>
            <a:endParaRPr lang="en-IE" sz="5000" dirty="0"/>
          </a:p>
        </p:txBody>
      </p:sp>
      <p:sp>
        <p:nvSpPr>
          <p:cNvPr id="5" name="TextBox 4"/>
          <p:cNvSpPr txBox="1"/>
          <p:nvPr/>
        </p:nvSpPr>
        <p:spPr>
          <a:xfrm>
            <a:off x="2020821" y="6381328"/>
            <a:ext cx="554461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>
                <a:latin typeface="Segoe Print" panose="02000600000000000000" pitchFamily="2" charset="0"/>
              </a:rPr>
              <a:t>© </a:t>
            </a:r>
            <a:r>
              <a:rPr lang="en-IE" sz="1200" b="1" dirty="0" err="1" smtClean="0">
                <a:latin typeface="Segoe Print" panose="02000600000000000000" pitchFamily="2" charset="0"/>
              </a:rPr>
              <a:t>Seomra</a:t>
            </a:r>
            <a:r>
              <a:rPr lang="en-IE" sz="1200" b="1" dirty="0" smtClean="0">
                <a:latin typeface="Segoe Print" panose="02000600000000000000" pitchFamily="2" charset="0"/>
              </a:rPr>
              <a:t> </a:t>
            </a:r>
            <a:r>
              <a:rPr lang="en-IE" sz="1200" b="1" dirty="0" err="1" smtClean="0">
                <a:latin typeface="Segoe Print" panose="02000600000000000000" pitchFamily="2" charset="0"/>
              </a:rPr>
              <a:t>Ranga</a:t>
            </a:r>
            <a:r>
              <a:rPr lang="en-IE" sz="1200" b="1" dirty="0" smtClean="0">
                <a:latin typeface="Segoe Print" panose="02000600000000000000" pitchFamily="2" charset="0"/>
              </a:rPr>
              <a:t> 2022 www.seomraranga.com</a:t>
            </a:r>
            <a:endParaRPr lang="en-IE" sz="1200" b="1" dirty="0">
              <a:latin typeface="Segoe Print" panose="02000600000000000000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71600" y="1700808"/>
            <a:ext cx="72008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2800" b="1" dirty="0" smtClean="0">
                <a:solidFill>
                  <a:schemeClr val="bg1"/>
                </a:solidFill>
              </a:rPr>
              <a:t>To be in a disagreement or dispute with someone about something.</a:t>
            </a:r>
            <a:endParaRPr lang="en-IE" sz="2800" b="1" dirty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236296" y="188640"/>
            <a:ext cx="864096" cy="707886"/>
          </a:xfrm>
          <a:prstGeom prst="rect">
            <a:avLst/>
          </a:prstGeom>
          <a:solidFill>
            <a:schemeClr val="bg1"/>
          </a:solidFill>
          <a:ln w="571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IE" sz="2000" dirty="0">
                <a:latin typeface="+mj-lt"/>
              </a:rPr>
              <a:t>Week </a:t>
            </a:r>
            <a:r>
              <a:rPr lang="en-IE" sz="2000" dirty="0" smtClean="0">
                <a:latin typeface="+mj-lt"/>
              </a:rPr>
              <a:t>29B</a:t>
            </a:r>
            <a:endParaRPr lang="en-IE" sz="2000" dirty="0">
              <a:latin typeface="+mj-lt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6314668"/>
            <a:ext cx="1619672" cy="4103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4152938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1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7584" y="44624"/>
            <a:ext cx="7543800" cy="1676400"/>
          </a:xfrm>
        </p:spPr>
        <p:txBody>
          <a:bodyPr>
            <a:normAutofit/>
          </a:bodyPr>
          <a:lstStyle/>
          <a:p>
            <a:r>
              <a:rPr lang="en-IE" sz="9600" dirty="0" smtClean="0">
                <a:ln w="28575">
                  <a:solidFill>
                    <a:schemeClr val="bg1"/>
                  </a:solidFill>
                </a:ln>
              </a:rPr>
              <a:t>CONCUR</a:t>
            </a:r>
            <a:endParaRPr lang="en-IE" sz="9600" dirty="0">
              <a:ln w="28575">
                <a:solidFill>
                  <a:schemeClr val="bg1"/>
                </a:solidFill>
              </a:ln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762000" y="3140968"/>
            <a:ext cx="7554416" cy="2726432"/>
          </a:xfrm>
        </p:spPr>
        <p:txBody>
          <a:bodyPr>
            <a:noAutofit/>
          </a:bodyPr>
          <a:lstStyle/>
          <a:p>
            <a:r>
              <a:rPr lang="en-IE" sz="5000" dirty="0" smtClean="0"/>
              <a:t>The partners </a:t>
            </a:r>
            <a:r>
              <a:rPr lang="en-IE" sz="5400" b="1" dirty="0">
                <a:solidFill>
                  <a:schemeClr val="accent1"/>
                </a:solidFill>
              </a:rPr>
              <a:t>concurred</a:t>
            </a:r>
            <a:r>
              <a:rPr lang="en-IE" sz="5000" dirty="0" smtClean="0"/>
              <a:t> that the best way to proceed was to close the business.</a:t>
            </a:r>
            <a:endParaRPr lang="en-IE" sz="5000" dirty="0"/>
          </a:p>
        </p:txBody>
      </p:sp>
      <p:sp>
        <p:nvSpPr>
          <p:cNvPr id="5" name="TextBox 4"/>
          <p:cNvSpPr txBox="1"/>
          <p:nvPr/>
        </p:nvSpPr>
        <p:spPr>
          <a:xfrm>
            <a:off x="2020821" y="6381328"/>
            <a:ext cx="554461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>
                <a:latin typeface="Segoe Print" panose="02000600000000000000" pitchFamily="2" charset="0"/>
              </a:rPr>
              <a:t>© </a:t>
            </a:r>
            <a:r>
              <a:rPr lang="en-IE" sz="1200" b="1" dirty="0" err="1" smtClean="0">
                <a:latin typeface="Segoe Print" panose="02000600000000000000" pitchFamily="2" charset="0"/>
              </a:rPr>
              <a:t>Seomra</a:t>
            </a:r>
            <a:r>
              <a:rPr lang="en-IE" sz="1200" b="1" dirty="0" smtClean="0">
                <a:latin typeface="Segoe Print" panose="02000600000000000000" pitchFamily="2" charset="0"/>
              </a:rPr>
              <a:t> </a:t>
            </a:r>
            <a:r>
              <a:rPr lang="en-IE" sz="1200" b="1" dirty="0" err="1" smtClean="0">
                <a:latin typeface="Segoe Print" panose="02000600000000000000" pitchFamily="2" charset="0"/>
              </a:rPr>
              <a:t>Ranga</a:t>
            </a:r>
            <a:r>
              <a:rPr lang="en-IE" sz="1200" b="1" dirty="0" smtClean="0">
                <a:latin typeface="Segoe Print" panose="02000600000000000000" pitchFamily="2" charset="0"/>
              </a:rPr>
              <a:t> 2022 www.seomraranga.com</a:t>
            </a:r>
            <a:endParaRPr lang="en-IE" sz="1200" b="1" dirty="0">
              <a:latin typeface="Segoe Print" panose="02000600000000000000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71600" y="1700808"/>
            <a:ext cx="72008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2800" b="1" dirty="0" smtClean="0">
                <a:solidFill>
                  <a:schemeClr val="bg1"/>
                </a:solidFill>
              </a:rPr>
              <a:t>To be in agreement with someone or their opinion.</a:t>
            </a:r>
            <a:endParaRPr lang="en-IE" sz="2800" b="1" dirty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236296" y="188640"/>
            <a:ext cx="864096" cy="707886"/>
          </a:xfrm>
          <a:prstGeom prst="rect">
            <a:avLst/>
          </a:prstGeom>
          <a:solidFill>
            <a:schemeClr val="bg1"/>
          </a:solidFill>
          <a:ln w="571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IE" sz="2000" dirty="0">
                <a:latin typeface="+mj-lt"/>
              </a:rPr>
              <a:t>Week </a:t>
            </a:r>
            <a:r>
              <a:rPr lang="en-IE" sz="2000" dirty="0" smtClean="0">
                <a:latin typeface="+mj-lt"/>
              </a:rPr>
              <a:t>29C</a:t>
            </a:r>
            <a:endParaRPr lang="en-IE" sz="2000" dirty="0">
              <a:latin typeface="+mj-lt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6314668"/>
            <a:ext cx="1619672" cy="4103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1392831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1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7584" y="44624"/>
            <a:ext cx="7543800" cy="1676400"/>
          </a:xfrm>
        </p:spPr>
        <p:txBody>
          <a:bodyPr>
            <a:normAutofit/>
          </a:bodyPr>
          <a:lstStyle/>
          <a:p>
            <a:r>
              <a:rPr lang="en-IE" sz="8600" dirty="0" smtClean="0">
                <a:ln w="28575">
                  <a:solidFill>
                    <a:schemeClr val="bg1"/>
                  </a:solidFill>
                </a:ln>
              </a:rPr>
              <a:t>HORTICULTURE</a:t>
            </a:r>
            <a:endParaRPr lang="en-IE" sz="8600" dirty="0">
              <a:ln w="28575">
                <a:solidFill>
                  <a:schemeClr val="bg1"/>
                </a:solidFill>
              </a:ln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762000" y="3140968"/>
            <a:ext cx="7554416" cy="2726432"/>
          </a:xfrm>
        </p:spPr>
        <p:txBody>
          <a:bodyPr>
            <a:noAutofit/>
          </a:bodyPr>
          <a:lstStyle/>
          <a:p>
            <a:r>
              <a:rPr lang="en-IE" sz="5000" dirty="0" smtClean="0"/>
              <a:t>The man embarked on a newly found interest in </a:t>
            </a:r>
            <a:r>
              <a:rPr lang="en-IE" sz="5400" b="1" dirty="0">
                <a:solidFill>
                  <a:schemeClr val="accent1"/>
                </a:solidFill>
              </a:rPr>
              <a:t>horticulture</a:t>
            </a:r>
            <a:r>
              <a:rPr lang="en-IE" sz="5000" dirty="0" smtClean="0"/>
              <a:t>.</a:t>
            </a:r>
            <a:endParaRPr lang="en-IE" sz="5000" dirty="0"/>
          </a:p>
        </p:txBody>
      </p:sp>
      <p:sp>
        <p:nvSpPr>
          <p:cNvPr id="5" name="TextBox 4"/>
          <p:cNvSpPr txBox="1"/>
          <p:nvPr/>
        </p:nvSpPr>
        <p:spPr>
          <a:xfrm>
            <a:off x="2020821" y="6381328"/>
            <a:ext cx="554461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>
                <a:latin typeface="Segoe Print" panose="02000600000000000000" pitchFamily="2" charset="0"/>
              </a:rPr>
              <a:t>© </a:t>
            </a:r>
            <a:r>
              <a:rPr lang="en-IE" sz="1200" b="1" dirty="0" err="1" smtClean="0">
                <a:latin typeface="Segoe Print" panose="02000600000000000000" pitchFamily="2" charset="0"/>
              </a:rPr>
              <a:t>Seomra</a:t>
            </a:r>
            <a:r>
              <a:rPr lang="en-IE" sz="1200" b="1" dirty="0" smtClean="0">
                <a:latin typeface="Segoe Print" panose="02000600000000000000" pitchFamily="2" charset="0"/>
              </a:rPr>
              <a:t> </a:t>
            </a:r>
            <a:r>
              <a:rPr lang="en-IE" sz="1200" b="1" dirty="0" err="1" smtClean="0">
                <a:latin typeface="Segoe Print" panose="02000600000000000000" pitchFamily="2" charset="0"/>
              </a:rPr>
              <a:t>Ranga</a:t>
            </a:r>
            <a:r>
              <a:rPr lang="en-IE" sz="1200" b="1" dirty="0" smtClean="0">
                <a:latin typeface="Segoe Print" panose="02000600000000000000" pitchFamily="2" charset="0"/>
              </a:rPr>
              <a:t> 2022 www.seomraranga.com</a:t>
            </a:r>
            <a:endParaRPr lang="en-IE" sz="1200" b="1" dirty="0">
              <a:latin typeface="Segoe Print" panose="02000600000000000000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71600" y="1700808"/>
            <a:ext cx="7200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2800" b="1" dirty="0" smtClean="0">
                <a:solidFill>
                  <a:schemeClr val="bg1"/>
                </a:solidFill>
              </a:rPr>
              <a:t>The cultivation of garden flowers and plants.</a:t>
            </a:r>
            <a:endParaRPr lang="en-IE" sz="2800" b="1" dirty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236296" y="188640"/>
            <a:ext cx="864096" cy="707886"/>
          </a:xfrm>
          <a:prstGeom prst="rect">
            <a:avLst/>
          </a:prstGeom>
          <a:solidFill>
            <a:schemeClr val="bg1"/>
          </a:solidFill>
          <a:ln w="571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IE" sz="2000" dirty="0">
                <a:latin typeface="+mj-lt"/>
              </a:rPr>
              <a:t>Week </a:t>
            </a:r>
            <a:r>
              <a:rPr lang="en-IE" sz="2000" dirty="0" smtClean="0">
                <a:latin typeface="+mj-lt"/>
              </a:rPr>
              <a:t>29D</a:t>
            </a:r>
            <a:endParaRPr lang="en-IE" sz="2000" dirty="0">
              <a:latin typeface="+mj-lt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6314668"/>
            <a:ext cx="1619672" cy="4103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0245684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1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7584" y="44624"/>
            <a:ext cx="7543800" cy="1676400"/>
          </a:xfrm>
        </p:spPr>
        <p:txBody>
          <a:bodyPr>
            <a:normAutofit/>
          </a:bodyPr>
          <a:lstStyle/>
          <a:p>
            <a:r>
              <a:rPr lang="en-IE" sz="9600" dirty="0" smtClean="0">
                <a:ln w="28575">
                  <a:solidFill>
                    <a:schemeClr val="bg1"/>
                  </a:solidFill>
                </a:ln>
              </a:rPr>
              <a:t>FOB</a:t>
            </a:r>
            <a:endParaRPr lang="en-IE" sz="9600" dirty="0">
              <a:ln w="28575">
                <a:solidFill>
                  <a:schemeClr val="bg1"/>
                </a:solidFill>
              </a:ln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762000" y="3140968"/>
            <a:ext cx="7554416" cy="2726432"/>
          </a:xfrm>
        </p:spPr>
        <p:txBody>
          <a:bodyPr>
            <a:noAutofit/>
          </a:bodyPr>
          <a:lstStyle/>
          <a:p>
            <a:r>
              <a:rPr lang="en-IE" sz="5000" dirty="0" smtClean="0"/>
              <a:t>The old lady was </a:t>
            </a:r>
            <a:r>
              <a:rPr lang="en-IE" sz="5400" b="1" dirty="0">
                <a:solidFill>
                  <a:schemeClr val="accent1"/>
                </a:solidFill>
              </a:rPr>
              <a:t>fobbed</a:t>
            </a:r>
            <a:r>
              <a:rPr lang="en-IE" sz="5000" dirty="0" smtClean="0"/>
              <a:t> off with a much cheaper cut of meat by the butcher.</a:t>
            </a:r>
            <a:endParaRPr lang="en-IE" sz="5000" dirty="0"/>
          </a:p>
        </p:txBody>
      </p:sp>
      <p:sp>
        <p:nvSpPr>
          <p:cNvPr id="5" name="TextBox 4"/>
          <p:cNvSpPr txBox="1"/>
          <p:nvPr/>
        </p:nvSpPr>
        <p:spPr>
          <a:xfrm>
            <a:off x="2020821" y="6381328"/>
            <a:ext cx="554461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>
                <a:latin typeface="Segoe Print" panose="02000600000000000000" pitchFamily="2" charset="0"/>
              </a:rPr>
              <a:t>© </a:t>
            </a:r>
            <a:r>
              <a:rPr lang="en-IE" sz="1200" b="1" dirty="0" err="1" smtClean="0">
                <a:latin typeface="Segoe Print" panose="02000600000000000000" pitchFamily="2" charset="0"/>
              </a:rPr>
              <a:t>Seomra</a:t>
            </a:r>
            <a:r>
              <a:rPr lang="en-IE" sz="1200" b="1" dirty="0" smtClean="0">
                <a:latin typeface="Segoe Print" panose="02000600000000000000" pitchFamily="2" charset="0"/>
              </a:rPr>
              <a:t> </a:t>
            </a:r>
            <a:r>
              <a:rPr lang="en-IE" sz="1200" b="1" dirty="0" err="1" smtClean="0">
                <a:latin typeface="Segoe Print" panose="02000600000000000000" pitchFamily="2" charset="0"/>
              </a:rPr>
              <a:t>Ranga</a:t>
            </a:r>
            <a:r>
              <a:rPr lang="en-IE" sz="1200" b="1" dirty="0" smtClean="0">
                <a:latin typeface="Segoe Print" panose="02000600000000000000" pitchFamily="2" charset="0"/>
              </a:rPr>
              <a:t> 2022 www.seomraranga.com</a:t>
            </a:r>
            <a:endParaRPr lang="en-IE" sz="1200" b="1" dirty="0">
              <a:latin typeface="Segoe Print" panose="02000600000000000000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71600" y="1700808"/>
            <a:ext cx="72008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2800" b="1" dirty="0" smtClean="0">
                <a:solidFill>
                  <a:schemeClr val="bg1"/>
                </a:solidFill>
              </a:rPr>
              <a:t>To deceive someone into accepting something of inferior value or quality.</a:t>
            </a:r>
            <a:endParaRPr lang="en-IE" sz="2800" b="1" dirty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236296" y="188640"/>
            <a:ext cx="864096" cy="707886"/>
          </a:xfrm>
          <a:prstGeom prst="rect">
            <a:avLst/>
          </a:prstGeom>
          <a:solidFill>
            <a:schemeClr val="bg1"/>
          </a:solidFill>
          <a:ln w="571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IE" sz="2000" dirty="0">
                <a:latin typeface="+mj-lt"/>
              </a:rPr>
              <a:t>Week </a:t>
            </a:r>
            <a:r>
              <a:rPr lang="en-IE" sz="2000" dirty="0" smtClean="0">
                <a:latin typeface="+mj-lt"/>
              </a:rPr>
              <a:t>29E</a:t>
            </a:r>
            <a:endParaRPr lang="en-IE" sz="2000" dirty="0">
              <a:latin typeface="+mj-lt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6314668"/>
            <a:ext cx="1619672" cy="4103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6032525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1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E" sz="9600" dirty="0" smtClean="0"/>
              <a:t>WEEK </a:t>
            </a:r>
            <a:r>
              <a:rPr lang="en-IE" sz="9600" dirty="0" smtClean="0"/>
              <a:t>30</a:t>
            </a:r>
            <a:endParaRPr lang="en-IE" sz="9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IE" sz="4400" b="1" dirty="0" smtClean="0"/>
              <a:t>DILAPIDATED</a:t>
            </a:r>
          </a:p>
          <a:p>
            <a:r>
              <a:rPr lang="en-IE" sz="4400" b="1" dirty="0" smtClean="0"/>
              <a:t>CROUTON</a:t>
            </a:r>
          </a:p>
          <a:p>
            <a:r>
              <a:rPr lang="en-IE" sz="4400" b="1" dirty="0" smtClean="0"/>
              <a:t>BENEFACTOR</a:t>
            </a:r>
          </a:p>
          <a:p>
            <a:r>
              <a:rPr lang="en-IE" sz="4400" b="1" dirty="0" smtClean="0"/>
              <a:t>MACABRE</a:t>
            </a:r>
          </a:p>
          <a:p>
            <a:r>
              <a:rPr lang="en-IE" sz="4400" b="1" dirty="0" smtClean="0"/>
              <a:t>LINGUIST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051720" y="6381328"/>
            <a:ext cx="554461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>
                <a:latin typeface="Segoe Print" panose="02000600000000000000" pitchFamily="2" charset="0"/>
              </a:rPr>
              <a:t>© </a:t>
            </a:r>
            <a:r>
              <a:rPr lang="en-IE" sz="1200" b="1" dirty="0" err="1" smtClean="0">
                <a:latin typeface="Segoe Print" panose="02000600000000000000" pitchFamily="2" charset="0"/>
              </a:rPr>
              <a:t>Seomra</a:t>
            </a:r>
            <a:r>
              <a:rPr lang="en-IE" sz="1200" b="1" dirty="0" smtClean="0">
                <a:latin typeface="Segoe Print" panose="02000600000000000000" pitchFamily="2" charset="0"/>
              </a:rPr>
              <a:t> </a:t>
            </a:r>
            <a:r>
              <a:rPr lang="en-IE" sz="1200" b="1" dirty="0" err="1" smtClean="0">
                <a:latin typeface="Segoe Print" panose="02000600000000000000" pitchFamily="2" charset="0"/>
              </a:rPr>
              <a:t>Ranga</a:t>
            </a:r>
            <a:r>
              <a:rPr lang="en-IE" sz="1200" b="1" dirty="0" smtClean="0">
                <a:latin typeface="Segoe Print" panose="02000600000000000000" pitchFamily="2" charset="0"/>
              </a:rPr>
              <a:t> 2022 www.seomraranga.com</a:t>
            </a:r>
            <a:endParaRPr lang="en-IE" sz="1200" b="1" dirty="0">
              <a:latin typeface="Segoe Print" panose="02000600000000000000" pitchFamily="2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6314668"/>
            <a:ext cx="1619672" cy="4103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3958923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1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7584" y="44624"/>
            <a:ext cx="7543800" cy="1676400"/>
          </a:xfrm>
        </p:spPr>
        <p:txBody>
          <a:bodyPr>
            <a:normAutofit/>
          </a:bodyPr>
          <a:lstStyle/>
          <a:p>
            <a:r>
              <a:rPr lang="en-IE" sz="9600" dirty="0" smtClean="0">
                <a:ln w="28575">
                  <a:solidFill>
                    <a:schemeClr val="bg1"/>
                  </a:solidFill>
                </a:ln>
              </a:rPr>
              <a:t>DILAPIDATED</a:t>
            </a:r>
            <a:endParaRPr lang="en-IE" sz="9600" dirty="0">
              <a:ln w="28575">
                <a:solidFill>
                  <a:schemeClr val="bg1"/>
                </a:solidFill>
              </a:ln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762000" y="3140968"/>
            <a:ext cx="7554416" cy="2726432"/>
          </a:xfrm>
        </p:spPr>
        <p:txBody>
          <a:bodyPr>
            <a:noAutofit/>
          </a:bodyPr>
          <a:lstStyle/>
          <a:p>
            <a:r>
              <a:rPr lang="en-IE" sz="5000" dirty="0" smtClean="0"/>
              <a:t>The old thatched cottage was </a:t>
            </a:r>
            <a:r>
              <a:rPr lang="en-IE" sz="5400" b="1" dirty="0">
                <a:solidFill>
                  <a:schemeClr val="accent1"/>
                </a:solidFill>
              </a:rPr>
              <a:t>dilapidated</a:t>
            </a:r>
            <a:r>
              <a:rPr lang="en-IE" sz="5000" dirty="0" smtClean="0"/>
              <a:t> after years of neglect by its owner.</a:t>
            </a:r>
            <a:endParaRPr lang="en-IE" sz="5000" dirty="0"/>
          </a:p>
        </p:txBody>
      </p:sp>
      <p:sp>
        <p:nvSpPr>
          <p:cNvPr id="5" name="TextBox 4"/>
          <p:cNvSpPr txBox="1"/>
          <p:nvPr/>
        </p:nvSpPr>
        <p:spPr>
          <a:xfrm>
            <a:off x="2020821" y="6381328"/>
            <a:ext cx="554461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>
                <a:latin typeface="Segoe Print" panose="02000600000000000000" pitchFamily="2" charset="0"/>
              </a:rPr>
              <a:t>© </a:t>
            </a:r>
            <a:r>
              <a:rPr lang="en-IE" sz="1200" b="1" dirty="0" err="1" smtClean="0">
                <a:latin typeface="Segoe Print" panose="02000600000000000000" pitchFamily="2" charset="0"/>
              </a:rPr>
              <a:t>Seomra</a:t>
            </a:r>
            <a:r>
              <a:rPr lang="en-IE" sz="1200" b="1" dirty="0" smtClean="0">
                <a:latin typeface="Segoe Print" panose="02000600000000000000" pitchFamily="2" charset="0"/>
              </a:rPr>
              <a:t> </a:t>
            </a:r>
            <a:r>
              <a:rPr lang="en-IE" sz="1200" b="1" dirty="0" err="1" smtClean="0">
                <a:latin typeface="Segoe Print" panose="02000600000000000000" pitchFamily="2" charset="0"/>
              </a:rPr>
              <a:t>Ranga</a:t>
            </a:r>
            <a:r>
              <a:rPr lang="en-IE" sz="1200" b="1" dirty="0" smtClean="0">
                <a:latin typeface="Segoe Print" panose="02000600000000000000" pitchFamily="2" charset="0"/>
              </a:rPr>
              <a:t> 2022 www.seomraranga.com</a:t>
            </a:r>
            <a:endParaRPr lang="en-IE" sz="1200" b="1" dirty="0">
              <a:latin typeface="Segoe Print" panose="02000600000000000000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71600" y="1700808"/>
            <a:ext cx="72008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2800" b="1" dirty="0" smtClean="0">
                <a:solidFill>
                  <a:schemeClr val="bg1"/>
                </a:solidFill>
              </a:rPr>
              <a:t>Something in a state of disrepair or ruin, caused by age or neglect.</a:t>
            </a:r>
            <a:endParaRPr lang="en-IE" sz="2800" b="1" dirty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236296" y="188640"/>
            <a:ext cx="864096" cy="707886"/>
          </a:xfrm>
          <a:prstGeom prst="rect">
            <a:avLst/>
          </a:prstGeom>
          <a:solidFill>
            <a:schemeClr val="bg1"/>
          </a:solidFill>
          <a:ln w="571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IE" sz="2000" dirty="0">
                <a:latin typeface="+mj-lt"/>
              </a:rPr>
              <a:t>Week </a:t>
            </a:r>
            <a:r>
              <a:rPr lang="en-IE" sz="2000" dirty="0" smtClean="0">
                <a:latin typeface="+mj-lt"/>
              </a:rPr>
              <a:t>30A</a:t>
            </a:r>
            <a:endParaRPr lang="en-IE" sz="2000" dirty="0">
              <a:latin typeface="+mj-lt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6314668"/>
            <a:ext cx="1619672" cy="4103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2803600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1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7584" y="44624"/>
            <a:ext cx="7543800" cy="1676400"/>
          </a:xfrm>
        </p:spPr>
        <p:txBody>
          <a:bodyPr>
            <a:normAutofit/>
          </a:bodyPr>
          <a:lstStyle/>
          <a:p>
            <a:r>
              <a:rPr lang="en-IE" sz="9600" dirty="0" smtClean="0">
                <a:ln w="28575">
                  <a:solidFill>
                    <a:schemeClr val="bg1"/>
                  </a:solidFill>
                </a:ln>
              </a:rPr>
              <a:t>CROUTON</a:t>
            </a:r>
            <a:endParaRPr lang="en-IE" sz="9600" dirty="0">
              <a:ln w="28575">
                <a:solidFill>
                  <a:schemeClr val="bg1"/>
                </a:solidFill>
              </a:ln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762000" y="3140968"/>
            <a:ext cx="7554416" cy="2726432"/>
          </a:xfrm>
        </p:spPr>
        <p:txBody>
          <a:bodyPr>
            <a:noAutofit/>
          </a:bodyPr>
          <a:lstStyle/>
          <a:p>
            <a:r>
              <a:rPr lang="en-IE" sz="5000" dirty="0" smtClean="0"/>
              <a:t>The homemade vegetable soup was topped with herb and garlic </a:t>
            </a:r>
            <a:r>
              <a:rPr lang="en-IE" sz="5400" b="1" dirty="0">
                <a:solidFill>
                  <a:schemeClr val="accent1"/>
                </a:solidFill>
              </a:rPr>
              <a:t>croutons</a:t>
            </a:r>
            <a:r>
              <a:rPr lang="en-IE" sz="5000" dirty="0" smtClean="0"/>
              <a:t>.</a:t>
            </a:r>
            <a:endParaRPr lang="en-IE" sz="5000" dirty="0"/>
          </a:p>
        </p:txBody>
      </p:sp>
      <p:sp>
        <p:nvSpPr>
          <p:cNvPr id="5" name="TextBox 4"/>
          <p:cNvSpPr txBox="1"/>
          <p:nvPr/>
        </p:nvSpPr>
        <p:spPr>
          <a:xfrm>
            <a:off x="2020821" y="6381328"/>
            <a:ext cx="554461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>
                <a:latin typeface="Segoe Print" panose="02000600000000000000" pitchFamily="2" charset="0"/>
              </a:rPr>
              <a:t>© </a:t>
            </a:r>
            <a:r>
              <a:rPr lang="en-IE" sz="1200" b="1" dirty="0" err="1" smtClean="0">
                <a:latin typeface="Segoe Print" panose="02000600000000000000" pitchFamily="2" charset="0"/>
              </a:rPr>
              <a:t>Seomra</a:t>
            </a:r>
            <a:r>
              <a:rPr lang="en-IE" sz="1200" b="1" dirty="0" smtClean="0">
                <a:latin typeface="Segoe Print" panose="02000600000000000000" pitchFamily="2" charset="0"/>
              </a:rPr>
              <a:t> </a:t>
            </a:r>
            <a:r>
              <a:rPr lang="en-IE" sz="1200" b="1" dirty="0" err="1" smtClean="0">
                <a:latin typeface="Segoe Print" panose="02000600000000000000" pitchFamily="2" charset="0"/>
              </a:rPr>
              <a:t>Ranga</a:t>
            </a:r>
            <a:r>
              <a:rPr lang="en-IE" sz="1200" b="1" dirty="0" smtClean="0">
                <a:latin typeface="Segoe Print" panose="02000600000000000000" pitchFamily="2" charset="0"/>
              </a:rPr>
              <a:t> 2022 www.seomraranga.com</a:t>
            </a:r>
            <a:endParaRPr lang="en-IE" sz="1200" b="1" dirty="0">
              <a:latin typeface="Segoe Print" panose="02000600000000000000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71600" y="1700808"/>
            <a:ext cx="72008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2800" b="1" dirty="0" smtClean="0">
                <a:solidFill>
                  <a:schemeClr val="bg1"/>
                </a:solidFill>
              </a:rPr>
              <a:t>Small pieces of fried or toasted bread, served as a garnish with soups or salads.</a:t>
            </a:r>
            <a:endParaRPr lang="en-IE" sz="2800" b="1" dirty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236296" y="188640"/>
            <a:ext cx="864096" cy="707886"/>
          </a:xfrm>
          <a:prstGeom prst="rect">
            <a:avLst/>
          </a:prstGeom>
          <a:solidFill>
            <a:schemeClr val="bg1"/>
          </a:solidFill>
          <a:ln w="571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IE" sz="2000" dirty="0">
                <a:latin typeface="+mj-lt"/>
              </a:rPr>
              <a:t>Week </a:t>
            </a:r>
            <a:r>
              <a:rPr lang="en-IE" sz="2000" dirty="0" smtClean="0">
                <a:latin typeface="+mj-lt"/>
              </a:rPr>
              <a:t>30B</a:t>
            </a:r>
            <a:endParaRPr lang="en-IE" sz="2000" dirty="0">
              <a:latin typeface="+mj-lt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6314668"/>
            <a:ext cx="1619672" cy="4103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10362994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1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7584" y="44624"/>
            <a:ext cx="7543800" cy="1676400"/>
          </a:xfrm>
        </p:spPr>
        <p:txBody>
          <a:bodyPr>
            <a:normAutofit/>
          </a:bodyPr>
          <a:lstStyle/>
          <a:p>
            <a:r>
              <a:rPr lang="en-IE" sz="9600" dirty="0" smtClean="0">
                <a:ln w="28575">
                  <a:solidFill>
                    <a:schemeClr val="bg1"/>
                  </a:solidFill>
                </a:ln>
              </a:rPr>
              <a:t>BENEFACTOR</a:t>
            </a:r>
            <a:endParaRPr lang="en-IE" sz="9600" dirty="0">
              <a:ln w="28575">
                <a:solidFill>
                  <a:schemeClr val="bg1"/>
                </a:solidFill>
              </a:ln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762000" y="3140968"/>
            <a:ext cx="7554416" cy="2726432"/>
          </a:xfrm>
        </p:spPr>
        <p:txBody>
          <a:bodyPr>
            <a:noAutofit/>
          </a:bodyPr>
          <a:lstStyle/>
          <a:p>
            <a:r>
              <a:rPr lang="en-IE" sz="5000" dirty="0" smtClean="0"/>
              <a:t>The charity received a large donation from an anonymous </a:t>
            </a:r>
            <a:r>
              <a:rPr lang="en-IE" sz="5400" b="1" dirty="0">
                <a:solidFill>
                  <a:schemeClr val="accent1"/>
                </a:solidFill>
              </a:rPr>
              <a:t>benefactor</a:t>
            </a:r>
            <a:r>
              <a:rPr lang="en-IE" sz="5000" dirty="0" smtClean="0"/>
              <a:t>.</a:t>
            </a:r>
            <a:endParaRPr lang="en-IE" sz="5000" dirty="0"/>
          </a:p>
        </p:txBody>
      </p:sp>
      <p:sp>
        <p:nvSpPr>
          <p:cNvPr id="5" name="TextBox 4"/>
          <p:cNvSpPr txBox="1"/>
          <p:nvPr/>
        </p:nvSpPr>
        <p:spPr>
          <a:xfrm>
            <a:off x="2020821" y="6381328"/>
            <a:ext cx="554461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>
                <a:latin typeface="Segoe Print" panose="02000600000000000000" pitchFamily="2" charset="0"/>
              </a:rPr>
              <a:t>© </a:t>
            </a:r>
            <a:r>
              <a:rPr lang="en-IE" sz="1200" b="1" dirty="0" err="1" smtClean="0">
                <a:latin typeface="Segoe Print" panose="02000600000000000000" pitchFamily="2" charset="0"/>
              </a:rPr>
              <a:t>Seomra</a:t>
            </a:r>
            <a:r>
              <a:rPr lang="en-IE" sz="1200" b="1" dirty="0" smtClean="0">
                <a:latin typeface="Segoe Print" panose="02000600000000000000" pitchFamily="2" charset="0"/>
              </a:rPr>
              <a:t> </a:t>
            </a:r>
            <a:r>
              <a:rPr lang="en-IE" sz="1200" b="1" dirty="0" err="1" smtClean="0">
                <a:latin typeface="Segoe Print" panose="02000600000000000000" pitchFamily="2" charset="0"/>
              </a:rPr>
              <a:t>Ranga</a:t>
            </a:r>
            <a:r>
              <a:rPr lang="en-IE" sz="1200" b="1" dirty="0" smtClean="0">
                <a:latin typeface="Segoe Print" panose="02000600000000000000" pitchFamily="2" charset="0"/>
              </a:rPr>
              <a:t> 2022 www.seomraranga.com</a:t>
            </a:r>
            <a:endParaRPr lang="en-IE" sz="1200" b="1" dirty="0">
              <a:latin typeface="Segoe Print" panose="02000600000000000000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71600" y="1700808"/>
            <a:ext cx="72008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2800" b="1" dirty="0" smtClean="0">
                <a:solidFill>
                  <a:schemeClr val="bg1"/>
                </a:solidFill>
              </a:rPr>
              <a:t>A person who gives support, especially financial support, to a person, group or cause.</a:t>
            </a:r>
            <a:endParaRPr lang="en-IE" sz="2800" b="1" dirty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236296" y="188640"/>
            <a:ext cx="864096" cy="707886"/>
          </a:xfrm>
          <a:prstGeom prst="rect">
            <a:avLst/>
          </a:prstGeom>
          <a:solidFill>
            <a:schemeClr val="bg1"/>
          </a:solidFill>
          <a:ln w="571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IE" sz="2000" dirty="0">
                <a:latin typeface="+mj-lt"/>
              </a:rPr>
              <a:t>Week </a:t>
            </a:r>
            <a:r>
              <a:rPr lang="en-IE" sz="2000" dirty="0" smtClean="0">
                <a:latin typeface="+mj-lt"/>
              </a:rPr>
              <a:t>30C</a:t>
            </a:r>
            <a:endParaRPr lang="en-IE" sz="2000" dirty="0">
              <a:latin typeface="+mj-lt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6314668"/>
            <a:ext cx="1619672" cy="4103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3071817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7584" y="44624"/>
            <a:ext cx="7543800" cy="1676400"/>
          </a:xfrm>
        </p:spPr>
        <p:txBody>
          <a:bodyPr>
            <a:normAutofit/>
          </a:bodyPr>
          <a:lstStyle/>
          <a:p>
            <a:r>
              <a:rPr lang="en-IE" sz="9600" dirty="0" smtClean="0">
                <a:ln w="28575">
                  <a:solidFill>
                    <a:schemeClr val="bg1"/>
                  </a:solidFill>
                </a:ln>
              </a:rPr>
              <a:t>THROTTLE</a:t>
            </a:r>
            <a:endParaRPr lang="en-IE" sz="9600" dirty="0">
              <a:ln w="28575">
                <a:solidFill>
                  <a:schemeClr val="bg1"/>
                </a:solidFill>
              </a:ln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762000" y="3140968"/>
            <a:ext cx="7554416" cy="2726432"/>
          </a:xfrm>
        </p:spPr>
        <p:txBody>
          <a:bodyPr>
            <a:noAutofit/>
          </a:bodyPr>
          <a:lstStyle/>
          <a:p>
            <a:r>
              <a:rPr lang="en-IE" sz="5000" dirty="0" smtClean="0"/>
              <a:t>The lady felt like </a:t>
            </a:r>
            <a:r>
              <a:rPr lang="en-IE" sz="5000" b="1" dirty="0">
                <a:solidFill>
                  <a:schemeClr val="accent1"/>
                </a:solidFill>
              </a:rPr>
              <a:t>throttling</a:t>
            </a:r>
            <a:r>
              <a:rPr lang="en-IE" sz="5000" dirty="0" smtClean="0"/>
              <a:t> her young son who blurted out about the surprise party.</a:t>
            </a:r>
            <a:endParaRPr lang="en-IE" sz="5000" dirty="0"/>
          </a:p>
        </p:txBody>
      </p:sp>
      <p:sp>
        <p:nvSpPr>
          <p:cNvPr id="5" name="TextBox 4"/>
          <p:cNvSpPr txBox="1"/>
          <p:nvPr/>
        </p:nvSpPr>
        <p:spPr>
          <a:xfrm>
            <a:off x="2020821" y="6381328"/>
            <a:ext cx="554461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>
                <a:latin typeface="Segoe Print" panose="02000600000000000000" pitchFamily="2" charset="0"/>
              </a:rPr>
              <a:t>© </a:t>
            </a:r>
            <a:r>
              <a:rPr lang="en-IE" sz="1200" b="1" dirty="0" err="1" smtClean="0">
                <a:latin typeface="Segoe Print" panose="02000600000000000000" pitchFamily="2" charset="0"/>
              </a:rPr>
              <a:t>Seomra</a:t>
            </a:r>
            <a:r>
              <a:rPr lang="en-IE" sz="1200" b="1" dirty="0" smtClean="0">
                <a:latin typeface="Segoe Print" panose="02000600000000000000" pitchFamily="2" charset="0"/>
              </a:rPr>
              <a:t> </a:t>
            </a:r>
            <a:r>
              <a:rPr lang="en-IE" sz="1200" b="1" dirty="0" err="1" smtClean="0">
                <a:latin typeface="Segoe Print" panose="02000600000000000000" pitchFamily="2" charset="0"/>
              </a:rPr>
              <a:t>Ranga</a:t>
            </a:r>
            <a:r>
              <a:rPr lang="en-IE" sz="1200" b="1" dirty="0" smtClean="0">
                <a:latin typeface="Segoe Print" panose="02000600000000000000" pitchFamily="2" charset="0"/>
              </a:rPr>
              <a:t> 2022 www.seomraranga.com</a:t>
            </a:r>
            <a:endParaRPr lang="en-IE" sz="1200" b="1" dirty="0">
              <a:latin typeface="Segoe Print" panose="02000600000000000000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71600" y="1700808"/>
            <a:ext cx="7200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2800" b="1" dirty="0" smtClean="0">
                <a:solidFill>
                  <a:schemeClr val="bg1"/>
                </a:solidFill>
              </a:rPr>
              <a:t>To choke, strangle or suffocate.</a:t>
            </a:r>
            <a:endParaRPr lang="en-IE" sz="2800" b="1" dirty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236296" y="188640"/>
            <a:ext cx="864096" cy="707886"/>
          </a:xfrm>
          <a:prstGeom prst="rect">
            <a:avLst/>
          </a:prstGeom>
          <a:solidFill>
            <a:schemeClr val="bg1"/>
          </a:solidFill>
          <a:ln w="571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IE" sz="2000" dirty="0">
                <a:latin typeface="+mj-lt"/>
              </a:rPr>
              <a:t>Week </a:t>
            </a:r>
            <a:r>
              <a:rPr lang="en-IE" sz="2000" dirty="0" smtClean="0">
                <a:latin typeface="+mj-lt"/>
              </a:rPr>
              <a:t>3D</a:t>
            </a:r>
            <a:endParaRPr lang="en-IE" sz="2000" dirty="0">
              <a:latin typeface="+mj-lt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6314668"/>
            <a:ext cx="1619672" cy="4103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1803532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1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7584" y="44624"/>
            <a:ext cx="7543800" cy="1676400"/>
          </a:xfrm>
        </p:spPr>
        <p:txBody>
          <a:bodyPr>
            <a:normAutofit/>
          </a:bodyPr>
          <a:lstStyle/>
          <a:p>
            <a:r>
              <a:rPr lang="en-IE" sz="9600" dirty="0" smtClean="0">
                <a:ln w="28575">
                  <a:solidFill>
                    <a:schemeClr val="bg1"/>
                  </a:solidFill>
                </a:ln>
              </a:rPr>
              <a:t>MACABRE</a:t>
            </a:r>
            <a:endParaRPr lang="en-IE" sz="9600" dirty="0">
              <a:ln w="28575">
                <a:solidFill>
                  <a:schemeClr val="bg1"/>
                </a:solidFill>
              </a:ln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762000" y="3140968"/>
            <a:ext cx="7554416" cy="2726432"/>
          </a:xfrm>
        </p:spPr>
        <p:txBody>
          <a:bodyPr>
            <a:noAutofit/>
          </a:bodyPr>
          <a:lstStyle/>
          <a:p>
            <a:r>
              <a:rPr lang="en-IE" sz="5000" dirty="0" smtClean="0"/>
              <a:t>The children watched a </a:t>
            </a:r>
            <a:r>
              <a:rPr lang="en-IE" sz="5400" b="1" dirty="0">
                <a:solidFill>
                  <a:schemeClr val="accent1"/>
                </a:solidFill>
              </a:rPr>
              <a:t>macabre</a:t>
            </a:r>
            <a:r>
              <a:rPr lang="en-IE" sz="5000" dirty="0" smtClean="0"/>
              <a:t> horror movie on Hallowe’en night.</a:t>
            </a:r>
            <a:endParaRPr lang="en-IE" sz="5000" dirty="0"/>
          </a:p>
        </p:txBody>
      </p:sp>
      <p:sp>
        <p:nvSpPr>
          <p:cNvPr id="5" name="TextBox 4"/>
          <p:cNvSpPr txBox="1"/>
          <p:nvPr/>
        </p:nvSpPr>
        <p:spPr>
          <a:xfrm>
            <a:off x="2020821" y="6381328"/>
            <a:ext cx="554461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>
                <a:latin typeface="Segoe Print" panose="02000600000000000000" pitchFamily="2" charset="0"/>
              </a:rPr>
              <a:t>© </a:t>
            </a:r>
            <a:r>
              <a:rPr lang="en-IE" sz="1200" b="1" dirty="0" err="1" smtClean="0">
                <a:latin typeface="Segoe Print" panose="02000600000000000000" pitchFamily="2" charset="0"/>
              </a:rPr>
              <a:t>Seomra</a:t>
            </a:r>
            <a:r>
              <a:rPr lang="en-IE" sz="1200" b="1" dirty="0" smtClean="0">
                <a:latin typeface="Segoe Print" panose="02000600000000000000" pitchFamily="2" charset="0"/>
              </a:rPr>
              <a:t> </a:t>
            </a:r>
            <a:r>
              <a:rPr lang="en-IE" sz="1200" b="1" dirty="0" err="1" smtClean="0">
                <a:latin typeface="Segoe Print" panose="02000600000000000000" pitchFamily="2" charset="0"/>
              </a:rPr>
              <a:t>Ranga</a:t>
            </a:r>
            <a:r>
              <a:rPr lang="en-IE" sz="1200" b="1" dirty="0" smtClean="0">
                <a:latin typeface="Segoe Print" panose="02000600000000000000" pitchFamily="2" charset="0"/>
              </a:rPr>
              <a:t> 2022 www.seomraranga.com</a:t>
            </a:r>
            <a:endParaRPr lang="en-IE" sz="1200" b="1" dirty="0">
              <a:latin typeface="Segoe Print" panose="02000600000000000000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71600" y="1700808"/>
            <a:ext cx="7200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2800" b="1" dirty="0" smtClean="0">
                <a:solidFill>
                  <a:schemeClr val="bg1"/>
                </a:solidFill>
              </a:rPr>
              <a:t>Grim, gruesome, horrifying.</a:t>
            </a:r>
            <a:endParaRPr lang="en-IE" sz="2800" b="1" dirty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236296" y="188640"/>
            <a:ext cx="864096" cy="707886"/>
          </a:xfrm>
          <a:prstGeom prst="rect">
            <a:avLst/>
          </a:prstGeom>
          <a:solidFill>
            <a:schemeClr val="bg1"/>
          </a:solidFill>
          <a:ln w="571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IE" sz="2000" dirty="0">
                <a:latin typeface="+mj-lt"/>
              </a:rPr>
              <a:t>Week </a:t>
            </a:r>
            <a:r>
              <a:rPr lang="en-IE" sz="2000" dirty="0" smtClean="0">
                <a:latin typeface="+mj-lt"/>
              </a:rPr>
              <a:t>30D</a:t>
            </a:r>
            <a:endParaRPr lang="en-IE" sz="2000" dirty="0">
              <a:latin typeface="+mj-lt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6314668"/>
            <a:ext cx="1619672" cy="4103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4427294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1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7584" y="44624"/>
            <a:ext cx="7543800" cy="1676400"/>
          </a:xfrm>
        </p:spPr>
        <p:txBody>
          <a:bodyPr>
            <a:normAutofit/>
          </a:bodyPr>
          <a:lstStyle/>
          <a:p>
            <a:r>
              <a:rPr lang="en-IE" sz="9600" dirty="0" smtClean="0">
                <a:ln w="28575">
                  <a:solidFill>
                    <a:schemeClr val="bg1"/>
                  </a:solidFill>
                </a:ln>
              </a:rPr>
              <a:t>LINGUIST</a:t>
            </a:r>
            <a:endParaRPr lang="en-IE" sz="9600" dirty="0">
              <a:ln w="28575">
                <a:solidFill>
                  <a:schemeClr val="bg1"/>
                </a:solidFill>
              </a:ln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762000" y="3140968"/>
            <a:ext cx="7554416" cy="2726432"/>
          </a:xfrm>
        </p:spPr>
        <p:txBody>
          <a:bodyPr>
            <a:noAutofit/>
          </a:bodyPr>
          <a:lstStyle/>
          <a:p>
            <a:r>
              <a:rPr lang="en-IE" sz="5000" dirty="0" smtClean="0"/>
              <a:t>The talented </a:t>
            </a:r>
            <a:r>
              <a:rPr lang="en-IE" sz="5400" b="1" dirty="0">
                <a:solidFill>
                  <a:schemeClr val="accent1"/>
                </a:solidFill>
              </a:rPr>
              <a:t>linguist</a:t>
            </a:r>
            <a:r>
              <a:rPr lang="en-IE" sz="5000" dirty="0" smtClean="0"/>
              <a:t> worked as a translator in the head office of the firm.</a:t>
            </a:r>
            <a:endParaRPr lang="en-IE" sz="5000" dirty="0"/>
          </a:p>
        </p:txBody>
      </p:sp>
      <p:sp>
        <p:nvSpPr>
          <p:cNvPr id="5" name="TextBox 4"/>
          <p:cNvSpPr txBox="1"/>
          <p:nvPr/>
        </p:nvSpPr>
        <p:spPr>
          <a:xfrm>
            <a:off x="2020821" y="6381328"/>
            <a:ext cx="554461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>
                <a:latin typeface="Segoe Print" panose="02000600000000000000" pitchFamily="2" charset="0"/>
              </a:rPr>
              <a:t>© </a:t>
            </a:r>
            <a:r>
              <a:rPr lang="en-IE" sz="1200" b="1" dirty="0" err="1" smtClean="0">
                <a:latin typeface="Segoe Print" panose="02000600000000000000" pitchFamily="2" charset="0"/>
              </a:rPr>
              <a:t>Seomra</a:t>
            </a:r>
            <a:r>
              <a:rPr lang="en-IE" sz="1200" b="1" dirty="0" smtClean="0">
                <a:latin typeface="Segoe Print" panose="02000600000000000000" pitchFamily="2" charset="0"/>
              </a:rPr>
              <a:t> </a:t>
            </a:r>
            <a:r>
              <a:rPr lang="en-IE" sz="1200" b="1" dirty="0" err="1" smtClean="0">
                <a:latin typeface="Segoe Print" panose="02000600000000000000" pitchFamily="2" charset="0"/>
              </a:rPr>
              <a:t>Ranga</a:t>
            </a:r>
            <a:r>
              <a:rPr lang="en-IE" sz="1200" b="1" dirty="0" smtClean="0">
                <a:latin typeface="Segoe Print" panose="02000600000000000000" pitchFamily="2" charset="0"/>
              </a:rPr>
              <a:t> 2022 www.seomraranga.com</a:t>
            </a:r>
            <a:endParaRPr lang="en-IE" sz="1200" b="1" dirty="0">
              <a:latin typeface="Segoe Print" panose="02000600000000000000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71600" y="1700808"/>
            <a:ext cx="7200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2800" b="1" dirty="0" smtClean="0">
                <a:solidFill>
                  <a:schemeClr val="bg1"/>
                </a:solidFill>
              </a:rPr>
              <a:t>A person skilled in several languages.</a:t>
            </a:r>
            <a:endParaRPr lang="en-IE" sz="2800" b="1" dirty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236296" y="188640"/>
            <a:ext cx="864096" cy="707886"/>
          </a:xfrm>
          <a:prstGeom prst="rect">
            <a:avLst/>
          </a:prstGeom>
          <a:solidFill>
            <a:schemeClr val="bg1"/>
          </a:solidFill>
          <a:ln w="571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IE" sz="2000" dirty="0">
                <a:latin typeface="+mj-lt"/>
              </a:rPr>
              <a:t>Week </a:t>
            </a:r>
            <a:r>
              <a:rPr lang="en-IE" sz="2000" dirty="0" smtClean="0">
                <a:latin typeface="+mj-lt"/>
              </a:rPr>
              <a:t>30E</a:t>
            </a:r>
            <a:endParaRPr lang="en-IE" sz="2000" dirty="0">
              <a:latin typeface="+mj-lt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6314668"/>
            <a:ext cx="1619672" cy="4103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0397315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1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E" sz="9600" dirty="0" smtClean="0"/>
              <a:t>WEEK </a:t>
            </a:r>
            <a:r>
              <a:rPr lang="en-IE" sz="9600" dirty="0" smtClean="0"/>
              <a:t>31</a:t>
            </a:r>
            <a:endParaRPr lang="en-IE" sz="9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IE" sz="4400" b="1" dirty="0" smtClean="0"/>
              <a:t>SUCCESSOR</a:t>
            </a:r>
          </a:p>
          <a:p>
            <a:r>
              <a:rPr lang="en-IE" sz="4400" b="1" dirty="0" smtClean="0"/>
              <a:t>MALEVOLENT</a:t>
            </a:r>
          </a:p>
          <a:p>
            <a:r>
              <a:rPr lang="en-IE" sz="4400" b="1" dirty="0" smtClean="0"/>
              <a:t>LAVISH</a:t>
            </a:r>
          </a:p>
          <a:p>
            <a:r>
              <a:rPr lang="en-IE" sz="4400" b="1" dirty="0" smtClean="0"/>
              <a:t>LENIENT</a:t>
            </a:r>
          </a:p>
          <a:p>
            <a:r>
              <a:rPr lang="en-IE" sz="4400" b="1" dirty="0" smtClean="0"/>
              <a:t>ALIBI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051720" y="6381328"/>
            <a:ext cx="554461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>
                <a:latin typeface="Segoe Print" panose="02000600000000000000" pitchFamily="2" charset="0"/>
              </a:rPr>
              <a:t>© </a:t>
            </a:r>
            <a:r>
              <a:rPr lang="en-IE" sz="1200" b="1" dirty="0" err="1" smtClean="0">
                <a:latin typeface="Segoe Print" panose="02000600000000000000" pitchFamily="2" charset="0"/>
              </a:rPr>
              <a:t>Seomra</a:t>
            </a:r>
            <a:r>
              <a:rPr lang="en-IE" sz="1200" b="1" dirty="0" smtClean="0">
                <a:latin typeface="Segoe Print" panose="02000600000000000000" pitchFamily="2" charset="0"/>
              </a:rPr>
              <a:t> </a:t>
            </a:r>
            <a:r>
              <a:rPr lang="en-IE" sz="1200" b="1" dirty="0" err="1" smtClean="0">
                <a:latin typeface="Segoe Print" panose="02000600000000000000" pitchFamily="2" charset="0"/>
              </a:rPr>
              <a:t>Ranga</a:t>
            </a:r>
            <a:r>
              <a:rPr lang="en-IE" sz="1200" b="1" dirty="0" smtClean="0">
                <a:latin typeface="Segoe Print" panose="02000600000000000000" pitchFamily="2" charset="0"/>
              </a:rPr>
              <a:t> 2022 www.seomraranga.com</a:t>
            </a:r>
            <a:endParaRPr lang="en-IE" sz="1200" b="1" dirty="0">
              <a:latin typeface="Segoe Print" panose="02000600000000000000" pitchFamily="2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6314668"/>
            <a:ext cx="1619672" cy="4103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7627091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1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7584" y="44624"/>
            <a:ext cx="7543800" cy="1676400"/>
          </a:xfrm>
        </p:spPr>
        <p:txBody>
          <a:bodyPr>
            <a:normAutofit/>
          </a:bodyPr>
          <a:lstStyle/>
          <a:p>
            <a:r>
              <a:rPr lang="en-IE" sz="9600" dirty="0" smtClean="0">
                <a:ln w="28575">
                  <a:solidFill>
                    <a:schemeClr val="bg1"/>
                  </a:solidFill>
                </a:ln>
              </a:rPr>
              <a:t>SUCCESSOR</a:t>
            </a:r>
            <a:endParaRPr lang="en-IE" sz="9600" dirty="0">
              <a:ln w="28575">
                <a:solidFill>
                  <a:schemeClr val="bg1"/>
                </a:solidFill>
              </a:ln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762000" y="3140968"/>
            <a:ext cx="7554416" cy="2726432"/>
          </a:xfrm>
        </p:spPr>
        <p:txBody>
          <a:bodyPr>
            <a:noAutofit/>
          </a:bodyPr>
          <a:lstStyle/>
          <a:p>
            <a:r>
              <a:rPr lang="en-IE" sz="5000" dirty="0" smtClean="0"/>
              <a:t>Her </a:t>
            </a:r>
            <a:r>
              <a:rPr lang="en-IE" sz="5400" b="1" dirty="0">
                <a:solidFill>
                  <a:schemeClr val="accent1"/>
                </a:solidFill>
              </a:rPr>
              <a:t>successor</a:t>
            </a:r>
            <a:r>
              <a:rPr lang="en-IE" sz="5000" dirty="0" smtClean="0"/>
              <a:t> in the firm was much more strict in following the rules.</a:t>
            </a:r>
            <a:endParaRPr lang="en-IE" sz="5000" dirty="0"/>
          </a:p>
        </p:txBody>
      </p:sp>
      <p:sp>
        <p:nvSpPr>
          <p:cNvPr id="5" name="TextBox 4"/>
          <p:cNvSpPr txBox="1"/>
          <p:nvPr/>
        </p:nvSpPr>
        <p:spPr>
          <a:xfrm>
            <a:off x="2020821" y="6381328"/>
            <a:ext cx="554461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>
                <a:latin typeface="Segoe Print" panose="02000600000000000000" pitchFamily="2" charset="0"/>
              </a:rPr>
              <a:t>© </a:t>
            </a:r>
            <a:r>
              <a:rPr lang="en-IE" sz="1200" b="1" dirty="0" err="1" smtClean="0">
                <a:latin typeface="Segoe Print" panose="02000600000000000000" pitchFamily="2" charset="0"/>
              </a:rPr>
              <a:t>Seomra</a:t>
            </a:r>
            <a:r>
              <a:rPr lang="en-IE" sz="1200" b="1" dirty="0" smtClean="0">
                <a:latin typeface="Segoe Print" panose="02000600000000000000" pitchFamily="2" charset="0"/>
              </a:rPr>
              <a:t> </a:t>
            </a:r>
            <a:r>
              <a:rPr lang="en-IE" sz="1200" b="1" dirty="0" err="1" smtClean="0">
                <a:latin typeface="Segoe Print" panose="02000600000000000000" pitchFamily="2" charset="0"/>
              </a:rPr>
              <a:t>Ranga</a:t>
            </a:r>
            <a:r>
              <a:rPr lang="en-IE" sz="1200" b="1" dirty="0" smtClean="0">
                <a:latin typeface="Segoe Print" panose="02000600000000000000" pitchFamily="2" charset="0"/>
              </a:rPr>
              <a:t> 2022 www.seomraranga.com</a:t>
            </a:r>
            <a:endParaRPr lang="en-IE" sz="1200" b="1" dirty="0">
              <a:latin typeface="Segoe Print" panose="02000600000000000000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71600" y="1700808"/>
            <a:ext cx="72008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2800" b="1" dirty="0" smtClean="0">
                <a:solidFill>
                  <a:schemeClr val="bg1"/>
                </a:solidFill>
              </a:rPr>
              <a:t>A person who comes after or follows another person in a position, office etc.</a:t>
            </a:r>
            <a:endParaRPr lang="en-IE" sz="2800" b="1" dirty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236296" y="188640"/>
            <a:ext cx="864096" cy="707886"/>
          </a:xfrm>
          <a:prstGeom prst="rect">
            <a:avLst/>
          </a:prstGeom>
          <a:solidFill>
            <a:schemeClr val="bg1"/>
          </a:solidFill>
          <a:ln w="571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IE" sz="2000" dirty="0">
                <a:latin typeface="+mj-lt"/>
              </a:rPr>
              <a:t>Week </a:t>
            </a:r>
            <a:r>
              <a:rPr lang="en-IE" sz="2000" dirty="0" smtClean="0">
                <a:latin typeface="+mj-lt"/>
              </a:rPr>
              <a:t>31A</a:t>
            </a:r>
            <a:endParaRPr lang="en-IE" sz="2000" dirty="0">
              <a:latin typeface="+mj-lt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6314668"/>
            <a:ext cx="1619672" cy="4103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4004251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1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7584" y="44624"/>
            <a:ext cx="7543800" cy="1676400"/>
          </a:xfrm>
        </p:spPr>
        <p:txBody>
          <a:bodyPr>
            <a:normAutofit/>
          </a:bodyPr>
          <a:lstStyle/>
          <a:p>
            <a:r>
              <a:rPr lang="en-IE" sz="9600" dirty="0" smtClean="0">
                <a:ln w="28575">
                  <a:solidFill>
                    <a:schemeClr val="bg1"/>
                  </a:solidFill>
                </a:ln>
              </a:rPr>
              <a:t>MALEVOLENT</a:t>
            </a:r>
            <a:endParaRPr lang="en-IE" sz="9600" dirty="0">
              <a:ln w="28575">
                <a:solidFill>
                  <a:schemeClr val="bg1"/>
                </a:solidFill>
              </a:ln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762000" y="3140968"/>
            <a:ext cx="7554416" cy="2726432"/>
          </a:xfrm>
        </p:spPr>
        <p:txBody>
          <a:bodyPr>
            <a:noAutofit/>
          </a:bodyPr>
          <a:lstStyle/>
          <a:p>
            <a:r>
              <a:rPr lang="en-IE" sz="5000" dirty="0" smtClean="0"/>
              <a:t>The imposing ogre stared at the children with </a:t>
            </a:r>
            <a:r>
              <a:rPr lang="en-IE" sz="5400" b="1" dirty="0">
                <a:solidFill>
                  <a:schemeClr val="accent1"/>
                </a:solidFill>
              </a:rPr>
              <a:t>malevolent</a:t>
            </a:r>
            <a:r>
              <a:rPr lang="en-IE" sz="5000" dirty="0" smtClean="0"/>
              <a:t> eyes.</a:t>
            </a:r>
            <a:endParaRPr lang="en-IE" sz="5000" dirty="0"/>
          </a:p>
        </p:txBody>
      </p:sp>
      <p:sp>
        <p:nvSpPr>
          <p:cNvPr id="5" name="TextBox 4"/>
          <p:cNvSpPr txBox="1"/>
          <p:nvPr/>
        </p:nvSpPr>
        <p:spPr>
          <a:xfrm>
            <a:off x="2020821" y="6381328"/>
            <a:ext cx="554461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>
                <a:latin typeface="Segoe Print" panose="02000600000000000000" pitchFamily="2" charset="0"/>
              </a:rPr>
              <a:t>© </a:t>
            </a:r>
            <a:r>
              <a:rPr lang="en-IE" sz="1200" b="1" dirty="0" err="1" smtClean="0">
                <a:latin typeface="Segoe Print" panose="02000600000000000000" pitchFamily="2" charset="0"/>
              </a:rPr>
              <a:t>Seomra</a:t>
            </a:r>
            <a:r>
              <a:rPr lang="en-IE" sz="1200" b="1" dirty="0" smtClean="0">
                <a:latin typeface="Segoe Print" panose="02000600000000000000" pitchFamily="2" charset="0"/>
              </a:rPr>
              <a:t> </a:t>
            </a:r>
            <a:r>
              <a:rPr lang="en-IE" sz="1200" b="1" dirty="0" err="1" smtClean="0">
                <a:latin typeface="Segoe Print" panose="02000600000000000000" pitchFamily="2" charset="0"/>
              </a:rPr>
              <a:t>Ranga</a:t>
            </a:r>
            <a:r>
              <a:rPr lang="en-IE" sz="1200" b="1" dirty="0" smtClean="0">
                <a:latin typeface="Segoe Print" panose="02000600000000000000" pitchFamily="2" charset="0"/>
              </a:rPr>
              <a:t> 2022 www.seomraranga.com</a:t>
            </a:r>
            <a:endParaRPr lang="en-IE" sz="1200" b="1" dirty="0">
              <a:latin typeface="Segoe Print" panose="02000600000000000000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71600" y="1700808"/>
            <a:ext cx="7200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2800" b="1" dirty="0" smtClean="0">
                <a:solidFill>
                  <a:schemeClr val="bg1"/>
                </a:solidFill>
              </a:rPr>
              <a:t>Wishing evil or harm to others.</a:t>
            </a:r>
            <a:endParaRPr lang="en-IE" sz="2800" b="1" dirty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236296" y="188640"/>
            <a:ext cx="864096" cy="707886"/>
          </a:xfrm>
          <a:prstGeom prst="rect">
            <a:avLst/>
          </a:prstGeom>
          <a:solidFill>
            <a:schemeClr val="bg1"/>
          </a:solidFill>
          <a:ln w="571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IE" sz="2000" dirty="0">
                <a:latin typeface="+mj-lt"/>
              </a:rPr>
              <a:t>Week </a:t>
            </a:r>
            <a:r>
              <a:rPr lang="en-IE" sz="2000" dirty="0" smtClean="0">
                <a:latin typeface="+mj-lt"/>
              </a:rPr>
              <a:t>31B</a:t>
            </a:r>
            <a:endParaRPr lang="en-IE" sz="2000" dirty="0">
              <a:latin typeface="+mj-lt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6314668"/>
            <a:ext cx="1619672" cy="4103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7875514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1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7584" y="44624"/>
            <a:ext cx="7543800" cy="1676400"/>
          </a:xfrm>
        </p:spPr>
        <p:txBody>
          <a:bodyPr>
            <a:normAutofit/>
          </a:bodyPr>
          <a:lstStyle/>
          <a:p>
            <a:r>
              <a:rPr lang="en-IE" sz="9600" dirty="0" smtClean="0">
                <a:ln w="28575">
                  <a:solidFill>
                    <a:schemeClr val="bg1"/>
                  </a:solidFill>
                </a:ln>
              </a:rPr>
              <a:t>LAVISH</a:t>
            </a:r>
            <a:endParaRPr lang="en-IE" sz="9600" dirty="0">
              <a:ln w="28575">
                <a:solidFill>
                  <a:schemeClr val="bg1"/>
                </a:solidFill>
              </a:ln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762000" y="3140968"/>
            <a:ext cx="7554416" cy="2726432"/>
          </a:xfrm>
        </p:spPr>
        <p:txBody>
          <a:bodyPr>
            <a:noAutofit/>
          </a:bodyPr>
          <a:lstStyle/>
          <a:p>
            <a:r>
              <a:rPr lang="en-IE" sz="5000" dirty="0" smtClean="0"/>
              <a:t>The wedding ceremony was followed by a </a:t>
            </a:r>
            <a:r>
              <a:rPr lang="en-IE" sz="5400" b="1" dirty="0">
                <a:solidFill>
                  <a:schemeClr val="accent1"/>
                </a:solidFill>
              </a:rPr>
              <a:t>lavish</a:t>
            </a:r>
            <a:r>
              <a:rPr lang="en-IE" sz="5000" dirty="0" smtClean="0"/>
              <a:t> reception in the castle.</a:t>
            </a:r>
            <a:endParaRPr lang="en-IE" sz="5000" dirty="0"/>
          </a:p>
        </p:txBody>
      </p:sp>
      <p:sp>
        <p:nvSpPr>
          <p:cNvPr id="5" name="TextBox 4"/>
          <p:cNvSpPr txBox="1"/>
          <p:nvPr/>
        </p:nvSpPr>
        <p:spPr>
          <a:xfrm>
            <a:off x="2020821" y="6381328"/>
            <a:ext cx="554461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>
                <a:latin typeface="Segoe Print" panose="02000600000000000000" pitchFamily="2" charset="0"/>
              </a:rPr>
              <a:t>© </a:t>
            </a:r>
            <a:r>
              <a:rPr lang="en-IE" sz="1200" b="1" dirty="0" err="1" smtClean="0">
                <a:latin typeface="Segoe Print" panose="02000600000000000000" pitchFamily="2" charset="0"/>
              </a:rPr>
              <a:t>Seomra</a:t>
            </a:r>
            <a:r>
              <a:rPr lang="en-IE" sz="1200" b="1" dirty="0" smtClean="0">
                <a:latin typeface="Segoe Print" panose="02000600000000000000" pitchFamily="2" charset="0"/>
              </a:rPr>
              <a:t> </a:t>
            </a:r>
            <a:r>
              <a:rPr lang="en-IE" sz="1200" b="1" dirty="0" err="1" smtClean="0">
                <a:latin typeface="Segoe Print" panose="02000600000000000000" pitchFamily="2" charset="0"/>
              </a:rPr>
              <a:t>Ranga</a:t>
            </a:r>
            <a:r>
              <a:rPr lang="en-IE" sz="1200" b="1" dirty="0" smtClean="0">
                <a:latin typeface="Segoe Print" panose="02000600000000000000" pitchFamily="2" charset="0"/>
              </a:rPr>
              <a:t> 2022 www.seomraranga.com</a:t>
            </a:r>
            <a:endParaRPr lang="en-IE" sz="1200" b="1" dirty="0">
              <a:latin typeface="Segoe Print" panose="02000600000000000000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71600" y="1700808"/>
            <a:ext cx="72008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2800" b="1" dirty="0" smtClean="0">
                <a:solidFill>
                  <a:schemeClr val="bg1"/>
                </a:solidFill>
              </a:rPr>
              <a:t>Using or giving something in large quantities, generous, excessive.</a:t>
            </a:r>
            <a:endParaRPr lang="en-IE" sz="2800" b="1" dirty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236296" y="188640"/>
            <a:ext cx="864096" cy="707886"/>
          </a:xfrm>
          <a:prstGeom prst="rect">
            <a:avLst/>
          </a:prstGeom>
          <a:solidFill>
            <a:schemeClr val="bg1"/>
          </a:solidFill>
          <a:ln w="571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IE" sz="2000" dirty="0">
                <a:latin typeface="+mj-lt"/>
              </a:rPr>
              <a:t>Week </a:t>
            </a:r>
            <a:r>
              <a:rPr lang="en-IE" sz="2000" dirty="0" smtClean="0">
                <a:latin typeface="+mj-lt"/>
              </a:rPr>
              <a:t>31C</a:t>
            </a:r>
            <a:endParaRPr lang="en-IE" sz="2000" dirty="0">
              <a:latin typeface="+mj-lt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6314668"/>
            <a:ext cx="1619672" cy="4103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357371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1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7584" y="44624"/>
            <a:ext cx="7543800" cy="1676400"/>
          </a:xfrm>
        </p:spPr>
        <p:txBody>
          <a:bodyPr>
            <a:normAutofit/>
          </a:bodyPr>
          <a:lstStyle/>
          <a:p>
            <a:r>
              <a:rPr lang="en-IE" sz="9600" dirty="0" smtClean="0">
                <a:ln w="28575">
                  <a:solidFill>
                    <a:schemeClr val="bg1"/>
                  </a:solidFill>
                </a:ln>
              </a:rPr>
              <a:t>LENIENT</a:t>
            </a:r>
            <a:endParaRPr lang="en-IE" sz="9600" dirty="0">
              <a:ln w="28575">
                <a:solidFill>
                  <a:schemeClr val="bg1"/>
                </a:solidFill>
              </a:ln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762000" y="3140968"/>
            <a:ext cx="7554416" cy="2726432"/>
          </a:xfrm>
        </p:spPr>
        <p:txBody>
          <a:bodyPr>
            <a:noAutofit/>
          </a:bodyPr>
          <a:lstStyle/>
          <a:p>
            <a:r>
              <a:rPr lang="en-IE" sz="5000" dirty="0" smtClean="0"/>
              <a:t>The crowd was shocked at the </a:t>
            </a:r>
            <a:r>
              <a:rPr lang="en-IE" sz="5400" b="1" dirty="0">
                <a:solidFill>
                  <a:schemeClr val="accent1"/>
                </a:solidFill>
              </a:rPr>
              <a:t>lenient</a:t>
            </a:r>
            <a:r>
              <a:rPr lang="en-IE" sz="5000" dirty="0" smtClean="0"/>
              <a:t> sentence imposed by the judge.</a:t>
            </a:r>
            <a:endParaRPr lang="en-IE" sz="5000" dirty="0"/>
          </a:p>
        </p:txBody>
      </p:sp>
      <p:sp>
        <p:nvSpPr>
          <p:cNvPr id="5" name="TextBox 4"/>
          <p:cNvSpPr txBox="1"/>
          <p:nvPr/>
        </p:nvSpPr>
        <p:spPr>
          <a:xfrm>
            <a:off x="2020821" y="6381328"/>
            <a:ext cx="554461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>
                <a:latin typeface="Segoe Print" panose="02000600000000000000" pitchFamily="2" charset="0"/>
              </a:rPr>
              <a:t>© </a:t>
            </a:r>
            <a:r>
              <a:rPr lang="en-IE" sz="1200" b="1" dirty="0" err="1" smtClean="0">
                <a:latin typeface="Segoe Print" panose="02000600000000000000" pitchFamily="2" charset="0"/>
              </a:rPr>
              <a:t>Seomra</a:t>
            </a:r>
            <a:r>
              <a:rPr lang="en-IE" sz="1200" b="1" dirty="0" smtClean="0">
                <a:latin typeface="Segoe Print" panose="02000600000000000000" pitchFamily="2" charset="0"/>
              </a:rPr>
              <a:t> </a:t>
            </a:r>
            <a:r>
              <a:rPr lang="en-IE" sz="1200" b="1" dirty="0" err="1" smtClean="0">
                <a:latin typeface="Segoe Print" panose="02000600000000000000" pitchFamily="2" charset="0"/>
              </a:rPr>
              <a:t>Ranga</a:t>
            </a:r>
            <a:r>
              <a:rPr lang="en-IE" sz="1200" b="1" dirty="0" smtClean="0">
                <a:latin typeface="Segoe Print" panose="02000600000000000000" pitchFamily="2" charset="0"/>
              </a:rPr>
              <a:t> 2022 www.seomraranga.com</a:t>
            </a:r>
            <a:endParaRPr lang="en-IE" sz="1200" b="1" dirty="0">
              <a:latin typeface="Segoe Print" panose="02000600000000000000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71600" y="1700808"/>
            <a:ext cx="7200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2800" b="1" dirty="0" smtClean="0">
                <a:solidFill>
                  <a:schemeClr val="bg1"/>
                </a:solidFill>
              </a:rPr>
              <a:t>A mild punishment, lacking in severity.</a:t>
            </a:r>
            <a:endParaRPr lang="en-IE" sz="2800" b="1" dirty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236296" y="188640"/>
            <a:ext cx="864096" cy="707886"/>
          </a:xfrm>
          <a:prstGeom prst="rect">
            <a:avLst/>
          </a:prstGeom>
          <a:solidFill>
            <a:schemeClr val="bg1"/>
          </a:solidFill>
          <a:ln w="571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IE" sz="2000" dirty="0">
                <a:latin typeface="+mj-lt"/>
              </a:rPr>
              <a:t>Week </a:t>
            </a:r>
            <a:r>
              <a:rPr lang="en-IE" sz="2000" dirty="0" smtClean="0">
                <a:latin typeface="+mj-lt"/>
              </a:rPr>
              <a:t>31D</a:t>
            </a:r>
            <a:endParaRPr lang="en-IE" sz="2000" dirty="0">
              <a:latin typeface="+mj-lt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6314668"/>
            <a:ext cx="1619672" cy="4103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6663869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1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7584" y="44624"/>
            <a:ext cx="7543800" cy="1676400"/>
          </a:xfrm>
        </p:spPr>
        <p:txBody>
          <a:bodyPr>
            <a:normAutofit/>
          </a:bodyPr>
          <a:lstStyle/>
          <a:p>
            <a:r>
              <a:rPr lang="en-IE" sz="9600" dirty="0" smtClean="0">
                <a:ln w="28575">
                  <a:solidFill>
                    <a:schemeClr val="bg1"/>
                  </a:solidFill>
                </a:ln>
              </a:rPr>
              <a:t>ALIBI</a:t>
            </a:r>
            <a:endParaRPr lang="en-IE" sz="9600" dirty="0">
              <a:ln w="28575">
                <a:solidFill>
                  <a:schemeClr val="bg1"/>
                </a:solidFill>
              </a:ln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762000" y="3068960"/>
            <a:ext cx="7554416" cy="2726432"/>
          </a:xfrm>
        </p:spPr>
        <p:txBody>
          <a:bodyPr>
            <a:noAutofit/>
          </a:bodyPr>
          <a:lstStyle/>
          <a:p>
            <a:r>
              <a:rPr lang="en-IE" sz="5000" dirty="0" smtClean="0"/>
              <a:t>The young man provided an </a:t>
            </a:r>
            <a:r>
              <a:rPr lang="en-IE" sz="5400" b="1" dirty="0">
                <a:solidFill>
                  <a:schemeClr val="accent1"/>
                </a:solidFill>
              </a:rPr>
              <a:t>alibi</a:t>
            </a:r>
            <a:r>
              <a:rPr lang="en-IE" sz="5000" dirty="0" smtClean="0"/>
              <a:t> for his friend for the time when the crime occurred.</a:t>
            </a:r>
            <a:endParaRPr lang="en-IE" sz="5000" dirty="0"/>
          </a:p>
        </p:txBody>
      </p:sp>
      <p:sp>
        <p:nvSpPr>
          <p:cNvPr id="5" name="TextBox 4"/>
          <p:cNvSpPr txBox="1"/>
          <p:nvPr/>
        </p:nvSpPr>
        <p:spPr>
          <a:xfrm>
            <a:off x="2020821" y="6381328"/>
            <a:ext cx="554461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>
                <a:latin typeface="Segoe Print" panose="02000600000000000000" pitchFamily="2" charset="0"/>
              </a:rPr>
              <a:t>© </a:t>
            </a:r>
            <a:r>
              <a:rPr lang="en-IE" sz="1200" b="1" dirty="0" err="1" smtClean="0">
                <a:latin typeface="Segoe Print" panose="02000600000000000000" pitchFamily="2" charset="0"/>
              </a:rPr>
              <a:t>Seomra</a:t>
            </a:r>
            <a:r>
              <a:rPr lang="en-IE" sz="1200" b="1" dirty="0" smtClean="0">
                <a:latin typeface="Segoe Print" panose="02000600000000000000" pitchFamily="2" charset="0"/>
              </a:rPr>
              <a:t> </a:t>
            </a:r>
            <a:r>
              <a:rPr lang="en-IE" sz="1200" b="1" dirty="0" err="1" smtClean="0">
                <a:latin typeface="Segoe Print" panose="02000600000000000000" pitchFamily="2" charset="0"/>
              </a:rPr>
              <a:t>Ranga</a:t>
            </a:r>
            <a:r>
              <a:rPr lang="en-IE" sz="1200" b="1" dirty="0" smtClean="0">
                <a:latin typeface="Segoe Print" panose="02000600000000000000" pitchFamily="2" charset="0"/>
              </a:rPr>
              <a:t> 2022 www.seomraranga.com</a:t>
            </a:r>
            <a:endParaRPr lang="en-IE" sz="1200" b="1" dirty="0">
              <a:latin typeface="Segoe Print" panose="02000600000000000000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71600" y="1700808"/>
            <a:ext cx="72008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2800" b="1" dirty="0" smtClean="0">
                <a:solidFill>
                  <a:schemeClr val="bg1"/>
                </a:solidFill>
              </a:rPr>
              <a:t>A claim that when a crime was committed, the accused person was somewhere else.</a:t>
            </a:r>
            <a:endParaRPr lang="en-IE" sz="2800" b="1" dirty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236296" y="188640"/>
            <a:ext cx="864096" cy="707886"/>
          </a:xfrm>
          <a:prstGeom prst="rect">
            <a:avLst/>
          </a:prstGeom>
          <a:solidFill>
            <a:schemeClr val="bg1"/>
          </a:solidFill>
          <a:ln w="571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IE" sz="2000" dirty="0">
                <a:latin typeface="+mj-lt"/>
              </a:rPr>
              <a:t>Week </a:t>
            </a:r>
            <a:r>
              <a:rPr lang="en-IE" sz="2000" dirty="0" smtClean="0">
                <a:latin typeface="+mj-lt"/>
              </a:rPr>
              <a:t>31E</a:t>
            </a:r>
            <a:endParaRPr lang="en-IE" sz="2000" dirty="0">
              <a:latin typeface="+mj-lt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6314668"/>
            <a:ext cx="1619672" cy="4103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0443460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1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E" sz="9600" dirty="0" smtClean="0"/>
              <a:t>WEEK </a:t>
            </a:r>
            <a:r>
              <a:rPr lang="en-IE" sz="9600" dirty="0" smtClean="0"/>
              <a:t>32</a:t>
            </a:r>
            <a:endParaRPr lang="en-IE" sz="9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IE" sz="4400" b="1" dirty="0" smtClean="0"/>
              <a:t>HAMMOCK</a:t>
            </a:r>
          </a:p>
          <a:p>
            <a:r>
              <a:rPr lang="en-IE" sz="4400" b="1" dirty="0" smtClean="0"/>
              <a:t>GAUZE</a:t>
            </a:r>
          </a:p>
          <a:p>
            <a:r>
              <a:rPr lang="en-IE" sz="4400" b="1" dirty="0" smtClean="0"/>
              <a:t>DAPPER</a:t>
            </a:r>
          </a:p>
          <a:p>
            <a:r>
              <a:rPr lang="en-IE" sz="4400" b="1" dirty="0" smtClean="0"/>
              <a:t>NECTARINE</a:t>
            </a:r>
          </a:p>
          <a:p>
            <a:r>
              <a:rPr lang="en-IE" sz="4400" b="1" dirty="0" smtClean="0"/>
              <a:t>STATURE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051720" y="6381328"/>
            <a:ext cx="554461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>
                <a:latin typeface="Segoe Print" panose="02000600000000000000" pitchFamily="2" charset="0"/>
              </a:rPr>
              <a:t>© </a:t>
            </a:r>
            <a:r>
              <a:rPr lang="en-IE" sz="1200" b="1" dirty="0" err="1" smtClean="0">
                <a:latin typeface="Segoe Print" panose="02000600000000000000" pitchFamily="2" charset="0"/>
              </a:rPr>
              <a:t>Seomra</a:t>
            </a:r>
            <a:r>
              <a:rPr lang="en-IE" sz="1200" b="1" dirty="0" smtClean="0">
                <a:latin typeface="Segoe Print" panose="02000600000000000000" pitchFamily="2" charset="0"/>
              </a:rPr>
              <a:t> </a:t>
            </a:r>
            <a:r>
              <a:rPr lang="en-IE" sz="1200" b="1" dirty="0" err="1" smtClean="0">
                <a:latin typeface="Segoe Print" panose="02000600000000000000" pitchFamily="2" charset="0"/>
              </a:rPr>
              <a:t>Ranga</a:t>
            </a:r>
            <a:r>
              <a:rPr lang="en-IE" sz="1200" b="1" dirty="0" smtClean="0">
                <a:latin typeface="Segoe Print" panose="02000600000000000000" pitchFamily="2" charset="0"/>
              </a:rPr>
              <a:t> 2022 www.seomraranga.com</a:t>
            </a:r>
            <a:endParaRPr lang="en-IE" sz="1200" b="1" dirty="0">
              <a:latin typeface="Segoe Print" panose="02000600000000000000" pitchFamily="2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6314668"/>
            <a:ext cx="1619672" cy="4103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2019464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1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7584" y="44624"/>
            <a:ext cx="7543800" cy="1676400"/>
          </a:xfrm>
        </p:spPr>
        <p:txBody>
          <a:bodyPr>
            <a:normAutofit/>
          </a:bodyPr>
          <a:lstStyle/>
          <a:p>
            <a:r>
              <a:rPr lang="en-IE" sz="9600" dirty="0" smtClean="0">
                <a:ln w="28575">
                  <a:solidFill>
                    <a:schemeClr val="bg1"/>
                  </a:solidFill>
                </a:ln>
              </a:rPr>
              <a:t>HAMMOCK</a:t>
            </a:r>
            <a:endParaRPr lang="en-IE" sz="9600" dirty="0">
              <a:ln w="28575">
                <a:solidFill>
                  <a:schemeClr val="bg1"/>
                </a:solidFill>
              </a:ln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762000" y="3140968"/>
            <a:ext cx="7770440" cy="2726432"/>
          </a:xfrm>
        </p:spPr>
        <p:txBody>
          <a:bodyPr>
            <a:noAutofit/>
          </a:bodyPr>
          <a:lstStyle/>
          <a:p>
            <a:r>
              <a:rPr lang="en-IE" sz="5000" dirty="0" smtClean="0"/>
              <a:t>The child lay asleep in the </a:t>
            </a:r>
            <a:r>
              <a:rPr lang="en-IE" sz="5400" b="1" dirty="0">
                <a:solidFill>
                  <a:schemeClr val="accent1"/>
                </a:solidFill>
              </a:rPr>
              <a:t>hammock</a:t>
            </a:r>
            <a:r>
              <a:rPr lang="en-IE" sz="5000" dirty="0" smtClean="0"/>
              <a:t> which was suspended between two trees.</a:t>
            </a:r>
            <a:endParaRPr lang="en-IE" sz="5000" dirty="0"/>
          </a:p>
        </p:txBody>
      </p:sp>
      <p:sp>
        <p:nvSpPr>
          <p:cNvPr id="5" name="TextBox 4"/>
          <p:cNvSpPr txBox="1"/>
          <p:nvPr/>
        </p:nvSpPr>
        <p:spPr>
          <a:xfrm>
            <a:off x="2020821" y="6381328"/>
            <a:ext cx="554461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>
                <a:latin typeface="Segoe Print" panose="02000600000000000000" pitchFamily="2" charset="0"/>
              </a:rPr>
              <a:t>© </a:t>
            </a:r>
            <a:r>
              <a:rPr lang="en-IE" sz="1200" b="1" dirty="0" err="1" smtClean="0">
                <a:latin typeface="Segoe Print" panose="02000600000000000000" pitchFamily="2" charset="0"/>
              </a:rPr>
              <a:t>Seomra</a:t>
            </a:r>
            <a:r>
              <a:rPr lang="en-IE" sz="1200" b="1" dirty="0" smtClean="0">
                <a:latin typeface="Segoe Print" panose="02000600000000000000" pitchFamily="2" charset="0"/>
              </a:rPr>
              <a:t> </a:t>
            </a:r>
            <a:r>
              <a:rPr lang="en-IE" sz="1200" b="1" dirty="0" err="1" smtClean="0">
                <a:latin typeface="Segoe Print" panose="02000600000000000000" pitchFamily="2" charset="0"/>
              </a:rPr>
              <a:t>Ranga</a:t>
            </a:r>
            <a:r>
              <a:rPr lang="en-IE" sz="1200" b="1" dirty="0" smtClean="0">
                <a:latin typeface="Segoe Print" panose="02000600000000000000" pitchFamily="2" charset="0"/>
              </a:rPr>
              <a:t> 2022 www.seomraranga.com</a:t>
            </a:r>
            <a:endParaRPr lang="en-IE" sz="1200" b="1" dirty="0">
              <a:latin typeface="Segoe Print" panose="02000600000000000000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71600" y="1700808"/>
            <a:ext cx="72008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2800" b="1" dirty="0" smtClean="0">
                <a:solidFill>
                  <a:schemeClr val="bg1"/>
                </a:solidFill>
              </a:rPr>
              <a:t>A hanging bed made of canvas, suspended by cords at the ends.</a:t>
            </a:r>
            <a:endParaRPr lang="en-IE" sz="2800" b="1" dirty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236296" y="188640"/>
            <a:ext cx="864096" cy="707886"/>
          </a:xfrm>
          <a:prstGeom prst="rect">
            <a:avLst/>
          </a:prstGeom>
          <a:solidFill>
            <a:schemeClr val="bg1"/>
          </a:solidFill>
          <a:ln w="571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IE" sz="2000" dirty="0">
                <a:latin typeface="+mj-lt"/>
              </a:rPr>
              <a:t>Week </a:t>
            </a:r>
            <a:r>
              <a:rPr lang="en-IE" sz="2000" dirty="0" smtClean="0">
                <a:latin typeface="+mj-lt"/>
              </a:rPr>
              <a:t>32A</a:t>
            </a:r>
            <a:endParaRPr lang="en-IE" sz="2000" dirty="0">
              <a:latin typeface="+mj-lt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6314668"/>
            <a:ext cx="1619672" cy="4103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9448201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7584" y="44624"/>
            <a:ext cx="7543800" cy="1676400"/>
          </a:xfrm>
        </p:spPr>
        <p:txBody>
          <a:bodyPr>
            <a:normAutofit/>
          </a:bodyPr>
          <a:lstStyle/>
          <a:p>
            <a:r>
              <a:rPr lang="en-IE" sz="9600" dirty="0" smtClean="0">
                <a:ln w="28575">
                  <a:solidFill>
                    <a:schemeClr val="bg1"/>
                  </a:solidFill>
                </a:ln>
              </a:rPr>
              <a:t>JOURNALIST</a:t>
            </a:r>
            <a:endParaRPr lang="en-IE" sz="9600" dirty="0">
              <a:ln w="28575">
                <a:solidFill>
                  <a:schemeClr val="bg1"/>
                </a:solidFill>
              </a:ln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762000" y="3140968"/>
            <a:ext cx="7554416" cy="2726432"/>
          </a:xfrm>
        </p:spPr>
        <p:txBody>
          <a:bodyPr>
            <a:noAutofit/>
          </a:bodyPr>
          <a:lstStyle/>
          <a:p>
            <a:r>
              <a:rPr lang="en-IE" sz="5000" dirty="0" smtClean="0"/>
              <a:t>The </a:t>
            </a:r>
            <a:r>
              <a:rPr lang="en-IE" sz="5000" b="1" dirty="0" smtClean="0">
                <a:solidFill>
                  <a:schemeClr val="accent1"/>
                </a:solidFill>
              </a:rPr>
              <a:t>journalist</a:t>
            </a:r>
            <a:r>
              <a:rPr lang="en-IE" sz="5000" dirty="0" smtClean="0"/>
              <a:t> spoke clearly into the microphone, asking questions of the Minister.</a:t>
            </a:r>
            <a:endParaRPr lang="en-IE" sz="5000" dirty="0"/>
          </a:p>
        </p:txBody>
      </p:sp>
      <p:sp>
        <p:nvSpPr>
          <p:cNvPr id="5" name="TextBox 4"/>
          <p:cNvSpPr txBox="1"/>
          <p:nvPr/>
        </p:nvSpPr>
        <p:spPr>
          <a:xfrm>
            <a:off x="2020821" y="6381328"/>
            <a:ext cx="554461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>
                <a:latin typeface="Segoe Print" panose="02000600000000000000" pitchFamily="2" charset="0"/>
              </a:rPr>
              <a:t>© </a:t>
            </a:r>
            <a:r>
              <a:rPr lang="en-IE" sz="1200" b="1" dirty="0" err="1" smtClean="0">
                <a:latin typeface="Segoe Print" panose="02000600000000000000" pitchFamily="2" charset="0"/>
              </a:rPr>
              <a:t>Seomra</a:t>
            </a:r>
            <a:r>
              <a:rPr lang="en-IE" sz="1200" b="1" dirty="0" smtClean="0">
                <a:latin typeface="Segoe Print" panose="02000600000000000000" pitchFamily="2" charset="0"/>
              </a:rPr>
              <a:t> </a:t>
            </a:r>
            <a:r>
              <a:rPr lang="en-IE" sz="1200" b="1" dirty="0" err="1" smtClean="0">
                <a:latin typeface="Segoe Print" panose="02000600000000000000" pitchFamily="2" charset="0"/>
              </a:rPr>
              <a:t>Ranga</a:t>
            </a:r>
            <a:r>
              <a:rPr lang="en-IE" sz="1200" b="1" dirty="0" smtClean="0">
                <a:latin typeface="Segoe Print" panose="02000600000000000000" pitchFamily="2" charset="0"/>
              </a:rPr>
              <a:t> 2022 www.seomraranga.com</a:t>
            </a:r>
            <a:endParaRPr lang="en-IE" sz="1200" b="1" dirty="0">
              <a:latin typeface="Segoe Print" panose="02000600000000000000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71600" y="1700808"/>
            <a:ext cx="72008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2800" b="1" dirty="0" smtClean="0">
                <a:solidFill>
                  <a:schemeClr val="bg1"/>
                </a:solidFill>
              </a:rPr>
              <a:t>A person who writes for, or edits, a newspaper, journal, TV station or website.</a:t>
            </a:r>
            <a:endParaRPr lang="en-IE" sz="2800" b="1" dirty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236296" y="188640"/>
            <a:ext cx="864096" cy="707886"/>
          </a:xfrm>
          <a:prstGeom prst="rect">
            <a:avLst/>
          </a:prstGeom>
          <a:solidFill>
            <a:schemeClr val="bg1"/>
          </a:solidFill>
          <a:ln w="571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IE" sz="2000" dirty="0">
                <a:latin typeface="+mj-lt"/>
              </a:rPr>
              <a:t>Week </a:t>
            </a:r>
            <a:r>
              <a:rPr lang="en-IE" sz="2000" dirty="0" smtClean="0">
                <a:latin typeface="+mj-lt"/>
              </a:rPr>
              <a:t>3E</a:t>
            </a:r>
            <a:endParaRPr lang="en-IE" sz="2000" dirty="0">
              <a:latin typeface="+mj-lt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6314668"/>
            <a:ext cx="1619672" cy="4103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4999046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1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7584" y="44624"/>
            <a:ext cx="7543800" cy="1676400"/>
          </a:xfrm>
        </p:spPr>
        <p:txBody>
          <a:bodyPr>
            <a:normAutofit/>
          </a:bodyPr>
          <a:lstStyle/>
          <a:p>
            <a:r>
              <a:rPr lang="en-IE" sz="9600" dirty="0" smtClean="0">
                <a:ln w="28575">
                  <a:solidFill>
                    <a:schemeClr val="bg1"/>
                  </a:solidFill>
                </a:ln>
              </a:rPr>
              <a:t>GAUZE</a:t>
            </a:r>
            <a:endParaRPr lang="en-IE" sz="9600" dirty="0">
              <a:ln w="28575">
                <a:solidFill>
                  <a:schemeClr val="bg1"/>
                </a:solidFill>
              </a:ln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762000" y="3140968"/>
            <a:ext cx="7554416" cy="2726432"/>
          </a:xfrm>
        </p:spPr>
        <p:txBody>
          <a:bodyPr>
            <a:noAutofit/>
          </a:bodyPr>
          <a:lstStyle/>
          <a:p>
            <a:r>
              <a:rPr lang="en-IE" sz="5000" dirty="0" smtClean="0"/>
              <a:t>The doctor gently placed the </a:t>
            </a:r>
            <a:r>
              <a:rPr lang="en-IE" sz="5400" b="1" dirty="0">
                <a:solidFill>
                  <a:schemeClr val="accent1"/>
                </a:solidFill>
              </a:rPr>
              <a:t>gauze</a:t>
            </a:r>
            <a:r>
              <a:rPr lang="en-IE" sz="5000" dirty="0" smtClean="0"/>
              <a:t> over the wound on the child’s leg.</a:t>
            </a:r>
            <a:endParaRPr lang="en-IE" sz="5000" dirty="0"/>
          </a:p>
        </p:txBody>
      </p:sp>
      <p:sp>
        <p:nvSpPr>
          <p:cNvPr id="5" name="TextBox 4"/>
          <p:cNvSpPr txBox="1"/>
          <p:nvPr/>
        </p:nvSpPr>
        <p:spPr>
          <a:xfrm>
            <a:off x="2020821" y="6381328"/>
            <a:ext cx="554461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>
                <a:latin typeface="Segoe Print" panose="02000600000000000000" pitchFamily="2" charset="0"/>
              </a:rPr>
              <a:t>© </a:t>
            </a:r>
            <a:r>
              <a:rPr lang="en-IE" sz="1200" b="1" dirty="0" err="1" smtClean="0">
                <a:latin typeface="Segoe Print" panose="02000600000000000000" pitchFamily="2" charset="0"/>
              </a:rPr>
              <a:t>Seomra</a:t>
            </a:r>
            <a:r>
              <a:rPr lang="en-IE" sz="1200" b="1" dirty="0" smtClean="0">
                <a:latin typeface="Segoe Print" panose="02000600000000000000" pitchFamily="2" charset="0"/>
              </a:rPr>
              <a:t> </a:t>
            </a:r>
            <a:r>
              <a:rPr lang="en-IE" sz="1200" b="1" dirty="0" err="1" smtClean="0">
                <a:latin typeface="Segoe Print" panose="02000600000000000000" pitchFamily="2" charset="0"/>
              </a:rPr>
              <a:t>Ranga</a:t>
            </a:r>
            <a:r>
              <a:rPr lang="en-IE" sz="1200" b="1" dirty="0" smtClean="0">
                <a:latin typeface="Segoe Print" panose="02000600000000000000" pitchFamily="2" charset="0"/>
              </a:rPr>
              <a:t> 2022 www.seomraranga.com</a:t>
            </a:r>
            <a:endParaRPr lang="en-IE" sz="1200" b="1" dirty="0">
              <a:latin typeface="Segoe Print" panose="02000600000000000000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71600" y="1700808"/>
            <a:ext cx="72008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2800" b="1" dirty="0" smtClean="0">
                <a:solidFill>
                  <a:schemeClr val="bg1"/>
                </a:solidFill>
              </a:rPr>
              <a:t>A thin, surgical dressing made of loosely woven cotton.</a:t>
            </a:r>
            <a:endParaRPr lang="en-IE" sz="2800" b="1" dirty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236296" y="188640"/>
            <a:ext cx="864096" cy="707886"/>
          </a:xfrm>
          <a:prstGeom prst="rect">
            <a:avLst/>
          </a:prstGeom>
          <a:solidFill>
            <a:schemeClr val="bg1"/>
          </a:solidFill>
          <a:ln w="571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IE" sz="2000" dirty="0">
                <a:latin typeface="+mj-lt"/>
              </a:rPr>
              <a:t>Week </a:t>
            </a:r>
            <a:r>
              <a:rPr lang="en-IE" sz="2000" dirty="0" smtClean="0">
                <a:latin typeface="+mj-lt"/>
              </a:rPr>
              <a:t>32B</a:t>
            </a:r>
            <a:endParaRPr lang="en-IE" sz="2000" dirty="0">
              <a:latin typeface="+mj-lt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6314668"/>
            <a:ext cx="1619672" cy="4103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9231220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1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7584" y="44624"/>
            <a:ext cx="7543800" cy="1676400"/>
          </a:xfrm>
        </p:spPr>
        <p:txBody>
          <a:bodyPr>
            <a:normAutofit/>
          </a:bodyPr>
          <a:lstStyle/>
          <a:p>
            <a:r>
              <a:rPr lang="en-IE" sz="9600" dirty="0" smtClean="0">
                <a:ln w="28575">
                  <a:solidFill>
                    <a:schemeClr val="bg1"/>
                  </a:solidFill>
                </a:ln>
              </a:rPr>
              <a:t>DAPPER</a:t>
            </a:r>
            <a:endParaRPr lang="en-IE" sz="9600" dirty="0">
              <a:ln w="28575">
                <a:solidFill>
                  <a:schemeClr val="bg1"/>
                </a:solidFill>
              </a:ln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762000" y="3140968"/>
            <a:ext cx="7554416" cy="2726432"/>
          </a:xfrm>
        </p:spPr>
        <p:txBody>
          <a:bodyPr>
            <a:noAutofit/>
          </a:bodyPr>
          <a:lstStyle/>
          <a:p>
            <a:r>
              <a:rPr lang="en-IE" sz="5000" dirty="0" smtClean="0"/>
              <a:t>The </a:t>
            </a:r>
            <a:r>
              <a:rPr lang="en-IE" sz="5400" b="1" dirty="0">
                <a:solidFill>
                  <a:schemeClr val="accent1"/>
                </a:solidFill>
              </a:rPr>
              <a:t>dapper</a:t>
            </a:r>
            <a:r>
              <a:rPr lang="en-IE" sz="5000" dirty="0" smtClean="0"/>
              <a:t> old gentleman looked like he was dressed for a wedding.</a:t>
            </a:r>
            <a:endParaRPr lang="en-IE" sz="5000" dirty="0"/>
          </a:p>
        </p:txBody>
      </p:sp>
      <p:sp>
        <p:nvSpPr>
          <p:cNvPr id="5" name="TextBox 4"/>
          <p:cNvSpPr txBox="1"/>
          <p:nvPr/>
        </p:nvSpPr>
        <p:spPr>
          <a:xfrm>
            <a:off x="2020821" y="6381328"/>
            <a:ext cx="554461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>
                <a:latin typeface="Segoe Print" panose="02000600000000000000" pitchFamily="2" charset="0"/>
              </a:rPr>
              <a:t>© </a:t>
            </a:r>
            <a:r>
              <a:rPr lang="en-IE" sz="1200" b="1" dirty="0" err="1" smtClean="0">
                <a:latin typeface="Segoe Print" panose="02000600000000000000" pitchFamily="2" charset="0"/>
              </a:rPr>
              <a:t>Seomra</a:t>
            </a:r>
            <a:r>
              <a:rPr lang="en-IE" sz="1200" b="1" dirty="0" smtClean="0">
                <a:latin typeface="Segoe Print" panose="02000600000000000000" pitchFamily="2" charset="0"/>
              </a:rPr>
              <a:t> </a:t>
            </a:r>
            <a:r>
              <a:rPr lang="en-IE" sz="1200" b="1" dirty="0" err="1" smtClean="0">
                <a:latin typeface="Segoe Print" panose="02000600000000000000" pitchFamily="2" charset="0"/>
              </a:rPr>
              <a:t>Ranga</a:t>
            </a:r>
            <a:r>
              <a:rPr lang="en-IE" sz="1200" b="1" dirty="0" smtClean="0">
                <a:latin typeface="Segoe Print" panose="02000600000000000000" pitchFamily="2" charset="0"/>
              </a:rPr>
              <a:t> 2022 www.seomraranga.com</a:t>
            </a:r>
            <a:endParaRPr lang="en-IE" sz="1200" b="1" dirty="0">
              <a:latin typeface="Segoe Print" panose="02000600000000000000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71600" y="1700808"/>
            <a:ext cx="72008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2800" b="1" dirty="0" smtClean="0">
                <a:solidFill>
                  <a:schemeClr val="bg1"/>
                </a:solidFill>
              </a:rPr>
              <a:t>Neat, trim, smart, tidy, especially in dress or appearance.</a:t>
            </a:r>
            <a:endParaRPr lang="en-IE" sz="2800" b="1" dirty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236296" y="188640"/>
            <a:ext cx="864096" cy="707886"/>
          </a:xfrm>
          <a:prstGeom prst="rect">
            <a:avLst/>
          </a:prstGeom>
          <a:solidFill>
            <a:schemeClr val="bg1"/>
          </a:solidFill>
          <a:ln w="571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IE" sz="2000" dirty="0">
                <a:latin typeface="+mj-lt"/>
              </a:rPr>
              <a:t>Week </a:t>
            </a:r>
            <a:r>
              <a:rPr lang="en-IE" sz="2000" dirty="0" smtClean="0">
                <a:latin typeface="+mj-lt"/>
              </a:rPr>
              <a:t>32C</a:t>
            </a:r>
            <a:endParaRPr lang="en-IE" sz="2000" dirty="0">
              <a:latin typeface="+mj-lt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6314668"/>
            <a:ext cx="1619672" cy="4103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3825609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1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7584" y="44624"/>
            <a:ext cx="7543800" cy="1676400"/>
          </a:xfrm>
        </p:spPr>
        <p:txBody>
          <a:bodyPr>
            <a:normAutofit/>
          </a:bodyPr>
          <a:lstStyle/>
          <a:p>
            <a:r>
              <a:rPr lang="en-IE" sz="9600" dirty="0" smtClean="0">
                <a:ln w="28575">
                  <a:solidFill>
                    <a:schemeClr val="bg1"/>
                  </a:solidFill>
                </a:ln>
              </a:rPr>
              <a:t>NECTARINE</a:t>
            </a:r>
            <a:endParaRPr lang="en-IE" sz="9600" dirty="0">
              <a:ln w="28575">
                <a:solidFill>
                  <a:schemeClr val="bg1"/>
                </a:solidFill>
              </a:ln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762000" y="3140968"/>
            <a:ext cx="7554416" cy="2726432"/>
          </a:xfrm>
        </p:spPr>
        <p:txBody>
          <a:bodyPr>
            <a:noAutofit/>
          </a:bodyPr>
          <a:lstStyle/>
          <a:p>
            <a:r>
              <a:rPr lang="en-IE" sz="5000" dirty="0" smtClean="0"/>
              <a:t>The mother placed the punnet of juicy </a:t>
            </a:r>
            <a:r>
              <a:rPr lang="en-IE" sz="5400" b="1" dirty="0">
                <a:solidFill>
                  <a:schemeClr val="accent1"/>
                </a:solidFill>
              </a:rPr>
              <a:t>nectarines</a:t>
            </a:r>
            <a:r>
              <a:rPr lang="en-IE" sz="5000" dirty="0" smtClean="0"/>
              <a:t> into her shopping trolley.</a:t>
            </a:r>
            <a:endParaRPr lang="en-IE" sz="5000" dirty="0"/>
          </a:p>
        </p:txBody>
      </p:sp>
      <p:sp>
        <p:nvSpPr>
          <p:cNvPr id="5" name="TextBox 4"/>
          <p:cNvSpPr txBox="1"/>
          <p:nvPr/>
        </p:nvSpPr>
        <p:spPr>
          <a:xfrm>
            <a:off x="2020821" y="6381328"/>
            <a:ext cx="554461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>
                <a:latin typeface="Segoe Print" panose="02000600000000000000" pitchFamily="2" charset="0"/>
              </a:rPr>
              <a:t>© </a:t>
            </a:r>
            <a:r>
              <a:rPr lang="en-IE" sz="1200" b="1" dirty="0" err="1" smtClean="0">
                <a:latin typeface="Segoe Print" panose="02000600000000000000" pitchFamily="2" charset="0"/>
              </a:rPr>
              <a:t>Seomra</a:t>
            </a:r>
            <a:r>
              <a:rPr lang="en-IE" sz="1200" b="1" dirty="0" smtClean="0">
                <a:latin typeface="Segoe Print" panose="02000600000000000000" pitchFamily="2" charset="0"/>
              </a:rPr>
              <a:t> </a:t>
            </a:r>
            <a:r>
              <a:rPr lang="en-IE" sz="1200" b="1" dirty="0" err="1" smtClean="0">
                <a:latin typeface="Segoe Print" panose="02000600000000000000" pitchFamily="2" charset="0"/>
              </a:rPr>
              <a:t>Ranga</a:t>
            </a:r>
            <a:r>
              <a:rPr lang="en-IE" sz="1200" b="1" dirty="0" smtClean="0">
                <a:latin typeface="Segoe Print" panose="02000600000000000000" pitchFamily="2" charset="0"/>
              </a:rPr>
              <a:t> 2022 www.seomraranga.com</a:t>
            </a:r>
            <a:endParaRPr lang="en-IE" sz="1200" b="1" dirty="0">
              <a:latin typeface="Segoe Print" panose="02000600000000000000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71600" y="1700808"/>
            <a:ext cx="7200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2800" b="1" dirty="0" smtClean="0">
                <a:solidFill>
                  <a:schemeClr val="bg1"/>
                </a:solidFill>
              </a:rPr>
              <a:t>A variety of peach with a smooth, waxy skin.</a:t>
            </a:r>
            <a:endParaRPr lang="en-IE" sz="2800" b="1" dirty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236296" y="188640"/>
            <a:ext cx="864096" cy="707886"/>
          </a:xfrm>
          <a:prstGeom prst="rect">
            <a:avLst/>
          </a:prstGeom>
          <a:solidFill>
            <a:schemeClr val="bg1"/>
          </a:solidFill>
          <a:ln w="571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IE" sz="2000" dirty="0">
                <a:latin typeface="+mj-lt"/>
              </a:rPr>
              <a:t>Week </a:t>
            </a:r>
            <a:r>
              <a:rPr lang="en-IE" sz="2000" dirty="0" smtClean="0">
                <a:latin typeface="+mj-lt"/>
              </a:rPr>
              <a:t>32D</a:t>
            </a:r>
            <a:endParaRPr lang="en-IE" sz="2000" dirty="0">
              <a:latin typeface="+mj-lt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6314668"/>
            <a:ext cx="1619672" cy="4103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0233634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1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7584" y="44624"/>
            <a:ext cx="7543800" cy="1676400"/>
          </a:xfrm>
        </p:spPr>
        <p:txBody>
          <a:bodyPr>
            <a:normAutofit/>
          </a:bodyPr>
          <a:lstStyle/>
          <a:p>
            <a:r>
              <a:rPr lang="en-IE" sz="9600" dirty="0" smtClean="0">
                <a:ln w="28575">
                  <a:solidFill>
                    <a:schemeClr val="bg1"/>
                  </a:solidFill>
                </a:ln>
              </a:rPr>
              <a:t>STATURE</a:t>
            </a:r>
            <a:endParaRPr lang="en-IE" sz="9600" dirty="0">
              <a:ln w="28575">
                <a:solidFill>
                  <a:schemeClr val="bg1"/>
                </a:solidFill>
              </a:ln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762000" y="3140968"/>
            <a:ext cx="7554416" cy="2726432"/>
          </a:xfrm>
        </p:spPr>
        <p:txBody>
          <a:bodyPr>
            <a:noAutofit/>
          </a:bodyPr>
          <a:lstStyle/>
          <a:p>
            <a:r>
              <a:rPr lang="en-IE" sz="5000" dirty="0" smtClean="0"/>
              <a:t>Although tall in </a:t>
            </a:r>
            <a:r>
              <a:rPr lang="en-IE" sz="5400" b="1" dirty="0">
                <a:solidFill>
                  <a:schemeClr val="accent1"/>
                </a:solidFill>
              </a:rPr>
              <a:t>stature</a:t>
            </a:r>
            <a:r>
              <a:rPr lang="en-IE" sz="5000" dirty="0" smtClean="0"/>
              <a:t>, the lady found it difficult to move quickly.</a:t>
            </a:r>
            <a:endParaRPr lang="en-IE" sz="5000" dirty="0"/>
          </a:p>
        </p:txBody>
      </p:sp>
      <p:sp>
        <p:nvSpPr>
          <p:cNvPr id="5" name="TextBox 4"/>
          <p:cNvSpPr txBox="1"/>
          <p:nvPr/>
        </p:nvSpPr>
        <p:spPr>
          <a:xfrm>
            <a:off x="2020821" y="6381328"/>
            <a:ext cx="554461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>
                <a:latin typeface="Segoe Print" panose="02000600000000000000" pitchFamily="2" charset="0"/>
              </a:rPr>
              <a:t>© </a:t>
            </a:r>
            <a:r>
              <a:rPr lang="en-IE" sz="1200" b="1" dirty="0" err="1" smtClean="0">
                <a:latin typeface="Segoe Print" panose="02000600000000000000" pitchFamily="2" charset="0"/>
              </a:rPr>
              <a:t>Seomra</a:t>
            </a:r>
            <a:r>
              <a:rPr lang="en-IE" sz="1200" b="1" dirty="0" smtClean="0">
                <a:latin typeface="Segoe Print" panose="02000600000000000000" pitchFamily="2" charset="0"/>
              </a:rPr>
              <a:t> </a:t>
            </a:r>
            <a:r>
              <a:rPr lang="en-IE" sz="1200" b="1" dirty="0" err="1" smtClean="0">
                <a:latin typeface="Segoe Print" panose="02000600000000000000" pitchFamily="2" charset="0"/>
              </a:rPr>
              <a:t>Ranga</a:t>
            </a:r>
            <a:r>
              <a:rPr lang="en-IE" sz="1200" b="1" dirty="0" smtClean="0">
                <a:latin typeface="Segoe Print" panose="02000600000000000000" pitchFamily="2" charset="0"/>
              </a:rPr>
              <a:t> 2022 www.seomraranga.com</a:t>
            </a:r>
            <a:endParaRPr lang="en-IE" sz="1200" b="1" dirty="0">
              <a:latin typeface="Segoe Print" panose="02000600000000000000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71600" y="1700808"/>
            <a:ext cx="7200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2800" b="1" dirty="0" smtClean="0">
                <a:solidFill>
                  <a:schemeClr val="bg1"/>
                </a:solidFill>
              </a:rPr>
              <a:t>Referring to the height of a human or animal.</a:t>
            </a:r>
            <a:endParaRPr lang="en-IE" sz="2800" b="1" dirty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236296" y="188640"/>
            <a:ext cx="864096" cy="707886"/>
          </a:xfrm>
          <a:prstGeom prst="rect">
            <a:avLst/>
          </a:prstGeom>
          <a:solidFill>
            <a:schemeClr val="bg1"/>
          </a:solidFill>
          <a:ln w="571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IE" sz="2000" dirty="0">
                <a:latin typeface="+mj-lt"/>
              </a:rPr>
              <a:t>Week </a:t>
            </a:r>
            <a:r>
              <a:rPr lang="en-IE" sz="2000" dirty="0" smtClean="0">
                <a:latin typeface="+mj-lt"/>
              </a:rPr>
              <a:t>32E</a:t>
            </a:r>
            <a:endParaRPr lang="en-IE" sz="2000" dirty="0">
              <a:latin typeface="+mj-lt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6314668"/>
            <a:ext cx="1619672" cy="4103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1024150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1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827584" y="44624"/>
            <a:ext cx="7543800" cy="360040"/>
          </a:xfrm>
          <a:prstGeom prst="rect">
            <a:avLst/>
          </a:prstGeom>
        </p:spPr>
        <p:txBody>
          <a:bodyPr>
            <a:normAutofit fontScale="92500" lnSpcReduction="10000"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54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en-IE" sz="2000" dirty="0" smtClean="0">
                <a:ln w="28575">
                  <a:noFill/>
                </a:ln>
                <a:solidFill>
                  <a:schemeClr val="bg1"/>
                </a:solidFill>
              </a:rPr>
              <a:t>For Your Information</a:t>
            </a:r>
            <a:endParaRPr lang="en-IE" sz="2000" dirty="0">
              <a:ln w="28575">
                <a:noFill/>
              </a:ln>
              <a:solidFill>
                <a:schemeClr val="bg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39552" y="476672"/>
            <a:ext cx="7920880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/>
            <a:r>
              <a:rPr lang="en-IE" dirty="0"/>
              <a:t>Thank you for downloading this </a:t>
            </a:r>
            <a:r>
              <a:rPr lang="en-IE" dirty="0" err="1"/>
              <a:t>Seomra</a:t>
            </a:r>
            <a:r>
              <a:rPr lang="en-IE" dirty="0"/>
              <a:t> </a:t>
            </a:r>
            <a:r>
              <a:rPr lang="en-IE" dirty="0" err="1"/>
              <a:t>Ranga</a:t>
            </a:r>
            <a:r>
              <a:rPr lang="en-IE" dirty="0"/>
              <a:t> resource. We hope that you find it practical and useful in your classroom.</a:t>
            </a:r>
          </a:p>
          <a:p>
            <a:pPr fontAlgn="base"/>
            <a:r>
              <a:rPr lang="en-IE" dirty="0"/>
              <a:t/>
            </a:r>
            <a:br>
              <a:rPr lang="en-IE" dirty="0"/>
            </a:br>
            <a:r>
              <a:rPr lang="en-IE" dirty="0"/>
              <a:t>Please be aware of the following conditions before using this resource.</a:t>
            </a:r>
          </a:p>
          <a:p>
            <a:pPr fontAlgn="base"/>
            <a:endParaRPr lang="en-IE" dirty="0"/>
          </a:p>
          <a:p>
            <a:pPr fontAlgn="base"/>
            <a:r>
              <a:rPr lang="en-IE" dirty="0"/>
              <a:t>Please DO:</a:t>
            </a:r>
            <a:br>
              <a:rPr lang="en-IE" dirty="0"/>
            </a:br>
            <a:r>
              <a:rPr lang="en-IE" dirty="0"/>
              <a:t>* Print and copy this resource so that you can use it with your pupils.</a:t>
            </a:r>
          </a:p>
          <a:p>
            <a:pPr fontAlgn="base"/>
            <a:r>
              <a:rPr lang="en-IE" dirty="0"/>
              <a:t>* Make this resource available to your pupils in a private enclosed online space </a:t>
            </a:r>
            <a:r>
              <a:rPr lang="en-IE" dirty="0" err="1"/>
              <a:t>eg</a:t>
            </a:r>
            <a:r>
              <a:rPr lang="en-IE" dirty="0"/>
              <a:t>. Google Classroom, Seesaw, </a:t>
            </a:r>
            <a:r>
              <a:rPr lang="en-IE" dirty="0" err="1"/>
              <a:t>Edublogs</a:t>
            </a:r>
            <a:r>
              <a:rPr lang="en-IE" dirty="0"/>
              <a:t> etc.</a:t>
            </a:r>
            <a:br>
              <a:rPr lang="en-IE" dirty="0"/>
            </a:br>
            <a:r>
              <a:rPr lang="en-IE" dirty="0"/>
              <a:t>* Tell others if you have found it useful.</a:t>
            </a:r>
            <a:br>
              <a:rPr lang="en-IE" dirty="0"/>
            </a:br>
            <a:endParaRPr lang="en-IE" dirty="0"/>
          </a:p>
          <a:p>
            <a:pPr fontAlgn="base"/>
            <a:r>
              <a:rPr lang="en-IE" dirty="0"/>
              <a:t>Please DO NOT:</a:t>
            </a:r>
            <a:br>
              <a:rPr lang="en-IE" dirty="0"/>
            </a:br>
            <a:r>
              <a:rPr lang="en-IE" dirty="0"/>
              <a:t>* Copy or share this resource (in part or whole) with others who have not joined our website. By becoming a member for themselves, they will help the site develop into the future.</a:t>
            </a:r>
          </a:p>
          <a:p>
            <a:pPr indent="-285750" fontAlgn="base">
              <a:buFont typeface="Arial" charset="0"/>
              <a:buChar char="•"/>
            </a:pPr>
            <a:r>
              <a:rPr lang="en-IE" dirty="0"/>
              <a:t>Make this resource available on your school website for anyone to download.</a:t>
            </a:r>
          </a:p>
          <a:p>
            <a:pPr indent="-285750" fontAlgn="base">
              <a:buFont typeface="Arial" charset="0"/>
              <a:buChar char="•"/>
            </a:pPr>
            <a:r>
              <a:rPr lang="en-IE" dirty="0"/>
              <a:t>Share this resource with other teachers in online groups </a:t>
            </a:r>
            <a:r>
              <a:rPr lang="en-IE" dirty="0" err="1"/>
              <a:t>eg</a:t>
            </a:r>
            <a:r>
              <a:rPr lang="en-IE" dirty="0"/>
              <a:t>. </a:t>
            </a:r>
            <a:r>
              <a:rPr lang="en-IE" dirty="0"/>
              <a:t>Facebook Groups, WhatsApp Groups etc</a:t>
            </a:r>
            <a:r>
              <a:rPr lang="en-IE" dirty="0" smtClean="0"/>
              <a:t>. or in storage sites like Dropbox, Google Drive, iCloud etc.</a:t>
            </a:r>
            <a:endParaRPr lang="en-IE" dirty="0"/>
          </a:p>
          <a:p>
            <a:pPr fontAlgn="base"/>
            <a:endParaRPr lang="en-IE" dirty="0"/>
          </a:p>
          <a:p>
            <a:pPr fontAlgn="base"/>
            <a:r>
              <a:rPr lang="en-IE" dirty="0"/>
              <a:t>Kind regards, </a:t>
            </a:r>
            <a:r>
              <a:rPr lang="en-IE" dirty="0" err="1"/>
              <a:t>Seomra</a:t>
            </a:r>
            <a:r>
              <a:rPr lang="en-IE" dirty="0"/>
              <a:t> </a:t>
            </a:r>
            <a:r>
              <a:rPr lang="en-IE" dirty="0" err="1" smtClean="0"/>
              <a:t>Ranga</a:t>
            </a:r>
            <a:endParaRPr lang="en-IE" dirty="0"/>
          </a:p>
        </p:txBody>
      </p:sp>
      <p:sp>
        <p:nvSpPr>
          <p:cNvPr id="6" name="TextBox 5"/>
          <p:cNvSpPr txBox="1"/>
          <p:nvPr/>
        </p:nvSpPr>
        <p:spPr>
          <a:xfrm>
            <a:off x="2020821" y="6381328"/>
            <a:ext cx="554461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>
                <a:latin typeface="Segoe Print" panose="02000600000000000000" pitchFamily="2" charset="0"/>
              </a:rPr>
              <a:t>© </a:t>
            </a:r>
            <a:r>
              <a:rPr lang="en-IE" sz="1200" b="1" dirty="0" err="1" smtClean="0">
                <a:latin typeface="Segoe Print" panose="02000600000000000000" pitchFamily="2" charset="0"/>
              </a:rPr>
              <a:t>Seomra</a:t>
            </a:r>
            <a:r>
              <a:rPr lang="en-IE" sz="1200" b="1" dirty="0" smtClean="0">
                <a:latin typeface="Segoe Print" panose="02000600000000000000" pitchFamily="2" charset="0"/>
              </a:rPr>
              <a:t> </a:t>
            </a:r>
            <a:r>
              <a:rPr lang="en-IE" sz="1200" b="1" dirty="0" err="1" smtClean="0">
                <a:latin typeface="Segoe Print" panose="02000600000000000000" pitchFamily="2" charset="0"/>
              </a:rPr>
              <a:t>Ranga</a:t>
            </a:r>
            <a:r>
              <a:rPr lang="en-IE" sz="1200" b="1" dirty="0" smtClean="0">
                <a:latin typeface="Segoe Print" panose="02000600000000000000" pitchFamily="2" charset="0"/>
              </a:rPr>
              <a:t> 2022 www.seomraranga.com</a:t>
            </a:r>
            <a:endParaRPr lang="en-IE" sz="1200" b="1" dirty="0">
              <a:latin typeface="Segoe Print" panose="02000600000000000000" pitchFamily="2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6314668"/>
            <a:ext cx="1619672" cy="4103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29176694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E" sz="9600" dirty="0" smtClean="0"/>
              <a:t>WEEK 1</a:t>
            </a:r>
            <a:endParaRPr lang="en-IE" sz="9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IE" sz="4400" b="1" dirty="0" smtClean="0"/>
              <a:t>AUDITORY</a:t>
            </a:r>
          </a:p>
          <a:p>
            <a:r>
              <a:rPr lang="en-IE" sz="4400" b="1" dirty="0" smtClean="0"/>
              <a:t>UNIQUE</a:t>
            </a:r>
          </a:p>
          <a:p>
            <a:r>
              <a:rPr lang="en-IE" sz="4400" b="1" dirty="0" smtClean="0"/>
              <a:t>TRILOGY</a:t>
            </a:r>
          </a:p>
          <a:p>
            <a:r>
              <a:rPr lang="en-IE" sz="4400" b="1" dirty="0" smtClean="0"/>
              <a:t>ANOINT</a:t>
            </a:r>
          </a:p>
          <a:p>
            <a:r>
              <a:rPr lang="en-IE" sz="4400" b="1" dirty="0" smtClean="0"/>
              <a:t>IMMIGRANT</a:t>
            </a:r>
            <a:endParaRPr lang="en-IE" sz="44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2051720" y="6381328"/>
            <a:ext cx="554461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>
                <a:latin typeface="Segoe Print" panose="02000600000000000000" pitchFamily="2" charset="0"/>
              </a:rPr>
              <a:t>© </a:t>
            </a:r>
            <a:r>
              <a:rPr lang="en-IE" sz="1200" b="1" dirty="0" err="1" smtClean="0">
                <a:latin typeface="Segoe Print" panose="02000600000000000000" pitchFamily="2" charset="0"/>
              </a:rPr>
              <a:t>Seomra</a:t>
            </a:r>
            <a:r>
              <a:rPr lang="en-IE" sz="1200" b="1" dirty="0" smtClean="0">
                <a:latin typeface="Segoe Print" panose="02000600000000000000" pitchFamily="2" charset="0"/>
              </a:rPr>
              <a:t> </a:t>
            </a:r>
            <a:r>
              <a:rPr lang="en-IE" sz="1200" b="1" dirty="0" err="1" smtClean="0">
                <a:latin typeface="Segoe Print" panose="02000600000000000000" pitchFamily="2" charset="0"/>
              </a:rPr>
              <a:t>Ranga</a:t>
            </a:r>
            <a:r>
              <a:rPr lang="en-IE" sz="1200" b="1" dirty="0" smtClean="0">
                <a:latin typeface="Segoe Print" panose="02000600000000000000" pitchFamily="2" charset="0"/>
              </a:rPr>
              <a:t> 2022 www.seomraranga.com</a:t>
            </a:r>
            <a:endParaRPr lang="en-IE" sz="1200" b="1" dirty="0">
              <a:latin typeface="Segoe Print" panose="02000600000000000000" pitchFamily="2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6314668"/>
            <a:ext cx="1619672" cy="4103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45863973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E" sz="9600" dirty="0" smtClean="0"/>
              <a:t>WEEK </a:t>
            </a:r>
            <a:r>
              <a:rPr lang="en-IE" sz="9600" dirty="0"/>
              <a:t>4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IE" sz="4400" b="1" dirty="0" smtClean="0"/>
              <a:t>CHATTERBOX</a:t>
            </a:r>
          </a:p>
          <a:p>
            <a:r>
              <a:rPr lang="en-IE" sz="4400" b="1" dirty="0" smtClean="0"/>
              <a:t>HAVERSACK</a:t>
            </a:r>
          </a:p>
          <a:p>
            <a:r>
              <a:rPr lang="en-IE" sz="4400" b="1" dirty="0" smtClean="0"/>
              <a:t>PARADOX</a:t>
            </a:r>
          </a:p>
          <a:p>
            <a:r>
              <a:rPr lang="en-IE" sz="4400" b="1" dirty="0" smtClean="0"/>
              <a:t>WARRANT</a:t>
            </a:r>
          </a:p>
          <a:p>
            <a:r>
              <a:rPr lang="en-IE" sz="4400" b="1" dirty="0" smtClean="0"/>
              <a:t>QUILL</a:t>
            </a:r>
            <a:endParaRPr lang="en-IE" sz="44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2051720" y="6381328"/>
            <a:ext cx="554461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>
                <a:latin typeface="Segoe Print" panose="02000600000000000000" pitchFamily="2" charset="0"/>
              </a:rPr>
              <a:t>© </a:t>
            </a:r>
            <a:r>
              <a:rPr lang="en-IE" sz="1200" b="1" dirty="0" err="1" smtClean="0">
                <a:latin typeface="Segoe Print" panose="02000600000000000000" pitchFamily="2" charset="0"/>
              </a:rPr>
              <a:t>Seomra</a:t>
            </a:r>
            <a:r>
              <a:rPr lang="en-IE" sz="1200" b="1" dirty="0" smtClean="0">
                <a:latin typeface="Segoe Print" panose="02000600000000000000" pitchFamily="2" charset="0"/>
              </a:rPr>
              <a:t> </a:t>
            </a:r>
            <a:r>
              <a:rPr lang="en-IE" sz="1200" b="1" dirty="0" err="1" smtClean="0">
                <a:latin typeface="Segoe Print" panose="02000600000000000000" pitchFamily="2" charset="0"/>
              </a:rPr>
              <a:t>Ranga</a:t>
            </a:r>
            <a:r>
              <a:rPr lang="en-IE" sz="1200" b="1" dirty="0" smtClean="0">
                <a:latin typeface="Segoe Print" panose="02000600000000000000" pitchFamily="2" charset="0"/>
              </a:rPr>
              <a:t> 2022 www.seomraranga.com</a:t>
            </a:r>
            <a:endParaRPr lang="en-IE" sz="1200" b="1" dirty="0">
              <a:latin typeface="Segoe Print" panose="02000600000000000000" pitchFamily="2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6314668"/>
            <a:ext cx="1619672" cy="4103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56538719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7584" y="44624"/>
            <a:ext cx="7543800" cy="1676400"/>
          </a:xfrm>
        </p:spPr>
        <p:txBody>
          <a:bodyPr>
            <a:normAutofit/>
          </a:bodyPr>
          <a:lstStyle/>
          <a:p>
            <a:r>
              <a:rPr lang="en-IE" sz="9600" dirty="0" smtClean="0">
                <a:ln w="28575">
                  <a:solidFill>
                    <a:schemeClr val="bg1"/>
                  </a:solidFill>
                </a:ln>
              </a:rPr>
              <a:t>CHATTERBOX</a:t>
            </a:r>
            <a:endParaRPr lang="en-IE" sz="9600" dirty="0">
              <a:ln w="28575">
                <a:solidFill>
                  <a:schemeClr val="bg1"/>
                </a:solidFill>
              </a:ln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762000" y="3140968"/>
            <a:ext cx="7554416" cy="2726432"/>
          </a:xfrm>
        </p:spPr>
        <p:txBody>
          <a:bodyPr>
            <a:noAutofit/>
          </a:bodyPr>
          <a:lstStyle/>
          <a:p>
            <a:r>
              <a:rPr lang="en-IE" sz="4900" dirty="0" smtClean="0"/>
              <a:t>“I can hear a </a:t>
            </a:r>
            <a:r>
              <a:rPr lang="en-IE" sz="5400" b="1" dirty="0" smtClean="0">
                <a:solidFill>
                  <a:schemeClr val="accent1"/>
                </a:solidFill>
              </a:rPr>
              <a:t>chatterbox</a:t>
            </a:r>
            <a:r>
              <a:rPr lang="en-IE" sz="4900" dirty="0" smtClean="0"/>
              <a:t> down the back”, said the teacher as she wrote on the board.</a:t>
            </a:r>
            <a:endParaRPr lang="en-IE" sz="4900" dirty="0"/>
          </a:p>
        </p:txBody>
      </p:sp>
      <p:sp>
        <p:nvSpPr>
          <p:cNvPr id="5" name="TextBox 4"/>
          <p:cNvSpPr txBox="1"/>
          <p:nvPr/>
        </p:nvSpPr>
        <p:spPr>
          <a:xfrm>
            <a:off x="2020821" y="6381328"/>
            <a:ext cx="554461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>
                <a:latin typeface="Segoe Print" panose="02000600000000000000" pitchFamily="2" charset="0"/>
              </a:rPr>
              <a:t>© </a:t>
            </a:r>
            <a:r>
              <a:rPr lang="en-IE" sz="1200" b="1" dirty="0" err="1" smtClean="0">
                <a:latin typeface="Segoe Print" panose="02000600000000000000" pitchFamily="2" charset="0"/>
              </a:rPr>
              <a:t>Seomra</a:t>
            </a:r>
            <a:r>
              <a:rPr lang="en-IE" sz="1200" b="1" dirty="0" smtClean="0">
                <a:latin typeface="Segoe Print" panose="02000600000000000000" pitchFamily="2" charset="0"/>
              </a:rPr>
              <a:t> </a:t>
            </a:r>
            <a:r>
              <a:rPr lang="en-IE" sz="1200" b="1" dirty="0" err="1" smtClean="0">
                <a:latin typeface="Segoe Print" panose="02000600000000000000" pitchFamily="2" charset="0"/>
              </a:rPr>
              <a:t>Ranga</a:t>
            </a:r>
            <a:r>
              <a:rPr lang="en-IE" sz="1200" b="1" dirty="0" smtClean="0">
                <a:latin typeface="Segoe Print" panose="02000600000000000000" pitchFamily="2" charset="0"/>
              </a:rPr>
              <a:t> 2022 www.seomraranga.com</a:t>
            </a:r>
            <a:endParaRPr lang="en-IE" sz="1200" b="1" dirty="0">
              <a:latin typeface="Segoe Print" panose="02000600000000000000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71600" y="1700808"/>
            <a:ext cx="7200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2800" b="1" dirty="0" smtClean="0">
                <a:solidFill>
                  <a:schemeClr val="bg1"/>
                </a:solidFill>
              </a:rPr>
              <a:t>An extremely talkative person.</a:t>
            </a:r>
            <a:endParaRPr lang="en-IE" sz="2800" b="1" dirty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236296" y="188640"/>
            <a:ext cx="864096" cy="707886"/>
          </a:xfrm>
          <a:prstGeom prst="rect">
            <a:avLst/>
          </a:prstGeom>
          <a:solidFill>
            <a:schemeClr val="bg1"/>
          </a:solidFill>
          <a:ln w="571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IE" sz="2000" dirty="0" smtClean="0">
                <a:latin typeface="+mj-lt"/>
              </a:rPr>
              <a:t>Week </a:t>
            </a:r>
            <a:r>
              <a:rPr lang="en-IE" sz="2000" dirty="0">
                <a:latin typeface="+mj-lt"/>
              </a:rPr>
              <a:t>4</a:t>
            </a:r>
            <a:r>
              <a:rPr lang="en-IE" sz="2000" dirty="0" smtClean="0">
                <a:latin typeface="+mj-lt"/>
              </a:rPr>
              <a:t>A</a:t>
            </a:r>
            <a:endParaRPr lang="en-IE" sz="2000" dirty="0">
              <a:latin typeface="+mj-lt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6314668"/>
            <a:ext cx="1619672" cy="4103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11224254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7584" y="44624"/>
            <a:ext cx="7543800" cy="1676400"/>
          </a:xfrm>
        </p:spPr>
        <p:txBody>
          <a:bodyPr>
            <a:normAutofit/>
          </a:bodyPr>
          <a:lstStyle/>
          <a:p>
            <a:r>
              <a:rPr lang="en-IE" sz="9600" dirty="0" smtClean="0">
                <a:ln w="28575">
                  <a:solidFill>
                    <a:schemeClr val="bg1"/>
                  </a:solidFill>
                </a:ln>
              </a:rPr>
              <a:t>HAVERSACK</a:t>
            </a:r>
            <a:endParaRPr lang="en-IE" sz="9600" dirty="0">
              <a:ln w="28575">
                <a:solidFill>
                  <a:schemeClr val="bg1"/>
                </a:solidFill>
              </a:ln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762000" y="3140968"/>
            <a:ext cx="7554416" cy="2726432"/>
          </a:xfrm>
        </p:spPr>
        <p:txBody>
          <a:bodyPr>
            <a:noAutofit/>
          </a:bodyPr>
          <a:lstStyle/>
          <a:p>
            <a:r>
              <a:rPr lang="en-IE" sz="5400" dirty="0" smtClean="0"/>
              <a:t>The soldier retrieved some food from his </a:t>
            </a:r>
            <a:r>
              <a:rPr lang="en-IE" sz="5400" b="1" dirty="0" smtClean="0">
                <a:solidFill>
                  <a:schemeClr val="accent1"/>
                </a:solidFill>
              </a:rPr>
              <a:t>haversack</a:t>
            </a:r>
            <a:r>
              <a:rPr lang="en-IE" sz="5400" dirty="0" smtClean="0"/>
              <a:t> during a break on the trek.</a:t>
            </a:r>
            <a:endParaRPr lang="en-IE" sz="5400" dirty="0"/>
          </a:p>
        </p:txBody>
      </p:sp>
      <p:sp>
        <p:nvSpPr>
          <p:cNvPr id="5" name="TextBox 4"/>
          <p:cNvSpPr txBox="1"/>
          <p:nvPr/>
        </p:nvSpPr>
        <p:spPr>
          <a:xfrm>
            <a:off x="2020821" y="6381328"/>
            <a:ext cx="554461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>
                <a:latin typeface="Segoe Print" panose="02000600000000000000" pitchFamily="2" charset="0"/>
              </a:rPr>
              <a:t>© </a:t>
            </a:r>
            <a:r>
              <a:rPr lang="en-IE" sz="1200" b="1" dirty="0" err="1" smtClean="0">
                <a:latin typeface="Segoe Print" panose="02000600000000000000" pitchFamily="2" charset="0"/>
              </a:rPr>
              <a:t>Seomra</a:t>
            </a:r>
            <a:r>
              <a:rPr lang="en-IE" sz="1200" b="1" dirty="0" smtClean="0">
                <a:latin typeface="Segoe Print" panose="02000600000000000000" pitchFamily="2" charset="0"/>
              </a:rPr>
              <a:t> </a:t>
            </a:r>
            <a:r>
              <a:rPr lang="en-IE" sz="1200" b="1" dirty="0" err="1" smtClean="0">
                <a:latin typeface="Segoe Print" panose="02000600000000000000" pitchFamily="2" charset="0"/>
              </a:rPr>
              <a:t>Ranga</a:t>
            </a:r>
            <a:r>
              <a:rPr lang="en-IE" sz="1200" b="1" dirty="0" smtClean="0">
                <a:latin typeface="Segoe Print" panose="02000600000000000000" pitchFamily="2" charset="0"/>
              </a:rPr>
              <a:t> 2022 www.seomraranga.com</a:t>
            </a:r>
            <a:endParaRPr lang="en-IE" sz="1200" b="1" dirty="0">
              <a:latin typeface="Segoe Print" panose="02000600000000000000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71600" y="1700808"/>
            <a:ext cx="72008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2800" b="1" dirty="0" smtClean="0">
                <a:solidFill>
                  <a:schemeClr val="bg1"/>
                </a:solidFill>
              </a:rPr>
              <a:t>A bag worn on the back or over the shoulder for carrying supplies.</a:t>
            </a:r>
            <a:endParaRPr lang="en-IE" sz="2800" b="1" dirty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380312" y="36946"/>
            <a:ext cx="864096" cy="707886"/>
          </a:xfrm>
          <a:prstGeom prst="rect">
            <a:avLst/>
          </a:prstGeom>
          <a:solidFill>
            <a:schemeClr val="bg1"/>
          </a:solidFill>
          <a:ln w="571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IE" sz="2000" dirty="0">
                <a:latin typeface="+mj-lt"/>
              </a:rPr>
              <a:t>Week 4</a:t>
            </a:r>
            <a:r>
              <a:rPr lang="en-IE" sz="2000" dirty="0" smtClean="0">
                <a:latin typeface="+mj-lt"/>
              </a:rPr>
              <a:t>B</a:t>
            </a:r>
            <a:endParaRPr lang="en-IE" sz="2000" dirty="0">
              <a:latin typeface="+mj-lt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6314668"/>
            <a:ext cx="1619672" cy="4103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7969361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7584" y="44624"/>
            <a:ext cx="7543800" cy="1676400"/>
          </a:xfrm>
        </p:spPr>
        <p:txBody>
          <a:bodyPr>
            <a:normAutofit/>
          </a:bodyPr>
          <a:lstStyle/>
          <a:p>
            <a:r>
              <a:rPr lang="en-IE" sz="9600" dirty="0" smtClean="0">
                <a:ln w="28575">
                  <a:solidFill>
                    <a:schemeClr val="bg1"/>
                  </a:solidFill>
                </a:ln>
              </a:rPr>
              <a:t>PARADOX</a:t>
            </a:r>
            <a:endParaRPr lang="en-IE" sz="9600" dirty="0">
              <a:ln w="28575">
                <a:solidFill>
                  <a:schemeClr val="bg1"/>
                </a:solidFill>
              </a:ln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762000" y="3140968"/>
            <a:ext cx="7554416" cy="2726432"/>
          </a:xfrm>
          <a:ln>
            <a:noFill/>
          </a:ln>
        </p:spPr>
        <p:txBody>
          <a:bodyPr>
            <a:noAutofit/>
          </a:bodyPr>
          <a:lstStyle/>
          <a:p>
            <a:r>
              <a:rPr lang="en-IE" sz="4800" dirty="0" smtClean="0"/>
              <a:t>“It may seem like a </a:t>
            </a:r>
            <a:r>
              <a:rPr lang="en-IE" sz="4800" b="1" dirty="0" smtClean="0">
                <a:solidFill>
                  <a:schemeClr val="accent1"/>
                </a:solidFill>
              </a:rPr>
              <a:t>paradox</a:t>
            </a:r>
            <a:r>
              <a:rPr lang="en-IE" sz="4800" dirty="0" smtClean="0"/>
              <a:t>”, said the teacher, “but don’t worry about your writing during the first draft”.</a:t>
            </a:r>
            <a:endParaRPr lang="en-IE" sz="4800" dirty="0"/>
          </a:p>
        </p:txBody>
      </p:sp>
      <p:sp>
        <p:nvSpPr>
          <p:cNvPr id="5" name="TextBox 4"/>
          <p:cNvSpPr txBox="1"/>
          <p:nvPr/>
        </p:nvSpPr>
        <p:spPr>
          <a:xfrm>
            <a:off x="2020821" y="6381328"/>
            <a:ext cx="554461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>
                <a:latin typeface="Segoe Print" panose="02000600000000000000" pitchFamily="2" charset="0"/>
              </a:rPr>
              <a:t>© </a:t>
            </a:r>
            <a:r>
              <a:rPr lang="en-IE" sz="1200" b="1" dirty="0" err="1" smtClean="0">
                <a:latin typeface="Segoe Print" panose="02000600000000000000" pitchFamily="2" charset="0"/>
              </a:rPr>
              <a:t>Seomra</a:t>
            </a:r>
            <a:r>
              <a:rPr lang="en-IE" sz="1200" b="1" dirty="0" smtClean="0">
                <a:latin typeface="Segoe Print" panose="02000600000000000000" pitchFamily="2" charset="0"/>
              </a:rPr>
              <a:t> </a:t>
            </a:r>
            <a:r>
              <a:rPr lang="en-IE" sz="1200" b="1" dirty="0" err="1" smtClean="0">
                <a:latin typeface="Segoe Print" panose="02000600000000000000" pitchFamily="2" charset="0"/>
              </a:rPr>
              <a:t>Ranga</a:t>
            </a:r>
            <a:r>
              <a:rPr lang="en-IE" sz="1200" b="1" dirty="0" smtClean="0">
                <a:latin typeface="Segoe Print" panose="02000600000000000000" pitchFamily="2" charset="0"/>
              </a:rPr>
              <a:t> 2022 www.seomraranga.com</a:t>
            </a:r>
            <a:endParaRPr lang="en-IE" sz="1200" b="1" dirty="0">
              <a:latin typeface="Segoe Print" panose="02000600000000000000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71600" y="1700808"/>
            <a:ext cx="72008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2800" b="1" dirty="0" smtClean="0">
                <a:solidFill>
                  <a:schemeClr val="bg1"/>
                </a:solidFill>
              </a:rPr>
              <a:t>A seemingly contradictory statement, even if in reality it could possibly be true.</a:t>
            </a:r>
            <a:endParaRPr lang="en-IE" sz="2800" b="1" dirty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236296" y="188640"/>
            <a:ext cx="864096" cy="707886"/>
          </a:xfrm>
          <a:prstGeom prst="rect">
            <a:avLst/>
          </a:prstGeom>
          <a:solidFill>
            <a:schemeClr val="bg1"/>
          </a:solidFill>
          <a:ln w="571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IE" sz="2000" dirty="0">
                <a:latin typeface="+mj-lt"/>
              </a:rPr>
              <a:t>Week 4</a:t>
            </a:r>
            <a:r>
              <a:rPr lang="en-IE" sz="2000" dirty="0" smtClean="0">
                <a:latin typeface="+mj-lt"/>
              </a:rPr>
              <a:t>C</a:t>
            </a:r>
            <a:endParaRPr lang="en-IE" sz="2000" dirty="0">
              <a:latin typeface="+mj-lt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6314668"/>
            <a:ext cx="1619672" cy="4103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3463048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7584" y="44624"/>
            <a:ext cx="7543800" cy="1676400"/>
          </a:xfrm>
        </p:spPr>
        <p:txBody>
          <a:bodyPr>
            <a:normAutofit/>
          </a:bodyPr>
          <a:lstStyle/>
          <a:p>
            <a:r>
              <a:rPr lang="en-IE" sz="9600" dirty="0" smtClean="0">
                <a:ln w="28575">
                  <a:solidFill>
                    <a:schemeClr val="bg1"/>
                  </a:solidFill>
                </a:ln>
              </a:rPr>
              <a:t>WARRANT</a:t>
            </a:r>
            <a:endParaRPr lang="en-IE" sz="9600" dirty="0">
              <a:ln w="28575">
                <a:solidFill>
                  <a:schemeClr val="bg1"/>
                </a:solidFill>
              </a:ln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762000" y="3140968"/>
            <a:ext cx="7554416" cy="2726432"/>
          </a:xfrm>
        </p:spPr>
        <p:txBody>
          <a:bodyPr>
            <a:noAutofit/>
          </a:bodyPr>
          <a:lstStyle/>
          <a:p>
            <a:r>
              <a:rPr lang="en-IE" sz="5000" dirty="0" smtClean="0"/>
              <a:t>The judge issued a </a:t>
            </a:r>
            <a:r>
              <a:rPr lang="en-IE" sz="5000" b="1" dirty="0" smtClean="0">
                <a:solidFill>
                  <a:schemeClr val="accent1"/>
                </a:solidFill>
              </a:rPr>
              <a:t>warrant</a:t>
            </a:r>
            <a:r>
              <a:rPr lang="en-IE" sz="5000" dirty="0" smtClean="0"/>
              <a:t> for the arrest of the robber who failed to appear in court.</a:t>
            </a:r>
            <a:endParaRPr lang="en-IE" sz="5000" dirty="0"/>
          </a:p>
        </p:txBody>
      </p:sp>
      <p:sp>
        <p:nvSpPr>
          <p:cNvPr id="5" name="TextBox 4"/>
          <p:cNvSpPr txBox="1"/>
          <p:nvPr/>
        </p:nvSpPr>
        <p:spPr>
          <a:xfrm>
            <a:off x="2020821" y="6381328"/>
            <a:ext cx="554461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>
                <a:latin typeface="Segoe Print" panose="02000600000000000000" pitchFamily="2" charset="0"/>
              </a:rPr>
              <a:t>© </a:t>
            </a:r>
            <a:r>
              <a:rPr lang="en-IE" sz="1200" b="1" dirty="0" err="1" smtClean="0">
                <a:latin typeface="Segoe Print" panose="02000600000000000000" pitchFamily="2" charset="0"/>
              </a:rPr>
              <a:t>Seomra</a:t>
            </a:r>
            <a:r>
              <a:rPr lang="en-IE" sz="1200" b="1" dirty="0" smtClean="0">
                <a:latin typeface="Segoe Print" panose="02000600000000000000" pitchFamily="2" charset="0"/>
              </a:rPr>
              <a:t> </a:t>
            </a:r>
            <a:r>
              <a:rPr lang="en-IE" sz="1200" b="1" dirty="0" err="1" smtClean="0">
                <a:latin typeface="Segoe Print" panose="02000600000000000000" pitchFamily="2" charset="0"/>
              </a:rPr>
              <a:t>Ranga</a:t>
            </a:r>
            <a:r>
              <a:rPr lang="en-IE" sz="1200" b="1" dirty="0" smtClean="0">
                <a:latin typeface="Segoe Print" panose="02000600000000000000" pitchFamily="2" charset="0"/>
              </a:rPr>
              <a:t> 2022 www.seomraranga.com</a:t>
            </a:r>
            <a:endParaRPr lang="en-IE" sz="1200" b="1" dirty="0">
              <a:latin typeface="Segoe Print" panose="02000600000000000000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71600" y="1700808"/>
            <a:ext cx="72008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2800" b="1" dirty="0" smtClean="0">
                <a:solidFill>
                  <a:schemeClr val="bg1"/>
                </a:solidFill>
              </a:rPr>
              <a:t>A written document, authorising someone to take a course of action.</a:t>
            </a:r>
            <a:endParaRPr lang="en-IE" sz="2800" b="1" dirty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236296" y="188640"/>
            <a:ext cx="864096" cy="707886"/>
          </a:xfrm>
          <a:prstGeom prst="rect">
            <a:avLst/>
          </a:prstGeom>
          <a:solidFill>
            <a:schemeClr val="bg1"/>
          </a:solidFill>
          <a:ln w="571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IE" sz="2000" dirty="0">
                <a:latin typeface="+mj-lt"/>
              </a:rPr>
              <a:t>Week 4</a:t>
            </a:r>
            <a:r>
              <a:rPr lang="en-IE" sz="2000" dirty="0" smtClean="0">
                <a:latin typeface="+mj-lt"/>
              </a:rPr>
              <a:t>D</a:t>
            </a:r>
            <a:endParaRPr lang="en-IE" sz="2000" dirty="0">
              <a:latin typeface="+mj-lt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6314668"/>
            <a:ext cx="1619672" cy="4103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7026746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7584" y="44624"/>
            <a:ext cx="7543800" cy="1676400"/>
          </a:xfrm>
        </p:spPr>
        <p:txBody>
          <a:bodyPr>
            <a:normAutofit/>
          </a:bodyPr>
          <a:lstStyle/>
          <a:p>
            <a:r>
              <a:rPr lang="en-IE" sz="9600" dirty="0" smtClean="0">
                <a:ln w="28575">
                  <a:solidFill>
                    <a:schemeClr val="bg1"/>
                  </a:solidFill>
                </a:ln>
              </a:rPr>
              <a:t>QUILL</a:t>
            </a:r>
            <a:endParaRPr lang="en-IE" sz="9600" dirty="0">
              <a:ln w="28575">
                <a:solidFill>
                  <a:schemeClr val="bg1"/>
                </a:solidFill>
              </a:ln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762000" y="3140968"/>
            <a:ext cx="7554416" cy="2726432"/>
          </a:xfrm>
        </p:spPr>
        <p:txBody>
          <a:bodyPr>
            <a:noAutofit/>
          </a:bodyPr>
          <a:lstStyle/>
          <a:p>
            <a:r>
              <a:rPr lang="en-IE" sz="5400" dirty="0" smtClean="0"/>
              <a:t>The queen dipped the </a:t>
            </a:r>
            <a:r>
              <a:rPr lang="en-IE" sz="5400" b="1" dirty="0" smtClean="0">
                <a:solidFill>
                  <a:schemeClr val="accent1"/>
                </a:solidFill>
              </a:rPr>
              <a:t>quill</a:t>
            </a:r>
            <a:r>
              <a:rPr lang="en-IE" sz="5400" dirty="0" smtClean="0"/>
              <a:t> into the ink, before signing the royal charter.</a:t>
            </a:r>
            <a:endParaRPr lang="en-IE" sz="5400" dirty="0"/>
          </a:p>
        </p:txBody>
      </p:sp>
      <p:sp>
        <p:nvSpPr>
          <p:cNvPr id="5" name="TextBox 4"/>
          <p:cNvSpPr txBox="1"/>
          <p:nvPr/>
        </p:nvSpPr>
        <p:spPr>
          <a:xfrm>
            <a:off x="2020821" y="6381328"/>
            <a:ext cx="554461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>
                <a:latin typeface="Segoe Print" panose="02000600000000000000" pitchFamily="2" charset="0"/>
              </a:rPr>
              <a:t>© </a:t>
            </a:r>
            <a:r>
              <a:rPr lang="en-IE" sz="1200" b="1" dirty="0" err="1" smtClean="0">
                <a:latin typeface="Segoe Print" panose="02000600000000000000" pitchFamily="2" charset="0"/>
              </a:rPr>
              <a:t>Seomra</a:t>
            </a:r>
            <a:r>
              <a:rPr lang="en-IE" sz="1200" b="1" dirty="0" smtClean="0">
                <a:latin typeface="Segoe Print" panose="02000600000000000000" pitchFamily="2" charset="0"/>
              </a:rPr>
              <a:t> </a:t>
            </a:r>
            <a:r>
              <a:rPr lang="en-IE" sz="1200" b="1" dirty="0" err="1" smtClean="0">
                <a:latin typeface="Segoe Print" panose="02000600000000000000" pitchFamily="2" charset="0"/>
              </a:rPr>
              <a:t>Ranga</a:t>
            </a:r>
            <a:r>
              <a:rPr lang="en-IE" sz="1200" b="1" dirty="0" smtClean="0">
                <a:latin typeface="Segoe Print" panose="02000600000000000000" pitchFamily="2" charset="0"/>
              </a:rPr>
              <a:t> 2022 www.seomraranga.com</a:t>
            </a:r>
            <a:endParaRPr lang="en-IE" sz="1200" b="1" dirty="0">
              <a:latin typeface="Segoe Print" panose="02000600000000000000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71600" y="1700808"/>
            <a:ext cx="72008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2800" b="1" dirty="0" smtClean="0">
                <a:solidFill>
                  <a:schemeClr val="bg1"/>
                </a:solidFill>
              </a:rPr>
              <a:t>A feather, as of a goose, formed into a pen for writing.</a:t>
            </a:r>
            <a:endParaRPr lang="en-IE" sz="2800" b="1" dirty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236296" y="188640"/>
            <a:ext cx="864096" cy="707886"/>
          </a:xfrm>
          <a:prstGeom prst="rect">
            <a:avLst/>
          </a:prstGeom>
          <a:solidFill>
            <a:schemeClr val="bg1"/>
          </a:solidFill>
          <a:ln w="571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IE" sz="2000" dirty="0">
                <a:latin typeface="+mj-lt"/>
              </a:rPr>
              <a:t>Week 4</a:t>
            </a:r>
            <a:r>
              <a:rPr lang="en-IE" sz="2000" dirty="0" smtClean="0">
                <a:latin typeface="+mj-lt"/>
              </a:rPr>
              <a:t>E</a:t>
            </a:r>
            <a:endParaRPr lang="en-IE" sz="2000" dirty="0">
              <a:latin typeface="+mj-lt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6314668"/>
            <a:ext cx="1619672" cy="4103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1375570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E" sz="9600" dirty="0" smtClean="0"/>
              <a:t>WEEK </a:t>
            </a:r>
            <a:r>
              <a:rPr lang="en-IE" sz="9600" dirty="0"/>
              <a:t>5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IE" sz="4400" b="1" dirty="0" smtClean="0"/>
              <a:t>UNISON</a:t>
            </a:r>
          </a:p>
          <a:p>
            <a:r>
              <a:rPr lang="en-IE" sz="4400" b="1" dirty="0" smtClean="0"/>
              <a:t>AUTOPSY</a:t>
            </a:r>
          </a:p>
          <a:p>
            <a:r>
              <a:rPr lang="en-IE" sz="4400" b="1" dirty="0" smtClean="0"/>
              <a:t>BICENTENARY</a:t>
            </a:r>
          </a:p>
          <a:p>
            <a:r>
              <a:rPr lang="en-IE" sz="4400" b="1" dirty="0" smtClean="0"/>
              <a:t>TRIPOD</a:t>
            </a:r>
          </a:p>
          <a:p>
            <a:r>
              <a:rPr lang="en-IE" sz="4400" b="1" dirty="0" smtClean="0"/>
              <a:t>SERENE</a:t>
            </a:r>
            <a:endParaRPr lang="en-IE" sz="44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2051720" y="6381328"/>
            <a:ext cx="554461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>
                <a:latin typeface="Segoe Print" panose="02000600000000000000" pitchFamily="2" charset="0"/>
              </a:rPr>
              <a:t>© </a:t>
            </a:r>
            <a:r>
              <a:rPr lang="en-IE" sz="1200" b="1" dirty="0" err="1" smtClean="0">
                <a:latin typeface="Segoe Print" panose="02000600000000000000" pitchFamily="2" charset="0"/>
              </a:rPr>
              <a:t>Seomra</a:t>
            </a:r>
            <a:r>
              <a:rPr lang="en-IE" sz="1200" b="1" dirty="0" smtClean="0">
                <a:latin typeface="Segoe Print" panose="02000600000000000000" pitchFamily="2" charset="0"/>
              </a:rPr>
              <a:t> </a:t>
            </a:r>
            <a:r>
              <a:rPr lang="en-IE" sz="1200" b="1" dirty="0" err="1" smtClean="0">
                <a:latin typeface="Segoe Print" panose="02000600000000000000" pitchFamily="2" charset="0"/>
              </a:rPr>
              <a:t>Ranga</a:t>
            </a:r>
            <a:r>
              <a:rPr lang="en-IE" sz="1200" b="1" dirty="0" smtClean="0">
                <a:latin typeface="Segoe Print" panose="02000600000000000000" pitchFamily="2" charset="0"/>
              </a:rPr>
              <a:t> 2022 www.seomraranga.com</a:t>
            </a:r>
            <a:endParaRPr lang="en-IE" sz="1200" b="1" dirty="0">
              <a:latin typeface="Segoe Print" panose="02000600000000000000" pitchFamily="2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6314668"/>
            <a:ext cx="1619672" cy="4103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1727834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7584" y="44624"/>
            <a:ext cx="7543800" cy="1676400"/>
          </a:xfrm>
        </p:spPr>
        <p:txBody>
          <a:bodyPr>
            <a:normAutofit/>
          </a:bodyPr>
          <a:lstStyle/>
          <a:p>
            <a:r>
              <a:rPr lang="en-IE" sz="9600" dirty="0" smtClean="0">
                <a:ln w="28575">
                  <a:solidFill>
                    <a:schemeClr val="bg1"/>
                  </a:solidFill>
                </a:ln>
              </a:rPr>
              <a:t>UNISON</a:t>
            </a:r>
            <a:endParaRPr lang="en-IE" sz="9600" dirty="0">
              <a:ln w="28575">
                <a:solidFill>
                  <a:schemeClr val="bg1"/>
                </a:solidFill>
              </a:ln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762000" y="3140968"/>
            <a:ext cx="7554416" cy="2726432"/>
          </a:xfrm>
        </p:spPr>
        <p:txBody>
          <a:bodyPr>
            <a:noAutofit/>
          </a:bodyPr>
          <a:lstStyle/>
          <a:p>
            <a:r>
              <a:rPr lang="en-IE" sz="5400" dirty="0" smtClean="0"/>
              <a:t>The choir ended the concert by singing a song in </a:t>
            </a:r>
            <a:r>
              <a:rPr lang="en-IE" sz="5400" b="1" dirty="0">
                <a:solidFill>
                  <a:schemeClr val="accent1"/>
                </a:solidFill>
              </a:rPr>
              <a:t>unison</a:t>
            </a:r>
            <a:r>
              <a:rPr lang="en-IE" sz="5400" dirty="0" smtClean="0"/>
              <a:t>.</a:t>
            </a:r>
            <a:endParaRPr lang="en-IE" sz="5400" dirty="0"/>
          </a:p>
        </p:txBody>
      </p:sp>
      <p:sp>
        <p:nvSpPr>
          <p:cNvPr id="5" name="TextBox 4"/>
          <p:cNvSpPr txBox="1"/>
          <p:nvPr/>
        </p:nvSpPr>
        <p:spPr>
          <a:xfrm>
            <a:off x="2020821" y="6381328"/>
            <a:ext cx="554461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>
                <a:latin typeface="Segoe Print" panose="02000600000000000000" pitchFamily="2" charset="0"/>
              </a:rPr>
              <a:t>© </a:t>
            </a:r>
            <a:r>
              <a:rPr lang="en-IE" sz="1200" b="1" dirty="0" err="1" smtClean="0">
                <a:latin typeface="Segoe Print" panose="02000600000000000000" pitchFamily="2" charset="0"/>
              </a:rPr>
              <a:t>Seomra</a:t>
            </a:r>
            <a:r>
              <a:rPr lang="en-IE" sz="1200" b="1" dirty="0" smtClean="0">
                <a:latin typeface="Segoe Print" panose="02000600000000000000" pitchFamily="2" charset="0"/>
              </a:rPr>
              <a:t> </a:t>
            </a:r>
            <a:r>
              <a:rPr lang="en-IE" sz="1200" b="1" dirty="0" err="1" smtClean="0">
                <a:latin typeface="Segoe Print" panose="02000600000000000000" pitchFamily="2" charset="0"/>
              </a:rPr>
              <a:t>Ranga</a:t>
            </a:r>
            <a:r>
              <a:rPr lang="en-IE" sz="1200" b="1" dirty="0" smtClean="0">
                <a:latin typeface="Segoe Print" panose="02000600000000000000" pitchFamily="2" charset="0"/>
              </a:rPr>
              <a:t> 2022 www.seomraranga.com</a:t>
            </a:r>
            <a:endParaRPr lang="en-IE" sz="1200" b="1" dirty="0">
              <a:latin typeface="Segoe Print" panose="02000600000000000000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71600" y="1700808"/>
            <a:ext cx="72008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2800" b="1" dirty="0" smtClean="0">
                <a:solidFill>
                  <a:schemeClr val="bg1"/>
                </a:solidFill>
              </a:rPr>
              <a:t>A combination of voices or instruments at the same pitch.</a:t>
            </a:r>
            <a:endParaRPr lang="en-IE" sz="2800" b="1" dirty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236296" y="188640"/>
            <a:ext cx="864096" cy="707886"/>
          </a:xfrm>
          <a:prstGeom prst="rect">
            <a:avLst/>
          </a:prstGeom>
          <a:solidFill>
            <a:schemeClr val="bg1"/>
          </a:solidFill>
          <a:ln w="571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IE" sz="2000" dirty="0">
                <a:latin typeface="+mj-lt"/>
              </a:rPr>
              <a:t>Week </a:t>
            </a:r>
            <a:r>
              <a:rPr lang="en-IE" sz="2000" dirty="0" smtClean="0">
                <a:latin typeface="+mj-lt"/>
              </a:rPr>
              <a:t>5A</a:t>
            </a:r>
            <a:endParaRPr lang="en-IE" sz="2000" dirty="0">
              <a:latin typeface="+mj-lt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6314668"/>
            <a:ext cx="1619672" cy="4103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1774712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7584" y="44624"/>
            <a:ext cx="7543800" cy="1676400"/>
          </a:xfrm>
        </p:spPr>
        <p:txBody>
          <a:bodyPr>
            <a:normAutofit/>
          </a:bodyPr>
          <a:lstStyle/>
          <a:p>
            <a:r>
              <a:rPr lang="en-IE" sz="9600" dirty="0" smtClean="0">
                <a:ln w="28575">
                  <a:solidFill>
                    <a:schemeClr val="bg1"/>
                  </a:solidFill>
                </a:ln>
              </a:rPr>
              <a:t>AUTOPSY</a:t>
            </a:r>
            <a:endParaRPr lang="en-IE" sz="9600" dirty="0">
              <a:ln w="28575">
                <a:solidFill>
                  <a:schemeClr val="bg1"/>
                </a:solidFill>
              </a:ln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762000" y="3140968"/>
            <a:ext cx="7554416" cy="2726432"/>
          </a:xfrm>
        </p:spPr>
        <p:txBody>
          <a:bodyPr>
            <a:noAutofit/>
          </a:bodyPr>
          <a:lstStyle/>
          <a:p>
            <a:r>
              <a:rPr lang="en-IE" sz="5000" dirty="0" smtClean="0"/>
              <a:t>An </a:t>
            </a:r>
            <a:r>
              <a:rPr lang="en-IE" sz="5400" b="1" dirty="0">
                <a:solidFill>
                  <a:schemeClr val="accent1"/>
                </a:solidFill>
              </a:rPr>
              <a:t>autopsy</a:t>
            </a:r>
            <a:r>
              <a:rPr lang="en-IE" sz="5000" dirty="0" smtClean="0"/>
              <a:t> was performed after the suspicious death of the young man.</a:t>
            </a:r>
            <a:endParaRPr lang="en-IE" sz="5000" dirty="0"/>
          </a:p>
        </p:txBody>
      </p:sp>
      <p:sp>
        <p:nvSpPr>
          <p:cNvPr id="5" name="TextBox 4"/>
          <p:cNvSpPr txBox="1"/>
          <p:nvPr/>
        </p:nvSpPr>
        <p:spPr>
          <a:xfrm>
            <a:off x="2020821" y="6381328"/>
            <a:ext cx="554461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>
                <a:latin typeface="Segoe Print" panose="02000600000000000000" pitchFamily="2" charset="0"/>
              </a:rPr>
              <a:t>© </a:t>
            </a:r>
            <a:r>
              <a:rPr lang="en-IE" sz="1200" b="1" dirty="0" err="1" smtClean="0">
                <a:latin typeface="Segoe Print" panose="02000600000000000000" pitchFamily="2" charset="0"/>
              </a:rPr>
              <a:t>Seomra</a:t>
            </a:r>
            <a:r>
              <a:rPr lang="en-IE" sz="1200" b="1" dirty="0" smtClean="0">
                <a:latin typeface="Segoe Print" panose="02000600000000000000" pitchFamily="2" charset="0"/>
              </a:rPr>
              <a:t> </a:t>
            </a:r>
            <a:r>
              <a:rPr lang="en-IE" sz="1200" b="1" dirty="0" err="1" smtClean="0">
                <a:latin typeface="Segoe Print" panose="02000600000000000000" pitchFamily="2" charset="0"/>
              </a:rPr>
              <a:t>Ranga</a:t>
            </a:r>
            <a:r>
              <a:rPr lang="en-IE" sz="1200" b="1" dirty="0" smtClean="0">
                <a:latin typeface="Segoe Print" panose="02000600000000000000" pitchFamily="2" charset="0"/>
              </a:rPr>
              <a:t> 2022 www.seomraranga.com</a:t>
            </a:r>
            <a:endParaRPr lang="en-IE" sz="1200" b="1" dirty="0">
              <a:latin typeface="Segoe Print" panose="02000600000000000000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71600" y="1700808"/>
            <a:ext cx="72008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2800" b="1" dirty="0" smtClean="0">
                <a:solidFill>
                  <a:schemeClr val="bg1"/>
                </a:solidFill>
              </a:rPr>
              <a:t>An examination of a body after death, usually to determine the cause of death.</a:t>
            </a:r>
            <a:endParaRPr lang="en-IE" sz="2800" b="1" dirty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236296" y="188640"/>
            <a:ext cx="864096" cy="707886"/>
          </a:xfrm>
          <a:prstGeom prst="rect">
            <a:avLst/>
          </a:prstGeom>
          <a:solidFill>
            <a:schemeClr val="bg1"/>
          </a:solidFill>
          <a:ln w="571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IE" sz="2000" dirty="0">
                <a:latin typeface="+mj-lt"/>
              </a:rPr>
              <a:t>Week </a:t>
            </a:r>
            <a:r>
              <a:rPr lang="en-IE" sz="2000" dirty="0" smtClean="0">
                <a:latin typeface="+mj-lt"/>
              </a:rPr>
              <a:t>5B</a:t>
            </a:r>
            <a:endParaRPr lang="en-IE" sz="2000" dirty="0">
              <a:latin typeface="+mj-lt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6314668"/>
            <a:ext cx="1619672" cy="4103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3406657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7584" y="44624"/>
            <a:ext cx="7543800" cy="1676400"/>
          </a:xfrm>
        </p:spPr>
        <p:txBody>
          <a:bodyPr>
            <a:normAutofit/>
          </a:bodyPr>
          <a:lstStyle/>
          <a:p>
            <a:r>
              <a:rPr lang="en-IE" sz="9000" dirty="0" smtClean="0">
                <a:ln w="28575">
                  <a:solidFill>
                    <a:schemeClr val="bg1"/>
                  </a:solidFill>
                </a:ln>
              </a:rPr>
              <a:t>BICENTENARY</a:t>
            </a:r>
            <a:endParaRPr lang="en-IE" sz="9000" dirty="0">
              <a:ln w="28575">
                <a:solidFill>
                  <a:schemeClr val="bg1"/>
                </a:solidFill>
              </a:ln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762000" y="3140968"/>
            <a:ext cx="7554416" cy="2726432"/>
          </a:xfrm>
        </p:spPr>
        <p:txBody>
          <a:bodyPr>
            <a:noAutofit/>
          </a:bodyPr>
          <a:lstStyle/>
          <a:p>
            <a:r>
              <a:rPr lang="en-IE" sz="5400" dirty="0" smtClean="0"/>
              <a:t>The </a:t>
            </a:r>
            <a:r>
              <a:rPr lang="en-IE" sz="5400" b="1" dirty="0">
                <a:solidFill>
                  <a:schemeClr val="accent1"/>
                </a:solidFill>
              </a:rPr>
              <a:t>bicentenary</a:t>
            </a:r>
            <a:r>
              <a:rPr lang="en-IE" sz="5400" dirty="0" smtClean="0"/>
              <a:t> of the battle was marked by a special ceremony.</a:t>
            </a:r>
            <a:endParaRPr lang="en-IE" sz="5400" dirty="0"/>
          </a:p>
        </p:txBody>
      </p:sp>
      <p:sp>
        <p:nvSpPr>
          <p:cNvPr id="5" name="TextBox 4"/>
          <p:cNvSpPr txBox="1"/>
          <p:nvPr/>
        </p:nvSpPr>
        <p:spPr>
          <a:xfrm>
            <a:off x="2020821" y="6381328"/>
            <a:ext cx="554461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>
                <a:latin typeface="Segoe Print" panose="02000600000000000000" pitchFamily="2" charset="0"/>
              </a:rPr>
              <a:t>© </a:t>
            </a:r>
            <a:r>
              <a:rPr lang="en-IE" sz="1200" b="1" dirty="0" err="1" smtClean="0">
                <a:latin typeface="Segoe Print" panose="02000600000000000000" pitchFamily="2" charset="0"/>
              </a:rPr>
              <a:t>Seomra</a:t>
            </a:r>
            <a:r>
              <a:rPr lang="en-IE" sz="1200" b="1" dirty="0" smtClean="0">
                <a:latin typeface="Segoe Print" panose="02000600000000000000" pitchFamily="2" charset="0"/>
              </a:rPr>
              <a:t> </a:t>
            </a:r>
            <a:r>
              <a:rPr lang="en-IE" sz="1200" b="1" dirty="0" err="1" smtClean="0">
                <a:latin typeface="Segoe Print" panose="02000600000000000000" pitchFamily="2" charset="0"/>
              </a:rPr>
              <a:t>Ranga</a:t>
            </a:r>
            <a:r>
              <a:rPr lang="en-IE" sz="1200" b="1" dirty="0" smtClean="0">
                <a:latin typeface="Segoe Print" panose="02000600000000000000" pitchFamily="2" charset="0"/>
              </a:rPr>
              <a:t> 2022 www.seomraranga.com</a:t>
            </a:r>
            <a:endParaRPr lang="en-IE" sz="1200" b="1" dirty="0">
              <a:latin typeface="Segoe Print" panose="02000600000000000000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71600" y="1700808"/>
            <a:ext cx="7200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2800" b="1" dirty="0" smtClean="0">
                <a:solidFill>
                  <a:schemeClr val="bg1"/>
                </a:solidFill>
              </a:rPr>
              <a:t>A two hundredth anniversary of an event.</a:t>
            </a:r>
            <a:endParaRPr lang="en-IE" sz="2800" b="1" dirty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236296" y="188640"/>
            <a:ext cx="864096" cy="707886"/>
          </a:xfrm>
          <a:prstGeom prst="rect">
            <a:avLst/>
          </a:prstGeom>
          <a:solidFill>
            <a:schemeClr val="bg1"/>
          </a:solidFill>
          <a:ln w="571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IE" sz="2000" dirty="0">
                <a:latin typeface="+mj-lt"/>
              </a:rPr>
              <a:t>Week </a:t>
            </a:r>
            <a:r>
              <a:rPr lang="en-IE" sz="2000" dirty="0" smtClean="0">
                <a:latin typeface="+mj-lt"/>
              </a:rPr>
              <a:t>5C</a:t>
            </a:r>
            <a:endParaRPr lang="en-IE" sz="2000" dirty="0">
              <a:latin typeface="+mj-lt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6314668"/>
            <a:ext cx="1619672" cy="4103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8482202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7584" y="44624"/>
            <a:ext cx="7543800" cy="1676400"/>
          </a:xfrm>
        </p:spPr>
        <p:txBody>
          <a:bodyPr>
            <a:normAutofit/>
          </a:bodyPr>
          <a:lstStyle/>
          <a:p>
            <a:r>
              <a:rPr lang="en-IE" sz="9600" dirty="0" smtClean="0">
                <a:ln w="28575">
                  <a:solidFill>
                    <a:schemeClr val="bg1"/>
                  </a:solidFill>
                </a:ln>
              </a:rPr>
              <a:t>AUDITORY</a:t>
            </a:r>
            <a:endParaRPr lang="en-IE" sz="9600" dirty="0">
              <a:ln w="28575">
                <a:solidFill>
                  <a:schemeClr val="bg1"/>
                </a:solidFill>
              </a:ln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762000" y="3140968"/>
            <a:ext cx="7554416" cy="2726432"/>
          </a:xfrm>
        </p:spPr>
        <p:txBody>
          <a:bodyPr>
            <a:noAutofit/>
          </a:bodyPr>
          <a:lstStyle/>
          <a:p>
            <a:r>
              <a:rPr lang="en-IE" sz="6000" dirty="0" smtClean="0"/>
              <a:t>The </a:t>
            </a:r>
            <a:r>
              <a:rPr lang="en-IE" sz="6000" dirty="0"/>
              <a:t>man</a:t>
            </a:r>
            <a:r>
              <a:rPr lang="en-IE" sz="6000" b="1" dirty="0" smtClean="0">
                <a:solidFill>
                  <a:schemeClr val="accent1"/>
                </a:solidFill>
              </a:rPr>
              <a:t> </a:t>
            </a:r>
            <a:r>
              <a:rPr lang="en-IE" sz="6000" dirty="0" smtClean="0"/>
              <a:t>suffered from </a:t>
            </a:r>
            <a:r>
              <a:rPr lang="en-IE" sz="6000" b="1" dirty="0">
                <a:solidFill>
                  <a:schemeClr val="accent1"/>
                </a:solidFill>
              </a:rPr>
              <a:t>auditory</a:t>
            </a:r>
            <a:r>
              <a:rPr lang="en-IE" sz="6000" dirty="0" smtClean="0"/>
              <a:t> problems since childhood.</a:t>
            </a:r>
            <a:endParaRPr lang="en-IE" sz="6000" dirty="0"/>
          </a:p>
        </p:txBody>
      </p:sp>
      <p:sp>
        <p:nvSpPr>
          <p:cNvPr id="5" name="TextBox 4"/>
          <p:cNvSpPr txBox="1"/>
          <p:nvPr/>
        </p:nvSpPr>
        <p:spPr>
          <a:xfrm>
            <a:off x="2020821" y="6381328"/>
            <a:ext cx="554461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>
                <a:latin typeface="Segoe Print" panose="02000600000000000000" pitchFamily="2" charset="0"/>
              </a:rPr>
              <a:t>© </a:t>
            </a:r>
            <a:r>
              <a:rPr lang="en-IE" sz="1200" b="1" dirty="0" err="1" smtClean="0">
                <a:latin typeface="Segoe Print" panose="02000600000000000000" pitchFamily="2" charset="0"/>
              </a:rPr>
              <a:t>Seomra</a:t>
            </a:r>
            <a:r>
              <a:rPr lang="en-IE" sz="1200" b="1" dirty="0" smtClean="0">
                <a:latin typeface="Segoe Print" panose="02000600000000000000" pitchFamily="2" charset="0"/>
              </a:rPr>
              <a:t> </a:t>
            </a:r>
            <a:r>
              <a:rPr lang="en-IE" sz="1200" b="1" dirty="0" err="1" smtClean="0">
                <a:latin typeface="Segoe Print" panose="02000600000000000000" pitchFamily="2" charset="0"/>
              </a:rPr>
              <a:t>Ranga</a:t>
            </a:r>
            <a:r>
              <a:rPr lang="en-IE" sz="1200" b="1" dirty="0" smtClean="0">
                <a:latin typeface="Segoe Print" panose="02000600000000000000" pitchFamily="2" charset="0"/>
              </a:rPr>
              <a:t> 2022 www.seomraranga.com</a:t>
            </a:r>
            <a:endParaRPr lang="en-IE" sz="1200" b="1" dirty="0">
              <a:latin typeface="Segoe Print" panose="02000600000000000000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71600" y="1700808"/>
            <a:ext cx="72008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2800" b="1" dirty="0" smtClean="0">
                <a:solidFill>
                  <a:schemeClr val="bg1"/>
                </a:solidFill>
              </a:rPr>
              <a:t>Anything to do with hearing or the sense of hearing.</a:t>
            </a:r>
            <a:endParaRPr lang="en-IE" sz="2800" b="1" dirty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236296" y="188640"/>
            <a:ext cx="864096" cy="707886"/>
          </a:xfrm>
          <a:prstGeom prst="rect">
            <a:avLst/>
          </a:prstGeom>
          <a:solidFill>
            <a:schemeClr val="bg1"/>
          </a:solidFill>
          <a:ln w="571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IE" sz="2000" dirty="0" smtClean="0">
                <a:latin typeface="+mj-lt"/>
              </a:rPr>
              <a:t>Week 1A</a:t>
            </a:r>
            <a:endParaRPr lang="en-IE" sz="2000" dirty="0">
              <a:latin typeface="+mj-lt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6314668"/>
            <a:ext cx="1619672" cy="4103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6562156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7584" y="44624"/>
            <a:ext cx="7543800" cy="1676400"/>
          </a:xfrm>
        </p:spPr>
        <p:txBody>
          <a:bodyPr>
            <a:normAutofit/>
          </a:bodyPr>
          <a:lstStyle/>
          <a:p>
            <a:r>
              <a:rPr lang="en-IE" sz="9600" dirty="0" smtClean="0">
                <a:ln w="28575">
                  <a:solidFill>
                    <a:schemeClr val="bg1"/>
                  </a:solidFill>
                </a:ln>
              </a:rPr>
              <a:t>TRIPOD</a:t>
            </a:r>
            <a:endParaRPr lang="en-IE" sz="9600" dirty="0">
              <a:ln w="28575">
                <a:solidFill>
                  <a:schemeClr val="bg1"/>
                </a:solidFill>
              </a:ln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762000" y="3140968"/>
            <a:ext cx="7554416" cy="2726432"/>
          </a:xfrm>
        </p:spPr>
        <p:txBody>
          <a:bodyPr>
            <a:noAutofit/>
          </a:bodyPr>
          <a:lstStyle/>
          <a:p>
            <a:r>
              <a:rPr lang="en-IE" sz="5400" dirty="0" smtClean="0"/>
              <a:t>The photographer positioned the </a:t>
            </a:r>
            <a:r>
              <a:rPr lang="en-IE" sz="5400" b="1" dirty="0">
                <a:solidFill>
                  <a:schemeClr val="accent1"/>
                </a:solidFill>
              </a:rPr>
              <a:t>tripod</a:t>
            </a:r>
            <a:r>
              <a:rPr lang="en-IE" sz="5400" dirty="0" smtClean="0"/>
              <a:t> near the stage.</a:t>
            </a:r>
            <a:endParaRPr lang="en-IE" sz="5400" dirty="0"/>
          </a:p>
        </p:txBody>
      </p:sp>
      <p:sp>
        <p:nvSpPr>
          <p:cNvPr id="5" name="TextBox 4"/>
          <p:cNvSpPr txBox="1"/>
          <p:nvPr/>
        </p:nvSpPr>
        <p:spPr>
          <a:xfrm>
            <a:off x="2020821" y="6381328"/>
            <a:ext cx="554461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>
                <a:latin typeface="Segoe Print" panose="02000600000000000000" pitchFamily="2" charset="0"/>
              </a:rPr>
              <a:t>© </a:t>
            </a:r>
            <a:r>
              <a:rPr lang="en-IE" sz="1200" b="1" dirty="0" err="1" smtClean="0">
                <a:latin typeface="Segoe Print" panose="02000600000000000000" pitchFamily="2" charset="0"/>
              </a:rPr>
              <a:t>Seomra</a:t>
            </a:r>
            <a:r>
              <a:rPr lang="en-IE" sz="1200" b="1" dirty="0" smtClean="0">
                <a:latin typeface="Segoe Print" panose="02000600000000000000" pitchFamily="2" charset="0"/>
              </a:rPr>
              <a:t> </a:t>
            </a:r>
            <a:r>
              <a:rPr lang="en-IE" sz="1200" b="1" dirty="0" err="1" smtClean="0">
                <a:latin typeface="Segoe Print" panose="02000600000000000000" pitchFamily="2" charset="0"/>
              </a:rPr>
              <a:t>Ranga</a:t>
            </a:r>
            <a:r>
              <a:rPr lang="en-IE" sz="1200" b="1" dirty="0" smtClean="0">
                <a:latin typeface="Segoe Print" panose="02000600000000000000" pitchFamily="2" charset="0"/>
              </a:rPr>
              <a:t> 2022 www.seomraranga.com</a:t>
            </a:r>
            <a:endParaRPr lang="en-IE" sz="1200" b="1" dirty="0">
              <a:latin typeface="Segoe Print" panose="02000600000000000000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71600" y="1700808"/>
            <a:ext cx="72008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2800" b="1" dirty="0" smtClean="0">
                <a:solidFill>
                  <a:schemeClr val="bg1"/>
                </a:solidFill>
              </a:rPr>
              <a:t>A three-legged stand to support a device like a camera or telescope.</a:t>
            </a:r>
            <a:endParaRPr lang="en-IE" sz="2800" b="1" dirty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236296" y="188640"/>
            <a:ext cx="864096" cy="707886"/>
          </a:xfrm>
          <a:prstGeom prst="rect">
            <a:avLst/>
          </a:prstGeom>
          <a:solidFill>
            <a:schemeClr val="bg1"/>
          </a:solidFill>
          <a:ln w="571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IE" sz="2000" dirty="0">
                <a:latin typeface="+mj-lt"/>
              </a:rPr>
              <a:t>Week </a:t>
            </a:r>
            <a:r>
              <a:rPr lang="en-IE" sz="2000" dirty="0" smtClean="0">
                <a:latin typeface="+mj-lt"/>
              </a:rPr>
              <a:t>5D</a:t>
            </a:r>
            <a:endParaRPr lang="en-IE" sz="2000" dirty="0">
              <a:latin typeface="+mj-lt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6314668"/>
            <a:ext cx="1619672" cy="4103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6726785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7584" y="44624"/>
            <a:ext cx="7543800" cy="1676400"/>
          </a:xfrm>
        </p:spPr>
        <p:txBody>
          <a:bodyPr>
            <a:normAutofit/>
          </a:bodyPr>
          <a:lstStyle/>
          <a:p>
            <a:r>
              <a:rPr lang="en-IE" sz="9600" dirty="0" smtClean="0">
                <a:ln w="28575">
                  <a:solidFill>
                    <a:schemeClr val="bg1"/>
                  </a:solidFill>
                </a:ln>
              </a:rPr>
              <a:t>SERENE</a:t>
            </a:r>
            <a:endParaRPr lang="en-IE" sz="9600" dirty="0">
              <a:ln w="28575">
                <a:solidFill>
                  <a:schemeClr val="bg1"/>
                </a:solidFill>
              </a:ln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762000" y="3140968"/>
            <a:ext cx="7554416" cy="2726432"/>
          </a:xfrm>
        </p:spPr>
        <p:txBody>
          <a:bodyPr>
            <a:noAutofit/>
          </a:bodyPr>
          <a:lstStyle/>
          <a:p>
            <a:r>
              <a:rPr lang="en-IE" sz="5000" dirty="0" smtClean="0"/>
              <a:t>The hikers were struck by the </a:t>
            </a:r>
            <a:r>
              <a:rPr lang="en-IE" sz="5000" b="1" dirty="0">
                <a:solidFill>
                  <a:schemeClr val="accent1"/>
                </a:solidFill>
              </a:rPr>
              <a:t>serene</a:t>
            </a:r>
            <a:r>
              <a:rPr lang="en-IE" sz="5000" dirty="0" smtClean="0"/>
              <a:t> atmosphere in the centre of the rainforest.</a:t>
            </a:r>
            <a:endParaRPr lang="en-IE" sz="5000" dirty="0"/>
          </a:p>
        </p:txBody>
      </p:sp>
      <p:sp>
        <p:nvSpPr>
          <p:cNvPr id="5" name="TextBox 4"/>
          <p:cNvSpPr txBox="1"/>
          <p:nvPr/>
        </p:nvSpPr>
        <p:spPr>
          <a:xfrm>
            <a:off x="2020821" y="6381328"/>
            <a:ext cx="554461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>
                <a:latin typeface="Segoe Print" panose="02000600000000000000" pitchFamily="2" charset="0"/>
              </a:rPr>
              <a:t>© </a:t>
            </a:r>
            <a:r>
              <a:rPr lang="en-IE" sz="1200" b="1" dirty="0" err="1" smtClean="0">
                <a:latin typeface="Segoe Print" panose="02000600000000000000" pitchFamily="2" charset="0"/>
              </a:rPr>
              <a:t>Seomra</a:t>
            </a:r>
            <a:r>
              <a:rPr lang="en-IE" sz="1200" b="1" dirty="0" smtClean="0">
                <a:latin typeface="Segoe Print" panose="02000600000000000000" pitchFamily="2" charset="0"/>
              </a:rPr>
              <a:t> </a:t>
            </a:r>
            <a:r>
              <a:rPr lang="en-IE" sz="1200" b="1" dirty="0" err="1" smtClean="0">
                <a:latin typeface="Segoe Print" panose="02000600000000000000" pitchFamily="2" charset="0"/>
              </a:rPr>
              <a:t>Ranga</a:t>
            </a:r>
            <a:r>
              <a:rPr lang="en-IE" sz="1200" b="1" dirty="0" smtClean="0">
                <a:latin typeface="Segoe Print" panose="02000600000000000000" pitchFamily="2" charset="0"/>
              </a:rPr>
              <a:t> 2022 www.seomraranga.com</a:t>
            </a:r>
            <a:endParaRPr lang="en-IE" sz="1200" b="1" dirty="0">
              <a:latin typeface="Segoe Print" panose="02000600000000000000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71600" y="1700808"/>
            <a:ext cx="7200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2800" b="1" dirty="0" smtClean="0">
                <a:solidFill>
                  <a:schemeClr val="bg1"/>
                </a:solidFill>
              </a:rPr>
              <a:t>Calm, peaceful, tranquil, unruffled.</a:t>
            </a:r>
            <a:endParaRPr lang="en-IE" sz="2800" b="1" dirty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236296" y="188640"/>
            <a:ext cx="864096" cy="707886"/>
          </a:xfrm>
          <a:prstGeom prst="rect">
            <a:avLst/>
          </a:prstGeom>
          <a:solidFill>
            <a:schemeClr val="bg1"/>
          </a:solidFill>
          <a:ln w="571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IE" sz="2000" dirty="0">
                <a:latin typeface="+mj-lt"/>
              </a:rPr>
              <a:t>Week </a:t>
            </a:r>
            <a:r>
              <a:rPr lang="en-IE" sz="2000" dirty="0" smtClean="0">
                <a:latin typeface="+mj-lt"/>
              </a:rPr>
              <a:t>5E</a:t>
            </a:r>
            <a:endParaRPr lang="en-IE" sz="2000" dirty="0">
              <a:latin typeface="+mj-lt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6314668"/>
            <a:ext cx="1619672" cy="4103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8778141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E" sz="9600" dirty="0" smtClean="0"/>
              <a:t>WEEK </a:t>
            </a:r>
            <a:r>
              <a:rPr lang="en-IE" sz="9600" dirty="0"/>
              <a:t>6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IE" sz="4400" b="1" dirty="0" smtClean="0"/>
              <a:t>PLAYWRIGHT</a:t>
            </a:r>
          </a:p>
          <a:p>
            <a:r>
              <a:rPr lang="en-IE" sz="4400" b="1" dirty="0" smtClean="0"/>
              <a:t>APPREHEND</a:t>
            </a:r>
          </a:p>
          <a:p>
            <a:r>
              <a:rPr lang="en-IE" sz="4400" b="1" dirty="0" smtClean="0"/>
              <a:t>CHOWDER</a:t>
            </a:r>
          </a:p>
          <a:p>
            <a:r>
              <a:rPr lang="en-IE" sz="4400" b="1" dirty="0" smtClean="0"/>
              <a:t>PARALYSE</a:t>
            </a:r>
          </a:p>
          <a:p>
            <a:r>
              <a:rPr lang="en-IE" sz="4400" b="1" dirty="0" smtClean="0"/>
              <a:t>HARASS</a:t>
            </a:r>
            <a:endParaRPr lang="en-IE" sz="44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2051720" y="6381328"/>
            <a:ext cx="554461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>
                <a:latin typeface="Segoe Print" panose="02000600000000000000" pitchFamily="2" charset="0"/>
              </a:rPr>
              <a:t>© </a:t>
            </a:r>
            <a:r>
              <a:rPr lang="en-IE" sz="1200" b="1" dirty="0" err="1" smtClean="0">
                <a:latin typeface="Segoe Print" panose="02000600000000000000" pitchFamily="2" charset="0"/>
              </a:rPr>
              <a:t>Seomra</a:t>
            </a:r>
            <a:r>
              <a:rPr lang="en-IE" sz="1200" b="1" dirty="0" smtClean="0">
                <a:latin typeface="Segoe Print" panose="02000600000000000000" pitchFamily="2" charset="0"/>
              </a:rPr>
              <a:t> </a:t>
            </a:r>
            <a:r>
              <a:rPr lang="en-IE" sz="1200" b="1" dirty="0" err="1" smtClean="0">
                <a:latin typeface="Segoe Print" panose="02000600000000000000" pitchFamily="2" charset="0"/>
              </a:rPr>
              <a:t>Ranga</a:t>
            </a:r>
            <a:r>
              <a:rPr lang="en-IE" sz="1200" b="1" dirty="0" smtClean="0">
                <a:latin typeface="Segoe Print" panose="02000600000000000000" pitchFamily="2" charset="0"/>
              </a:rPr>
              <a:t> 2022 www.seomraranga.com</a:t>
            </a:r>
            <a:endParaRPr lang="en-IE" sz="1200" b="1" dirty="0">
              <a:latin typeface="Segoe Print" panose="02000600000000000000" pitchFamily="2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6314668"/>
            <a:ext cx="1619672" cy="4103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2280486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7584" y="44624"/>
            <a:ext cx="7543800" cy="1676400"/>
          </a:xfrm>
        </p:spPr>
        <p:txBody>
          <a:bodyPr>
            <a:normAutofit/>
          </a:bodyPr>
          <a:lstStyle/>
          <a:p>
            <a:r>
              <a:rPr lang="en-IE" sz="9600" dirty="0" smtClean="0">
                <a:ln w="28575">
                  <a:solidFill>
                    <a:schemeClr val="bg1"/>
                  </a:solidFill>
                </a:ln>
              </a:rPr>
              <a:t>PLAYWRIGHT</a:t>
            </a:r>
            <a:endParaRPr lang="en-IE" sz="9600" dirty="0">
              <a:ln w="28575">
                <a:solidFill>
                  <a:schemeClr val="bg1"/>
                </a:solidFill>
              </a:ln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762000" y="3140968"/>
            <a:ext cx="7554416" cy="2726432"/>
          </a:xfrm>
        </p:spPr>
        <p:txBody>
          <a:bodyPr>
            <a:noAutofit/>
          </a:bodyPr>
          <a:lstStyle/>
          <a:p>
            <a:r>
              <a:rPr lang="en-IE" sz="5400" dirty="0" smtClean="0"/>
              <a:t>The actors met the </a:t>
            </a:r>
            <a:r>
              <a:rPr lang="en-IE" sz="5400" b="1" dirty="0">
                <a:solidFill>
                  <a:schemeClr val="accent1"/>
                </a:solidFill>
              </a:rPr>
              <a:t>playwright</a:t>
            </a:r>
            <a:r>
              <a:rPr lang="en-IE" sz="5400" dirty="0" smtClean="0"/>
              <a:t> just before the first performance.</a:t>
            </a:r>
            <a:endParaRPr lang="en-IE" sz="5400" dirty="0"/>
          </a:p>
        </p:txBody>
      </p:sp>
      <p:sp>
        <p:nvSpPr>
          <p:cNvPr id="5" name="TextBox 4"/>
          <p:cNvSpPr txBox="1"/>
          <p:nvPr/>
        </p:nvSpPr>
        <p:spPr>
          <a:xfrm>
            <a:off x="2020821" y="6381328"/>
            <a:ext cx="554461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>
                <a:latin typeface="Segoe Print" panose="02000600000000000000" pitchFamily="2" charset="0"/>
              </a:rPr>
              <a:t>© </a:t>
            </a:r>
            <a:r>
              <a:rPr lang="en-IE" sz="1200" b="1" dirty="0" err="1" smtClean="0">
                <a:latin typeface="Segoe Print" panose="02000600000000000000" pitchFamily="2" charset="0"/>
              </a:rPr>
              <a:t>Seomra</a:t>
            </a:r>
            <a:r>
              <a:rPr lang="en-IE" sz="1200" b="1" dirty="0" smtClean="0">
                <a:latin typeface="Segoe Print" panose="02000600000000000000" pitchFamily="2" charset="0"/>
              </a:rPr>
              <a:t> </a:t>
            </a:r>
            <a:r>
              <a:rPr lang="en-IE" sz="1200" b="1" dirty="0" err="1" smtClean="0">
                <a:latin typeface="Segoe Print" panose="02000600000000000000" pitchFamily="2" charset="0"/>
              </a:rPr>
              <a:t>Ranga</a:t>
            </a:r>
            <a:r>
              <a:rPr lang="en-IE" sz="1200" b="1" dirty="0" smtClean="0">
                <a:latin typeface="Segoe Print" panose="02000600000000000000" pitchFamily="2" charset="0"/>
              </a:rPr>
              <a:t> 2022 www.seomraranga.com</a:t>
            </a:r>
            <a:endParaRPr lang="en-IE" sz="1200" b="1" dirty="0">
              <a:latin typeface="Segoe Print" panose="02000600000000000000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71600" y="1700808"/>
            <a:ext cx="7200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2800" b="1" dirty="0" smtClean="0">
                <a:solidFill>
                  <a:schemeClr val="bg1"/>
                </a:solidFill>
              </a:rPr>
              <a:t>A person who writes plays.</a:t>
            </a:r>
            <a:endParaRPr lang="en-IE" sz="2800" b="1" dirty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236296" y="188640"/>
            <a:ext cx="864096" cy="707886"/>
          </a:xfrm>
          <a:prstGeom prst="rect">
            <a:avLst/>
          </a:prstGeom>
          <a:solidFill>
            <a:schemeClr val="bg1"/>
          </a:solidFill>
          <a:ln w="571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IE" sz="2000" dirty="0">
                <a:latin typeface="+mj-lt"/>
              </a:rPr>
              <a:t>Week </a:t>
            </a:r>
            <a:r>
              <a:rPr lang="en-IE" sz="2000" dirty="0" smtClean="0">
                <a:latin typeface="+mj-lt"/>
              </a:rPr>
              <a:t>6A</a:t>
            </a:r>
            <a:endParaRPr lang="en-IE" sz="2000" dirty="0">
              <a:latin typeface="+mj-lt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6314668"/>
            <a:ext cx="1619672" cy="4103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5200065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7584" y="44624"/>
            <a:ext cx="7543800" cy="1676400"/>
          </a:xfrm>
        </p:spPr>
        <p:txBody>
          <a:bodyPr>
            <a:normAutofit/>
          </a:bodyPr>
          <a:lstStyle/>
          <a:p>
            <a:r>
              <a:rPr lang="en-IE" sz="9600" dirty="0" smtClean="0">
                <a:ln w="28575">
                  <a:solidFill>
                    <a:schemeClr val="bg1"/>
                  </a:solidFill>
                </a:ln>
              </a:rPr>
              <a:t>APPREHEND</a:t>
            </a:r>
            <a:endParaRPr lang="en-IE" sz="9600" dirty="0">
              <a:ln w="28575">
                <a:solidFill>
                  <a:schemeClr val="bg1"/>
                </a:solidFill>
              </a:ln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762000" y="3140968"/>
            <a:ext cx="7554416" cy="2726432"/>
          </a:xfrm>
        </p:spPr>
        <p:txBody>
          <a:bodyPr>
            <a:noAutofit/>
          </a:bodyPr>
          <a:lstStyle/>
          <a:p>
            <a:r>
              <a:rPr lang="en-IE" sz="5400" dirty="0" smtClean="0"/>
              <a:t>The detectives managed to </a:t>
            </a:r>
            <a:r>
              <a:rPr lang="en-IE" sz="5400" b="1" dirty="0">
                <a:solidFill>
                  <a:schemeClr val="accent1"/>
                </a:solidFill>
              </a:rPr>
              <a:t>apprehend</a:t>
            </a:r>
            <a:r>
              <a:rPr lang="en-IE" sz="5400" dirty="0" smtClean="0"/>
              <a:t> the thief as she left the store.</a:t>
            </a:r>
            <a:endParaRPr lang="en-IE" sz="5400" dirty="0"/>
          </a:p>
        </p:txBody>
      </p:sp>
      <p:sp>
        <p:nvSpPr>
          <p:cNvPr id="5" name="TextBox 4"/>
          <p:cNvSpPr txBox="1"/>
          <p:nvPr/>
        </p:nvSpPr>
        <p:spPr>
          <a:xfrm>
            <a:off x="2020821" y="6381328"/>
            <a:ext cx="554461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>
                <a:latin typeface="Segoe Print" panose="02000600000000000000" pitchFamily="2" charset="0"/>
              </a:rPr>
              <a:t>© </a:t>
            </a:r>
            <a:r>
              <a:rPr lang="en-IE" sz="1200" b="1" dirty="0" err="1" smtClean="0">
                <a:latin typeface="Segoe Print" panose="02000600000000000000" pitchFamily="2" charset="0"/>
              </a:rPr>
              <a:t>Seomra</a:t>
            </a:r>
            <a:r>
              <a:rPr lang="en-IE" sz="1200" b="1" dirty="0" smtClean="0">
                <a:latin typeface="Segoe Print" panose="02000600000000000000" pitchFamily="2" charset="0"/>
              </a:rPr>
              <a:t> </a:t>
            </a:r>
            <a:r>
              <a:rPr lang="en-IE" sz="1200" b="1" dirty="0" err="1" smtClean="0">
                <a:latin typeface="Segoe Print" panose="02000600000000000000" pitchFamily="2" charset="0"/>
              </a:rPr>
              <a:t>Ranga</a:t>
            </a:r>
            <a:r>
              <a:rPr lang="en-IE" sz="1200" b="1" dirty="0" smtClean="0">
                <a:latin typeface="Segoe Print" panose="02000600000000000000" pitchFamily="2" charset="0"/>
              </a:rPr>
              <a:t> 2022 www.seomraranga.com</a:t>
            </a:r>
            <a:endParaRPr lang="en-IE" sz="1200" b="1" dirty="0">
              <a:latin typeface="Segoe Print" panose="02000600000000000000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71600" y="1700808"/>
            <a:ext cx="7200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2800" b="1" dirty="0" smtClean="0">
                <a:solidFill>
                  <a:schemeClr val="bg1"/>
                </a:solidFill>
              </a:rPr>
              <a:t>To seize, arrest or take into custody.</a:t>
            </a:r>
            <a:endParaRPr lang="en-IE" sz="2800" b="1" dirty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236296" y="188640"/>
            <a:ext cx="864096" cy="707886"/>
          </a:xfrm>
          <a:prstGeom prst="rect">
            <a:avLst/>
          </a:prstGeom>
          <a:solidFill>
            <a:schemeClr val="bg1"/>
          </a:solidFill>
          <a:ln w="571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IE" sz="2000" dirty="0">
                <a:latin typeface="+mj-lt"/>
              </a:rPr>
              <a:t>Week </a:t>
            </a:r>
            <a:r>
              <a:rPr lang="en-IE" sz="2000" dirty="0" smtClean="0">
                <a:latin typeface="+mj-lt"/>
              </a:rPr>
              <a:t>6B</a:t>
            </a:r>
            <a:endParaRPr lang="en-IE" sz="2000" dirty="0">
              <a:latin typeface="+mj-lt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6314668"/>
            <a:ext cx="1619672" cy="4103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792578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7584" y="44624"/>
            <a:ext cx="7543800" cy="1676400"/>
          </a:xfrm>
        </p:spPr>
        <p:txBody>
          <a:bodyPr>
            <a:normAutofit/>
          </a:bodyPr>
          <a:lstStyle/>
          <a:p>
            <a:r>
              <a:rPr lang="en-IE" sz="9600" dirty="0" smtClean="0">
                <a:ln w="28575">
                  <a:solidFill>
                    <a:schemeClr val="bg1"/>
                  </a:solidFill>
                </a:ln>
              </a:rPr>
              <a:t>CHOWDER</a:t>
            </a:r>
            <a:endParaRPr lang="en-IE" sz="9600" dirty="0">
              <a:ln w="28575">
                <a:solidFill>
                  <a:schemeClr val="bg1"/>
                </a:solidFill>
              </a:ln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762000" y="3140968"/>
            <a:ext cx="7554416" cy="2726432"/>
          </a:xfrm>
        </p:spPr>
        <p:txBody>
          <a:bodyPr>
            <a:noAutofit/>
          </a:bodyPr>
          <a:lstStyle/>
          <a:p>
            <a:r>
              <a:rPr lang="en-IE" sz="5400" dirty="0" smtClean="0"/>
              <a:t>The waiter served the steaming seafood </a:t>
            </a:r>
            <a:r>
              <a:rPr lang="en-IE" sz="5400" b="1" dirty="0">
                <a:solidFill>
                  <a:schemeClr val="accent1"/>
                </a:solidFill>
              </a:rPr>
              <a:t>chowder</a:t>
            </a:r>
            <a:r>
              <a:rPr lang="en-IE" sz="5400" dirty="0" smtClean="0"/>
              <a:t> in deep bowls.</a:t>
            </a:r>
            <a:endParaRPr lang="en-IE" sz="5400" dirty="0"/>
          </a:p>
        </p:txBody>
      </p:sp>
      <p:sp>
        <p:nvSpPr>
          <p:cNvPr id="5" name="TextBox 4"/>
          <p:cNvSpPr txBox="1"/>
          <p:nvPr/>
        </p:nvSpPr>
        <p:spPr>
          <a:xfrm>
            <a:off x="2020821" y="6381328"/>
            <a:ext cx="554461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>
                <a:latin typeface="Segoe Print" panose="02000600000000000000" pitchFamily="2" charset="0"/>
              </a:rPr>
              <a:t>© </a:t>
            </a:r>
            <a:r>
              <a:rPr lang="en-IE" sz="1200" b="1" dirty="0" err="1" smtClean="0">
                <a:latin typeface="Segoe Print" panose="02000600000000000000" pitchFamily="2" charset="0"/>
              </a:rPr>
              <a:t>Seomra</a:t>
            </a:r>
            <a:r>
              <a:rPr lang="en-IE" sz="1200" b="1" dirty="0" smtClean="0">
                <a:latin typeface="Segoe Print" panose="02000600000000000000" pitchFamily="2" charset="0"/>
              </a:rPr>
              <a:t> </a:t>
            </a:r>
            <a:r>
              <a:rPr lang="en-IE" sz="1200" b="1" dirty="0" err="1" smtClean="0">
                <a:latin typeface="Segoe Print" panose="02000600000000000000" pitchFamily="2" charset="0"/>
              </a:rPr>
              <a:t>Ranga</a:t>
            </a:r>
            <a:r>
              <a:rPr lang="en-IE" sz="1200" b="1" dirty="0" smtClean="0">
                <a:latin typeface="Segoe Print" panose="02000600000000000000" pitchFamily="2" charset="0"/>
              </a:rPr>
              <a:t> 2022 www.seomraranga.com</a:t>
            </a:r>
            <a:endParaRPr lang="en-IE" sz="1200" b="1" dirty="0">
              <a:latin typeface="Segoe Print" panose="02000600000000000000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71600" y="1700808"/>
            <a:ext cx="72008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2800" b="1" dirty="0" smtClean="0">
                <a:solidFill>
                  <a:schemeClr val="bg1"/>
                </a:solidFill>
              </a:rPr>
              <a:t>A thick soup or stew, usually with fish, clams and vegetables.</a:t>
            </a:r>
            <a:endParaRPr lang="en-IE" sz="2800" b="1" dirty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236296" y="188640"/>
            <a:ext cx="864096" cy="707886"/>
          </a:xfrm>
          <a:prstGeom prst="rect">
            <a:avLst/>
          </a:prstGeom>
          <a:solidFill>
            <a:schemeClr val="bg1"/>
          </a:solidFill>
          <a:ln w="571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IE" sz="2000" dirty="0">
                <a:latin typeface="+mj-lt"/>
              </a:rPr>
              <a:t>Week </a:t>
            </a:r>
            <a:r>
              <a:rPr lang="en-IE" sz="2000" dirty="0" smtClean="0">
                <a:latin typeface="+mj-lt"/>
              </a:rPr>
              <a:t>6C</a:t>
            </a:r>
            <a:endParaRPr lang="en-IE" sz="2000" dirty="0">
              <a:latin typeface="+mj-lt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6314668"/>
            <a:ext cx="1619672" cy="4103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528986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7584" y="44624"/>
            <a:ext cx="7543800" cy="1676400"/>
          </a:xfrm>
        </p:spPr>
        <p:txBody>
          <a:bodyPr>
            <a:normAutofit/>
          </a:bodyPr>
          <a:lstStyle/>
          <a:p>
            <a:r>
              <a:rPr lang="en-IE" sz="9600" dirty="0" smtClean="0">
                <a:ln w="28575">
                  <a:solidFill>
                    <a:schemeClr val="bg1"/>
                  </a:solidFill>
                </a:ln>
              </a:rPr>
              <a:t>PARALYSE</a:t>
            </a:r>
            <a:endParaRPr lang="en-IE" sz="9600" dirty="0">
              <a:ln w="28575">
                <a:solidFill>
                  <a:schemeClr val="bg1"/>
                </a:solidFill>
              </a:ln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762000" y="3140968"/>
            <a:ext cx="7554416" cy="2726432"/>
          </a:xfrm>
        </p:spPr>
        <p:txBody>
          <a:bodyPr>
            <a:noAutofit/>
          </a:bodyPr>
          <a:lstStyle/>
          <a:p>
            <a:r>
              <a:rPr lang="en-IE" sz="5400" dirty="0" smtClean="0"/>
              <a:t>The workers’ strike managed to </a:t>
            </a:r>
            <a:r>
              <a:rPr lang="en-IE" sz="5400" b="1" dirty="0">
                <a:solidFill>
                  <a:schemeClr val="accent1"/>
                </a:solidFill>
              </a:rPr>
              <a:t>paralyse</a:t>
            </a:r>
            <a:r>
              <a:rPr lang="en-IE" sz="5400" dirty="0" smtClean="0"/>
              <a:t> the operation of the harbour.</a:t>
            </a:r>
            <a:endParaRPr lang="en-IE" sz="5400" dirty="0"/>
          </a:p>
        </p:txBody>
      </p:sp>
      <p:sp>
        <p:nvSpPr>
          <p:cNvPr id="5" name="TextBox 4"/>
          <p:cNvSpPr txBox="1"/>
          <p:nvPr/>
        </p:nvSpPr>
        <p:spPr>
          <a:xfrm>
            <a:off x="2020821" y="6381328"/>
            <a:ext cx="554461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>
                <a:latin typeface="Segoe Print" panose="02000600000000000000" pitchFamily="2" charset="0"/>
              </a:rPr>
              <a:t>© </a:t>
            </a:r>
            <a:r>
              <a:rPr lang="en-IE" sz="1200" b="1" dirty="0" err="1" smtClean="0">
                <a:latin typeface="Segoe Print" panose="02000600000000000000" pitchFamily="2" charset="0"/>
              </a:rPr>
              <a:t>Seomra</a:t>
            </a:r>
            <a:r>
              <a:rPr lang="en-IE" sz="1200" b="1" dirty="0" smtClean="0">
                <a:latin typeface="Segoe Print" panose="02000600000000000000" pitchFamily="2" charset="0"/>
              </a:rPr>
              <a:t> </a:t>
            </a:r>
            <a:r>
              <a:rPr lang="en-IE" sz="1200" b="1" dirty="0" err="1" smtClean="0">
                <a:latin typeface="Segoe Print" panose="02000600000000000000" pitchFamily="2" charset="0"/>
              </a:rPr>
              <a:t>Ranga</a:t>
            </a:r>
            <a:r>
              <a:rPr lang="en-IE" sz="1200" b="1" dirty="0" smtClean="0">
                <a:latin typeface="Segoe Print" panose="02000600000000000000" pitchFamily="2" charset="0"/>
              </a:rPr>
              <a:t> 2022 www.seomraranga.com</a:t>
            </a:r>
            <a:endParaRPr lang="en-IE" sz="1200" b="1" dirty="0">
              <a:latin typeface="Segoe Print" panose="02000600000000000000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71600" y="1700808"/>
            <a:ext cx="72008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2800" b="1" dirty="0" smtClean="0">
                <a:solidFill>
                  <a:schemeClr val="bg1"/>
                </a:solidFill>
              </a:rPr>
              <a:t>To bring something or someone to a condition of  helpless stoppage or inactivity.</a:t>
            </a:r>
            <a:endParaRPr lang="en-IE" sz="2800" b="1" dirty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236296" y="188640"/>
            <a:ext cx="864096" cy="707886"/>
          </a:xfrm>
          <a:prstGeom prst="rect">
            <a:avLst/>
          </a:prstGeom>
          <a:solidFill>
            <a:schemeClr val="bg1"/>
          </a:solidFill>
          <a:ln w="571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IE" sz="2000" dirty="0">
                <a:latin typeface="+mj-lt"/>
              </a:rPr>
              <a:t>Week </a:t>
            </a:r>
            <a:r>
              <a:rPr lang="en-IE" sz="2000" dirty="0" smtClean="0">
                <a:latin typeface="+mj-lt"/>
              </a:rPr>
              <a:t>6D</a:t>
            </a:r>
            <a:endParaRPr lang="en-IE" sz="2000" dirty="0">
              <a:latin typeface="+mj-lt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6314668"/>
            <a:ext cx="1619672" cy="4103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7219486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7584" y="44624"/>
            <a:ext cx="7543800" cy="1676400"/>
          </a:xfrm>
        </p:spPr>
        <p:txBody>
          <a:bodyPr>
            <a:normAutofit/>
          </a:bodyPr>
          <a:lstStyle/>
          <a:p>
            <a:r>
              <a:rPr lang="en-IE" sz="9600" dirty="0" smtClean="0">
                <a:ln w="28575">
                  <a:solidFill>
                    <a:schemeClr val="bg1"/>
                  </a:solidFill>
                </a:ln>
              </a:rPr>
              <a:t>HARASS</a:t>
            </a:r>
            <a:endParaRPr lang="en-IE" sz="9600" dirty="0">
              <a:ln w="28575">
                <a:solidFill>
                  <a:schemeClr val="bg1"/>
                </a:solidFill>
              </a:ln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762000" y="3140968"/>
            <a:ext cx="7554416" cy="2726432"/>
          </a:xfrm>
        </p:spPr>
        <p:txBody>
          <a:bodyPr>
            <a:noAutofit/>
          </a:bodyPr>
          <a:lstStyle/>
          <a:p>
            <a:r>
              <a:rPr lang="en-IE" sz="5400" dirty="0" smtClean="0"/>
              <a:t>The troubled fan continued to </a:t>
            </a:r>
            <a:r>
              <a:rPr lang="en-IE" sz="5400" b="1" dirty="0">
                <a:solidFill>
                  <a:schemeClr val="accent1"/>
                </a:solidFill>
              </a:rPr>
              <a:t>harass</a:t>
            </a:r>
            <a:r>
              <a:rPr lang="en-IE" sz="5400" dirty="0" smtClean="0"/>
              <a:t> the pop star at every event.</a:t>
            </a:r>
            <a:endParaRPr lang="en-IE" sz="5400" dirty="0"/>
          </a:p>
        </p:txBody>
      </p:sp>
      <p:sp>
        <p:nvSpPr>
          <p:cNvPr id="5" name="TextBox 4"/>
          <p:cNvSpPr txBox="1"/>
          <p:nvPr/>
        </p:nvSpPr>
        <p:spPr>
          <a:xfrm>
            <a:off x="2020821" y="6381328"/>
            <a:ext cx="554461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>
                <a:latin typeface="Segoe Print" panose="02000600000000000000" pitchFamily="2" charset="0"/>
              </a:rPr>
              <a:t>© </a:t>
            </a:r>
            <a:r>
              <a:rPr lang="en-IE" sz="1200" b="1" dirty="0" err="1" smtClean="0">
                <a:latin typeface="Segoe Print" panose="02000600000000000000" pitchFamily="2" charset="0"/>
              </a:rPr>
              <a:t>Seomra</a:t>
            </a:r>
            <a:r>
              <a:rPr lang="en-IE" sz="1200" b="1" dirty="0" smtClean="0">
                <a:latin typeface="Segoe Print" panose="02000600000000000000" pitchFamily="2" charset="0"/>
              </a:rPr>
              <a:t> </a:t>
            </a:r>
            <a:r>
              <a:rPr lang="en-IE" sz="1200" b="1" dirty="0" err="1" smtClean="0">
                <a:latin typeface="Segoe Print" panose="02000600000000000000" pitchFamily="2" charset="0"/>
              </a:rPr>
              <a:t>Ranga</a:t>
            </a:r>
            <a:r>
              <a:rPr lang="en-IE" sz="1200" b="1" dirty="0" smtClean="0">
                <a:latin typeface="Segoe Print" panose="02000600000000000000" pitchFamily="2" charset="0"/>
              </a:rPr>
              <a:t> 2022 www.seomraranga.com</a:t>
            </a:r>
            <a:endParaRPr lang="en-IE" sz="1200" b="1" dirty="0">
              <a:latin typeface="Segoe Print" panose="02000600000000000000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71600" y="1700808"/>
            <a:ext cx="72008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2800" b="1" dirty="0" smtClean="0">
                <a:solidFill>
                  <a:schemeClr val="bg1"/>
                </a:solidFill>
              </a:rPr>
              <a:t>To trouble or annoy someone continually or repeatedly, causing stress and anxiety.</a:t>
            </a:r>
            <a:endParaRPr lang="en-IE" sz="2800" b="1" dirty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236296" y="188640"/>
            <a:ext cx="864096" cy="707886"/>
          </a:xfrm>
          <a:prstGeom prst="rect">
            <a:avLst/>
          </a:prstGeom>
          <a:solidFill>
            <a:schemeClr val="bg1"/>
          </a:solidFill>
          <a:ln w="571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IE" sz="2000" dirty="0">
                <a:latin typeface="+mj-lt"/>
              </a:rPr>
              <a:t>Week </a:t>
            </a:r>
            <a:r>
              <a:rPr lang="en-IE" sz="2000" dirty="0" smtClean="0">
                <a:latin typeface="+mj-lt"/>
              </a:rPr>
              <a:t>6E</a:t>
            </a:r>
            <a:endParaRPr lang="en-IE" sz="2000" dirty="0">
              <a:latin typeface="+mj-lt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6314668"/>
            <a:ext cx="1619672" cy="4103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692872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E" sz="9600" dirty="0" smtClean="0"/>
              <a:t>WEEK </a:t>
            </a:r>
            <a:r>
              <a:rPr lang="en-IE" sz="9600" dirty="0"/>
              <a:t>7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IE" sz="4400" b="1" dirty="0" smtClean="0"/>
              <a:t>DECEIVE</a:t>
            </a:r>
          </a:p>
          <a:p>
            <a:r>
              <a:rPr lang="en-IE" sz="4400" b="1" dirty="0" smtClean="0"/>
              <a:t>DISLOYAL</a:t>
            </a:r>
          </a:p>
          <a:p>
            <a:r>
              <a:rPr lang="en-IE" sz="4400" b="1" dirty="0" smtClean="0"/>
              <a:t>THWART</a:t>
            </a:r>
          </a:p>
          <a:p>
            <a:r>
              <a:rPr lang="en-IE" sz="4400" b="1" dirty="0" smtClean="0"/>
              <a:t>BESTOW</a:t>
            </a:r>
          </a:p>
          <a:p>
            <a:r>
              <a:rPr lang="en-IE" sz="4400" b="1" dirty="0" smtClean="0"/>
              <a:t>EVOKE</a:t>
            </a:r>
            <a:endParaRPr lang="en-IE" sz="44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2051720" y="6381328"/>
            <a:ext cx="554461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>
                <a:latin typeface="Segoe Print" panose="02000600000000000000" pitchFamily="2" charset="0"/>
              </a:rPr>
              <a:t>© </a:t>
            </a:r>
            <a:r>
              <a:rPr lang="en-IE" sz="1200" b="1" dirty="0" err="1" smtClean="0">
                <a:latin typeface="Segoe Print" panose="02000600000000000000" pitchFamily="2" charset="0"/>
              </a:rPr>
              <a:t>Seomra</a:t>
            </a:r>
            <a:r>
              <a:rPr lang="en-IE" sz="1200" b="1" dirty="0" smtClean="0">
                <a:latin typeface="Segoe Print" panose="02000600000000000000" pitchFamily="2" charset="0"/>
              </a:rPr>
              <a:t> </a:t>
            </a:r>
            <a:r>
              <a:rPr lang="en-IE" sz="1200" b="1" dirty="0" err="1" smtClean="0">
                <a:latin typeface="Segoe Print" panose="02000600000000000000" pitchFamily="2" charset="0"/>
              </a:rPr>
              <a:t>Ranga</a:t>
            </a:r>
            <a:r>
              <a:rPr lang="en-IE" sz="1200" b="1" dirty="0" smtClean="0">
                <a:latin typeface="Segoe Print" panose="02000600000000000000" pitchFamily="2" charset="0"/>
              </a:rPr>
              <a:t> 2022 www.seomraranga.com</a:t>
            </a:r>
            <a:endParaRPr lang="en-IE" sz="1200" b="1" dirty="0">
              <a:latin typeface="Segoe Print" panose="02000600000000000000" pitchFamily="2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6314668"/>
            <a:ext cx="1619672" cy="4103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4611078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7584" y="44624"/>
            <a:ext cx="7543800" cy="1676400"/>
          </a:xfrm>
        </p:spPr>
        <p:txBody>
          <a:bodyPr>
            <a:normAutofit/>
          </a:bodyPr>
          <a:lstStyle/>
          <a:p>
            <a:r>
              <a:rPr lang="en-IE" sz="9600" dirty="0" smtClean="0">
                <a:ln w="28575">
                  <a:solidFill>
                    <a:schemeClr val="bg1"/>
                  </a:solidFill>
                </a:ln>
              </a:rPr>
              <a:t>deceive</a:t>
            </a:r>
            <a:endParaRPr lang="en-IE" sz="9600" dirty="0">
              <a:ln w="28575">
                <a:solidFill>
                  <a:schemeClr val="bg1"/>
                </a:solidFill>
              </a:ln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762000" y="3140968"/>
            <a:ext cx="7554416" cy="2726432"/>
          </a:xfrm>
        </p:spPr>
        <p:txBody>
          <a:bodyPr>
            <a:noAutofit/>
          </a:bodyPr>
          <a:lstStyle/>
          <a:p>
            <a:r>
              <a:rPr lang="en-IE" sz="5400" dirty="0" smtClean="0"/>
              <a:t>The lady </a:t>
            </a:r>
            <a:r>
              <a:rPr lang="en-IE" sz="5400" b="1" dirty="0">
                <a:solidFill>
                  <a:schemeClr val="accent1"/>
                </a:solidFill>
              </a:rPr>
              <a:t>deceived</a:t>
            </a:r>
            <a:r>
              <a:rPr lang="en-IE" sz="5400" dirty="0" smtClean="0"/>
              <a:t> her daughter by leading her to believe that she was dead.</a:t>
            </a:r>
            <a:endParaRPr lang="en-IE" sz="5400" dirty="0"/>
          </a:p>
        </p:txBody>
      </p:sp>
      <p:sp>
        <p:nvSpPr>
          <p:cNvPr id="5" name="TextBox 4"/>
          <p:cNvSpPr txBox="1"/>
          <p:nvPr/>
        </p:nvSpPr>
        <p:spPr>
          <a:xfrm>
            <a:off x="2020821" y="6381328"/>
            <a:ext cx="554461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>
                <a:latin typeface="Segoe Print" panose="02000600000000000000" pitchFamily="2" charset="0"/>
              </a:rPr>
              <a:t>© </a:t>
            </a:r>
            <a:r>
              <a:rPr lang="en-IE" sz="1200" b="1" dirty="0" err="1" smtClean="0">
                <a:latin typeface="Segoe Print" panose="02000600000000000000" pitchFamily="2" charset="0"/>
              </a:rPr>
              <a:t>Seomra</a:t>
            </a:r>
            <a:r>
              <a:rPr lang="en-IE" sz="1200" b="1" dirty="0" smtClean="0">
                <a:latin typeface="Segoe Print" panose="02000600000000000000" pitchFamily="2" charset="0"/>
              </a:rPr>
              <a:t> </a:t>
            </a:r>
            <a:r>
              <a:rPr lang="en-IE" sz="1200" b="1" dirty="0" err="1" smtClean="0">
                <a:latin typeface="Segoe Print" panose="02000600000000000000" pitchFamily="2" charset="0"/>
              </a:rPr>
              <a:t>Ranga</a:t>
            </a:r>
            <a:r>
              <a:rPr lang="en-IE" sz="1200" b="1" dirty="0" smtClean="0">
                <a:latin typeface="Segoe Print" panose="02000600000000000000" pitchFamily="2" charset="0"/>
              </a:rPr>
              <a:t> 2022 www.seomraranga.com</a:t>
            </a:r>
            <a:endParaRPr lang="en-IE" sz="1200" b="1" dirty="0">
              <a:latin typeface="Segoe Print" panose="02000600000000000000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71600" y="1700808"/>
            <a:ext cx="72008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2800" b="1" dirty="0" smtClean="0">
                <a:solidFill>
                  <a:schemeClr val="bg1"/>
                </a:solidFill>
              </a:rPr>
              <a:t>To make a person believe something that is false; to mislead purposely.</a:t>
            </a:r>
            <a:endParaRPr lang="en-IE" sz="2800" b="1" dirty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236296" y="188640"/>
            <a:ext cx="864096" cy="707886"/>
          </a:xfrm>
          <a:prstGeom prst="rect">
            <a:avLst/>
          </a:prstGeom>
          <a:solidFill>
            <a:schemeClr val="bg1"/>
          </a:solidFill>
          <a:ln w="571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IE" sz="2000" dirty="0">
                <a:latin typeface="+mj-lt"/>
              </a:rPr>
              <a:t>Week </a:t>
            </a:r>
            <a:r>
              <a:rPr lang="en-IE" sz="2000" dirty="0" smtClean="0">
                <a:latin typeface="+mj-lt"/>
              </a:rPr>
              <a:t>7A</a:t>
            </a:r>
            <a:endParaRPr lang="en-IE" sz="2000" dirty="0">
              <a:latin typeface="+mj-lt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6314668"/>
            <a:ext cx="1619672" cy="4103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2235965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7584" y="44624"/>
            <a:ext cx="7543800" cy="1676400"/>
          </a:xfrm>
        </p:spPr>
        <p:txBody>
          <a:bodyPr>
            <a:normAutofit/>
          </a:bodyPr>
          <a:lstStyle/>
          <a:p>
            <a:r>
              <a:rPr lang="en-IE" sz="9600" dirty="0" smtClean="0">
                <a:ln w="28575">
                  <a:solidFill>
                    <a:schemeClr val="bg1"/>
                  </a:solidFill>
                </a:ln>
              </a:rPr>
              <a:t>UNIQUE</a:t>
            </a:r>
            <a:endParaRPr lang="en-IE" sz="9600" dirty="0">
              <a:ln w="28575">
                <a:solidFill>
                  <a:schemeClr val="bg1"/>
                </a:solidFill>
              </a:ln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762000" y="3140968"/>
            <a:ext cx="7554416" cy="2726432"/>
          </a:xfrm>
        </p:spPr>
        <p:txBody>
          <a:bodyPr>
            <a:noAutofit/>
          </a:bodyPr>
          <a:lstStyle/>
          <a:p>
            <a:r>
              <a:rPr lang="en-IE" sz="6000" dirty="0" smtClean="0"/>
              <a:t>Her talent as a concert pianist was </a:t>
            </a:r>
            <a:r>
              <a:rPr lang="en-IE" sz="6000" b="1" dirty="0">
                <a:solidFill>
                  <a:schemeClr val="accent1"/>
                </a:solidFill>
              </a:rPr>
              <a:t>unique</a:t>
            </a:r>
            <a:r>
              <a:rPr lang="en-IE" sz="6000" dirty="0" smtClean="0"/>
              <a:t> for such a young child.</a:t>
            </a:r>
            <a:endParaRPr lang="en-IE" sz="6000" dirty="0"/>
          </a:p>
        </p:txBody>
      </p:sp>
      <p:sp>
        <p:nvSpPr>
          <p:cNvPr id="5" name="TextBox 4"/>
          <p:cNvSpPr txBox="1"/>
          <p:nvPr/>
        </p:nvSpPr>
        <p:spPr>
          <a:xfrm>
            <a:off x="2020821" y="6381328"/>
            <a:ext cx="554461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>
                <a:latin typeface="Segoe Print" panose="02000600000000000000" pitchFamily="2" charset="0"/>
              </a:rPr>
              <a:t>© </a:t>
            </a:r>
            <a:r>
              <a:rPr lang="en-IE" sz="1200" b="1" dirty="0" err="1" smtClean="0">
                <a:latin typeface="Segoe Print" panose="02000600000000000000" pitchFamily="2" charset="0"/>
              </a:rPr>
              <a:t>Seomra</a:t>
            </a:r>
            <a:r>
              <a:rPr lang="en-IE" sz="1200" b="1" dirty="0" smtClean="0">
                <a:latin typeface="Segoe Print" panose="02000600000000000000" pitchFamily="2" charset="0"/>
              </a:rPr>
              <a:t> </a:t>
            </a:r>
            <a:r>
              <a:rPr lang="en-IE" sz="1200" b="1" dirty="0" err="1" smtClean="0">
                <a:latin typeface="Segoe Print" panose="02000600000000000000" pitchFamily="2" charset="0"/>
              </a:rPr>
              <a:t>Ranga</a:t>
            </a:r>
            <a:r>
              <a:rPr lang="en-IE" sz="1200" b="1" dirty="0" smtClean="0">
                <a:latin typeface="Segoe Print" panose="02000600000000000000" pitchFamily="2" charset="0"/>
              </a:rPr>
              <a:t> 2022 www.seomraranga.com</a:t>
            </a:r>
            <a:endParaRPr lang="en-IE" sz="1200" b="1" dirty="0">
              <a:latin typeface="Segoe Print" panose="02000600000000000000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71600" y="1700808"/>
            <a:ext cx="7200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2800" b="1" dirty="0" smtClean="0">
                <a:solidFill>
                  <a:schemeClr val="bg1"/>
                </a:solidFill>
              </a:rPr>
              <a:t>Of which there is only one, having no like.</a:t>
            </a:r>
            <a:endParaRPr lang="en-IE" sz="2800" b="1" dirty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380312" y="36946"/>
            <a:ext cx="864096" cy="707886"/>
          </a:xfrm>
          <a:prstGeom prst="rect">
            <a:avLst/>
          </a:prstGeom>
          <a:solidFill>
            <a:schemeClr val="bg1"/>
          </a:solidFill>
          <a:ln w="571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IE" sz="2000" dirty="0">
                <a:latin typeface="+mj-lt"/>
              </a:rPr>
              <a:t>Week </a:t>
            </a:r>
            <a:r>
              <a:rPr lang="en-IE" sz="2000" dirty="0" smtClean="0">
                <a:latin typeface="+mj-lt"/>
              </a:rPr>
              <a:t>1B</a:t>
            </a:r>
            <a:endParaRPr lang="en-IE" sz="2000" dirty="0">
              <a:latin typeface="+mj-lt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6314668"/>
            <a:ext cx="1619672" cy="4103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5100280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7584" y="44624"/>
            <a:ext cx="7543800" cy="1676400"/>
          </a:xfrm>
        </p:spPr>
        <p:txBody>
          <a:bodyPr>
            <a:normAutofit/>
          </a:bodyPr>
          <a:lstStyle/>
          <a:p>
            <a:r>
              <a:rPr lang="en-IE" sz="9600" dirty="0" smtClean="0">
                <a:ln w="28575">
                  <a:solidFill>
                    <a:schemeClr val="bg1"/>
                  </a:solidFill>
                </a:ln>
              </a:rPr>
              <a:t>disloyal</a:t>
            </a:r>
            <a:endParaRPr lang="en-IE" sz="9600" dirty="0">
              <a:ln w="28575">
                <a:solidFill>
                  <a:schemeClr val="bg1"/>
                </a:solidFill>
              </a:ln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762000" y="3140968"/>
            <a:ext cx="7554416" cy="2726432"/>
          </a:xfrm>
        </p:spPr>
        <p:txBody>
          <a:bodyPr>
            <a:noAutofit/>
          </a:bodyPr>
          <a:lstStyle/>
          <a:p>
            <a:r>
              <a:rPr lang="en-IE" sz="4800" dirty="0" smtClean="0"/>
              <a:t>The </a:t>
            </a:r>
            <a:r>
              <a:rPr lang="en-IE" sz="5400" b="1" dirty="0">
                <a:solidFill>
                  <a:schemeClr val="accent1"/>
                </a:solidFill>
              </a:rPr>
              <a:t>disloyal</a:t>
            </a:r>
            <a:r>
              <a:rPr lang="en-IE" sz="4800" dirty="0" smtClean="0"/>
              <a:t> colleague betrayed her firm by releasing secrets to another firm.</a:t>
            </a:r>
            <a:endParaRPr lang="en-IE" sz="4800" dirty="0"/>
          </a:p>
        </p:txBody>
      </p:sp>
      <p:sp>
        <p:nvSpPr>
          <p:cNvPr id="5" name="TextBox 4"/>
          <p:cNvSpPr txBox="1"/>
          <p:nvPr/>
        </p:nvSpPr>
        <p:spPr>
          <a:xfrm>
            <a:off x="2020821" y="6381328"/>
            <a:ext cx="554461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>
                <a:latin typeface="Segoe Print" panose="02000600000000000000" pitchFamily="2" charset="0"/>
              </a:rPr>
              <a:t>© </a:t>
            </a:r>
            <a:r>
              <a:rPr lang="en-IE" sz="1200" b="1" dirty="0" err="1" smtClean="0">
                <a:latin typeface="Segoe Print" panose="02000600000000000000" pitchFamily="2" charset="0"/>
              </a:rPr>
              <a:t>Seomra</a:t>
            </a:r>
            <a:r>
              <a:rPr lang="en-IE" sz="1200" b="1" dirty="0" smtClean="0">
                <a:latin typeface="Segoe Print" panose="02000600000000000000" pitchFamily="2" charset="0"/>
              </a:rPr>
              <a:t> </a:t>
            </a:r>
            <a:r>
              <a:rPr lang="en-IE" sz="1200" b="1" dirty="0" err="1" smtClean="0">
                <a:latin typeface="Segoe Print" panose="02000600000000000000" pitchFamily="2" charset="0"/>
              </a:rPr>
              <a:t>Ranga</a:t>
            </a:r>
            <a:r>
              <a:rPr lang="en-IE" sz="1200" b="1" dirty="0" smtClean="0">
                <a:latin typeface="Segoe Print" panose="02000600000000000000" pitchFamily="2" charset="0"/>
              </a:rPr>
              <a:t> 2022 www.seomraranga.com</a:t>
            </a:r>
            <a:endParaRPr lang="en-IE" sz="1200" b="1" dirty="0">
              <a:latin typeface="Segoe Print" panose="02000600000000000000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71600" y="1700808"/>
            <a:ext cx="72008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2800" b="1" dirty="0" smtClean="0">
                <a:solidFill>
                  <a:schemeClr val="bg1"/>
                </a:solidFill>
              </a:rPr>
              <a:t>Not loyal; unfaithful; untrue to one’s allegiance.</a:t>
            </a:r>
            <a:endParaRPr lang="en-IE" sz="2800" b="1" dirty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236296" y="188640"/>
            <a:ext cx="864096" cy="707886"/>
          </a:xfrm>
          <a:prstGeom prst="rect">
            <a:avLst/>
          </a:prstGeom>
          <a:solidFill>
            <a:schemeClr val="bg1"/>
          </a:solidFill>
          <a:ln w="571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IE" sz="2000" dirty="0">
                <a:latin typeface="+mj-lt"/>
              </a:rPr>
              <a:t>Week </a:t>
            </a:r>
            <a:r>
              <a:rPr lang="en-IE" sz="2000" dirty="0" smtClean="0">
                <a:latin typeface="+mj-lt"/>
              </a:rPr>
              <a:t>7B</a:t>
            </a:r>
            <a:endParaRPr lang="en-IE" sz="2000" dirty="0">
              <a:latin typeface="+mj-lt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6314668"/>
            <a:ext cx="1619672" cy="4103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9626213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7584" y="44624"/>
            <a:ext cx="7543800" cy="1676400"/>
          </a:xfrm>
        </p:spPr>
        <p:txBody>
          <a:bodyPr>
            <a:normAutofit/>
          </a:bodyPr>
          <a:lstStyle/>
          <a:p>
            <a:r>
              <a:rPr lang="en-IE" sz="9600" dirty="0" smtClean="0">
                <a:ln w="28575">
                  <a:solidFill>
                    <a:schemeClr val="bg1"/>
                  </a:solidFill>
                </a:ln>
              </a:rPr>
              <a:t>thwart</a:t>
            </a:r>
            <a:endParaRPr lang="en-IE" sz="9600" dirty="0">
              <a:ln w="28575">
                <a:solidFill>
                  <a:schemeClr val="bg1"/>
                </a:solidFill>
              </a:ln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762000" y="3140968"/>
            <a:ext cx="7554416" cy="2726432"/>
          </a:xfrm>
        </p:spPr>
        <p:txBody>
          <a:bodyPr>
            <a:noAutofit/>
          </a:bodyPr>
          <a:lstStyle/>
          <a:p>
            <a:r>
              <a:rPr lang="en-IE" sz="5400" dirty="0" smtClean="0"/>
              <a:t>The businessman was </a:t>
            </a:r>
            <a:r>
              <a:rPr lang="en-IE" sz="5400" b="1" dirty="0">
                <a:solidFill>
                  <a:schemeClr val="accent1"/>
                </a:solidFill>
              </a:rPr>
              <a:t>thwarted</a:t>
            </a:r>
            <a:r>
              <a:rPr lang="en-IE" sz="5400" dirty="0" smtClean="0"/>
              <a:t> in his attempt to take over the company.</a:t>
            </a:r>
            <a:endParaRPr lang="en-IE" sz="5400" dirty="0"/>
          </a:p>
        </p:txBody>
      </p:sp>
      <p:sp>
        <p:nvSpPr>
          <p:cNvPr id="5" name="TextBox 4"/>
          <p:cNvSpPr txBox="1"/>
          <p:nvPr/>
        </p:nvSpPr>
        <p:spPr>
          <a:xfrm>
            <a:off x="2020821" y="6381328"/>
            <a:ext cx="554461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>
                <a:latin typeface="Segoe Print" panose="02000600000000000000" pitchFamily="2" charset="0"/>
              </a:rPr>
              <a:t>© </a:t>
            </a:r>
            <a:r>
              <a:rPr lang="en-IE" sz="1200" b="1" dirty="0" err="1" smtClean="0">
                <a:latin typeface="Segoe Print" panose="02000600000000000000" pitchFamily="2" charset="0"/>
              </a:rPr>
              <a:t>Seomra</a:t>
            </a:r>
            <a:r>
              <a:rPr lang="en-IE" sz="1200" b="1" dirty="0" smtClean="0">
                <a:latin typeface="Segoe Print" panose="02000600000000000000" pitchFamily="2" charset="0"/>
              </a:rPr>
              <a:t> </a:t>
            </a:r>
            <a:r>
              <a:rPr lang="en-IE" sz="1200" b="1" dirty="0" err="1" smtClean="0">
                <a:latin typeface="Segoe Print" panose="02000600000000000000" pitchFamily="2" charset="0"/>
              </a:rPr>
              <a:t>Ranga</a:t>
            </a:r>
            <a:r>
              <a:rPr lang="en-IE" sz="1200" b="1" dirty="0" smtClean="0">
                <a:latin typeface="Segoe Print" panose="02000600000000000000" pitchFamily="2" charset="0"/>
              </a:rPr>
              <a:t> 2022 www.seomraranga.com</a:t>
            </a:r>
            <a:endParaRPr lang="en-IE" sz="1200" b="1" dirty="0">
              <a:latin typeface="Segoe Print" panose="02000600000000000000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71600" y="1700808"/>
            <a:ext cx="72008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2800" b="1" dirty="0" smtClean="0">
                <a:solidFill>
                  <a:schemeClr val="bg1"/>
                </a:solidFill>
              </a:rPr>
              <a:t>To frustrate or foil a person, plan or purpose; to oppose successfully.</a:t>
            </a:r>
            <a:endParaRPr lang="en-IE" sz="2800" b="1" dirty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236296" y="188640"/>
            <a:ext cx="864096" cy="707886"/>
          </a:xfrm>
          <a:prstGeom prst="rect">
            <a:avLst/>
          </a:prstGeom>
          <a:solidFill>
            <a:schemeClr val="bg1"/>
          </a:solidFill>
          <a:ln w="571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IE" sz="2000" dirty="0">
                <a:latin typeface="+mj-lt"/>
              </a:rPr>
              <a:t>Week </a:t>
            </a:r>
            <a:r>
              <a:rPr lang="en-IE" sz="2000" dirty="0" smtClean="0">
                <a:latin typeface="+mj-lt"/>
              </a:rPr>
              <a:t>7C</a:t>
            </a:r>
            <a:endParaRPr lang="en-IE" sz="2000" dirty="0">
              <a:latin typeface="+mj-lt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6314668"/>
            <a:ext cx="1619672" cy="4103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7818308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7584" y="44624"/>
            <a:ext cx="7543800" cy="1676400"/>
          </a:xfrm>
        </p:spPr>
        <p:txBody>
          <a:bodyPr>
            <a:normAutofit/>
          </a:bodyPr>
          <a:lstStyle/>
          <a:p>
            <a:r>
              <a:rPr lang="en-IE" sz="9600" dirty="0" smtClean="0">
                <a:ln w="28575">
                  <a:solidFill>
                    <a:schemeClr val="bg1"/>
                  </a:solidFill>
                </a:ln>
              </a:rPr>
              <a:t>bestow</a:t>
            </a:r>
            <a:endParaRPr lang="en-IE" sz="9600" dirty="0">
              <a:ln w="28575">
                <a:solidFill>
                  <a:schemeClr val="bg1"/>
                </a:solidFill>
              </a:ln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762000" y="3140968"/>
            <a:ext cx="7554416" cy="2726432"/>
          </a:xfrm>
        </p:spPr>
        <p:txBody>
          <a:bodyPr>
            <a:noAutofit/>
          </a:bodyPr>
          <a:lstStyle/>
          <a:p>
            <a:r>
              <a:rPr lang="en-IE" sz="5400" dirty="0" smtClean="0"/>
              <a:t>The Council </a:t>
            </a:r>
            <a:r>
              <a:rPr lang="en-IE" sz="5400" b="1" dirty="0">
                <a:solidFill>
                  <a:schemeClr val="accent1"/>
                </a:solidFill>
              </a:rPr>
              <a:t>bestowed</a:t>
            </a:r>
            <a:r>
              <a:rPr lang="en-IE" sz="5400" dirty="0" smtClean="0"/>
              <a:t> the honour of “Freeman” on the Mayor.</a:t>
            </a:r>
            <a:endParaRPr lang="en-IE" sz="5400" dirty="0"/>
          </a:p>
        </p:txBody>
      </p:sp>
      <p:sp>
        <p:nvSpPr>
          <p:cNvPr id="5" name="TextBox 4"/>
          <p:cNvSpPr txBox="1"/>
          <p:nvPr/>
        </p:nvSpPr>
        <p:spPr>
          <a:xfrm>
            <a:off x="2020821" y="6381328"/>
            <a:ext cx="554461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>
                <a:latin typeface="Segoe Print" panose="02000600000000000000" pitchFamily="2" charset="0"/>
              </a:rPr>
              <a:t>© </a:t>
            </a:r>
            <a:r>
              <a:rPr lang="en-IE" sz="1200" b="1" dirty="0" err="1" smtClean="0">
                <a:latin typeface="Segoe Print" panose="02000600000000000000" pitchFamily="2" charset="0"/>
              </a:rPr>
              <a:t>Seomra</a:t>
            </a:r>
            <a:r>
              <a:rPr lang="en-IE" sz="1200" b="1" dirty="0" smtClean="0">
                <a:latin typeface="Segoe Print" panose="02000600000000000000" pitchFamily="2" charset="0"/>
              </a:rPr>
              <a:t> </a:t>
            </a:r>
            <a:r>
              <a:rPr lang="en-IE" sz="1200" b="1" dirty="0" err="1" smtClean="0">
                <a:latin typeface="Segoe Print" panose="02000600000000000000" pitchFamily="2" charset="0"/>
              </a:rPr>
              <a:t>Ranga</a:t>
            </a:r>
            <a:r>
              <a:rPr lang="en-IE" sz="1200" b="1" dirty="0" smtClean="0">
                <a:latin typeface="Segoe Print" panose="02000600000000000000" pitchFamily="2" charset="0"/>
              </a:rPr>
              <a:t> 2022 www.seomraranga.com</a:t>
            </a:r>
            <a:endParaRPr lang="en-IE" sz="1200" b="1" dirty="0">
              <a:latin typeface="Segoe Print" panose="02000600000000000000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71600" y="1700808"/>
            <a:ext cx="7200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2800" b="1" dirty="0" smtClean="0">
                <a:solidFill>
                  <a:schemeClr val="bg1"/>
                </a:solidFill>
              </a:rPr>
              <a:t>To give, present as a gift, confer a right</a:t>
            </a:r>
            <a:endParaRPr lang="en-IE" sz="2800" b="1" dirty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236296" y="188640"/>
            <a:ext cx="864096" cy="707886"/>
          </a:xfrm>
          <a:prstGeom prst="rect">
            <a:avLst/>
          </a:prstGeom>
          <a:solidFill>
            <a:schemeClr val="bg1"/>
          </a:solidFill>
          <a:ln w="571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IE" sz="2000" dirty="0">
                <a:latin typeface="+mj-lt"/>
              </a:rPr>
              <a:t>Week </a:t>
            </a:r>
            <a:r>
              <a:rPr lang="en-IE" sz="2000" dirty="0" smtClean="0">
                <a:latin typeface="+mj-lt"/>
              </a:rPr>
              <a:t>7D</a:t>
            </a:r>
            <a:endParaRPr lang="en-IE" sz="2000" dirty="0">
              <a:latin typeface="+mj-lt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6314668"/>
            <a:ext cx="1619672" cy="4103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2415485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7584" y="44624"/>
            <a:ext cx="7543800" cy="1676400"/>
          </a:xfrm>
        </p:spPr>
        <p:txBody>
          <a:bodyPr>
            <a:normAutofit/>
          </a:bodyPr>
          <a:lstStyle/>
          <a:p>
            <a:r>
              <a:rPr lang="en-IE" sz="9600" dirty="0" smtClean="0">
                <a:ln w="28575">
                  <a:solidFill>
                    <a:schemeClr val="bg1"/>
                  </a:solidFill>
                </a:ln>
              </a:rPr>
              <a:t>evoke</a:t>
            </a:r>
            <a:endParaRPr lang="en-IE" sz="9600" dirty="0">
              <a:ln w="28575">
                <a:solidFill>
                  <a:schemeClr val="bg1"/>
                </a:solidFill>
              </a:ln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762000" y="3140968"/>
            <a:ext cx="7554416" cy="2726432"/>
          </a:xfrm>
        </p:spPr>
        <p:txBody>
          <a:bodyPr>
            <a:noAutofit/>
          </a:bodyPr>
          <a:lstStyle/>
          <a:p>
            <a:r>
              <a:rPr lang="en-IE" sz="5400" dirty="0" smtClean="0"/>
              <a:t>Holding the purse </a:t>
            </a:r>
            <a:r>
              <a:rPr lang="en-IE" sz="5400" b="1" dirty="0">
                <a:solidFill>
                  <a:schemeClr val="accent1"/>
                </a:solidFill>
              </a:rPr>
              <a:t>evoked</a:t>
            </a:r>
            <a:r>
              <a:rPr lang="en-IE" sz="5400" dirty="0" smtClean="0"/>
              <a:t> happy memories of her mother for the lady.</a:t>
            </a:r>
            <a:endParaRPr lang="en-IE" sz="5400" dirty="0"/>
          </a:p>
        </p:txBody>
      </p:sp>
      <p:sp>
        <p:nvSpPr>
          <p:cNvPr id="5" name="TextBox 4"/>
          <p:cNvSpPr txBox="1"/>
          <p:nvPr/>
        </p:nvSpPr>
        <p:spPr>
          <a:xfrm>
            <a:off x="2020821" y="6381328"/>
            <a:ext cx="554461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>
                <a:latin typeface="Segoe Print" panose="02000600000000000000" pitchFamily="2" charset="0"/>
              </a:rPr>
              <a:t>© </a:t>
            </a:r>
            <a:r>
              <a:rPr lang="en-IE" sz="1200" b="1" dirty="0" err="1" smtClean="0">
                <a:latin typeface="Segoe Print" panose="02000600000000000000" pitchFamily="2" charset="0"/>
              </a:rPr>
              <a:t>Seomra</a:t>
            </a:r>
            <a:r>
              <a:rPr lang="en-IE" sz="1200" b="1" dirty="0" smtClean="0">
                <a:latin typeface="Segoe Print" panose="02000600000000000000" pitchFamily="2" charset="0"/>
              </a:rPr>
              <a:t> </a:t>
            </a:r>
            <a:r>
              <a:rPr lang="en-IE" sz="1200" b="1" dirty="0" err="1" smtClean="0">
                <a:latin typeface="Segoe Print" panose="02000600000000000000" pitchFamily="2" charset="0"/>
              </a:rPr>
              <a:t>Ranga</a:t>
            </a:r>
            <a:r>
              <a:rPr lang="en-IE" sz="1200" b="1" dirty="0" smtClean="0">
                <a:latin typeface="Segoe Print" panose="02000600000000000000" pitchFamily="2" charset="0"/>
              </a:rPr>
              <a:t> 2022 www.seomraranga.com</a:t>
            </a:r>
            <a:endParaRPr lang="en-IE" sz="1200" b="1" dirty="0">
              <a:latin typeface="Segoe Print" panose="02000600000000000000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71600" y="1700808"/>
            <a:ext cx="72008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2800" b="1" dirty="0" smtClean="0">
                <a:solidFill>
                  <a:schemeClr val="bg1"/>
                </a:solidFill>
              </a:rPr>
              <a:t>To inspire or draw forth a memory, feeling or response.</a:t>
            </a:r>
            <a:endParaRPr lang="en-IE" sz="2800" b="1" dirty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236296" y="188640"/>
            <a:ext cx="864096" cy="707886"/>
          </a:xfrm>
          <a:prstGeom prst="rect">
            <a:avLst/>
          </a:prstGeom>
          <a:solidFill>
            <a:schemeClr val="bg1"/>
          </a:solidFill>
          <a:ln w="571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IE" sz="2000" dirty="0">
                <a:latin typeface="+mj-lt"/>
              </a:rPr>
              <a:t>Week </a:t>
            </a:r>
            <a:r>
              <a:rPr lang="en-IE" sz="2000" dirty="0" smtClean="0">
                <a:latin typeface="+mj-lt"/>
              </a:rPr>
              <a:t>7E</a:t>
            </a:r>
            <a:endParaRPr lang="en-IE" sz="2000" dirty="0">
              <a:latin typeface="+mj-lt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6314668"/>
            <a:ext cx="1619672" cy="4103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0184104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E" sz="9600" dirty="0" smtClean="0"/>
              <a:t>WEEK </a:t>
            </a:r>
            <a:r>
              <a:rPr lang="en-IE" sz="9600" dirty="0"/>
              <a:t>8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IE" sz="4400" b="1" dirty="0" smtClean="0"/>
              <a:t>JOSTLE</a:t>
            </a:r>
          </a:p>
          <a:p>
            <a:r>
              <a:rPr lang="en-IE" sz="4400" b="1" dirty="0" smtClean="0"/>
              <a:t>PAWPAW</a:t>
            </a:r>
          </a:p>
          <a:p>
            <a:r>
              <a:rPr lang="en-IE" sz="4400" b="1" dirty="0" smtClean="0"/>
              <a:t>GINGHAM</a:t>
            </a:r>
          </a:p>
          <a:p>
            <a:r>
              <a:rPr lang="en-IE" sz="4400" b="1" dirty="0" smtClean="0"/>
              <a:t>CONNIVING</a:t>
            </a:r>
          </a:p>
          <a:p>
            <a:r>
              <a:rPr lang="en-IE" sz="4400" b="1" dirty="0" smtClean="0"/>
              <a:t>ILLUSION</a:t>
            </a:r>
            <a:endParaRPr lang="en-IE" sz="44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2051720" y="6381328"/>
            <a:ext cx="554461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>
                <a:latin typeface="Segoe Print" panose="02000600000000000000" pitchFamily="2" charset="0"/>
              </a:rPr>
              <a:t>© </a:t>
            </a:r>
            <a:r>
              <a:rPr lang="en-IE" sz="1200" b="1" dirty="0" err="1" smtClean="0">
                <a:latin typeface="Segoe Print" panose="02000600000000000000" pitchFamily="2" charset="0"/>
              </a:rPr>
              <a:t>Seomra</a:t>
            </a:r>
            <a:r>
              <a:rPr lang="en-IE" sz="1200" b="1" dirty="0" smtClean="0">
                <a:latin typeface="Segoe Print" panose="02000600000000000000" pitchFamily="2" charset="0"/>
              </a:rPr>
              <a:t> </a:t>
            </a:r>
            <a:r>
              <a:rPr lang="en-IE" sz="1200" b="1" dirty="0" err="1" smtClean="0">
                <a:latin typeface="Segoe Print" panose="02000600000000000000" pitchFamily="2" charset="0"/>
              </a:rPr>
              <a:t>Ranga</a:t>
            </a:r>
            <a:r>
              <a:rPr lang="en-IE" sz="1200" b="1" dirty="0" smtClean="0">
                <a:latin typeface="Segoe Print" panose="02000600000000000000" pitchFamily="2" charset="0"/>
              </a:rPr>
              <a:t> 2022 www.seomraranga.com</a:t>
            </a:r>
            <a:endParaRPr lang="en-IE" sz="1200" b="1" dirty="0">
              <a:latin typeface="Segoe Print" panose="02000600000000000000" pitchFamily="2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6314668"/>
            <a:ext cx="1619672" cy="4103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8633394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7584" y="44624"/>
            <a:ext cx="7543800" cy="1676400"/>
          </a:xfrm>
        </p:spPr>
        <p:txBody>
          <a:bodyPr>
            <a:normAutofit/>
          </a:bodyPr>
          <a:lstStyle/>
          <a:p>
            <a:r>
              <a:rPr lang="en-IE" sz="9600" dirty="0" smtClean="0">
                <a:ln w="28575">
                  <a:solidFill>
                    <a:schemeClr val="bg1"/>
                  </a:solidFill>
                </a:ln>
              </a:rPr>
              <a:t>jostle</a:t>
            </a:r>
            <a:endParaRPr lang="en-IE" sz="9600" dirty="0">
              <a:ln w="28575">
                <a:solidFill>
                  <a:schemeClr val="bg1"/>
                </a:solidFill>
              </a:ln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762000" y="3140968"/>
            <a:ext cx="7554416" cy="2726432"/>
          </a:xfrm>
        </p:spPr>
        <p:txBody>
          <a:bodyPr>
            <a:noAutofit/>
          </a:bodyPr>
          <a:lstStyle/>
          <a:p>
            <a:r>
              <a:rPr lang="en-IE" sz="5000" dirty="0" smtClean="0"/>
              <a:t>The photographers </a:t>
            </a:r>
            <a:r>
              <a:rPr lang="en-IE" sz="5400" b="1" dirty="0">
                <a:solidFill>
                  <a:schemeClr val="accent1"/>
                </a:solidFill>
              </a:rPr>
              <a:t>jostled</a:t>
            </a:r>
            <a:r>
              <a:rPr lang="en-IE" sz="5000" dirty="0" smtClean="0"/>
              <a:t> for space in order to get the perfect photo of the pop star.</a:t>
            </a:r>
            <a:endParaRPr lang="en-IE" sz="5000" dirty="0"/>
          </a:p>
        </p:txBody>
      </p:sp>
      <p:sp>
        <p:nvSpPr>
          <p:cNvPr id="5" name="TextBox 4"/>
          <p:cNvSpPr txBox="1"/>
          <p:nvPr/>
        </p:nvSpPr>
        <p:spPr>
          <a:xfrm>
            <a:off x="2020821" y="6381328"/>
            <a:ext cx="554461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>
                <a:latin typeface="Segoe Print" panose="02000600000000000000" pitchFamily="2" charset="0"/>
              </a:rPr>
              <a:t>© </a:t>
            </a:r>
            <a:r>
              <a:rPr lang="en-IE" sz="1200" b="1" dirty="0" err="1" smtClean="0">
                <a:latin typeface="Segoe Print" panose="02000600000000000000" pitchFamily="2" charset="0"/>
              </a:rPr>
              <a:t>Seomra</a:t>
            </a:r>
            <a:r>
              <a:rPr lang="en-IE" sz="1200" b="1" dirty="0" smtClean="0">
                <a:latin typeface="Segoe Print" panose="02000600000000000000" pitchFamily="2" charset="0"/>
              </a:rPr>
              <a:t> </a:t>
            </a:r>
            <a:r>
              <a:rPr lang="en-IE" sz="1200" b="1" dirty="0" err="1" smtClean="0">
                <a:latin typeface="Segoe Print" panose="02000600000000000000" pitchFamily="2" charset="0"/>
              </a:rPr>
              <a:t>Ranga</a:t>
            </a:r>
            <a:r>
              <a:rPr lang="en-IE" sz="1200" b="1" dirty="0" smtClean="0">
                <a:latin typeface="Segoe Print" panose="02000600000000000000" pitchFamily="2" charset="0"/>
              </a:rPr>
              <a:t> 2022 www.seomraranga.com</a:t>
            </a:r>
            <a:endParaRPr lang="en-IE" sz="1200" b="1" dirty="0">
              <a:latin typeface="Segoe Print" panose="02000600000000000000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71600" y="1700808"/>
            <a:ext cx="72008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2800" b="1" dirty="0">
                <a:solidFill>
                  <a:schemeClr val="bg1"/>
                </a:solidFill>
              </a:rPr>
              <a:t>T</a:t>
            </a:r>
            <a:r>
              <a:rPr lang="en-IE" sz="2800" b="1" dirty="0" smtClean="0">
                <a:solidFill>
                  <a:schemeClr val="bg1"/>
                </a:solidFill>
              </a:rPr>
              <a:t>o </a:t>
            </a:r>
            <a:r>
              <a:rPr lang="en-IE" sz="2800" b="1" dirty="0">
                <a:solidFill>
                  <a:schemeClr val="bg1"/>
                </a:solidFill>
              </a:rPr>
              <a:t>bump, push, shove, brush against, or elbow roughly or rudely.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236296" y="188640"/>
            <a:ext cx="864096" cy="707886"/>
          </a:xfrm>
          <a:prstGeom prst="rect">
            <a:avLst/>
          </a:prstGeom>
          <a:solidFill>
            <a:schemeClr val="bg1"/>
          </a:solidFill>
          <a:ln w="571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IE" sz="2000" dirty="0">
                <a:latin typeface="+mj-lt"/>
              </a:rPr>
              <a:t>Week </a:t>
            </a:r>
            <a:r>
              <a:rPr lang="en-IE" sz="2000" dirty="0" smtClean="0">
                <a:latin typeface="+mj-lt"/>
              </a:rPr>
              <a:t>8A</a:t>
            </a:r>
            <a:endParaRPr lang="en-IE" sz="2000" dirty="0">
              <a:latin typeface="+mj-lt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6314668"/>
            <a:ext cx="1619672" cy="4103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7312851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7584" y="44624"/>
            <a:ext cx="7543800" cy="1676400"/>
          </a:xfrm>
        </p:spPr>
        <p:txBody>
          <a:bodyPr>
            <a:normAutofit/>
          </a:bodyPr>
          <a:lstStyle/>
          <a:p>
            <a:r>
              <a:rPr lang="en-IE" sz="9600" dirty="0" smtClean="0">
                <a:ln w="28575">
                  <a:solidFill>
                    <a:schemeClr val="bg1"/>
                  </a:solidFill>
                </a:ln>
              </a:rPr>
              <a:t>pawpaw</a:t>
            </a:r>
            <a:endParaRPr lang="en-IE" sz="9600" dirty="0">
              <a:ln w="28575">
                <a:solidFill>
                  <a:schemeClr val="bg1"/>
                </a:solidFill>
              </a:ln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762000" y="3140968"/>
            <a:ext cx="7554416" cy="2726432"/>
          </a:xfrm>
        </p:spPr>
        <p:txBody>
          <a:bodyPr>
            <a:noAutofit/>
          </a:bodyPr>
          <a:lstStyle/>
          <a:p>
            <a:r>
              <a:rPr lang="en-IE" sz="5400" dirty="0" smtClean="0"/>
              <a:t>The farmer gathered a basket full of </a:t>
            </a:r>
            <a:r>
              <a:rPr lang="en-IE" sz="5400" b="1" dirty="0">
                <a:solidFill>
                  <a:schemeClr val="accent1"/>
                </a:solidFill>
              </a:rPr>
              <a:t>pawpaw</a:t>
            </a:r>
            <a:r>
              <a:rPr lang="en-IE" sz="5400" dirty="0" smtClean="0"/>
              <a:t> for the restaurant.</a:t>
            </a:r>
            <a:endParaRPr lang="en-IE" sz="5400" dirty="0"/>
          </a:p>
        </p:txBody>
      </p:sp>
      <p:sp>
        <p:nvSpPr>
          <p:cNvPr id="5" name="TextBox 4"/>
          <p:cNvSpPr txBox="1"/>
          <p:nvPr/>
        </p:nvSpPr>
        <p:spPr>
          <a:xfrm>
            <a:off x="2020821" y="6381328"/>
            <a:ext cx="554461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>
                <a:latin typeface="Segoe Print" panose="02000600000000000000" pitchFamily="2" charset="0"/>
              </a:rPr>
              <a:t>© </a:t>
            </a:r>
            <a:r>
              <a:rPr lang="en-IE" sz="1200" b="1" dirty="0" err="1" smtClean="0">
                <a:latin typeface="Segoe Print" panose="02000600000000000000" pitchFamily="2" charset="0"/>
              </a:rPr>
              <a:t>Seomra</a:t>
            </a:r>
            <a:r>
              <a:rPr lang="en-IE" sz="1200" b="1" dirty="0" smtClean="0">
                <a:latin typeface="Segoe Print" panose="02000600000000000000" pitchFamily="2" charset="0"/>
              </a:rPr>
              <a:t> </a:t>
            </a:r>
            <a:r>
              <a:rPr lang="en-IE" sz="1200" b="1" dirty="0" err="1" smtClean="0">
                <a:latin typeface="Segoe Print" panose="02000600000000000000" pitchFamily="2" charset="0"/>
              </a:rPr>
              <a:t>Ranga</a:t>
            </a:r>
            <a:r>
              <a:rPr lang="en-IE" sz="1200" b="1" dirty="0" smtClean="0">
                <a:latin typeface="Segoe Print" panose="02000600000000000000" pitchFamily="2" charset="0"/>
              </a:rPr>
              <a:t> 2022 www.seomraranga.com</a:t>
            </a:r>
            <a:endParaRPr lang="en-IE" sz="1200" b="1" dirty="0">
              <a:latin typeface="Segoe Print" panose="02000600000000000000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71600" y="1700808"/>
            <a:ext cx="72008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2800" b="1" dirty="0" smtClean="0">
                <a:solidFill>
                  <a:schemeClr val="bg1"/>
                </a:solidFill>
              </a:rPr>
              <a:t>A tree and also the edible fruit from this tree which is melon-shaped with orange flesh and small black seeds.</a:t>
            </a:r>
            <a:endParaRPr lang="en-IE" sz="2800" b="1" dirty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236296" y="188640"/>
            <a:ext cx="864096" cy="707886"/>
          </a:xfrm>
          <a:prstGeom prst="rect">
            <a:avLst/>
          </a:prstGeom>
          <a:solidFill>
            <a:schemeClr val="bg1"/>
          </a:solidFill>
          <a:ln w="571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IE" sz="2000" dirty="0">
                <a:latin typeface="+mj-lt"/>
              </a:rPr>
              <a:t>Week </a:t>
            </a:r>
            <a:r>
              <a:rPr lang="en-IE" sz="2000" dirty="0" smtClean="0">
                <a:latin typeface="+mj-lt"/>
              </a:rPr>
              <a:t>8B</a:t>
            </a:r>
            <a:endParaRPr lang="en-IE" sz="2000" dirty="0">
              <a:latin typeface="+mj-lt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6314668"/>
            <a:ext cx="1619672" cy="4103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1666595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7584" y="44624"/>
            <a:ext cx="7543800" cy="1676400"/>
          </a:xfrm>
        </p:spPr>
        <p:txBody>
          <a:bodyPr>
            <a:normAutofit/>
          </a:bodyPr>
          <a:lstStyle/>
          <a:p>
            <a:r>
              <a:rPr lang="en-IE" sz="9600" dirty="0" smtClean="0">
                <a:ln w="28575">
                  <a:solidFill>
                    <a:schemeClr val="bg1"/>
                  </a:solidFill>
                </a:ln>
              </a:rPr>
              <a:t>gingham</a:t>
            </a:r>
            <a:endParaRPr lang="en-IE" sz="9600" dirty="0">
              <a:ln w="28575">
                <a:solidFill>
                  <a:schemeClr val="bg1"/>
                </a:solidFill>
              </a:ln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762000" y="3140968"/>
            <a:ext cx="7554416" cy="2726432"/>
          </a:xfrm>
        </p:spPr>
        <p:txBody>
          <a:bodyPr>
            <a:noAutofit/>
          </a:bodyPr>
          <a:lstStyle/>
          <a:p>
            <a:r>
              <a:rPr lang="en-IE" sz="5000" dirty="0" smtClean="0"/>
              <a:t>The tables in the restaurant were covered with red </a:t>
            </a:r>
            <a:r>
              <a:rPr lang="en-IE" sz="5400" b="1" dirty="0">
                <a:solidFill>
                  <a:schemeClr val="accent1"/>
                </a:solidFill>
              </a:rPr>
              <a:t>gingham</a:t>
            </a:r>
            <a:r>
              <a:rPr lang="en-IE" sz="5000" dirty="0" smtClean="0"/>
              <a:t> tablecloths.</a:t>
            </a:r>
            <a:endParaRPr lang="en-IE" sz="5000" dirty="0"/>
          </a:p>
        </p:txBody>
      </p:sp>
      <p:sp>
        <p:nvSpPr>
          <p:cNvPr id="5" name="TextBox 4"/>
          <p:cNvSpPr txBox="1"/>
          <p:nvPr/>
        </p:nvSpPr>
        <p:spPr>
          <a:xfrm>
            <a:off x="2020821" y="6381328"/>
            <a:ext cx="554461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>
                <a:latin typeface="Segoe Print" panose="02000600000000000000" pitchFamily="2" charset="0"/>
              </a:rPr>
              <a:t>© </a:t>
            </a:r>
            <a:r>
              <a:rPr lang="en-IE" sz="1200" b="1" dirty="0" err="1" smtClean="0">
                <a:latin typeface="Segoe Print" panose="02000600000000000000" pitchFamily="2" charset="0"/>
              </a:rPr>
              <a:t>Seomra</a:t>
            </a:r>
            <a:r>
              <a:rPr lang="en-IE" sz="1200" b="1" dirty="0" smtClean="0">
                <a:latin typeface="Segoe Print" panose="02000600000000000000" pitchFamily="2" charset="0"/>
              </a:rPr>
              <a:t> </a:t>
            </a:r>
            <a:r>
              <a:rPr lang="en-IE" sz="1200" b="1" dirty="0" err="1" smtClean="0">
                <a:latin typeface="Segoe Print" panose="02000600000000000000" pitchFamily="2" charset="0"/>
              </a:rPr>
              <a:t>Ranga</a:t>
            </a:r>
            <a:r>
              <a:rPr lang="en-IE" sz="1200" b="1" dirty="0" smtClean="0">
                <a:latin typeface="Segoe Print" panose="02000600000000000000" pitchFamily="2" charset="0"/>
              </a:rPr>
              <a:t> 2022 www.seomraranga.com</a:t>
            </a:r>
            <a:endParaRPr lang="en-IE" sz="1200" b="1" dirty="0">
              <a:latin typeface="Segoe Print" panose="02000600000000000000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71600" y="1700808"/>
            <a:ext cx="72008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2800" b="1" dirty="0" smtClean="0">
                <a:solidFill>
                  <a:schemeClr val="bg1"/>
                </a:solidFill>
              </a:rPr>
              <a:t>A plain woven cotton fabric, usually striped or checked.</a:t>
            </a:r>
            <a:endParaRPr lang="en-IE" sz="2800" b="1" dirty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236296" y="188640"/>
            <a:ext cx="864096" cy="707886"/>
          </a:xfrm>
          <a:prstGeom prst="rect">
            <a:avLst/>
          </a:prstGeom>
          <a:solidFill>
            <a:schemeClr val="bg1"/>
          </a:solidFill>
          <a:ln w="571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IE" sz="2000" dirty="0">
                <a:latin typeface="+mj-lt"/>
              </a:rPr>
              <a:t>Week </a:t>
            </a:r>
            <a:r>
              <a:rPr lang="en-IE" sz="2000" dirty="0" smtClean="0">
                <a:latin typeface="+mj-lt"/>
              </a:rPr>
              <a:t>8C</a:t>
            </a:r>
            <a:endParaRPr lang="en-IE" sz="2000" dirty="0">
              <a:latin typeface="+mj-lt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6314668"/>
            <a:ext cx="1619672" cy="4103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12714571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7584" y="44624"/>
            <a:ext cx="7543800" cy="1676400"/>
          </a:xfrm>
        </p:spPr>
        <p:txBody>
          <a:bodyPr>
            <a:normAutofit/>
          </a:bodyPr>
          <a:lstStyle/>
          <a:p>
            <a:r>
              <a:rPr lang="en-IE" sz="9600" dirty="0" smtClean="0">
                <a:ln w="28575">
                  <a:solidFill>
                    <a:schemeClr val="bg1"/>
                  </a:solidFill>
                </a:ln>
              </a:rPr>
              <a:t>conniving</a:t>
            </a:r>
            <a:endParaRPr lang="en-IE" sz="9600" dirty="0">
              <a:ln w="28575">
                <a:solidFill>
                  <a:schemeClr val="bg1"/>
                </a:solidFill>
              </a:ln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762000" y="3140968"/>
            <a:ext cx="7554416" cy="2726432"/>
          </a:xfrm>
        </p:spPr>
        <p:txBody>
          <a:bodyPr>
            <a:noAutofit/>
          </a:bodyPr>
          <a:lstStyle/>
          <a:p>
            <a:r>
              <a:rPr lang="en-IE" sz="5000" dirty="0" smtClean="0"/>
              <a:t>The rebellion was successful largely due to the </a:t>
            </a:r>
            <a:r>
              <a:rPr lang="en-IE" sz="5400" b="1" dirty="0">
                <a:solidFill>
                  <a:schemeClr val="accent1"/>
                </a:solidFill>
              </a:rPr>
              <a:t>conniving</a:t>
            </a:r>
            <a:r>
              <a:rPr lang="en-IE" sz="5000" dirty="0" smtClean="0"/>
              <a:t> army officers.</a:t>
            </a:r>
            <a:endParaRPr lang="en-IE" sz="5000" dirty="0"/>
          </a:p>
        </p:txBody>
      </p:sp>
      <p:sp>
        <p:nvSpPr>
          <p:cNvPr id="5" name="TextBox 4"/>
          <p:cNvSpPr txBox="1"/>
          <p:nvPr/>
        </p:nvSpPr>
        <p:spPr>
          <a:xfrm>
            <a:off x="2020821" y="6381328"/>
            <a:ext cx="554461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>
                <a:latin typeface="Segoe Print" panose="02000600000000000000" pitchFamily="2" charset="0"/>
              </a:rPr>
              <a:t>© </a:t>
            </a:r>
            <a:r>
              <a:rPr lang="en-IE" sz="1200" b="1" dirty="0" err="1" smtClean="0">
                <a:latin typeface="Segoe Print" panose="02000600000000000000" pitchFamily="2" charset="0"/>
              </a:rPr>
              <a:t>Seomra</a:t>
            </a:r>
            <a:r>
              <a:rPr lang="en-IE" sz="1200" b="1" dirty="0" smtClean="0">
                <a:latin typeface="Segoe Print" panose="02000600000000000000" pitchFamily="2" charset="0"/>
              </a:rPr>
              <a:t> </a:t>
            </a:r>
            <a:r>
              <a:rPr lang="en-IE" sz="1200" b="1" dirty="0" err="1" smtClean="0">
                <a:latin typeface="Segoe Print" panose="02000600000000000000" pitchFamily="2" charset="0"/>
              </a:rPr>
              <a:t>Ranga</a:t>
            </a:r>
            <a:r>
              <a:rPr lang="en-IE" sz="1200" b="1" dirty="0" smtClean="0">
                <a:latin typeface="Segoe Print" panose="02000600000000000000" pitchFamily="2" charset="0"/>
              </a:rPr>
              <a:t> 2022 www.seomraranga.com</a:t>
            </a:r>
            <a:endParaRPr lang="en-IE" sz="1200" b="1" dirty="0">
              <a:latin typeface="Segoe Print" panose="02000600000000000000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71600" y="1700808"/>
            <a:ext cx="72008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2800" b="1" dirty="0" smtClean="0">
                <a:solidFill>
                  <a:schemeClr val="bg1"/>
                </a:solidFill>
              </a:rPr>
              <a:t>To agree or co-operate secretly, especially to a wrongdoing; to conspire.</a:t>
            </a:r>
            <a:endParaRPr lang="en-IE" sz="2800" b="1" dirty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236296" y="188640"/>
            <a:ext cx="864096" cy="707886"/>
          </a:xfrm>
          <a:prstGeom prst="rect">
            <a:avLst/>
          </a:prstGeom>
          <a:solidFill>
            <a:schemeClr val="bg1"/>
          </a:solidFill>
          <a:ln w="571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IE" sz="2000" dirty="0">
                <a:latin typeface="+mj-lt"/>
              </a:rPr>
              <a:t>Week </a:t>
            </a:r>
            <a:r>
              <a:rPr lang="en-IE" sz="2000" dirty="0" smtClean="0">
                <a:latin typeface="+mj-lt"/>
              </a:rPr>
              <a:t>8D</a:t>
            </a:r>
            <a:endParaRPr lang="en-IE" sz="2000" dirty="0">
              <a:latin typeface="+mj-lt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6314668"/>
            <a:ext cx="1619672" cy="4103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2996032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7584" y="44624"/>
            <a:ext cx="7543800" cy="1676400"/>
          </a:xfrm>
        </p:spPr>
        <p:txBody>
          <a:bodyPr>
            <a:normAutofit/>
          </a:bodyPr>
          <a:lstStyle/>
          <a:p>
            <a:r>
              <a:rPr lang="en-IE" sz="9600" dirty="0" smtClean="0">
                <a:ln w="28575">
                  <a:solidFill>
                    <a:schemeClr val="bg1"/>
                  </a:solidFill>
                </a:ln>
              </a:rPr>
              <a:t>illusion</a:t>
            </a:r>
            <a:endParaRPr lang="en-IE" sz="9600" dirty="0">
              <a:ln w="28575">
                <a:solidFill>
                  <a:schemeClr val="bg1"/>
                </a:solidFill>
              </a:ln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762000" y="3140968"/>
            <a:ext cx="7554416" cy="2726432"/>
          </a:xfrm>
        </p:spPr>
        <p:txBody>
          <a:bodyPr>
            <a:noAutofit/>
          </a:bodyPr>
          <a:lstStyle/>
          <a:p>
            <a:r>
              <a:rPr lang="en-IE" sz="4700" dirty="0" smtClean="0"/>
              <a:t>The neighbours were deceived by the </a:t>
            </a:r>
            <a:r>
              <a:rPr lang="en-IE" sz="5400" b="1" dirty="0">
                <a:solidFill>
                  <a:schemeClr val="accent1"/>
                </a:solidFill>
              </a:rPr>
              <a:t>illusion</a:t>
            </a:r>
            <a:r>
              <a:rPr lang="en-IE" sz="4700" dirty="0" smtClean="0"/>
              <a:t> of wealth portrayed by the couple.</a:t>
            </a:r>
            <a:endParaRPr lang="en-IE" sz="4700" dirty="0"/>
          </a:p>
        </p:txBody>
      </p:sp>
      <p:sp>
        <p:nvSpPr>
          <p:cNvPr id="5" name="TextBox 4"/>
          <p:cNvSpPr txBox="1"/>
          <p:nvPr/>
        </p:nvSpPr>
        <p:spPr>
          <a:xfrm>
            <a:off x="2020821" y="6381328"/>
            <a:ext cx="554461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>
                <a:latin typeface="Segoe Print" panose="02000600000000000000" pitchFamily="2" charset="0"/>
              </a:rPr>
              <a:t>© </a:t>
            </a:r>
            <a:r>
              <a:rPr lang="en-IE" sz="1200" b="1" dirty="0" err="1" smtClean="0">
                <a:latin typeface="Segoe Print" panose="02000600000000000000" pitchFamily="2" charset="0"/>
              </a:rPr>
              <a:t>Seomra</a:t>
            </a:r>
            <a:r>
              <a:rPr lang="en-IE" sz="1200" b="1" dirty="0" smtClean="0">
                <a:latin typeface="Segoe Print" panose="02000600000000000000" pitchFamily="2" charset="0"/>
              </a:rPr>
              <a:t> </a:t>
            </a:r>
            <a:r>
              <a:rPr lang="en-IE" sz="1200" b="1" dirty="0" err="1" smtClean="0">
                <a:latin typeface="Segoe Print" panose="02000600000000000000" pitchFamily="2" charset="0"/>
              </a:rPr>
              <a:t>Ranga</a:t>
            </a:r>
            <a:r>
              <a:rPr lang="en-IE" sz="1200" b="1" dirty="0" smtClean="0">
                <a:latin typeface="Segoe Print" panose="02000600000000000000" pitchFamily="2" charset="0"/>
              </a:rPr>
              <a:t> 2022 www.seomraranga.com</a:t>
            </a:r>
            <a:endParaRPr lang="en-IE" sz="1200" b="1" dirty="0">
              <a:latin typeface="Segoe Print" panose="02000600000000000000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71600" y="1700808"/>
            <a:ext cx="72008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2800" b="1" dirty="0" smtClean="0">
                <a:solidFill>
                  <a:schemeClr val="bg1"/>
                </a:solidFill>
              </a:rPr>
              <a:t>Something that deceives by presenting a false or misleading impression of reality.</a:t>
            </a:r>
            <a:endParaRPr lang="en-IE" sz="2800" b="1" dirty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236296" y="188640"/>
            <a:ext cx="864096" cy="707886"/>
          </a:xfrm>
          <a:prstGeom prst="rect">
            <a:avLst/>
          </a:prstGeom>
          <a:solidFill>
            <a:schemeClr val="bg1"/>
          </a:solidFill>
          <a:ln w="571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IE" sz="2000" dirty="0">
                <a:latin typeface="+mj-lt"/>
              </a:rPr>
              <a:t>Week </a:t>
            </a:r>
            <a:r>
              <a:rPr lang="en-IE" sz="2000" dirty="0" smtClean="0">
                <a:latin typeface="+mj-lt"/>
              </a:rPr>
              <a:t>8E</a:t>
            </a:r>
            <a:endParaRPr lang="en-IE" sz="2000" dirty="0">
              <a:latin typeface="+mj-lt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6314668"/>
            <a:ext cx="1619672" cy="4103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62746148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7584" y="44624"/>
            <a:ext cx="7543800" cy="1676400"/>
          </a:xfrm>
        </p:spPr>
        <p:txBody>
          <a:bodyPr>
            <a:normAutofit/>
          </a:bodyPr>
          <a:lstStyle/>
          <a:p>
            <a:r>
              <a:rPr lang="en-IE" sz="9600" dirty="0" smtClean="0">
                <a:ln w="28575">
                  <a:solidFill>
                    <a:schemeClr val="bg1"/>
                  </a:solidFill>
                </a:ln>
              </a:rPr>
              <a:t>TRILOGY</a:t>
            </a:r>
            <a:endParaRPr lang="en-IE" sz="9600" dirty="0">
              <a:ln w="28575">
                <a:solidFill>
                  <a:schemeClr val="bg1"/>
                </a:solidFill>
              </a:ln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762000" y="3140968"/>
            <a:ext cx="7554416" cy="2726432"/>
          </a:xfrm>
          <a:ln>
            <a:noFill/>
          </a:ln>
        </p:spPr>
        <p:txBody>
          <a:bodyPr>
            <a:noAutofit/>
          </a:bodyPr>
          <a:lstStyle/>
          <a:p>
            <a:r>
              <a:rPr lang="en-IE" sz="5000" dirty="0" smtClean="0"/>
              <a:t>The readers waited patiently for the publication of the latest book in the </a:t>
            </a:r>
            <a:r>
              <a:rPr lang="en-IE" sz="6000" b="1" dirty="0">
                <a:solidFill>
                  <a:schemeClr val="accent1"/>
                </a:solidFill>
              </a:rPr>
              <a:t>trilogy</a:t>
            </a:r>
            <a:r>
              <a:rPr lang="en-IE" sz="5000" dirty="0" smtClean="0"/>
              <a:t>.</a:t>
            </a:r>
            <a:endParaRPr lang="en-IE" sz="5000" dirty="0"/>
          </a:p>
        </p:txBody>
      </p:sp>
      <p:sp>
        <p:nvSpPr>
          <p:cNvPr id="5" name="TextBox 4"/>
          <p:cNvSpPr txBox="1"/>
          <p:nvPr/>
        </p:nvSpPr>
        <p:spPr>
          <a:xfrm>
            <a:off x="2020821" y="6381328"/>
            <a:ext cx="554461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>
                <a:latin typeface="Segoe Print" panose="02000600000000000000" pitchFamily="2" charset="0"/>
              </a:rPr>
              <a:t>© </a:t>
            </a:r>
            <a:r>
              <a:rPr lang="en-IE" sz="1200" b="1" dirty="0" err="1" smtClean="0">
                <a:latin typeface="Segoe Print" panose="02000600000000000000" pitchFamily="2" charset="0"/>
              </a:rPr>
              <a:t>Seomra</a:t>
            </a:r>
            <a:r>
              <a:rPr lang="en-IE" sz="1200" b="1" dirty="0" smtClean="0">
                <a:latin typeface="Segoe Print" panose="02000600000000000000" pitchFamily="2" charset="0"/>
              </a:rPr>
              <a:t> </a:t>
            </a:r>
            <a:r>
              <a:rPr lang="en-IE" sz="1200" b="1" dirty="0" err="1" smtClean="0">
                <a:latin typeface="Segoe Print" panose="02000600000000000000" pitchFamily="2" charset="0"/>
              </a:rPr>
              <a:t>Ranga</a:t>
            </a:r>
            <a:r>
              <a:rPr lang="en-IE" sz="1200" b="1" dirty="0" smtClean="0">
                <a:latin typeface="Segoe Print" panose="02000600000000000000" pitchFamily="2" charset="0"/>
              </a:rPr>
              <a:t> 2022 www.seomraranga.com</a:t>
            </a:r>
            <a:endParaRPr lang="en-IE" sz="1200" b="1" dirty="0">
              <a:latin typeface="Segoe Print" panose="02000600000000000000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71600" y="1700808"/>
            <a:ext cx="72008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2800" b="1" dirty="0" smtClean="0">
                <a:solidFill>
                  <a:schemeClr val="bg1"/>
                </a:solidFill>
              </a:rPr>
              <a:t>A series or group of three plays, novels or films, usually related in theme or sequence.</a:t>
            </a:r>
            <a:endParaRPr lang="en-IE" sz="2800" b="1" dirty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236296" y="188640"/>
            <a:ext cx="864096" cy="707886"/>
          </a:xfrm>
          <a:prstGeom prst="rect">
            <a:avLst/>
          </a:prstGeom>
          <a:solidFill>
            <a:schemeClr val="bg1"/>
          </a:solidFill>
          <a:ln w="571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IE" sz="2000" dirty="0">
                <a:latin typeface="+mj-lt"/>
              </a:rPr>
              <a:t>Week </a:t>
            </a:r>
            <a:r>
              <a:rPr lang="en-IE" sz="2000" dirty="0" smtClean="0">
                <a:latin typeface="+mj-lt"/>
              </a:rPr>
              <a:t>1C</a:t>
            </a:r>
            <a:endParaRPr lang="en-IE" sz="2000" dirty="0">
              <a:latin typeface="+mj-lt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6314668"/>
            <a:ext cx="1619672" cy="4103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4196362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E" sz="9600" dirty="0" smtClean="0"/>
              <a:t>WEEK </a:t>
            </a:r>
            <a:r>
              <a:rPr lang="en-IE" sz="9600" dirty="0"/>
              <a:t>9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IE" sz="4400" b="1" dirty="0" smtClean="0"/>
              <a:t>REALIGN</a:t>
            </a:r>
          </a:p>
          <a:p>
            <a:r>
              <a:rPr lang="en-IE" sz="4400" b="1" dirty="0" smtClean="0"/>
              <a:t>LEGIBLE</a:t>
            </a:r>
          </a:p>
          <a:p>
            <a:r>
              <a:rPr lang="en-IE" sz="4400" b="1" dirty="0" smtClean="0"/>
              <a:t>JODHPURS</a:t>
            </a:r>
          </a:p>
          <a:p>
            <a:r>
              <a:rPr lang="en-IE" sz="4400" b="1" dirty="0" smtClean="0"/>
              <a:t>CAPSIZE</a:t>
            </a:r>
          </a:p>
          <a:p>
            <a:r>
              <a:rPr lang="en-IE" sz="4400" b="1" dirty="0" smtClean="0"/>
              <a:t>CYMBALS</a:t>
            </a:r>
            <a:endParaRPr lang="en-IE" sz="44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2051720" y="6381328"/>
            <a:ext cx="554461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>
                <a:latin typeface="Segoe Print" panose="02000600000000000000" pitchFamily="2" charset="0"/>
              </a:rPr>
              <a:t>© </a:t>
            </a:r>
            <a:r>
              <a:rPr lang="en-IE" sz="1200" b="1" dirty="0" err="1" smtClean="0">
                <a:latin typeface="Segoe Print" panose="02000600000000000000" pitchFamily="2" charset="0"/>
              </a:rPr>
              <a:t>Seomra</a:t>
            </a:r>
            <a:r>
              <a:rPr lang="en-IE" sz="1200" b="1" dirty="0" smtClean="0">
                <a:latin typeface="Segoe Print" panose="02000600000000000000" pitchFamily="2" charset="0"/>
              </a:rPr>
              <a:t> </a:t>
            </a:r>
            <a:r>
              <a:rPr lang="en-IE" sz="1200" b="1" dirty="0" err="1" smtClean="0">
                <a:latin typeface="Segoe Print" panose="02000600000000000000" pitchFamily="2" charset="0"/>
              </a:rPr>
              <a:t>Ranga</a:t>
            </a:r>
            <a:r>
              <a:rPr lang="en-IE" sz="1200" b="1" dirty="0" smtClean="0">
                <a:latin typeface="Segoe Print" panose="02000600000000000000" pitchFamily="2" charset="0"/>
              </a:rPr>
              <a:t> 2022 www.seomraranga.com</a:t>
            </a:r>
            <a:endParaRPr lang="en-IE" sz="1200" b="1" dirty="0">
              <a:latin typeface="Segoe Print" panose="02000600000000000000" pitchFamily="2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6314668"/>
            <a:ext cx="1619672" cy="4103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4275548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7584" y="44624"/>
            <a:ext cx="7543800" cy="1676400"/>
          </a:xfrm>
        </p:spPr>
        <p:txBody>
          <a:bodyPr>
            <a:normAutofit/>
          </a:bodyPr>
          <a:lstStyle/>
          <a:p>
            <a:r>
              <a:rPr lang="en-IE" sz="9600" dirty="0" smtClean="0">
                <a:ln w="28575">
                  <a:solidFill>
                    <a:schemeClr val="bg1"/>
                  </a:solidFill>
                </a:ln>
              </a:rPr>
              <a:t>REALIGN</a:t>
            </a:r>
            <a:endParaRPr lang="en-IE" sz="9600" dirty="0">
              <a:ln w="28575">
                <a:solidFill>
                  <a:schemeClr val="bg1"/>
                </a:solidFill>
              </a:ln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762000" y="3140968"/>
            <a:ext cx="7554416" cy="2726432"/>
          </a:xfrm>
        </p:spPr>
        <p:txBody>
          <a:bodyPr>
            <a:noAutofit/>
          </a:bodyPr>
          <a:lstStyle/>
          <a:p>
            <a:r>
              <a:rPr lang="en-IE" sz="5000" dirty="0" smtClean="0"/>
              <a:t>The carpenter had to </a:t>
            </a:r>
            <a:r>
              <a:rPr lang="en-IE" sz="5400" b="1" dirty="0">
                <a:solidFill>
                  <a:schemeClr val="accent1"/>
                </a:solidFill>
              </a:rPr>
              <a:t>realign</a:t>
            </a:r>
            <a:r>
              <a:rPr lang="en-IE" sz="5000" dirty="0" smtClean="0"/>
              <a:t> the shelf before screwing it to the wall.</a:t>
            </a:r>
            <a:endParaRPr lang="en-IE" sz="5000" dirty="0"/>
          </a:p>
        </p:txBody>
      </p:sp>
      <p:sp>
        <p:nvSpPr>
          <p:cNvPr id="5" name="TextBox 4"/>
          <p:cNvSpPr txBox="1"/>
          <p:nvPr/>
        </p:nvSpPr>
        <p:spPr>
          <a:xfrm>
            <a:off x="2020821" y="6381328"/>
            <a:ext cx="554461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>
                <a:latin typeface="Segoe Print" panose="02000600000000000000" pitchFamily="2" charset="0"/>
              </a:rPr>
              <a:t>© </a:t>
            </a:r>
            <a:r>
              <a:rPr lang="en-IE" sz="1200" b="1" dirty="0" err="1" smtClean="0">
                <a:latin typeface="Segoe Print" panose="02000600000000000000" pitchFamily="2" charset="0"/>
              </a:rPr>
              <a:t>Seomra</a:t>
            </a:r>
            <a:r>
              <a:rPr lang="en-IE" sz="1200" b="1" dirty="0" smtClean="0">
                <a:latin typeface="Segoe Print" panose="02000600000000000000" pitchFamily="2" charset="0"/>
              </a:rPr>
              <a:t> </a:t>
            </a:r>
            <a:r>
              <a:rPr lang="en-IE" sz="1200" b="1" dirty="0" err="1" smtClean="0">
                <a:latin typeface="Segoe Print" panose="02000600000000000000" pitchFamily="2" charset="0"/>
              </a:rPr>
              <a:t>Ranga</a:t>
            </a:r>
            <a:r>
              <a:rPr lang="en-IE" sz="1200" b="1" dirty="0" smtClean="0">
                <a:latin typeface="Segoe Print" panose="02000600000000000000" pitchFamily="2" charset="0"/>
              </a:rPr>
              <a:t> 2022 www.seomraranga.com</a:t>
            </a:r>
            <a:endParaRPr lang="en-IE" sz="1200" b="1" dirty="0">
              <a:latin typeface="Segoe Print" panose="02000600000000000000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71600" y="1700808"/>
            <a:ext cx="72008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2800" b="1" dirty="0">
                <a:solidFill>
                  <a:schemeClr val="bg1"/>
                </a:solidFill>
              </a:rPr>
              <a:t>T</a:t>
            </a:r>
            <a:r>
              <a:rPr lang="en-IE" sz="2800" b="1" dirty="0" smtClean="0">
                <a:solidFill>
                  <a:schemeClr val="bg1"/>
                </a:solidFill>
              </a:rPr>
              <a:t>o put back into line or into its former position.</a:t>
            </a:r>
            <a:endParaRPr lang="en-IE" sz="2800" b="1" dirty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236296" y="188640"/>
            <a:ext cx="864096" cy="707886"/>
          </a:xfrm>
          <a:prstGeom prst="rect">
            <a:avLst/>
          </a:prstGeom>
          <a:solidFill>
            <a:schemeClr val="bg1"/>
          </a:solidFill>
          <a:ln w="571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IE" sz="2000" dirty="0">
                <a:latin typeface="+mj-lt"/>
              </a:rPr>
              <a:t>Week 9</a:t>
            </a:r>
            <a:r>
              <a:rPr lang="en-IE" sz="2000" dirty="0" smtClean="0">
                <a:latin typeface="+mj-lt"/>
              </a:rPr>
              <a:t>A</a:t>
            </a:r>
            <a:endParaRPr lang="en-IE" sz="2000" dirty="0">
              <a:latin typeface="+mj-lt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6314668"/>
            <a:ext cx="1619672" cy="4103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6056926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7584" y="44624"/>
            <a:ext cx="7543800" cy="1676400"/>
          </a:xfrm>
        </p:spPr>
        <p:txBody>
          <a:bodyPr>
            <a:normAutofit/>
          </a:bodyPr>
          <a:lstStyle/>
          <a:p>
            <a:r>
              <a:rPr lang="en-IE" sz="9600" dirty="0" smtClean="0">
                <a:ln w="28575">
                  <a:solidFill>
                    <a:schemeClr val="bg1"/>
                  </a:solidFill>
                </a:ln>
              </a:rPr>
              <a:t>LEGIBLE</a:t>
            </a:r>
            <a:endParaRPr lang="en-IE" sz="9600" dirty="0">
              <a:ln w="28575">
                <a:solidFill>
                  <a:schemeClr val="bg1"/>
                </a:solidFill>
              </a:ln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762000" y="3140968"/>
            <a:ext cx="7554416" cy="2726432"/>
          </a:xfrm>
        </p:spPr>
        <p:txBody>
          <a:bodyPr>
            <a:noAutofit/>
          </a:bodyPr>
          <a:lstStyle/>
          <a:p>
            <a:r>
              <a:rPr lang="en-IE" sz="5000" dirty="0" smtClean="0"/>
              <a:t>The </a:t>
            </a:r>
            <a:r>
              <a:rPr lang="en-IE" sz="5000" dirty="0"/>
              <a:t>p</a:t>
            </a:r>
            <a:r>
              <a:rPr lang="en-IE" sz="5000" dirty="0" smtClean="0"/>
              <a:t>upil’s handwriting in her copy was neat, tidy and </a:t>
            </a:r>
            <a:r>
              <a:rPr lang="en-IE" sz="5400" b="1" dirty="0">
                <a:solidFill>
                  <a:schemeClr val="accent1"/>
                </a:solidFill>
              </a:rPr>
              <a:t>legible</a:t>
            </a:r>
            <a:r>
              <a:rPr lang="en-IE" sz="5000" dirty="0" smtClean="0"/>
              <a:t>.</a:t>
            </a:r>
            <a:endParaRPr lang="en-IE" sz="5000" dirty="0"/>
          </a:p>
        </p:txBody>
      </p:sp>
      <p:sp>
        <p:nvSpPr>
          <p:cNvPr id="5" name="TextBox 4"/>
          <p:cNvSpPr txBox="1"/>
          <p:nvPr/>
        </p:nvSpPr>
        <p:spPr>
          <a:xfrm>
            <a:off x="2020821" y="6381328"/>
            <a:ext cx="554461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>
                <a:latin typeface="Segoe Print" panose="02000600000000000000" pitchFamily="2" charset="0"/>
              </a:rPr>
              <a:t>© </a:t>
            </a:r>
            <a:r>
              <a:rPr lang="en-IE" sz="1200" b="1" dirty="0" err="1" smtClean="0">
                <a:latin typeface="Segoe Print" panose="02000600000000000000" pitchFamily="2" charset="0"/>
              </a:rPr>
              <a:t>Seomra</a:t>
            </a:r>
            <a:r>
              <a:rPr lang="en-IE" sz="1200" b="1" dirty="0" smtClean="0">
                <a:latin typeface="Segoe Print" panose="02000600000000000000" pitchFamily="2" charset="0"/>
              </a:rPr>
              <a:t> </a:t>
            </a:r>
            <a:r>
              <a:rPr lang="en-IE" sz="1200" b="1" dirty="0" err="1" smtClean="0">
                <a:latin typeface="Segoe Print" panose="02000600000000000000" pitchFamily="2" charset="0"/>
              </a:rPr>
              <a:t>Ranga</a:t>
            </a:r>
            <a:r>
              <a:rPr lang="en-IE" sz="1200" b="1" dirty="0" smtClean="0">
                <a:latin typeface="Segoe Print" panose="02000600000000000000" pitchFamily="2" charset="0"/>
              </a:rPr>
              <a:t> 2022 www.seomraranga.com</a:t>
            </a:r>
            <a:endParaRPr lang="en-IE" sz="1200" b="1" dirty="0">
              <a:latin typeface="Segoe Print" panose="02000600000000000000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71600" y="1700808"/>
            <a:ext cx="7200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2800" b="1" dirty="0" smtClean="0">
                <a:solidFill>
                  <a:schemeClr val="bg1"/>
                </a:solidFill>
              </a:rPr>
              <a:t>Capable of being read easily.</a:t>
            </a:r>
            <a:endParaRPr lang="en-IE" sz="2800" b="1" dirty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236296" y="188640"/>
            <a:ext cx="864096" cy="707886"/>
          </a:xfrm>
          <a:prstGeom prst="rect">
            <a:avLst/>
          </a:prstGeom>
          <a:solidFill>
            <a:schemeClr val="bg1"/>
          </a:solidFill>
          <a:ln w="571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IE" sz="2000" dirty="0">
                <a:latin typeface="+mj-lt"/>
              </a:rPr>
              <a:t>Week </a:t>
            </a:r>
            <a:r>
              <a:rPr lang="en-IE" sz="2000" dirty="0" smtClean="0">
                <a:latin typeface="+mj-lt"/>
              </a:rPr>
              <a:t>9</a:t>
            </a:r>
            <a:r>
              <a:rPr lang="en-IE" sz="2000" dirty="0">
                <a:latin typeface="+mj-lt"/>
              </a:rPr>
              <a:t>B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6314668"/>
            <a:ext cx="1619672" cy="4103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1597927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7584" y="44624"/>
            <a:ext cx="7543800" cy="1676400"/>
          </a:xfrm>
        </p:spPr>
        <p:txBody>
          <a:bodyPr>
            <a:normAutofit/>
          </a:bodyPr>
          <a:lstStyle/>
          <a:p>
            <a:r>
              <a:rPr lang="en-IE" sz="9600" dirty="0" smtClean="0">
                <a:ln w="28575">
                  <a:solidFill>
                    <a:schemeClr val="bg1"/>
                  </a:solidFill>
                </a:ln>
              </a:rPr>
              <a:t>JODHPURS</a:t>
            </a:r>
            <a:endParaRPr lang="en-IE" sz="9600" dirty="0">
              <a:ln w="28575">
                <a:solidFill>
                  <a:schemeClr val="bg1"/>
                </a:solidFill>
              </a:ln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762000" y="3140968"/>
            <a:ext cx="7554416" cy="2726432"/>
          </a:xfrm>
        </p:spPr>
        <p:txBody>
          <a:bodyPr>
            <a:noAutofit/>
          </a:bodyPr>
          <a:lstStyle/>
          <a:p>
            <a:r>
              <a:rPr lang="en-IE" sz="5000" dirty="0" smtClean="0"/>
              <a:t>The rider wore cream </a:t>
            </a:r>
            <a:r>
              <a:rPr lang="en-IE" sz="5400" b="1" dirty="0">
                <a:solidFill>
                  <a:schemeClr val="accent1"/>
                </a:solidFill>
              </a:rPr>
              <a:t>jodhpurs</a:t>
            </a:r>
            <a:r>
              <a:rPr lang="en-IE" sz="5000" dirty="0" smtClean="0"/>
              <a:t> for the show jumping competition.</a:t>
            </a:r>
            <a:endParaRPr lang="en-IE" sz="5000" dirty="0"/>
          </a:p>
        </p:txBody>
      </p:sp>
      <p:sp>
        <p:nvSpPr>
          <p:cNvPr id="5" name="TextBox 4"/>
          <p:cNvSpPr txBox="1"/>
          <p:nvPr/>
        </p:nvSpPr>
        <p:spPr>
          <a:xfrm>
            <a:off x="2020821" y="6381328"/>
            <a:ext cx="554461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>
                <a:latin typeface="Segoe Print" panose="02000600000000000000" pitchFamily="2" charset="0"/>
              </a:rPr>
              <a:t>© </a:t>
            </a:r>
            <a:r>
              <a:rPr lang="en-IE" sz="1200" b="1" dirty="0" err="1" smtClean="0">
                <a:latin typeface="Segoe Print" panose="02000600000000000000" pitchFamily="2" charset="0"/>
              </a:rPr>
              <a:t>Seomra</a:t>
            </a:r>
            <a:r>
              <a:rPr lang="en-IE" sz="1200" b="1" dirty="0" smtClean="0">
                <a:latin typeface="Segoe Print" panose="02000600000000000000" pitchFamily="2" charset="0"/>
              </a:rPr>
              <a:t> </a:t>
            </a:r>
            <a:r>
              <a:rPr lang="en-IE" sz="1200" b="1" dirty="0" err="1" smtClean="0">
                <a:latin typeface="Segoe Print" panose="02000600000000000000" pitchFamily="2" charset="0"/>
              </a:rPr>
              <a:t>Ranga</a:t>
            </a:r>
            <a:r>
              <a:rPr lang="en-IE" sz="1200" b="1" dirty="0" smtClean="0">
                <a:latin typeface="Segoe Print" panose="02000600000000000000" pitchFamily="2" charset="0"/>
              </a:rPr>
              <a:t> 2022 www.seomraranga.com</a:t>
            </a:r>
            <a:endParaRPr lang="en-IE" sz="1200" b="1" dirty="0">
              <a:latin typeface="Segoe Print" panose="02000600000000000000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71600" y="1700808"/>
            <a:ext cx="72008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2800" b="1" dirty="0" smtClean="0">
                <a:solidFill>
                  <a:schemeClr val="bg1"/>
                </a:solidFill>
              </a:rPr>
              <a:t>Long breeches for horse riding which are tight fitting from the knee to the ankle.</a:t>
            </a:r>
            <a:endParaRPr lang="en-IE" sz="2800" b="1" dirty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236296" y="188640"/>
            <a:ext cx="864096" cy="707886"/>
          </a:xfrm>
          <a:prstGeom prst="rect">
            <a:avLst/>
          </a:prstGeom>
          <a:solidFill>
            <a:schemeClr val="bg1"/>
          </a:solidFill>
          <a:ln w="571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IE" sz="2000" dirty="0">
                <a:latin typeface="+mj-lt"/>
              </a:rPr>
              <a:t>Week </a:t>
            </a:r>
            <a:r>
              <a:rPr lang="en-IE" sz="2000" dirty="0" smtClean="0">
                <a:latin typeface="+mj-lt"/>
              </a:rPr>
              <a:t>9C</a:t>
            </a:r>
            <a:endParaRPr lang="en-IE" sz="2000" dirty="0">
              <a:latin typeface="+mj-lt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6314668"/>
            <a:ext cx="1619672" cy="4103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0833460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7584" y="44624"/>
            <a:ext cx="7543800" cy="1676400"/>
          </a:xfrm>
        </p:spPr>
        <p:txBody>
          <a:bodyPr>
            <a:normAutofit/>
          </a:bodyPr>
          <a:lstStyle/>
          <a:p>
            <a:r>
              <a:rPr lang="en-IE" sz="9600" dirty="0" smtClean="0">
                <a:ln w="28575">
                  <a:solidFill>
                    <a:schemeClr val="bg1"/>
                  </a:solidFill>
                </a:ln>
              </a:rPr>
              <a:t>CAPSIZE</a:t>
            </a:r>
            <a:endParaRPr lang="en-IE" sz="9600" dirty="0">
              <a:ln w="28575">
                <a:solidFill>
                  <a:schemeClr val="bg1"/>
                </a:solidFill>
              </a:ln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762000" y="3140968"/>
            <a:ext cx="7554416" cy="2726432"/>
          </a:xfrm>
        </p:spPr>
        <p:txBody>
          <a:bodyPr>
            <a:noAutofit/>
          </a:bodyPr>
          <a:lstStyle/>
          <a:p>
            <a:r>
              <a:rPr lang="en-IE" sz="5000" dirty="0" smtClean="0"/>
              <a:t>The boat </a:t>
            </a:r>
            <a:r>
              <a:rPr lang="en-IE" sz="5400" b="1" dirty="0">
                <a:solidFill>
                  <a:schemeClr val="accent1"/>
                </a:solidFill>
              </a:rPr>
              <a:t>capsized</a:t>
            </a:r>
            <a:r>
              <a:rPr lang="en-IE" sz="5000" dirty="0" smtClean="0"/>
              <a:t> leaving all the passengers in the cold water.</a:t>
            </a:r>
            <a:endParaRPr lang="en-IE" sz="5000" dirty="0"/>
          </a:p>
        </p:txBody>
      </p:sp>
      <p:sp>
        <p:nvSpPr>
          <p:cNvPr id="5" name="TextBox 4"/>
          <p:cNvSpPr txBox="1"/>
          <p:nvPr/>
        </p:nvSpPr>
        <p:spPr>
          <a:xfrm>
            <a:off x="2020821" y="6381328"/>
            <a:ext cx="554461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>
                <a:latin typeface="Segoe Print" panose="02000600000000000000" pitchFamily="2" charset="0"/>
              </a:rPr>
              <a:t>© </a:t>
            </a:r>
            <a:r>
              <a:rPr lang="en-IE" sz="1200" b="1" dirty="0" err="1" smtClean="0">
                <a:latin typeface="Segoe Print" panose="02000600000000000000" pitchFamily="2" charset="0"/>
              </a:rPr>
              <a:t>Seomra</a:t>
            </a:r>
            <a:r>
              <a:rPr lang="en-IE" sz="1200" b="1" dirty="0" smtClean="0">
                <a:latin typeface="Segoe Print" panose="02000600000000000000" pitchFamily="2" charset="0"/>
              </a:rPr>
              <a:t> </a:t>
            </a:r>
            <a:r>
              <a:rPr lang="en-IE" sz="1200" b="1" dirty="0" err="1" smtClean="0">
                <a:latin typeface="Segoe Print" panose="02000600000000000000" pitchFamily="2" charset="0"/>
              </a:rPr>
              <a:t>Ranga</a:t>
            </a:r>
            <a:r>
              <a:rPr lang="en-IE" sz="1200" b="1" dirty="0" smtClean="0">
                <a:latin typeface="Segoe Print" panose="02000600000000000000" pitchFamily="2" charset="0"/>
              </a:rPr>
              <a:t> 2022 www.seomraranga.com</a:t>
            </a:r>
            <a:endParaRPr lang="en-IE" sz="1200" b="1" dirty="0">
              <a:latin typeface="Segoe Print" panose="02000600000000000000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71600" y="1700808"/>
            <a:ext cx="7200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2800" b="1" dirty="0">
                <a:solidFill>
                  <a:schemeClr val="bg1"/>
                </a:solidFill>
              </a:rPr>
              <a:t>T</a:t>
            </a:r>
            <a:r>
              <a:rPr lang="en-IE" sz="2800" b="1" dirty="0" smtClean="0">
                <a:solidFill>
                  <a:schemeClr val="bg1"/>
                </a:solidFill>
              </a:rPr>
              <a:t>o overturn, especially when related to a boat.</a:t>
            </a:r>
            <a:endParaRPr lang="en-IE" sz="2800" b="1" dirty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236296" y="188640"/>
            <a:ext cx="864096" cy="707886"/>
          </a:xfrm>
          <a:prstGeom prst="rect">
            <a:avLst/>
          </a:prstGeom>
          <a:solidFill>
            <a:schemeClr val="bg1"/>
          </a:solidFill>
          <a:ln w="571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IE" sz="2000" dirty="0">
                <a:latin typeface="+mj-lt"/>
              </a:rPr>
              <a:t>Week </a:t>
            </a:r>
            <a:r>
              <a:rPr lang="en-IE" sz="2000" dirty="0" smtClean="0">
                <a:latin typeface="+mj-lt"/>
              </a:rPr>
              <a:t>9D</a:t>
            </a:r>
            <a:endParaRPr lang="en-IE" sz="2000" dirty="0">
              <a:latin typeface="+mj-lt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6314668"/>
            <a:ext cx="1619672" cy="4103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8481731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7584" y="44624"/>
            <a:ext cx="7543800" cy="1676400"/>
          </a:xfrm>
        </p:spPr>
        <p:txBody>
          <a:bodyPr>
            <a:normAutofit/>
          </a:bodyPr>
          <a:lstStyle/>
          <a:p>
            <a:r>
              <a:rPr lang="en-IE" sz="9600" dirty="0" smtClean="0">
                <a:ln w="28575">
                  <a:solidFill>
                    <a:schemeClr val="bg1"/>
                  </a:solidFill>
                </a:ln>
              </a:rPr>
              <a:t>CYMBALS</a:t>
            </a:r>
            <a:endParaRPr lang="en-IE" sz="9600" dirty="0">
              <a:ln w="28575">
                <a:solidFill>
                  <a:schemeClr val="bg1"/>
                </a:solidFill>
              </a:ln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762000" y="3140968"/>
            <a:ext cx="7554416" cy="2726432"/>
          </a:xfrm>
        </p:spPr>
        <p:txBody>
          <a:bodyPr>
            <a:noAutofit/>
          </a:bodyPr>
          <a:lstStyle/>
          <a:p>
            <a:r>
              <a:rPr lang="en-IE" sz="5000" dirty="0" smtClean="0"/>
              <a:t>The piece of orchestral music finished with a clash of </a:t>
            </a:r>
            <a:r>
              <a:rPr lang="en-IE" sz="5400" b="1" dirty="0">
                <a:solidFill>
                  <a:schemeClr val="accent1"/>
                </a:solidFill>
              </a:rPr>
              <a:t>cymbals</a:t>
            </a:r>
            <a:r>
              <a:rPr lang="en-IE" sz="5000" dirty="0" smtClean="0"/>
              <a:t>.</a:t>
            </a:r>
            <a:endParaRPr lang="en-IE" sz="5000" dirty="0"/>
          </a:p>
        </p:txBody>
      </p:sp>
      <p:sp>
        <p:nvSpPr>
          <p:cNvPr id="5" name="TextBox 4"/>
          <p:cNvSpPr txBox="1"/>
          <p:nvPr/>
        </p:nvSpPr>
        <p:spPr>
          <a:xfrm>
            <a:off x="2020821" y="6381328"/>
            <a:ext cx="554461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>
                <a:latin typeface="Segoe Print" panose="02000600000000000000" pitchFamily="2" charset="0"/>
              </a:rPr>
              <a:t>© </a:t>
            </a:r>
            <a:r>
              <a:rPr lang="en-IE" sz="1200" b="1" dirty="0" err="1" smtClean="0">
                <a:latin typeface="Segoe Print" panose="02000600000000000000" pitchFamily="2" charset="0"/>
              </a:rPr>
              <a:t>Seomra</a:t>
            </a:r>
            <a:r>
              <a:rPr lang="en-IE" sz="1200" b="1" dirty="0" smtClean="0">
                <a:latin typeface="Segoe Print" panose="02000600000000000000" pitchFamily="2" charset="0"/>
              </a:rPr>
              <a:t> </a:t>
            </a:r>
            <a:r>
              <a:rPr lang="en-IE" sz="1200" b="1" dirty="0" err="1" smtClean="0">
                <a:latin typeface="Segoe Print" panose="02000600000000000000" pitchFamily="2" charset="0"/>
              </a:rPr>
              <a:t>Ranga</a:t>
            </a:r>
            <a:r>
              <a:rPr lang="en-IE" sz="1200" b="1" dirty="0" smtClean="0">
                <a:latin typeface="Segoe Print" panose="02000600000000000000" pitchFamily="2" charset="0"/>
              </a:rPr>
              <a:t> 2022 www.seomraranga.com</a:t>
            </a:r>
            <a:endParaRPr lang="en-IE" sz="1200" b="1" dirty="0">
              <a:latin typeface="Segoe Print" panose="02000600000000000000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71600" y="1628800"/>
            <a:ext cx="72008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2800" b="1" dirty="0" smtClean="0">
                <a:solidFill>
                  <a:schemeClr val="bg1"/>
                </a:solidFill>
              </a:rPr>
              <a:t>A musical instrument consisting of concave brass or bronze plates which are struck together or struck with a stick.</a:t>
            </a:r>
            <a:endParaRPr lang="en-IE" sz="2800" b="1" dirty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236296" y="188640"/>
            <a:ext cx="864096" cy="707886"/>
          </a:xfrm>
          <a:prstGeom prst="rect">
            <a:avLst/>
          </a:prstGeom>
          <a:solidFill>
            <a:schemeClr val="bg1"/>
          </a:solidFill>
          <a:ln w="571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IE" sz="2000" dirty="0">
                <a:latin typeface="+mj-lt"/>
              </a:rPr>
              <a:t>Week </a:t>
            </a:r>
            <a:r>
              <a:rPr lang="en-IE" sz="2000" dirty="0" smtClean="0">
                <a:latin typeface="+mj-lt"/>
              </a:rPr>
              <a:t>9E</a:t>
            </a:r>
            <a:endParaRPr lang="en-IE" sz="2000" dirty="0">
              <a:latin typeface="+mj-lt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6314668"/>
            <a:ext cx="1619672" cy="4103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6823105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E" sz="9600" dirty="0" smtClean="0"/>
              <a:t>WEEK 10</a:t>
            </a:r>
            <a:endParaRPr lang="en-IE" sz="9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IE" sz="4400" b="1" dirty="0" smtClean="0"/>
              <a:t>HYSTERIA</a:t>
            </a:r>
          </a:p>
          <a:p>
            <a:r>
              <a:rPr lang="en-IE" sz="4400" b="1" dirty="0" smtClean="0"/>
              <a:t>PERSPIRE</a:t>
            </a:r>
          </a:p>
          <a:p>
            <a:r>
              <a:rPr lang="en-IE" sz="4400" b="1" dirty="0" smtClean="0"/>
              <a:t>FELINE</a:t>
            </a:r>
          </a:p>
          <a:p>
            <a:r>
              <a:rPr lang="en-IE" sz="4400" b="1" dirty="0" smtClean="0"/>
              <a:t>ASSIGN</a:t>
            </a:r>
          </a:p>
          <a:p>
            <a:r>
              <a:rPr lang="en-IE" sz="4400" b="1" dirty="0" smtClean="0"/>
              <a:t>BEVERAGE</a:t>
            </a:r>
            <a:endParaRPr lang="en-IE" sz="44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2051720" y="6381328"/>
            <a:ext cx="554461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>
                <a:latin typeface="Segoe Print" panose="02000600000000000000" pitchFamily="2" charset="0"/>
              </a:rPr>
              <a:t>© </a:t>
            </a:r>
            <a:r>
              <a:rPr lang="en-IE" sz="1200" b="1" dirty="0" err="1" smtClean="0">
                <a:latin typeface="Segoe Print" panose="02000600000000000000" pitchFamily="2" charset="0"/>
              </a:rPr>
              <a:t>Seomra</a:t>
            </a:r>
            <a:r>
              <a:rPr lang="en-IE" sz="1200" b="1" dirty="0" smtClean="0">
                <a:latin typeface="Segoe Print" panose="02000600000000000000" pitchFamily="2" charset="0"/>
              </a:rPr>
              <a:t> </a:t>
            </a:r>
            <a:r>
              <a:rPr lang="en-IE" sz="1200" b="1" dirty="0" err="1" smtClean="0">
                <a:latin typeface="Segoe Print" panose="02000600000000000000" pitchFamily="2" charset="0"/>
              </a:rPr>
              <a:t>Ranga</a:t>
            </a:r>
            <a:r>
              <a:rPr lang="en-IE" sz="1200" b="1" dirty="0" smtClean="0">
                <a:latin typeface="Segoe Print" panose="02000600000000000000" pitchFamily="2" charset="0"/>
              </a:rPr>
              <a:t> 2022 www.seomraranga.com</a:t>
            </a:r>
            <a:endParaRPr lang="en-IE" sz="1200" b="1" dirty="0">
              <a:latin typeface="Segoe Print" panose="02000600000000000000" pitchFamily="2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6314668"/>
            <a:ext cx="1619672" cy="4103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2608372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7584" y="44624"/>
            <a:ext cx="7543800" cy="1676400"/>
          </a:xfrm>
        </p:spPr>
        <p:txBody>
          <a:bodyPr>
            <a:normAutofit/>
          </a:bodyPr>
          <a:lstStyle/>
          <a:p>
            <a:r>
              <a:rPr lang="en-IE" sz="9600" dirty="0" smtClean="0">
                <a:ln w="28575">
                  <a:solidFill>
                    <a:schemeClr val="bg1"/>
                  </a:solidFill>
                </a:ln>
              </a:rPr>
              <a:t>HYSTERIA</a:t>
            </a:r>
            <a:endParaRPr lang="en-IE" sz="9600" dirty="0">
              <a:ln w="28575">
                <a:solidFill>
                  <a:schemeClr val="bg1"/>
                </a:solidFill>
              </a:ln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762000" y="3140968"/>
            <a:ext cx="7554416" cy="2726432"/>
          </a:xfrm>
        </p:spPr>
        <p:txBody>
          <a:bodyPr>
            <a:noAutofit/>
          </a:bodyPr>
          <a:lstStyle/>
          <a:p>
            <a:r>
              <a:rPr lang="en-IE" sz="5000" dirty="0" smtClean="0"/>
              <a:t>The appearance of the pop star caused </a:t>
            </a:r>
            <a:r>
              <a:rPr lang="en-IE" sz="5400" b="1" dirty="0">
                <a:solidFill>
                  <a:schemeClr val="accent1"/>
                </a:solidFill>
              </a:rPr>
              <a:t>hysteria</a:t>
            </a:r>
            <a:r>
              <a:rPr lang="en-IE" sz="5000" dirty="0" smtClean="0"/>
              <a:t> amongst the fans outside.</a:t>
            </a:r>
            <a:endParaRPr lang="en-IE" sz="5000" dirty="0"/>
          </a:p>
        </p:txBody>
      </p:sp>
      <p:sp>
        <p:nvSpPr>
          <p:cNvPr id="5" name="TextBox 4"/>
          <p:cNvSpPr txBox="1"/>
          <p:nvPr/>
        </p:nvSpPr>
        <p:spPr>
          <a:xfrm>
            <a:off x="2020821" y="6381328"/>
            <a:ext cx="554461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>
                <a:latin typeface="Segoe Print" panose="02000600000000000000" pitchFamily="2" charset="0"/>
              </a:rPr>
              <a:t>© </a:t>
            </a:r>
            <a:r>
              <a:rPr lang="en-IE" sz="1200" b="1" dirty="0" err="1" smtClean="0">
                <a:latin typeface="Segoe Print" panose="02000600000000000000" pitchFamily="2" charset="0"/>
              </a:rPr>
              <a:t>Seomra</a:t>
            </a:r>
            <a:r>
              <a:rPr lang="en-IE" sz="1200" b="1" dirty="0" smtClean="0">
                <a:latin typeface="Segoe Print" panose="02000600000000000000" pitchFamily="2" charset="0"/>
              </a:rPr>
              <a:t> </a:t>
            </a:r>
            <a:r>
              <a:rPr lang="en-IE" sz="1200" b="1" dirty="0" err="1" smtClean="0">
                <a:latin typeface="Segoe Print" panose="02000600000000000000" pitchFamily="2" charset="0"/>
              </a:rPr>
              <a:t>Ranga</a:t>
            </a:r>
            <a:r>
              <a:rPr lang="en-IE" sz="1200" b="1" dirty="0" smtClean="0">
                <a:latin typeface="Segoe Print" panose="02000600000000000000" pitchFamily="2" charset="0"/>
              </a:rPr>
              <a:t> 2022 www.seomraranga.com</a:t>
            </a:r>
            <a:endParaRPr lang="en-IE" sz="1200" b="1" dirty="0">
              <a:latin typeface="Segoe Print" panose="02000600000000000000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71600" y="1700808"/>
            <a:ext cx="72008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2800" b="1" dirty="0" smtClean="0">
                <a:solidFill>
                  <a:schemeClr val="bg1"/>
                </a:solidFill>
              </a:rPr>
              <a:t>A wild, uncontrollable outburst of emotion, excitement or fear.</a:t>
            </a:r>
            <a:endParaRPr lang="en-IE" sz="2800" b="1" dirty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236296" y="188640"/>
            <a:ext cx="864096" cy="707886"/>
          </a:xfrm>
          <a:prstGeom prst="rect">
            <a:avLst/>
          </a:prstGeom>
          <a:solidFill>
            <a:schemeClr val="bg1"/>
          </a:solidFill>
          <a:ln w="571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IE" sz="2000" dirty="0">
                <a:latin typeface="+mj-lt"/>
              </a:rPr>
              <a:t>Week </a:t>
            </a:r>
            <a:r>
              <a:rPr lang="en-IE" sz="2000" dirty="0" smtClean="0">
                <a:latin typeface="+mj-lt"/>
              </a:rPr>
              <a:t>10A</a:t>
            </a:r>
            <a:endParaRPr lang="en-IE" sz="2000" dirty="0">
              <a:latin typeface="+mj-lt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6314668"/>
            <a:ext cx="1619672" cy="4103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2272354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7584" y="44624"/>
            <a:ext cx="7543800" cy="1676400"/>
          </a:xfrm>
        </p:spPr>
        <p:txBody>
          <a:bodyPr>
            <a:normAutofit/>
          </a:bodyPr>
          <a:lstStyle/>
          <a:p>
            <a:r>
              <a:rPr lang="en-IE" sz="9600" dirty="0" smtClean="0">
                <a:ln w="28575">
                  <a:solidFill>
                    <a:schemeClr val="bg1"/>
                  </a:solidFill>
                </a:ln>
              </a:rPr>
              <a:t>PERSPIRE</a:t>
            </a:r>
            <a:endParaRPr lang="en-IE" sz="9600" dirty="0">
              <a:ln w="28575">
                <a:solidFill>
                  <a:schemeClr val="bg1"/>
                </a:solidFill>
              </a:ln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762000" y="3140968"/>
            <a:ext cx="7554416" cy="2726432"/>
          </a:xfrm>
        </p:spPr>
        <p:txBody>
          <a:bodyPr>
            <a:noAutofit/>
          </a:bodyPr>
          <a:lstStyle/>
          <a:p>
            <a:r>
              <a:rPr lang="en-IE" sz="5000" dirty="0" smtClean="0"/>
              <a:t>The woman could feel herself </a:t>
            </a:r>
            <a:r>
              <a:rPr lang="en-IE" sz="5400" b="1" dirty="0">
                <a:solidFill>
                  <a:schemeClr val="accent1"/>
                </a:solidFill>
              </a:rPr>
              <a:t>perspire</a:t>
            </a:r>
            <a:r>
              <a:rPr lang="en-IE" sz="5000" dirty="0" smtClean="0"/>
              <a:t> as she entered the darkened room.</a:t>
            </a:r>
            <a:endParaRPr lang="en-IE" sz="5000" dirty="0"/>
          </a:p>
        </p:txBody>
      </p:sp>
      <p:sp>
        <p:nvSpPr>
          <p:cNvPr id="5" name="TextBox 4"/>
          <p:cNvSpPr txBox="1"/>
          <p:nvPr/>
        </p:nvSpPr>
        <p:spPr>
          <a:xfrm>
            <a:off x="2020821" y="6381328"/>
            <a:ext cx="554461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>
                <a:latin typeface="Segoe Print" panose="02000600000000000000" pitchFamily="2" charset="0"/>
              </a:rPr>
              <a:t>© </a:t>
            </a:r>
            <a:r>
              <a:rPr lang="en-IE" sz="1200" b="1" dirty="0" err="1" smtClean="0">
                <a:latin typeface="Segoe Print" panose="02000600000000000000" pitchFamily="2" charset="0"/>
              </a:rPr>
              <a:t>Seomra</a:t>
            </a:r>
            <a:r>
              <a:rPr lang="en-IE" sz="1200" b="1" dirty="0" smtClean="0">
                <a:latin typeface="Segoe Print" panose="02000600000000000000" pitchFamily="2" charset="0"/>
              </a:rPr>
              <a:t> </a:t>
            </a:r>
            <a:r>
              <a:rPr lang="en-IE" sz="1200" b="1" dirty="0" err="1" smtClean="0">
                <a:latin typeface="Segoe Print" panose="02000600000000000000" pitchFamily="2" charset="0"/>
              </a:rPr>
              <a:t>Ranga</a:t>
            </a:r>
            <a:r>
              <a:rPr lang="en-IE" sz="1200" b="1" dirty="0" smtClean="0">
                <a:latin typeface="Segoe Print" panose="02000600000000000000" pitchFamily="2" charset="0"/>
              </a:rPr>
              <a:t> 2022 www.seomraranga.com</a:t>
            </a:r>
            <a:endParaRPr lang="en-IE" sz="1200" b="1" dirty="0">
              <a:latin typeface="Segoe Print" panose="02000600000000000000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71600" y="1700808"/>
            <a:ext cx="72008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2800" b="1" dirty="0">
                <a:solidFill>
                  <a:schemeClr val="bg1"/>
                </a:solidFill>
              </a:rPr>
              <a:t>T</a:t>
            </a:r>
            <a:r>
              <a:rPr lang="en-IE" sz="2800" b="1" dirty="0" smtClean="0">
                <a:solidFill>
                  <a:schemeClr val="bg1"/>
                </a:solidFill>
              </a:rPr>
              <a:t>o sweat through the skin especially when very warm as a result of heat, exercise or anxiety.</a:t>
            </a:r>
            <a:endParaRPr lang="en-IE" sz="2800" b="1" dirty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236296" y="188640"/>
            <a:ext cx="864096" cy="707886"/>
          </a:xfrm>
          <a:prstGeom prst="rect">
            <a:avLst/>
          </a:prstGeom>
          <a:solidFill>
            <a:schemeClr val="bg1"/>
          </a:solidFill>
          <a:ln w="571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IE" sz="2000" dirty="0">
                <a:latin typeface="+mj-lt"/>
              </a:rPr>
              <a:t>Week </a:t>
            </a:r>
            <a:r>
              <a:rPr lang="en-IE" sz="2000" dirty="0" smtClean="0">
                <a:latin typeface="+mj-lt"/>
              </a:rPr>
              <a:t>10B</a:t>
            </a:r>
            <a:endParaRPr lang="en-IE" sz="2000" dirty="0">
              <a:latin typeface="+mj-lt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6314668"/>
            <a:ext cx="1619672" cy="4103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454459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7584" y="44624"/>
            <a:ext cx="7543800" cy="1676400"/>
          </a:xfrm>
        </p:spPr>
        <p:txBody>
          <a:bodyPr>
            <a:normAutofit/>
          </a:bodyPr>
          <a:lstStyle/>
          <a:p>
            <a:r>
              <a:rPr lang="en-IE" sz="9600" dirty="0" smtClean="0">
                <a:ln w="28575">
                  <a:solidFill>
                    <a:schemeClr val="bg1"/>
                  </a:solidFill>
                </a:ln>
              </a:rPr>
              <a:t>FELINE</a:t>
            </a:r>
            <a:endParaRPr lang="en-IE" sz="9600" dirty="0">
              <a:ln w="28575">
                <a:solidFill>
                  <a:schemeClr val="bg1"/>
                </a:solidFill>
              </a:ln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762000" y="3140968"/>
            <a:ext cx="7554416" cy="2726432"/>
          </a:xfrm>
        </p:spPr>
        <p:txBody>
          <a:bodyPr>
            <a:noAutofit/>
          </a:bodyPr>
          <a:lstStyle/>
          <a:p>
            <a:r>
              <a:rPr lang="en-IE" sz="5000" dirty="0" smtClean="0"/>
              <a:t>The white-coated </a:t>
            </a:r>
            <a:r>
              <a:rPr lang="en-IE" sz="5400" b="1" dirty="0">
                <a:solidFill>
                  <a:schemeClr val="accent1"/>
                </a:solidFill>
              </a:rPr>
              <a:t>feline</a:t>
            </a:r>
            <a:r>
              <a:rPr lang="en-IE" sz="5000" dirty="0" smtClean="0"/>
              <a:t> gracefully ascended the perimeter wall.</a:t>
            </a:r>
            <a:endParaRPr lang="en-IE" sz="5000" dirty="0"/>
          </a:p>
        </p:txBody>
      </p:sp>
      <p:sp>
        <p:nvSpPr>
          <p:cNvPr id="5" name="TextBox 4"/>
          <p:cNvSpPr txBox="1"/>
          <p:nvPr/>
        </p:nvSpPr>
        <p:spPr>
          <a:xfrm>
            <a:off x="2020821" y="6381328"/>
            <a:ext cx="554461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>
                <a:latin typeface="Segoe Print" panose="02000600000000000000" pitchFamily="2" charset="0"/>
              </a:rPr>
              <a:t>© </a:t>
            </a:r>
            <a:r>
              <a:rPr lang="en-IE" sz="1200" b="1" dirty="0" err="1" smtClean="0">
                <a:latin typeface="Segoe Print" panose="02000600000000000000" pitchFamily="2" charset="0"/>
              </a:rPr>
              <a:t>Seomra</a:t>
            </a:r>
            <a:r>
              <a:rPr lang="en-IE" sz="1200" b="1" dirty="0" smtClean="0">
                <a:latin typeface="Segoe Print" panose="02000600000000000000" pitchFamily="2" charset="0"/>
              </a:rPr>
              <a:t> </a:t>
            </a:r>
            <a:r>
              <a:rPr lang="en-IE" sz="1200" b="1" dirty="0" err="1" smtClean="0">
                <a:latin typeface="Segoe Print" panose="02000600000000000000" pitchFamily="2" charset="0"/>
              </a:rPr>
              <a:t>Ranga</a:t>
            </a:r>
            <a:r>
              <a:rPr lang="en-IE" sz="1200" b="1" dirty="0" smtClean="0">
                <a:latin typeface="Segoe Print" panose="02000600000000000000" pitchFamily="2" charset="0"/>
              </a:rPr>
              <a:t> 2022 www.seomraranga.com</a:t>
            </a:r>
            <a:endParaRPr lang="en-IE" sz="1200" b="1" dirty="0">
              <a:latin typeface="Segoe Print" panose="02000600000000000000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77042" y="1700807"/>
            <a:ext cx="72008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2800" b="1" dirty="0" smtClean="0">
                <a:solidFill>
                  <a:schemeClr val="bg1"/>
                </a:solidFill>
              </a:rPr>
              <a:t>Belonging or relating to the cat family; catlike.</a:t>
            </a:r>
            <a:endParaRPr lang="en-IE" sz="2800" b="1" dirty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236296" y="188640"/>
            <a:ext cx="864096" cy="707886"/>
          </a:xfrm>
          <a:prstGeom prst="rect">
            <a:avLst/>
          </a:prstGeom>
          <a:solidFill>
            <a:schemeClr val="bg1"/>
          </a:solidFill>
          <a:ln w="571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IE" sz="2000" dirty="0">
                <a:latin typeface="+mj-lt"/>
              </a:rPr>
              <a:t>Week </a:t>
            </a:r>
            <a:r>
              <a:rPr lang="en-IE" sz="2000" dirty="0" smtClean="0">
                <a:latin typeface="+mj-lt"/>
              </a:rPr>
              <a:t>10C</a:t>
            </a:r>
            <a:endParaRPr lang="en-IE" sz="2000" dirty="0">
              <a:latin typeface="+mj-lt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6314668"/>
            <a:ext cx="1619672" cy="4103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2418848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7584" y="44624"/>
            <a:ext cx="7543800" cy="1676400"/>
          </a:xfrm>
        </p:spPr>
        <p:txBody>
          <a:bodyPr>
            <a:normAutofit/>
          </a:bodyPr>
          <a:lstStyle/>
          <a:p>
            <a:r>
              <a:rPr lang="en-IE" sz="9600" dirty="0" smtClean="0">
                <a:ln w="28575">
                  <a:solidFill>
                    <a:schemeClr val="bg1"/>
                  </a:solidFill>
                </a:ln>
              </a:rPr>
              <a:t>ANOINT</a:t>
            </a:r>
            <a:endParaRPr lang="en-IE" sz="9600" dirty="0">
              <a:ln w="28575">
                <a:solidFill>
                  <a:schemeClr val="bg1"/>
                </a:solidFill>
              </a:ln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762000" y="3140968"/>
            <a:ext cx="7554416" cy="2726432"/>
          </a:xfrm>
        </p:spPr>
        <p:txBody>
          <a:bodyPr>
            <a:noAutofit/>
          </a:bodyPr>
          <a:lstStyle/>
          <a:p>
            <a:r>
              <a:rPr lang="en-IE" sz="6000" dirty="0" smtClean="0"/>
              <a:t>The priest </a:t>
            </a:r>
            <a:r>
              <a:rPr lang="en-IE" sz="6000" b="1" dirty="0">
                <a:solidFill>
                  <a:schemeClr val="accent1"/>
                </a:solidFill>
              </a:rPr>
              <a:t>anointed</a:t>
            </a:r>
            <a:r>
              <a:rPr lang="en-IE" sz="6000" dirty="0" smtClean="0"/>
              <a:t> the baby at her christening ceremony.</a:t>
            </a:r>
            <a:endParaRPr lang="en-IE" sz="6000" dirty="0"/>
          </a:p>
        </p:txBody>
      </p:sp>
      <p:sp>
        <p:nvSpPr>
          <p:cNvPr id="5" name="TextBox 4"/>
          <p:cNvSpPr txBox="1"/>
          <p:nvPr/>
        </p:nvSpPr>
        <p:spPr>
          <a:xfrm>
            <a:off x="2020821" y="6381328"/>
            <a:ext cx="554461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>
                <a:latin typeface="Segoe Print" panose="02000600000000000000" pitchFamily="2" charset="0"/>
              </a:rPr>
              <a:t>© </a:t>
            </a:r>
            <a:r>
              <a:rPr lang="en-IE" sz="1200" b="1" dirty="0" err="1" smtClean="0">
                <a:latin typeface="Segoe Print" panose="02000600000000000000" pitchFamily="2" charset="0"/>
              </a:rPr>
              <a:t>Seomra</a:t>
            </a:r>
            <a:r>
              <a:rPr lang="en-IE" sz="1200" b="1" dirty="0" smtClean="0">
                <a:latin typeface="Segoe Print" panose="02000600000000000000" pitchFamily="2" charset="0"/>
              </a:rPr>
              <a:t> </a:t>
            </a:r>
            <a:r>
              <a:rPr lang="en-IE" sz="1200" b="1" dirty="0" err="1" smtClean="0">
                <a:latin typeface="Segoe Print" panose="02000600000000000000" pitchFamily="2" charset="0"/>
              </a:rPr>
              <a:t>Ranga</a:t>
            </a:r>
            <a:r>
              <a:rPr lang="en-IE" sz="1200" b="1" dirty="0" smtClean="0">
                <a:latin typeface="Segoe Print" panose="02000600000000000000" pitchFamily="2" charset="0"/>
              </a:rPr>
              <a:t> 2022 www.seomraranga.com</a:t>
            </a:r>
            <a:endParaRPr lang="en-IE" sz="1200" b="1" dirty="0">
              <a:latin typeface="Segoe Print" panose="02000600000000000000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71600" y="1700808"/>
            <a:ext cx="72008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2800" b="1" dirty="0" smtClean="0">
                <a:solidFill>
                  <a:schemeClr val="bg1"/>
                </a:solidFill>
              </a:rPr>
              <a:t>Apply oil or ointment, usually as part of a religious ceremony .</a:t>
            </a:r>
            <a:endParaRPr lang="en-IE" sz="2800" b="1" dirty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236296" y="188640"/>
            <a:ext cx="864096" cy="707886"/>
          </a:xfrm>
          <a:prstGeom prst="rect">
            <a:avLst/>
          </a:prstGeom>
          <a:solidFill>
            <a:schemeClr val="bg1"/>
          </a:solidFill>
          <a:ln w="571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IE" sz="2000" dirty="0">
                <a:latin typeface="+mj-lt"/>
              </a:rPr>
              <a:t>Week </a:t>
            </a:r>
            <a:r>
              <a:rPr lang="en-IE" sz="2000" dirty="0" smtClean="0">
                <a:latin typeface="+mj-lt"/>
              </a:rPr>
              <a:t>1D</a:t>
            </a:r>
            <a:endParaRPr lang="en-IE" sz="2000" dirty="0">
              <a:latin typeface="+mj-lt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6314668"/>
            <a:ext cx="1619672" cy="4103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7505000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7584" y="44624"/>
            <a:ext cx="7543800" cy="1676400"/>
          </a:xfrm>
        </p:spPr>
        <p:txBody>
          <a:bodyPr>
            <a:normAutofit/>
          </a:bodyPr>
          <a:lstStyle/>
          <a:p>
            <a:r>
              <a:rPr lang="en-IE" sz="9600" dirty="0" smtClean="0">
                <a:ln w="28575">
                  <a:solidFill>
                    <a:schemeClr val="bg1"/>
                  </a:solidFill>
                </a:ln>
              </a:rPr>
              <a:t>ASSIGN</a:t>
            </a:r>
            <a:endParaRPr lang="en-IE" sz="9600" dirty="0">
              <a:ln w="28575">
                <a:solidFill>
                  <a:schemeClr val="bg1"/>
                </a:solidFill>
              </a:ln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762000" y="3140968"/>
            <a:ext cx="7554416" cy="2726432"/>
          </a:xfrm>
        </p:spPr>
        <p:txBody>
          <a:bodyPr>
            <a:noAutofit/>
          </a:bodyPr>
          <a:lstStyle/>
          <a:p>
            <a:r>
              <a:rPr lang="en-IE" sz="5000" dirty="0" smtClean="0"/>
              <a:t>The manager had to </a:t>
            </a:r>
            <a:r>
              <a:rPr lang="en-IE" sz="5400" b="1" dirty="0">
                <a:solidFill>
                  <a:schemeClr val="accent1"/>
                </a:solidFill>
              </a:rPr>
              <a:t>assign</a:t>
            </a:r>
            <a:r>
              <a:rPr lang="en-IE" sz="5000" dirty="0" smtClean="0"/>
              <a:t> the difficult task to her most experienced assistant.</a:t>
            </a:r>
            <a:endParaRPr lang="en-IE" sz="5000" dirty="0"/>
          </a:p>
        </p:txBody>
      </p:sp>
      <p:sp>
        <p:nvSpPr>
          <p:cNvPr id="5" name="TextBox 4"/>
          <p:cNvSpPr txBox="1"/>
          <p:nvPr/>
        </p:nvSpPr>
        <p:spPr>
          <a:xfrm>
            <a:off x="2020821" y="6381328"/>
            <a:ext cx="554461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>
                <a:latin typeface="Segoe Print" panose="02000600000000000000" pitchFamily="2" charset="0"/>
              </a:rPr>
              <a:t>© </a:t>
            </a:r>
            <a:r>
              <a:rPr lang="en-IE" sz="1200" b="1" dirty="0" err="1" smtClean="0">
                <a:latin typeface="Segoe Print" panose="02000600000000000000" pitchFamily="2" charset="0"/>
              </a:rPr>
              <a:t>Seomra</a:t>
            </a:r>
            <a:r>
              <a:rPr lang="en-IE" sz="1200" b="1" dirty="0" smtClean="0">
                <a:latin typeface="Segoe Print" panose="02000600000000000000" pitchFamily="2" charset="0"/>
              </a:rPr>
              <a:t> </a:t>
            </a:r>
            <a:r>
              <a:rPr lang="en-IE" sz="1200" b="1" dirty="0" err="1" smtClean="0">
                <a:latin typeface="Segoe Print" panose="02000600000000000000" pitchFamily="2" charset="0"/>
              </a:rPr>
              <a:t>Ranga</a:t>
            </a:r>
            <a:r>
              <a:rPr lang="en-IE" sz="1200" b="1" dirty="0" smtClean="0">
                <a:latin typeface="Segoe Print" panose="02000600000000000000" pitchFamily="2" charset="0"/>
              </a:rPr>
              <a:t> 2022 www.seomraranga.com</a:t>
            </a:r>
            <a:endParaRPr lang="en-IE" sz="1200" b="1" dirty="0">
              <a:latin typeface="Segoe Print" panose="02000600000000000000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71600" y="1700808"/>
            <a:ext cx="72008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2800" b="1" dirty="0">
                <a:solidFill>
                  <a:schemeClr val="bg1"/>
                </a:solidFill>
              </a:rPr>
              <a:t>T</a:t>
            </a:r>
            <a:r>
              <a:rPr lang="en-IE" sz="2800" b="1" dirty="0" smtClean="0">
                <a:solidFill>
                  <a:schemeClr val="bg1"/>
                </a:solidFill>
              </a:rPr>
              <a:t>o give out, allocate or announce a task; to appoint to a post/job.</a:t>
            </a:r>
            <a:endParaRPr lang="en-IE" sz="2800" b="1" dirty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236296" y="188640"/>
            <a:ext cx="864096" cy="707886"/>
          </a:xfrm>
          <a:prstGeom prst="rect">
            <a:avLst/>
          </a:prstGeom>
          <a:solidFill>
            <a:schemeClr val="bg1"/>
          </a:solidFill>
          <a:ln w="571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IE" sz="2000" dirty="0">
                <a:latin typeface="+mj-lt"/>
              </a:rPr>
              <a:t>Week </a:t>
            </a:r>
            <a:r>
              <a:rPr lang="en-IE" sz="2000" dirty="0" smtClean="0">
                <a:latin typeface="+mj-lt"/>
              </a:rPr>
              <a:t>10D</a:t>
            </a:r>
            <a:endParaRPr lang="en-IE" sz="2000" dirty="0">
              <a:latin typeface="+mj-lt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6314668"/>
            <a:ext cx="1619672" cy="4103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5869242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7584" y="44624"/>
            <a:ext cx="7543800" cy="1676400"/>
          </a:xfrm>
        </p:spPr>
        <p:txBody>
          <a:bodyPr>
            <a:normAutofit/>
          </a:bodyPr>
          <a:lstStyle/>
          <a:p>
            <a:r>
              <a:rPr lang="en-IE" sz="9600" dirty="0" smtClean="0">
                <a:ln w="28575">
                  <a:solidFill>
                    <a:schemeClr val="bg1"/>
                  </a:solidFill>
                </a:ln>
              </a:rPr>
              <a:t>BEVERAGE</a:t>
            </a:r>
            <a:endParaRPr lang="en-IE" sz="9600" dirty="0">
              <a:ln w="28575">
                <a:solidFill>
                  <a:schemeClr val="bg1"/>
                </a:solidFill>
              </a:ln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762000" y="3140968"/>
            <a:ext cx="7554416" cy="2726432"/>
          </a:xfrm>
        </p:spPr>
        <p:txBody>
          <a:bodyPr>
            <a:noAutofit/>
          </a:bodyPr>
          <a:lstStyle/>
          <a:p>
            <a:r>
              <a:rPr lang="en-IE" sz="5000" dirty="0" smtClean="0"/>
              <a:t>Hot </a:t>
            </a:r>
            <a:r>
              <a:rPr lang="en-IE" sz="5400" b="1" dirty="0">
                <a:solidFill>
                  <a:schemeClr val="accent1"/>
                </a:solidFill>
              </a:rPr>
              <a:t>beverages</a:t>
            </a:r>
            <a:r>
              <a:rPr lang="en-IE" sz="5000" dirty="0" smtClean="0"/>
              <a:t> were available in the clubhouse after the match.</a:t>
            </a:r>
            <a:endParaRPr lang="en-IE" sz="5000" dirty="0"/>
          </a:p>
        </p:txBody>
      </p:sp>
      <p:sp>
        <p:nvSpPr>
          <p:cNvPr id="5" name="TextBox 4"/>
          <p:cNvSpPr txBox="1"/>
          <p:nvPr/>
        </p:nvSpPr>
        <p:spPr>
          <a:xfrm>
            <a:off x="2020821" y="6381328"/>
            <a:ext cx="554461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>
                <a:latin typeface="Segoe Print" panose="02000600000000000000" pitchFamily="2" charset="0"/>
              </a:rPr>
              <a:t>© </a:t>
            </a:r>
            <a:r>
              <a:rPr lang="en-IE" sz="1200" b="1" dirty="0" err="1" smtClean="0">
                <a:latin typeface="Segoe Print" panose="02000600000000000000" pitchFamily="2" charset="0"/>
              </a:rPr>
              <a:t>Seomra</a:t>
            </a:r>
            <a:r>
              <a:rPr lang="en-IE" sz="1200" b="1" dirty="0" smtClean="0">
                <a:latin typeface="Segoe Print" panose="02000600000000000000" pitchFamily="2" charset="0"/>
              </a:rPr>
              <a:t> </a:t>
            </a:r>
            <a:r>
              <a:rPr lang="en-IE" sz="1200" b="1" dirty="0" err="1" smtClean="0">
                <a:latin typeface="Segoe Print" panose="02000600000000000000" pitchFamily="2" charset="0"/>
              </a:rPr>
              <a:t>Ranga</a:t>
            </a:r>
            <a:r>
              <a:rPr lang="en-IE" sz="1200" b="1" dirty="0" smtClean="0">
                <a:latin typeface="Segoe Print" panose="02000600000000000000" pitchFamily="2" charset="0"/>
              </a:rPr>
              <a:t> 2022 www.seomraranga.com</a:t>
            </a:r>
            <a:endParaRPr lang="en-IE" sz="1200" b="1" dirty="0">
              <a:latin typeface="Segoe Print" panose="02000600000000000000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71600" y="1700808"/>
            <a:ext cx="72008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2800" b="1" dirty="0" smtClean="0">
                <a:solidFill>
                  <a:schemeClr val="bg1"/>
                </a:solidFill>
              </a:rPr>
              <a:t>A drinkable liquid </a:t>
            </a:r>
            <a:r>
              <a:rPr lang="en-IE" sz="2800" b="1" dirty="0" err="1" smtClean="0">
                <a:solidFill>
                  <a:schemeClr val="bg1"/>
                </a:solidFill>
              </a:rPr>
              <a:t>eg</a:t>
            </a:r>
            <a:r>
              <a:rPr lang="en-IE" sz="2800" b="1" dirty="0" smtClean="0">
                <a:solidFill>
                  <a:schemeClr val="bg1"/>
                </a:solidFill>
              </a:rPr>
              <a:t>. tea, coffee, milk, beer etc.</a:t>
            </a:r>
            <a:endParaRPr lang="en-IE" sz="2800" b="1" dirty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236296" y="188640"/>
            <a:ext cx="864096" cy="707886"/>
          </a:xfrm>
          <a:prstGeom prst="rect">
            <a:avLst/>
          </a:prstGeom>
          <a:solidFill>
            <a:schemeClr val="bg1"/>
          </a:solidFill>
          <a:ln w="571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IE" sz="2000" dirty="0">
                <a:latin typeface="+mj-lt"/>
              </a:rPr>
              <a:t>Week </a:t>
            </a:r>
            <a:r>
              <a:rPr lang="en-IE" sz="2000" dirty="0" smtClean="0">
                <a:latin typeface="+mj-lt"/>
              </a:rPr>
              <a:t>10E</a:t>
            </a:r>
            <a:endParaRPr lang="en-IE" sz="2000" dirty="0">
              <a:latin typeface="+mj-lt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6314668"/>
            <a:ext cx="1619672" cy="4103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6171755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E" sz="9600" dirty="0" smtClean="0"/>
              <a:t>WEEK 11</a:t>
            </a:r>
            <a:endParaRPr lang="en-IE" sz="9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IE" sz="4400" b="1" dirty="0" smtClean="0"/>
              <a:t>GERANIUM</a:t>
            </a:r>
          </a:p>
          <a:p>
            <a:r>
              <a:rPr lang="en-IE" sz="4400" b="1" dirty="0" smtClean="0"/>
              <a:t>REGISTRAR</a:t>
            </a:r>
          </a:p>
          <a:p>
            <a:r>
              <a:rPr lang="en-IE" sz="4400" b="1" dirty="0" smtClean="0"/>
              <a:t>FATIGUE</a:t>
            </a:r>
          </a:p>
          <a:p>
            <a:r>
              <a:rPr lang="en-IE" sz="4400" b="1" dirty="0" smtClean="0"/>
              <a:t>PERCEIVE</a:t>
            </a:r>
          </a:p>
          <a:p>
            <a:r>
              <a:rPr lang="en-IE" sz="4400" b="1" dirty="0" smtClean="0"/>
              <a:t>DAWDLE</a:t>
            </a:r>
            <a:endParaRPr lang="en-IE" sz="44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2051720" y="6381328"/>
            <a:ext cx="554461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>
                <a:latin typeface="Segoe Print" panose="02000600000000000000" pitchFamily="2" charset="0"/>
              </a:rPr>
              <a:t>© </a:t>
            </a:r>
            <a:r>
              <a:rPr lang="en-IE" sz="1200" b="1" dirty="0" err="1" smtClean="0">
                <a:latin typeface="Segoe Print" panose="02000600000000000000" pitchFamily="2" charset="0"/>
              </a:rPr>
              <a:t>Seomra</a:t>
            </a:r>
            <a:r>
              <a:rPr lang="en-IE" sz="1200" b="1" dirty="0" smtClean="0">
                <a:latin typeface="Segoe Print" panose="02000600000000000000" pitchFamily="2" charset="0"/>
              </a:rPr>
              <a:t> </a:t>
            </a:r>
            <a:r>
              <a:rPr lang="en-IE" sz="1200" b="1" dirty="0" err="1" smtClean="0">
                <a:latin typeface="Segoe Print" panose="02000600000000000000" pitchFamily="2" charset="0"/>
              </a:rPr>
              <a:t>Ranga</a:t>
            </a:r>
            <a:r>
              <a:rPr lang="en-IE" sz="1200" b="1" dirty="0" smtClean="0">
                <a:latin typeface="Segoe Print" panose="02000600000000000000" pitchFamily="2" charset="0"/>
              </a:rPr>
              <a:t> 2022 www.seomraranga.com</a:t>
            </a:r>
            <a:endParaRPr lang="en-IE" sz="1200" b="1" dirty="0">
              <a:latin typeface="Segoe Print" panose="02000600000000000000" pitchFamily="2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6314668"/>
            <a:ext cx="1619672" cy="4103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940070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7584" y="44624"/>
            <a:ext cx="7543800" cy="1676400"/>
          </a:xfrm>
        </p:spPr>
        <p:txBody>
          <a:bodyPr>
            <a:normAutofit/>
          </a:bodyPr>
          <a:lstStyle/>
          <a:p>
            <a:r>
              <a:rPr lang="en-IE" sz="9600" dirty="0" smtClean="0">
                <a:ln w="28575">
                  <a:solidFill>
                    <a:schemeClr val="bg1"/>
                  </a:solidFill>
                </a:ln>
              </a:rPr>
              <a:t>GERANIUM</a:t>
            </a:r>
            <a:endParaRPr lang="en-IE" sz="9600" dirty="0">
              <a:ln w="28575">
                <a:solidFill>
                  <a:schemeClr val="bg1"/>
                </a:solidFill>
              </a:ln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762000" y="3140968"/>
            <a:ext cx="7554416" cy="2726432"/>
          </a:xfrm>
        </p:spPr>
        <p:txBody>
          <a:bodyPr>
            <a:noAutofit/>
          </a:bodyPr>
          <a:lstStyle/>
          <a:p>
            <a:r>
              <a:rPr lang="en-IE" sz="5000" dirty="0" smtClean="0"/>
              <a:t>The gardener planted the </a:t>
            </a:r>
            <a:r>
              <a:rPr lang="en-IE" sz="5400" b="1" dirty="0">
                <a:solidFill>
                  <a:schemeClr val="accent1"/>
                </a:solidFill>
              </a:rPr>
              <a:t>geraniums</a:t>
            </a:r>
            <a:r>
              <a:rPr lang="en-IE" sz="5000" dirty="0" smtClean="0"/>
              <a:t> in the flower bed at the front of the house.</a:t>
            </a:r>
            <a:endParaRPr lang="en-IE" sz="5000" dirty="0"/>
          </a:p>
        </p:txBody>
      </p:sp>
      <p:sp>
        <p:nvSpPr>
          <p:cNvPr id="5" name="TextBox 4"/>
          <p:cNvSpPr txBox="1"/>
          <p:nvPr/>
        </p:nvSpPr>
        <p:spPr>
          <a:xfrm>
            <a:off x="2020821" y="6381328"/>
            <a:ext cx="554461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>
                <a:latin typeface="Segoe Print" panose="02000600000000000000" pitchFamily="2" charset="0"/>
              </a:rPr>
              <a:t>© </a:t>
            </a:r>
            <a:r>
              <a:rPr lang="en-IE" sz="1200" b="1" dirty="0" err="1" smtClean="0">
                <a:latin typeface="Segoe Print" panose="02000600000000000000" pitchFamily="2" charset="0"/>
              </a:rPr>
              <a:t>Seomra</a:t>
            </a:r>
            <a:r>
              <a:rPr lang="en-IE" sz="1200" b="1" dirty="0" smtClean="0">
                <a:latin typeface="Segoe Print" panose="02000600000000000000" pitchFamily="2" charset="0"/>
              </a:rPr>
              <a:t> </a:t>
            </a:r>
            <a:r>
              <a:rPr lang="en-IE" sz="1200" b="1" dirty="0" err="1" smtClean="0">
                <a:latin typeface="Segoe Print" panose="02000600000000000000" pitchFamily="2" charset="0"/>
              </a:rPr>
              <a:t>Ranga</a:t>
            </a:r>
            <a:r>
              <a:rPr lang="en-IE" sz="1200" b="1" dirty="0" smtClean="0">
                <a:latin typeface="Segoe Print" panose="02000600000000000000" pitchFamily="2" charset="0"/>
              </a:rPr>
              <a:t> 2022 www.seomraranga.com</a:t>
            </a:r>
            <a:endParaRPr lang="en-IE" sz="1200" b="1" dirty="0">
              <a:latin typeface="Segoe Print" panose="02000600000000000000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71600" y="1700808"/>
            <a:ext cx="7200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2800" b="1" dirty="0" smtClean="0">
                <a:solidFill>
                  <a:schemeClr val="bg1"/>
                </a:solidFill>
              </a:rPr>
              <a:t>A flowering plant.</a:t>
            </a:r>
            <a:endParaRPr lang="en-IE" sz="2800" b="1" dirty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236296" y="188640"/>
            <a:ext cx="864096" cy="707886"/>
          </a:xfrm>
          <a:prstGeom prst="rect">
            <a:avLst/>
          </a:prstGeom>
          <a:solidFill>
            <a:schemeClr val="bg1"/>
          </a:solidFill>
          <a:ln w="571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IE" sz="2000" dirty="0">
                <a:latin typeface="+mj-lt"/>
              </a:rPr>
              <a:t>Week </a:t>
            </a:r>
            <a:r>
              <a:rPr lang="en-IE" sz="2000" dirty="0" smtClean="0">
                <a:latin typeface="+mj-lt"/>
              </a:rPr>
              <a:t>11A</a:t>
            </a:r>
            <a:endParaRPr lang="en-IE" sz="2000" dirty="0">
              <a:latin typeface="+mj-lt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6314668"/>
            <a:ext cx="1619672" cy="4103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2718734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7584" y="44624"/>
            <a:ext cx="7543800" cy="1676400"/>
          </a:xfrm>
        </p:spPr>
        <p:txBody>
          <a:bodyPr>
            <a:normAutofit/>
          </a:bodyPr>
          <a:lstStyle/>
          <a:p>
            <a:r>
              <a:rPr lang="en-IE" sz="9600" dirty="0" smtClean="0">
                <a:ln w="28575">
                  <a:solidFill>
                    <a:schemeClr val="bg1"/>
                  </a:solidFill>
                </a:ln>
              </a:rPr>
              <a:t>REGISTRAR</a:t>
            </a:r>
            <a:endParaRPr lang="en-IE" sz="9600" dirty="0">
              <a:ln w="28575">
                <a:solidFill>
                  <a:schemeClr val="bg1"/>
                </a:solidFill>
              </a:ln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762000" y="3140968"/>
            <a:ext cx="7554416" cy="2726432"/>
          </a:xfrm>
        </p:spPr>
        <p:txBody>
          <a:bodyPr>
            <a:noAutofit/>
          </a:bodyPr>
          <a:lstStyle/>
          <a:p>
            <a:r>
              <a:rPr lang="en-IE" sz="5000" dirty="0" smtClean="0"/>
              <a:t>The candidate asked the </a:t>
            </a:r>
            <a:r>
              <a:rPr lang="en-IE" sz="5400" b="1" dirty="0">
                <a:solidFill>
                  <a:schemeClr val="accent1"/>
                </a:solidFill>
              </a:rPr>
              <a:t>registrar</a:t>
            </a:r>
            <a:r>
              <a:rPr lang="en-IE" sz="5000" dirty="0" smtClean="0"/>
              <a:t> if her name was on the official records.</a:t>
            </a:r>
            <a:endParaRPr lang="en-IE" sz="5000" dirty="0"/>
          </a:p>
        </p:txBody>
      </p:sp>
      <p:sp>
        <p:nvSpPr>
          <p:cNvPr id="5" name="TextBox 4"/>
          <p:cNvSpPr txBox="1"/>
          <p:nvPr/>
        </p:nvSpPr>
        <p:spPr>
          <a:xfrm>
            <a:off x="2020821" y="6381328"/>
            <a:ext cx="554461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>
                <a:latin typeface="Segoe Print" panose="02000600000000000000" pitchFamily="2" charset="0"/>
              </a:rPr>
              <a:t>© </a:t>
            </a:r>
            <a:r>
              <a:rPr lang="en-IE" sz="1200" b="1" dirty="0" err="1" smtClean="0">
                <a:latin typeface="Segoe Print" panose="02000600000000000000" pitchFamily="2" charset="0"/>
              </a:rPr>
              <a:t>Seomra</a:t>
            </a:r>
            <a:r>
              <a:rPr lang="en-IE" sz="1200" b="1" dirty="0" smtClean="0">
                <a:latin typeface="Segoe Print" panose="02000600000000000000" pitchFamily="2" charset="0"/>
              </a:rPr>
              <a:t> </a:t>
            </a:r>
            <a:r>
              <a:rPr lang="en-IE" sz="1200" b="1" dirty="0" err="1" smtClean="0">
                <a:latin typeface="Segoe Print" panose="02000600000000000000" pitchFamily="2" charset="0"/>
              </a:rPr>
              <a:t>Ranga</a:t>
            </a:r>
            <a:r>
              <a:rPr lang="en-IE" sz="1200" b="1" dirty="0" smtClean="0">
                <a:latin typeface="Segoe Print" panose="02000600000000000000" pitchFamily="2" charset="0"/>
              </a:rPr>
              <a:t> 2022 www.seomraranga.com</a:t>
            </a:r>
            <a:endParaRPr lang="en-IE" sz="1200" b="1" dirty="0">
              <a:latin typeface="Segoe Print" panose="02000600000000000000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71600" y="1700808"/>
            <a:ext cx="72008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2800" b="1" dirty="0" smtClean="0">
                <a:solidFill>
                  <a:schemeClr val="bg1"/>
                </a:solidFill>
              </a:rPr>
              <a:t>An official who is responsible for keeping a register or official records.</a:t>
            </a:r>
            <a:endParaRPr lang="en-IE" sz="2800" b="1" dirty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236296" y="188640"/>
            <a:ext cx="864096" cy="707886"/>
          </a:xfrm>
          <a:prstGeom prst="rect">
            <a:avLst/>
          </a:prstGeom>
          <a:solidFill>
            <a:schemeClr val="bg1"/>
          </a:solidFill>
          <a:ln w="571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IE" sz="2000" dirty="0">
                <a:latin typeface="+mj-lt"/>
              </a:rPr>
              <a:t>Week </a:t>
            </a:r>
            <a:r>
              <a:rPr lang="en-IE" sz="2000" dirty="0" smtClean="0">
                <a:latin typeface="+mj-lt"/>
              </a:rPr>
              <a:t>11B</a:t>
            </a:r>
            <a:endParaRPr lang="en-IE" sz="2000" dirty="0">
              <a:latin typeface="+mj-lt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6314668"/>
            <a:ext cx="1619672" cy="4103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59795398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7584" y="44624"/>
            <a:ext cx="7543800" cy="1676400"/>
          </a:xfrm>
        </p:spPr>
        <p:txBody>
          <a:bodyPr>
            <a:normAutofit/>
          </a:bodyPr>
          <a:lstStyle/>
          <a:p>
            <a:r>
              <a:rPr lang="en-IE" sz="9600" dirty="0" smtClean="0">
                <a:ln w="28575">
                  <a:solidFill>
                    <a:schemeClr val="bg1"/>
                  </a:solidFill>
                </a:ln>
              </a:rPr>
              <a:t>FATIGUE</a:t>
            </a:r>
            <a:endParaRPr lang="en-IE" sz="9600" dirty="0">
              <a:ln w="28575">
                <a:solidFill>
                  <a:schemeClr val="bg1"/>
                </a:solidFill>
              </a:ln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762000" y="3140968"/>
            <a:ext cx="7554416" cy="2726432"/>
          </a:xfrm>
        </p:spPr>
        <p:txBody>
          <a:bodyPr>
            <a:noAutofit/>
          </a:bodyPr>
          <a:lstStyle/>
          <a:p>
            <a:r>
              <a:rPr lang="en-IE" sz="5000" dirty="0" smtClean="0"/>
              <a:t>The athlete was suffering from </a:t>
            </a:r>
            <a:r>
              <a:rPr lang="en-IE" sz="5400" b="1" dirty="0">
                <a:solidFill>
                  <a:schemeClr val="accent1"/>
                </a:solidFill>
              </a:rPr>
              <a:t>fatigue</a:t>
            </a:r>
            <a:r>
              <a:rPr lang="en-IE" sz="5000" dirty="0" smtClean="0"/>
              <a:t> and could not complete the race.</a:t>
            </a:r>
            <a:endParaRPr lang="en-IE" sz="5000" dirty="0"/>
          </a:p>
        </p:txBody>
      </p:sp>
      <p:sp>
        <p:nvSpPr>
          <p:cNvPr id="5" name="TextBox 4"/>
          <p:cNvSpPr txBox="1"/>
          <p:nvPr/>
        </p:nvSpPr>
        <p:spPr>
          <a:xfrm>
            <a:off x="2020821" y="6381328"/>
            <a:ext cx="554461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>
                <a:latin typeface="Segoe Print" panose="02000600000000000000" pitchFamily="2" charset="0"/>
              </a:rPr>
              <a:t>© </a:t>
            </a:r>
            <a:r>
              <a:rPr lang="en-IE" sz="1200" b="1" dirty="0" err="1" smtClean="0">
                <a:latin typeface="Segoe Print" panose="02000600000000000000" pitchFamily="2" charset="0"/>
              </a:rPr>
              <a:t>Seomra</a:t>
            </a:r>
            <a:r>
              <a:rPr lang="en-IE" sz="1200" b="1" dirty="0" smtClean="0">
                <a:latin typeface="Segoe Print" panose="02000600000000000000" pitchFamily="2" charset="0"/>
              </a:rPr>
              <a:t> </a:t>
            </a:r>
            <a:r>
              <a:rPr lang="en-IE" sz="1200" b="1" dirty="0" err="1" smtClean="0">
                <a:latin typeface="Segoe Print" panose="02000600000000000000" pitchFamily="2" charset="0"/>
              </a:rPr>
              <a:t>Ranga</a:t>
            </a:r>
            <a:r>
              <a:rPr lang="en-IE" sz="1200" b="1" dirty="0" smtClean="0">
                <a:latin typeface="Segoe Print" panose="02000600000000000000" pitchFamily="2" charset="0"/>
              </a:rPr>
              <a:t> 2022 www.seomraranga.com</a:t>
            </a:r>
            <a:endParaRPr lang="en-IE" sz="1200" b="1" dirty="0">
              <a:latin typeface="Segoe Print" panose="02000600000000000000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71600" y="1700808"/>
            <a:ext cx="72008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2800" b="1" dirty="0" smtClean="0">
                <a:solidFill>
                  <a:schemeClr val="bg1"/>
                </a:solidFill>
              </a:rPr>
              <a:t>A feeling of extreme tiredness, especially after exercise or exertion.</a:t>
            </a:r>
            <a:endParaRPr lang="en-IE" sz="2800" b="1" dirty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236296" y="188640"/>
            <a:ext cx="864096" cy="707886"/>
          </a:xfrm>
          <a:prstGeom prst="rect">
            <a:avLst/>
          </a:prstGeom>
          <a:solidFill>
            <a:schemeClr val="bg1"/>
          </a:solidFill>
          <a:ln w="571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IE" sz="2000" dirty="0">
                <a:latin typeface="+mj-lt"/>
              </a:rPr>
              <a:t>Week </a:t>
            </a:r>
            <a:r>
              <a:rPr lang="en-IE" sz="2000" dirty="0" smtClean="0">
                <a:latin typeface="+mj-lt"/>
              </a:rPr>
              <a:t>11C</a:t>
            </a:r>
            <a:endParaRPr lang="en-IE" sz="2000" dirty="0">
              <a:latin typeface="+mj-lt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6314668"/>
            <a:ext cx="1619672" cy="4103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3715568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7584" y="44624"/>
            <a:ext cx="7543800" cy="1676400"/>
          </a:xfrm>
        </p:spPr>
        <p:txBody>
          <a:bodyPr>
            <a:normAutofit/>
          </a:bodyPr>
          <a:lstStyle/>
          <a:p>
            <a:r>
              <a:rPr lang="en-IE" sz="9600" dirty="0" smtClean="0">
                <a:ln w="28575">
                  <a:solidFill>
                    <a:schemeClr val="bg1"/>
                  </a:solidFill>
                </a:ln>
              </a:rPr>
              <a:t>PERCEIVE</a:t>
            </a:r>
            <a:endParaRPr lang="en-IE" sz="9600" dirty="0">
              <a:ln w="28575">
                <a:solidFill>
                  <a:schemeClr val="bg1"/>
                </a:solidFill>
              </a:ln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762000" y="3140968"/>
            <a:ext cx="7554416" cy="2726432"/>
          </a:xfrm>
        </p:spPr>
        <p:txBody>
          <a:bodyPr>
            <a:noAutofit/>
          </a:bodyPr>
          <a:lstStyle/>
          <a:p>
            <a:r>
              <a:rPr lang="en-IE" sz="5000" dirty="0" smtClean="0"/>
              <a:t>“I </a:t>
            </a:r>
            <a:r>
              <a:rPr lang="en-IE" sz="5400" b="1" dirty="0">
                <a:solidFill>
                  <a:schemeClr val="accent1"/>
                </a:solidFill>
              </a:rPr>
              <a:t>perceive</a:t>
            </a:r>
            <a:r>
              <a:rPr lang="en-IE" sz="5000" dirty="0" smtClean="0"/>
              <a:t> a hint of sarcasm in your response”, replied the interviewer.</a:t>
            </a:r>
            <a:endParaRPr lang="en-IE" sz="5000" dirty="0"/>
          </a:p>
        </p:txBody>
      </p:sp>
      <p:sp>
        <p:nvSpPr>
          <p:cNvPr id="5" name="TextBox 4"/>
          <p:cNvSpPr txBox="1"/>
          <p:nvPr/>
        </p:nvSpPr>
        <p:spPr>
          <a:xfrm>
            <a:off x="2020821" y="6381328"/>
            <a:ext cx="554461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>
                <a:latin typeface="Segoe Print" panose="02000600000000000000" pitchFamily="2" charset="0"/>
              </a:rPr>
              <a:t>© </a:t>
            </a:r>
            <a:r>
              <a:rPr lang="en-IE" sz="1200" b="1" dirty="0" err="1" smtClean="0">
                <a:latin typeface="Segoe Print" panose="02000600000000000000" pitchFamily="2" charset="0"/>
              </a:rPr>
              <a:t>Seomra</a:t>
            </a:r>
            <a:r>
              <a:rPr lang="en-IE" sz="1200" b="1" dirty="0" smtClean="0">
                <a:latin typeface="Segoe Print" panose="02000600000000000000" pitchFamily="2" charset="0"/>
              </a:rPr>
              <a:t> </a:t>
            </a:r>
            <a:r>
              <a:rPr lang="en-IE" sz="1200" b="1" dirty="0" err="1" smtClean="0">
                <a:latin typeface="Segoe Print" panose="02000600000000000000" pitchFamily="2" charset="0"/>
              </a:rPr>
              <a:t>Ranga</a:t>
            </a:r>
            <a:r>
              <a:rPr lang="en-IE" sz="1200" b="1" dirty="0" smtClean="0">
                <a:latin typeface="Segoe Print" panose="02000600000000000000" pitchFamily="2" charset="0"/>
              </a:rPr>
              <a:t> 2022 www.seomraranga.com</a:t>
            </a:r>
            <a:endParaRPr lang="en-IE" sz="1200" b="1" dirty="0">
              <a:latin typeface="Segoe Print" panose="02000600000000000000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71600" y="1700808"/>
            <a:ext cx="72008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2800" b="1" dirty="0" smtClean="0">
                <a:solidFill>
                  <a:schemeClr val="bg1"/>
                </a:solidFill>
              </a:rPr>
              <a:t>To recognise, become aware of or understand, especially through sight or observation.</a:t>
            </a:r>
            <a:endParaRPr lang="en-IE" sz="2800" b="1" dirty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236296" y="188640"/>
            <a:ext cx="864096" cy="707886"/>
          </a:xfrm>
          <a:prstGeom prst="rect">
            <a:avLst/>
          </a:prstGeom>
          <a:solidFill>
            <a:schemeClr val="bg1"/>
          </a:solidFill>
          <a:ln w="571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IE" sz="2000" dirty="0">
                <a:latin typeface="+mj-lt"/>
              </a:rPr>
              <a:t>Week </a:t>
            </a:r>
            <a:r>
              <a:rPr lang="en-IE" sz="2000" dirty="0" smtClean="0">
                <a:latin typeface="+mj-lt"/>
              </a:rPr>
              <a:t>11D</a:t>
            </a:r>
            <a:endParaRPr lang="en-IE" sz="2000" dirty="0">
              <a:latin typeface="+mj-lt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6314668"/>
            <a:ext cx="1619672" cy="4103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9503495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7584" y="44624"/>
            <a:ext cx="7543800" cy="1676400"/>
          </a:xfrm>
        </p:spPr>
        <p:txBody>
          <a:bodyPr>
            <a:normAutofit/>
          </a:bodyPr>
          <a:lstStyle/>
          <a:p>
            <a:r>
              <a:rPr lang="en-IE" sz="9600" dirty="0" smtClean="0">
                <a:ln w="28575">
                  <a:solidFill>
                    <a:schemeClr val="bg1"/>
                  </a:solidFill>
                </a:ln>
              </a:rPr>
              <a:t>DAWDLE</a:t>
            </a:r>
            <a:endParaRPr lang="en-IE" sz="9600" dirty="0">
              <a:ln w="28575">
                <a:solidFill>
                  <a:schemeClr val="bg1"/>
                </a:solidFill>
              </a:ln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762000" y="3140968"/>
            <a:ext cx="7554416" cy="2726432"/>
          </a:xfrm>
        </p:spPr>
        <p:txBody>
          <a:bodyPr>
            <a:noAutofit/>
          </a:bodyPr>
          <a:lstStyle/>
          <a:p>
            <a:r>
              <a:rPr lang="en-IE" sz="5000" dirty="0" smtClean="0"/>
              <a:t>“Don’t </a:t>
            </a:r>
            <a:r>
              <a:rPr lang="en-IE" sz="5400" b="1" dirty="0">
                <a:solidFill>
                  <a:schemeClr val="accent1"/>
                </a:solidFill>
              </a:rPr>
              <a:t>dawdle</a:t>
            </a:r>
            <a:r>
              <a:rPr lang="en-IE" sz="5000" dirty="0" smtClean="0"/>
              <a:t>”, announced the principal when she saw the boys on the corridor.</a:t>
            </a:r>
            <a:endParaRPr lang="en-IE" sz="5000" dirty="0"/>
          </a:p>
        </p:txBody>
      </p:sp>
      <p:sp>
        <p:nvSpPr>
          <p:cNvPr id="5" name="TextBox 4"/>
          <p:cNvSpPr txBox="1"/>
          <p:nvPr/>
        </p:nvSpPr>
        <p:spPr>
          <a:xfrm>
            <a:off x="2020821" y="6381328"/>
            <a:ext cx="554461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>
                <a:latin typeface="Segoe Print" panose="02000600000000000000" pitchFamily="2" charset="0"/>
              </a:rPr>
              <a:t>© </a:t>
            </a:r>
            <a:r>
              <a:rPr lang="en-IE" sz="1200" b="1" dirty="0" err="1" smtClean="0">
                <a:latin typeface="Segoe Print" panose="02000600000000000000" pitchFamily="2" charset="0"/>
              </a:rPr>
              <a:t>Seomra</a:t>
            </a:r>
            <a:r>
              <a:rPr lang="en-IE" sz="1200" b="1" dirty="0" smtClean="0">
                <a:latin typeface="Segoe Print" panose="02000600000000000000" pitchFamily="2" charset="0"/>
              </a:rPr>
              <a:t> </a:t>
            </a:r>
            <a:r>
              <a:rPr lang="en-IE" sz="1200" b="1" dirty="0" err="1" smtClean="0">
                <a:latin typeface="Segoe Print" panose="02000600000000000000" pitchFamily="2" charset="0"/>
              </a:rPr>
              <a:t>Ranga</a:t>
            </a:r>
            <a:r>
              <a:rPr lang="en-IE" sz="1200" b="1" dirty="0" smtClean="0">
                <a:latin typeface="Segoe Print" panose="02000600000000000000" pitchFamily="2" charset="0"/>
              </a:rPr>
              <a:t> 2022 www.seomraranga.com</a:t>
            </a:r>
            <a:endParaRPr lang="en-IE" sz="1200" b="1" dirty="0">
              <a:latin typeface="Segoe Print" panose="02000600000000000000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71600" y="1700808"/>
            <a:ext cx="7200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2800" b="1" dirty="0" smtClean="0">
                <a:solidFill>
                  <a:schemeClr val="bg1"/>
                </a:solidFill>
              </a:rPr>
              <a:t>To waste time or delay.</a:t>
            </a:r>
            <a:endParaRPr lang="en-IE" sz="2800" b="1" dirty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236296" y="188640"/>
            <a:ext cx="864096" cy="707886"/>
          </a:xfrm>
          <a:prstGeom prst="rect">
            <a:avLst/>
          </a:prstGeom>
          <a:solidFill>
            <a:schemeClr val="bg1"/>
          </a:solidFill>
          <a:ln w="571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IE" sz="2000" dirty="0">
                <a:latin typeface="+mj-lt"/>
              </a:rPr>
              <a:t>Week </a:t>
            </a:r>
            <a:r>
              <a:rPr lang="en-IE" sz="2000" dirty="0" smtClean="0">
                <a:latin typeface="+mj-lt"/>
              </a:rPr>
              <a:t>11E</a:t>
            </a:r>
            <a:endParaRPr lang="en-IE" sz="2000" dirty="0">
              <a:latin typeface="+mj-lt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6314668"/>
            <a:ext cx="1619672" cy="4103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8965695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E" sz="9600" dirty="0" smtClean="0"/>
              <a:t>WEEK 12</a:t>
            </a:r>
            <a:endParaRPr lang="en-IE" sz="9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IE" sz="4400" b="1" dirty="0" smtClean="0"/>
              <a:t>CANINE</a:t>
            </a:r>
          </a:p>
          <a:p>
            <a:r>
              <a:rPr lang="en-IE" sz="4400" b="1" dirty="0" smtClean="0"/>
              <a:t>TYPHOON</a:t>
            </a:r>
          </a:p>
          <a:p>
            <a:r>
              <a:rPr lang="en-IE" sz="4400" b="1" dirty="0" smtClean="0"/>
              <a:t>GUILLOTINE</a:t>
            </a:r>
          </a:p>
          <a:p>
            <a:r>
              <a:rPr lang="en-IE" sz="4400" b="1" dirty="0" smtClean="0"/>
              <a:t>FEIGNED</a:t>
            </a:r>
          </a:p>
          <a:p>
            <a:r>
              <a:rPr lang="en-IE" sz="4400" b="1" dirty="0" smtClean="0"/>
              <a:t>ODYSSEY</a:t>
            </a:r>
            <a:endParaRPr lang="en-IE" sz="44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2051720" y="6381328"/>
            <a:ext cx="554461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>
                <a:latin typeface="Segoe Print" panose="02000600000000000000" pitchFamily="2" charset="0"/>
              </a:rPr>
              <a:t>© </a:t>
            </a:r>
            <a:r>
              <a:rPr lang="en-IE" sz="1200" b="1" dirty="0" err="1" smtClean="0">
                <a:latin typeface="Segoe Print" panose="02000600000000000000" pitchFamily="2" charset="0"/>
              </a:rPr>
              <a:t>Seomra</a:t>
            </a:r>
            <a:r>
              <a:rPr lang="en-IE" sz="1200" b="1" dirty="0" smtClean="0">
                <a:latin typeface="Segoe Print" panose="02000600000000000000" pitchFamily="2" charset="0"/>
              </a:rPr>
              <a:t> </a:t>
            </a:r>
            <a:r>
              <a:rPr lang="en-IE" sz="1200" b="1" dirty="0" err="1" smtClean="0">
                <a:latin typeface="Segoe Print" panose="02000600000000000000" pitchFamily="2" charset="0"/>
              </a:rPr>
              <a:t>Ranga</a:t>
            </a:r>
            <a:r>
              <a:rPr lang="en-IE" sz="1200" b="1" dirty="0" smtClean="0">
                <a:latin typeface="Segoe Print" panose="02000600000000000000" pitchFamily="2" charset="0"/>
              </a:rPr>
              <a:t> 2022 www.seomraranga.com</a:t>
            </a:r>
            <a:endParaRPr lang="en-IE" sz="1200" b="1" dirty="0">
              <a:latin typeface="Segoe Print" panose="02000600000000000000" pitchFamily="2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6314668"/>
            <a:ext cx="1619672" cy="4103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7218357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7584" y="44624"/>
            <a:ext cx="7543800" cy="1676400"/>
          </a:xfrm>
        </p:spPr>
        <p:txBody>
          <a:bodyPr>
            <a:normAutofit/>
          </a:bodyPr>
          <a:lstStyle/>
          <a:p>
            <a:r>
              <a:rPr lang="en-IE" sz="9600" dirty="0" smtClean="0">
                <a:ln w="28575">
                  <a:solidFill>
                    <a:schemeClr val="bg1"/>
                  </a:solidFill>
                </a:ln>
              </a:rPr>
              <a:t>CANINE</a:t>
            </a:r>
            <a:endParaRPr lang="en-IE" sz="9600" dirty="0">
              <a:ln w="28575">
                <a:solidFill>
                  <a:schemeClr val="bg1"/>
                </a:solidFill>
              </a:ln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762000" y="3140968"/>
            <a:ext cx="7554416" cy="2726432"/>
          </a:xfrm>
        </p:spPr>
        <p:txBody>
          <a:bodyPr>
            <a:noAutofit/>
          </a:bodyPr>
          <a:lstStyle/>
          <a:p>
            <a:r>
              <a:rPr lang="en-IE" sz="5000" dirty="0" smtClean="0"/>
              <a:t>The old man walked with his </a:t>
            </a:r>
            <a:r>
              <a:rPr lang="en-IE" sz="5400" b="1" dirty="0">
                <a:solidFill>
                  <a:schemeClr val="accent1"/>
                </a:solidFill>
              </a:rPr>
              <a:t>canine</a:t>
            </a:r>
            <a:r>
              <a:rPr lang="en-IE" sz="5000" dirty="0" smtClean="0"/>
              <a:t> companion up the country lane.</a:t>
            </a:r>
            <a:endParaRPr lang="en-IE" sz="5000" dirty="0"/>
          </a:p>
        </p:txBody>
      </p:sp>
      <p:sp>
        <p:nvSpPr>
          <p:cNvPr id="5" name="TextBox 4"/>
          <p:cNvSpPr txBox="1"/>
          <p:nvPr/>
        </p:nvSpPr>
        <p:spPr>
          <a:xfrm>
            <a:off x="2020821" y="6381328"/>
            <a:ext cx="554461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>
                <a:latin typeface="Segoe Print" panose="02000600000000000000" pitchFamily="2" charset="0"/>
              </a:rPr>
              <a:t>© </a:t>
            </a:r>
            <a:r>
              <a:rPr lang="en-IE" sz="1200" b="1" dirty="0" err="1" smtClean="0">
                <a:latin typeface="Segoe Print" panose="02000600000000000000" pitchFamily="2" charset="0"/>
              </a:rPr>
              <a:t>Seomra</a:t>
            </a:r>
            <a:r>
              <a:rPr lang="en-IE" sz="1200" b="1" dirty="0" smtClean="0">
                <a:latin typeface="Segoe Print" panose="02000600000000000000" pitchFamily="2" charset="0"/>
              </a:rPr>
              <a:t> </a:t>
            </a:r>
            <a:r>
              <a:rPr lang="en-IE" sz="1200" b="1" dirty="0" err="1" smtClean="0">
                <a:latin typeface="Segoe Print" panose="02000600000000000000" pitchFamily="2" charset="0"/>
              </a:rPr>
              <a:t>Ranga</a:t>
            </a:r>
            <a:r>
              <a:rPr lang="en-IE" sz="1200" b="1" dirty="0" smtClean="0">
                <a:latin typeface="Segoe Print" panose="02000600000000000000" pitchFamily="2" charset="0"/>
              </a:rPr>
              <a:t> 2022 www.seomraranga.com</a:t>
            </a:r>
            <a:endParaRPr lang="en-IE" sz="1200" b="1" dirty="0">
              <a:latin typeface="Segoe Print" panose="02000600000000000000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71600" y="1700808"/>
            <a:ext cx="72008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2800" b="1" dirty="0" smtClean="0">
                <a:solidFill>
                  <a:schemeClr val="bg1"/>
                </a:solidFill>
              </a:rPr>
              <a:t>Anything relating to a dog or a member of the dog family.</a:t>
            </a:r>
            <a:endParaRPr lang="en-IE" sz="2800" b="1" dirty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236296" y="188640"/>
            <a:ext cx="864096" cy="707886"/>
          </a:xfrm>
          <a:prstGeom prst="rect">
            <a:avLst/>
          </a:prstGeom>
          <a:solidFill>
            <a:schemeClr val="bg1"/>
          </a:solidFill>
          <a:ln w="571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IE" sz="2000" dirty="0">
                <a:latin typeface="+mj-lt"/>
              </a:rPr>
              <a:t>Week </a:t>
            </a:r>
            <a:r>
              <a:rPr lang="en-IE" sz="2000" dirty="0" smtClean="0">
                <a:latin typeface="+mj-lt"/>
              </a:rPr>
              <a:t>12A</a:t>
            </a:r>
            <a:endParaRPr lang="en-IE" sz="2000" dirty="0">
              <a:latin typeface="+mj-lt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6314668"/>
            <a:ext cx="1619672" cy="4103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06342336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7584" y="44624"/>
            <a:ext cx="7543800" cy="1676400"/>
          </a:xfrm>
        </p:spPr>
        <p:txBody>
          <a:bodyPr>
            <a:normAutofit/>
          </a:bodyPr>
          <a:lstStyle/>
          <a:p>
            <a:r>
              <a:rPr lang="en-IE" sz="9600" dirty="0" smtClean="0">
                <a:ln w="28575">
                  <a:solidFill>
                    <a:schemeClr val="bg1"/>
                  </a:solidFill>
                </a:ln>
              </a:rPr>
              <a:t>IMMIGRANT</a:t>
            </a:r>
            <a:endParaRPr lang="en-IE" sz="9600" dirty="0">
              <a:ln w="28575">
                <a:solidFill>
                  <a:schemeClr val="bg1"/>
                </a:solidFill>
              </a:ln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762000" y="3140968"/>
            <a:ext cx="7554416" cy="2726432"/>
          </a:xfrm>
        </p:spPr>
        <p:txBody>
          <a:bodyPr>
            <a:noAutofit/>
          </a:bodyPr>
          <a:lstStyle/>
          <a:p>
            <a:r>
              <a:rPr lang="en-IE" sz="5400" dirty="0" smtClean="0"/>
              <a:t>The </a:t>
            </a:r>
            <a:r>
              <a:rPr lang="en-IE" sz="5400" b="1" dirty="0">
                <a:solidFill>
                  <a:schemeClr val="accent1"/>
                </a:solidFill>
              </a:rPr>
              <a:t>immigrants</a:t>
            </a:r>
            <a:r>
              <a:rPr lang="en-IE" sz="5400" dirty="0" smtClean="0"/>
              <a:t> arrived from their war-torn land to start a new life.</a:t>
            </a:r>
            <a:endParaRPr lang="en-IE" sz="5400" dirty="0"/>
          </a:p>
        </p:txBody>
      </p:sp>
      <p:sp>
        <p:nvSpPr>
          <p:cNvPr id="5" name="TextBox 4"/>
          <p:cNvSpPr txBox="1"/>
          <p:nvPr/>
        </p:nvSpPr>
        <p:spPr>
          <a:xfrm>
            <a:off x="2020821" y="6381328"/>
            <a:ext cx="554461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>
                <a:latin typeface="Segoe Print" panose="02000600000000000000" pitchFamily="2" charset="0"/>
              </a:rPr>
              <a:t>© </a:t>
            </a:r>
            <a:r>
              <a:rPr lang="en-IE" sz="1200" b="1" dirty="0" err="1" smtClean="0">
                <a:latin typeface="Segoe Print" panose="02000600000000000000" pitchFamily="2" charset="0"/>
              </a:rPr>
              <a:t>Seomra</a:t>
            </a:r>
            <a:r>
              <a:rPr lang="en-IE" sz="1200" b="1" dirty="0" smtClean="0">
                <a:latin typeface="Segoe Print" panose="02000600000000000000" pitchFamily="2" charset="0"/>
              </a:rPr>
              <a:t> </a:t>
            </a:r>
            <a:r>
              <a:rPr lang="en-IE" sz="1200" b="1" dirty="0" err="1" smtClean="0">
                <a:latin typeface="Segoe Print" panose="02000600000000000000" pitchFamily="2" charset="0"/>
              </a:rPr>
              <a:t>Ranga</a:t>
            </a:r>
            <a:r>
              <a:rPr lang="en-IE" sz="1200" b="1" dirty="0" smtClean="0">
                <a:latin typeface="Segoe Print" panose="02000600000000000000" pitchFamily="2" charset="0"/>
              </a:rPr>
              <a:t> 2022 www.seomraranga.com</a:t>
            </a:r>
            <a:endParaRPr lang="en-IE" sz="1200" b="1" dirty="0">
              <a:latin typeface="Segoe Print" panose="02000600000000000000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71600" y="1700808"/>
            <a:ext cx="72008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2800" b="1" dirty="0" smtClean="0">
                <a:solidFill>
                  <a:schemeClr val="bg1"/>
                </a:solidFill>
              </a:rPr>
              <a:t>A person who comes as a permanent resident to a country other than their native land.</a:t>
            </a:r>
            <a:endParaRPr lang="en-IE" sz="2800" b="1" dirty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236296" y="188640"/>
            <a:ext cx="864096" cy="707886"/>
          </a:xfrm>
          <a:prstGeom prst="rect">
            <a:avLst/>
          </a:prstGeom>
          <a:solidFill>
            <a:schemeClr val="bg1"/>
          </a:solidFill>
          <a:ln w="571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IE" sz="2000" dirty="0">
                <a:latin typeface="+mj-lt"/>
              </a:rPr>
              <a:t>Week </a:t>
            </a:r>
            <a:r>
              <a:rPr lang="en-IE" sz="2000" dirty="0" smtClean="0">
                <a:latin typeface="+mj-lt"/>
              </a:rPr>
              <a:t>1E</a:t>
            </a:r>
            <a:endParaRPr lang="en-IE" sz="2000" dirty="0">
              <a:latin typeface="+mj-lt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6314668"/>
            <a:ext cx="1619672" cy="4103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5131807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7584" y="44624"/>
            <a:ext cx="7543800" cy="1676400"/>
          </a:xfrm>
        </p:spPr>
        <p:txBody>
          <a:bodyPr>
            <a:normAutofit/>
          </a:bodyPr>
          <a:lstStyle/>
          <a:p>
            <a:r>
              <a:rPr lang="en-IE" sz="9600" dirty="0" smtClean="0">
                <a:ln w="28575">
                  <a:solidFill>
                    <a:schemeClr val="bg1"/>
                  </a:solidFill>
                </a:ln>
              </a:rPr>
              <a:t>TYPHOON</a:t>
            </a:r>
            <a:endParaRPr lang="en-IE" sz="9600" dirty="0">
              <a:ln w="28575">
                <a:solidFill>
                  <a:schemeClr val="bg1"/>
                </a:solidFill>
              </a:ln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762000" y="3140968"/>
            <a:ext cx="7554416" cy="2726432"/>
          </a:xfrm>
        </p:spPr>
        <p:txBody>
          <a:bodyPr>
            <a:noAutofit/>
          </a:bodyPr>
          <a:lstStyle/>
          <a:p>
            <a:r>
              <a:rPr lang="en-IE" sz="5000" dirty="0" smtClean="0"/>
              <a:t>The </a:t>
            </a:r>
            <a:r>
              <a:rPr lang="en-IE" sz="5400" b="1" dirty="0">
                <a:solidFill>
                  <a:schemeClr val="accent1"/>
                </a:solidFill>
              </a:rPr>
              <a:t>typhoon</a:t>
            </a:r>
            <a:r>
              <a:rPr lang="en-IE" sz="5000" dirty="0" smtClean="0"/>
              <a:t> hit the Pacific island leaving a trail of destruction in its wake.</a:t>
            </a:r>
            <a:endParaRPr lang="en-IE" sz="5000" dirty="0"/>
          </a:p>
        </p:txBody>
      </p:sp>
      <p:sp>
        <p:nvSpPr>
          <p:cNvPr id="5" name="TextBox 4"/>
          <p:cNvSpPr txBox="1"/>
          <p:nvPr/>
        </p:nvSpPr>
        <p:spPr>
          <a:xfrm>
            <a:off x="2020821" y="6381328"/>
            <a:ext cx="554461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>
                <a:latin typeface="Segoe Print" panose="02000600000000000000" pitchFamily="2" charset="0"/>
              </a:rPr>
              <a:t>© </a:t>
            </a:r>
            <a:r>
              <a:rPr lang="en-IE" sz="1200" b="1" dirty="0" err="1" smtClean="0">
                <a:latin typeface="Segoe Print" panose="02000600000000000000" pitchFamily="2" charset="0"/>
              </a:rPr>
              <a:t>Seomra</a:t>
            </a:r>
            <a:r>
              <a:rPr lang="en-IE" sz="1200" b="1" dirty="0" smtClean="0">
                <a:latin typeface="Segoe Print" panose="02000600000000000000" pitchFamily="2" charset="0"/>
              </a:rPr>
              <a:t> </a:t>
            </a:r>
            <a:r>
              <a:rPr lang="en-IE" sz="1200" b="1" dirty="0" err="1" smtClean="0">
                <a:latin typeface="Segoe Print" panose="02000600000000000000" pitchFamily="2" charset="0"/>
              </a:rPr>
              <a:t>Ranga</a:t>
            </a:r>
            <a:r>
              <a:rPr lang="en-IE" sz="1200" b="1" dirty="0" smtClean="0">
                <a:latin typeface="Segoe Print" panose="02000600000000000000" pitchFamily="2" charset="0"/>
              </a:rPr>
              <a:t> 2022 www.seomraranga.com</a:t>
            </a:r>
            <a:endParaRPr lang="en-IE" sz="1200" b="1" dirty="0">
              <a:latin typeface="Segoe Print" panose="02000600000000000000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71600" y="1700808"/>
            <a:ext cx="72008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2800" b="1" dirty="0" smtClean="0">
                <a:solidFill>
                  <a:schemeClr val="bg1"/>
                </a:solidFill>
              </a:rPr>
              <a:t>A tropical cyclone or hurricane characterised by violent winds.</a:t>
            </a:r>
            <a:endParaRPr lang="en-IE" sz="2800" b="1" dirty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236296" y="188640"/>
            <a:ext cx="864096" cy="707886"/>
          </a:xfrm>
          <a:prstGeom prst="rect">
            <a:avLst/>
          </a:prstGeom>
          <a:solidFill>
            <a:schemeClr val="bg1"/>
          </a:solidFill>
          <a:ln w="571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IE" sz="2000" dirty="0">
                <a:latin typeface="+mj-lt"/>
              </a:rPr>
              <a:t>Week </a:t>
            </a:r>
            <a:r>
              <a:rPr lang="en-IE" sz="2000" dirty="0" smtClean="0">
                <a:latin typeface="+mj-lt"/>
              </a:rPr>
              <a:t>12B</a:t>
            </a:r>
            <a:endParaRPr lang="en-IE" sz="2000" dirty="0">
              <a:latin typeface="+mj-lt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6314668"/>
            <a:ext cx="1619672" cy="4103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6329935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7584" y="44624"/>
            <a:ext cx="7543800" cy="1676400"/>
          </a:xfrm>
        </p:spPr>
        <p:txBody>
          <a:bodyPr>
            <a:normAutofit/>
          </a:bodyPr>
          <a:lstStyle/>
          <a:p>
            <a:r>
              <a:rPr lang="en-IE" sz="9600" dirty="0" smtClean="0">
                <a:ln w="28575">
                  <a:solidFill>
                    <a:schemeClr val="bg1"/>
                  </a:solidFill>
                </a:ln>
              </a:rPr>
              <a:t>GUILLOTINE</a:t>
            </a:r>
            <a:endParaRPr lang="en-IE" sz="9600" dirty="0">
              <a:ln w="28575">
                <a:solidFill>
                  <a:schemeClr val="bg1"/>
                </a:solidFill>
              </a:ln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762000" y="3140968"/>
            <a:ext cx="7554416" cy="2726432"/>
          </a:xfrm>
        </p:spPr>
        <p:txBody>
          <a:bodyPr>
            <a:noAutofit/>
          </a:bodyPr>
          <a:lstStyle/>
          <a:p>
            <a:r>
              <a:rPr lang="en-IE" sz="5000" dirty="0" smtClean="0"/>
              <a:t>The king faced death at the </a:t>
            </a:r>
            <a:r>
              <a:rPr lang="en-IE" sz="5400" b="1" dirty="0">
                <a:solidFill>
                  <a:schemeClr val="accent1"/>
                </a:solidFill>
              </a:rPr>
              <a:t>guillotine</a:t>
            </a:r>
            <a:r>
              <a:rPr lang="en-IE" sz="5000" dirty="0" smtClean="0"/>
              <a:t> in the final days of the revolution.</a:t>
            </a:r>
            <a:endParaRPr lang="en-IE" sz="5000" dirty="0"/>
          </a:p>
        </p:txBody>
      </p:sp>
      <p:sp>
        <p:nvSpPr>
          <p:cNvPr id="5" name="TextBox 4"/>
          <p:cNvSpPr txBox="1"/>
          <p:nvPr/>
        </p:nvSpPr>
        <p:spPr>
          <a:xfrm>
            <a:off x="2020821" y="6381328"/>
            <a:ext cx="554461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>
                <a:latin typeface="Segoe Print" panose="02000600000000000000" pitchFamily="2" charset="0"/>
              </a:rPr>
              <a:t>© </a:t>
            </a:r>
            <a:r>
              <a:rPr lang="en-IE" sz="1200" b="1" dirty="0" err="1" smtClean="0">
                <a:latin typeface="Segoe Print" panose="02000600000000000000" pitchFamily="2" charset="0"/>
              </a:rPr>
              <a:t>Seomra</a:t>
            </a:r>
            <a:r>
              <a:rPr lang="en-IE" sz="1200" b="1" dirty="0" smtClean="0">
                <a:latin typeface="Segoe Print" panose="02000600000000000000" pitchFamily="2" charset="0"/>
              </a:rPr>
              <a:t> </a:t>
            </a:r>
            <a:r>
              <a:rPr lang="en-IE" sz="1200" b="1" dirty="0" err="1" smtClean="0">
                <a:latin typeface="Segoe Print" panose="02000600000000000000" pitchFamily="2" charset="0"/>
              </a:rPr>
              <a:t>Ranga</a:t>
            </a:r>
            <a:r>
              <a:rPr lang="en-IE" sz="1200" b="1" dirty="0" smtClean="0">
                <a:latin typeface="Segoe Print" panose="02000600000000000000" pitchFamily="2" charset="0"/>
              </a:rPr>
              <a:t> 2022 www.seomraranga.com</a:t>
            </a:r>
            <a:endParaRPr lang="en-IE" sz="1200" b="1" dirty="0">
              <a:latin typeface="Segoe Print" panose="02000600000000000000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71600" y="1700808"/>
            <a:ext cx="72008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2800" b="1" dirty="0" smtClean="0">
                <a:solidFill>
                  <a:schemeClr val="bg1"/>
                </a:solidFill>
              </a:rPr>
              <a:t>A device for beheading a person, widely used during the French Revolution.</a:t>
            </a:r>
            <a:endParaRPr lang="en-IE" sz="2800" b="1" dirty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236296" y="188640"/>
            <a:ext cx="864096" cy="707886"/>
          </a:xfrm>
          <a:prstGeom prst="rect">
            <a:avLst/>
          </a:prstGeom>
          <a:solidFill>
            <a:schemeClr val="bg1"/>
          </a:solidFill>
          <a:ln w="571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IE" sz="2000" dirty="0">
                <a:latin typeface="+mj-lt"/>
              </a:rPr>
              <a:t>Week </a:t>
            </a:r>
            <a:r>
              <a:rPr lang="en-IE" sz="2000" dirty="0" smtClean="0">
                <a:latin typeface="+mj-lt"/>
              </a:rPr>
              <a:t>12C</a:t>
            </a:r>
            <a:endParaRPr lang="en-IE" sz="2000" dirty="0">
              <a:latin typeface="+mj-lt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6314668"/>
            <a:ext cx="1619672" cy="4103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8919326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7584" y="44624"/>
            <a:ext cx="7543800" cy="1676400"/>
          </a:xfrm>
        </p:spPr>
        <p:txBody>
          <a:bodyPr>
            <a:normAutofit/>
          </a:bodyPr>
          <a:lstStyle/>
          <a:p>
            <a:r>
              <a:rPr lang="en-IE" sz="9600" dirty="0" smtClean="0">
                <a:ln w="28575">
                  <a:solidFill>
                    <a:schemeClr val="bg1"/>
                  </a:solidFill>
                </a:ln>
              </a:rPr>
              <a:t>FEIGNED</a:t>
            </a:r>
            <a:endParaRPr lang="en-IE" sz="9600" dirty="0">
              <a:ln w="28575">
                <a:solidFill>
                  <a:schemeClr val="bg1"/>
                </a:solidFill>
              </a:ln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762000" y="3140968"/>
            <a:ext cx="7554416" cy="2726432"/>
          </a:xfrm>
        </p:spPr>
        <p:txBody>
          <a:bodyPr>
            <a:noAutofit/>
          </a:bodyPr>
          <a:lstStyle/>
          <a:p>
            <a:r>
              <a:rPr lang="en-IE" sz="5000" dirty="0" smtClean="0"/>
              <a:t>The player </a:t>
            </a:r>
            <a:r>
              <a:rPr lang="en-IE" sz="5400" b="1" dirty="0">
                <a:solidFill>
                  <a:schemeClr val="accent1"/>
                </a:solidFill>
              </a:rPr>
              <a:t>feigned</a:t>
            </a:r>
            <a:r>
              <a:rPr lang="en-IE" sz="5000" dirty="0" smtClean="0"/>
              <a:t> injury in order to cheat the referee into giving a free kick.</a:t>
            </a:r>
            <a:endParaRPr lang="en-IE" sz="5000" dirty="0"/>
          </a:p>
        </p:txBody>
      </p:sp>
      <p:sp>
        <p:nvSpPr>
          <p:cNvPr id="5" name="TextBox 4"/>
          <p:cNvSpPr txBox="1"/>
          <p:nvPr/>
        </p:nvSpPr>
        <p:spPr>
          <a:xfrm>
            <a:off x="2020821" y="6381328"/>
            <a:ext cx="554461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>
                <a:latin typeface="Segoe Print" panose="02000600000000000000" pitchFamily="2" charset="0"/>
              </a:rPr>
              <a:t>© </a:t>
            </a:r>
            <a:r>
              <a:rPr lang="en-IE" sz="1200" b="1" dirty="0" err="1" smtClean="0">
                <a:latin typeface="Segoe Print" panose="02000600000000000000" pitchFamily="2" charset="0"/>
              </a:rPr>
              <a:t>Seomra</a:t>
            </a:r>
            <a:r>
              <a:rPr lang="en-IE" sz="1200" b="1" dirty="0" smtClean="0">
                <a:latin typeface="Segoe Print" panose="02000600000000000000" pitchFamily="2" charset="0"/>
              </a:rPr>
              <a:t> </a:t>
            </a:r>
            <a:r>
              <a:rPr lang="en-IE" sz="1200" b="1" dirty="0" err="1" smtClean="0">
                <a:latin typeface="Segoe Print" panose="02000600000000000000" pitchFamily="2" charset="0"/>
              </a:rPr>
              <a:t>Ranga</a:t>
            </a:r>
            <a:r>
              <a:rPr lang="en-IE" sz="1200" b="1" dirty="0" smtClean="0">
                <a:latin typeface="Segoe Print" panose="02000600000000000000" pitchFamily="2" charset="0"/>
              </a:rPr>
              <a:t> 2022 www.seomraranga.com</a:t>
            </a:r>
            <a:endParaRPr lang="en-IE" sz="1200" b="1" dirty="0">
              <a:latin typeface="Segoe Print" panose="02000600000000000000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71600" y="1700808"/>
            <a:ext cx="7200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2800" b="1" dirty="0" smtClean="0">
                <a:solidFill>
                  <a:schemeClr val="bg1"/>
                </a:solidFill>
              </a:rPr>
              <a:t>Pretended to do something.</a:t>
            </a:r>
            <a:endParaRPr lang="en-IE" sz="2800" b="1" dirty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236296" y="188640"/>
            <a:ext cx="864096" cy="707886"/>
          </a:xfrm>
          <a:prstGeom prst="rect">
            <a:avLst/>
          </a:prstGeom>
          <a:solidFill>
            <a:schemeClr val="bg1"/>
          </a:solidFill>
          <a:ln w="571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IE" sz="2000" dirty="0">
                <a:latin typeface="+mj-lt"/>
              </a:rPr>
              <a:t>Week </a:t>
            </a:r>
            <a:r>
              <a:rPr lang="en-IE" sz="2000" dirty="0" smtClean="0">
                <a:latin typeface="+mj-lt"/>
              </a:rPr>
              <a:t>12D</a:t>
            </a:r>
            <a:endParaRPr lang="en-IE" sz="2000" dirty="0">
              <a:latin typeface="+mj-lt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6314668"/>
            <a:ext cx="1619672" cy="4103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306716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7584" y="44624"/>
            <a:ext cx="7543800" cy="1676400"/>
          </a:xfrm>
        </p:spPr>
        <p:txBody>
          <a:bodyPr>
            <a:normAutofit/>
          </a:bodyPr>
          <a:lstStyle/>
          <a:p>
            <a:r>
              <a:rPr lang="en-IE" sz="9600" dirty="0" smtClean="0">
                <a:ln w="28575">
                  <a:solidFill>
                    <a:schemeClr val="bg1"/>
                  </a:solidFill>
                </a:ln>
              </a:rPr>
              <a:t>ODYSSEY</a:t>
            </a:r>
            <a:endParaRPr lang="en-IE" sz="9600" dirty="0">
              <a:ln w="28575">
                <a:solidFill>
                  <a:schemeClr val="bg1"/>
                </a:solidFill>
              </a:ln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762000" y="3140968"/>
            <a:ext cx="7554416" cy="2726432"/>
          </a:xfrm>
        </p:spPr>
        <p:txBody>
          <a:bodyPr>
            <a:noAutofit/>
          </a:bodyPr>
          <a:lstStyle/>
          <a:p>
            <a:r>
              <a:rPr lang="en-IE" sz="4800" dirty="0" smtClean="0"/>
              <a:t>The group of friends continued their </a:t>
            </a:r>
            <a:r>
              <a:rPr lang="en-IE" sz="5400" b="1" dirty="0">
                <a:solidFill>
                  <a:schemeClr val="accent1"/>
                </a:solidFill>
              </a:rPr>
              <a:t>odyssey</a:t>
            </a:r>
            <a:r>
              <a:rPr lang="en-IE" sz="4800" dirty="0" smtClean="0"/>
              <a:t>, travelling through the jungle.</a:t>
            </a:r>
            <a:endParaRPr lang="en-IE" sz="4800" dirty="0"/>
          </a:p>
        </p:txBody>
      </p:sp>
      <p:sp>
        <p:nvSpPr>
          <p:cNvPr id="5" name="TextBox 4"/>
          <p:cNvSpPr txBox="1"/>
          <p:nvPr/>
        </p:nvSpPr>
        <p:spPr>
          <a:xfrm>
            <a:off x="2020821" y="6381328"/>
            <a:ext cx="554461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>
                <a:latin typeface="Segoe Print" panose="02000600000000000000" pitchFamily="2" charset="0"/>
              </a:rPr>
              <a:t>© </a:t>
            </a:r>
            <a:r>
              <a:rPr lang="en-IE" sz="1200" b="1" dirty="0" err="1" smtClean="0">
                <a:latin typeface="Segoe Print" panose="02000600000000000000" pitchFamily="2" charset="0"/>
              </a:rPr>
              <a:t>Seomra</a:t>
            </a:r>
            <a:r>
              <a:rPr lang="en-IE" sz="1200" b="1" dirty="0" smtClean="0">
                <a:latin typeface="Segoe Print" panose="02000600000000000000" pitchFamily="2" charset="0"/>
              </a:rPr>
              <a:t> </a:t>
            </a:r>
            <a:r>
              <a:rPr lang="en-IE" sz="1200" b="1" dirty="0" err="1" smtClean="0">
                <a:latin typeface="Segoe Print" panose="02000600000000000000" pitchFamily="2" charset="0"/>
              </a:rPr>
              <a:t>Ranga</a:t>
            </a:r>
            <a:r>
              <a:rPr lang="en-IE" sz="1200" b="1" dirty="0" smtClean="0">
                <a:latin typeface="Segoe Print" panose="02000600000000000000" pitchFamily="2" charset="0"/>
              </a:rPr>
              <a:t> 2022 www.seomraranga.com</a:t>
            </a:r>
            <a:endParaRPr lang="en-IE" sz="1200" b="1" dirty="0">
              <a:latin typeface="Segoe Print" panose="02000600000000000000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71600" y="1700808"/>
            <a:ext cx="72008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2800" b="1" dirty="0" smtClean="0">
                <a:solidFill>
                  <a:schemeClr val="bg1"/>
                </a:solidFill>
              </a:rPr>
              <a:t>A series of wanderings or a long adventurous journey.</a:t>
            </a:r>
            <a:endParaRPr lang="en-IE" sz="2800" b="1" dirty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236296" y="188640"/>
            <a:ext cx="864096" cy="707886"/>
          </a:xfrm>
          <a:prstGeom prst="rect">
            <a:avLst/>
          </a:prstGeom>
          <a:solidFill>
            <a:schemeClr val="bg1"/>
          </a:solidFill>
          <a:ln w="571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IE" sz="2000" dirty="0">
                <a:latin typeface="+mj-lt"/>
              </a:rPr>
              <a:t>Week </a:t>
            </a:r>
            <a:r>
              <a:rPr lang="en-IE" sz="2000" dirty="0" smtClean="0">
                <a:latin typeface="+mj-lt"/>
              </a:rPr>
              <a:t>12E</a:t>
            </a:r>
            <a:endParaRPr lang="en-IE" sz="2000" dirty="0">
              <a:latin typeface="+mj-lt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6314668"/>
            <a:ext cx="1619672" cy="4103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9611199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E" sz="9600" dirty="0" smtClean="0"/>
              <a:t>WEEK 13</a:t>
            </a:r>
            <a:endParaRPr lang="en-IE" sz="9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IE" sz="4400" b="1" dirty="0" smtClean="0"/>
              <a:t>COBBLER</a:t>
            </a:r>
          </a:p>
          <a:p>
            <a:r>
              <a:rPr lang="en-IE" sz="4400" b="1" dirty="0" smtClean="0"/>
              <a:t>BOTCH</a:t>
            </a:r>
          </a:p>
          <a:p>
            <a:r>
              <a:rPr lang="en-IE" sz="4400" b="1" dirty="0" smtClean="0"/>
              <a:t>PLAQUE</a:t>
            </a:r>
          </a:p>
          <a:p>
            <a:r>
              <a:rPr lang="en-IE" sz="4400" b="1" dirty="0" smtClean="0"/>
              <a:t>CHAUFFEUR</a:t>
            </a:r>
          </a:p>
          <a:p>
            <a:r>
              <a:rPr lang="en-IE" sz="4400" b="1" dirty="0" smtClean="0"/>
              <a:t>PLATOON</a:t>
            </a:r>
            <a:endParaRPr lang="en-IE" sz="44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2051720" y="6381328"/>
            <a:ext cx="554461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>
                <a:latin typeface="Segoe Print" panose="02000600000000000000" pitchFamily="2" charset="0"/>
              </a:rPr>
              <a:t>© </a:t>
            </a:r>
            <a:r>
              <a:rPr lang="en-IE" sz="1200" b="1" dirty="0" err="1" smtClean="0">
                <a:latin typeface="Segoe Print" panose="02000600000000000000" pitchFamily="2" charset="0"/>
              </a:rPr>
              <a:t>Seomra</a:t>
            </a:r>
            <a:r>
              <a:rPr lang="en-IE" sz="1200" b="1" dirty="0" smtClean="0">
                <a:latin typeface="Segoe Print" panose="02000600000000000000" pitchFamily="2" charset="0"/>
              </a:rPr>
              <a:t> </a:t>
            </a:r>
            <a:r>
              <a:rPr lang="en-IE" sz="1200" b="1" dirty="0" err="1" smtClean="0">
                <a:latin typeface="Segoe Print" panose="02000600000000000000" pitchFamily="2" charset="0"/>
              </a:rPr>
              <a:t>Ranga</a:t>
            </a:r>
            <a:r>
              <a:rPr lang="en-IE" sz="1200" b="1" dirty="0" smtClean="0">
                <a:latin typeface="Segoe Print" panose="02000600000000000000" pitchFamily="2" charset="0"/>
              </a:rPr>
              <a:t> 2022 www.seomraranga.com</a:t>
            </a:r>
            <a:endParaRPr lang="en-IE" sz="1200" b="1" dirty="0">
              <a:latin typeface="Segoe Print" panose="02000600000000000000" pitchFamily="2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6314668"/>
            <a:ext cx="1619672" cy="4103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3850431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7584" y="44624"/>
            <a:ext cx="7543800" cy="1676400"/>
          </a:xfrm>
        </p:spPr>
        <p:txBody>
          <a:bodyPr>
            <a:normAutofit/>
          </a:bodyPr>
          <a:lstStyle/>
          <a:p>
            <a:r>
              <a:rPr lang="en-IE" sz="9600" dirty="0" smtClean="0">
                <a:ln w="28575">
                  <a:solidFill>
                    <a:schemeClr val="bg1"/>
                  </a:solidFill>
                </a:ln>
              </a:rPr>
              <a:t>COBBLER</a:t>
            </a:r>
            <a:endParaRPr lang="en-IE" sz="9600" dirty="0">
              <a:ln w="28575">
                <a:solidFill>
                  <a:schemeClr val="bg1"/>
                </a:solidFill>
              </a:ln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762000" y="3140968"/>
            <a:ext cx="7554416" cy="2726432"/>
          </a:xfrm>
        </p:spPr>
        <p:txBody>
          <a:bodyPr>
            <a:noAutofit/>
          </a:bodyPr>
          <a:lstStyle/>
          <a:p>
            <a:r>
              <a:rPr lang="en-IE" sz="5000" dirty="0" smtClean="0"/>
              <a:t>The </a:t>
            </a:r>
            <a:r>
              <a:rPr lang="en-IE" sz="5400" b="1" dirty="0">
                <a:solidFill>
                  <a:schemeClr val="accent1"/>
                </a:solidFill>
              </a:rPr>
              <a:t>cobbler</a:t>
            </a:r>
            <a:r>
              <a:rPr lang="en-IE" sz="5000" dirty="0" smtClean="0"/>
              <a:t> replaced the soles on the man’s worn-out work shoes.</a:t>
            </a:r>
            <a:endParaRPr lang="en-IE" sz="5000" dirty="0"/>
          </a:p>
        </p:txBody>
      </p:sp>
      <p:sp>
        <p:nvSpPr>
          <p:cNvPr id="5" name="TextBox 4"/>
          <p:cNvSpPr txBox="1"/>
          <p:nvPr/>
        </p:nvSpPr>
        <p:spPr>
          <a:xfrm>
            <a:off x="2020821" y="6381328"/>
            <a:ext cx="554461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>
                <a:latin typeface="Segoe Print" panose="02000600000000000000" pitchFamily="2" charset="0"/>
              </a:rPr>
              <a:t>© </a:t>
            </a:r>
            <a:r>
              <a:rPr lang="en-IE" sz="1200" b="1" dirty="0" err="1" smtClean="0">
                <a:latin typeface="Segoe Print" panose="02000600000000000000" pitchFamily="2" charset="0"/>
              </a:rPr>
              <a:t>Seomra</a:t>
            </a:r>
            <a:r>
              <a:rPr lang="en-IE" sz="1200" b="1" dirty="0" smtClean="0">
                <a:latin typeface="Segoe Print" panose="02000600000000000000" pitchFamily="2" charset="0"/>
              </a:rPr>
              <a:t> </a:t>
            </a:r>
            <a:r>
              <a:rPr lang="en-IE" sz="1200" b="1" dirty="0" err="1" smtClean="0">
                <a:latin typeface="Segoe Print" panose="02000600000000000000" pitchFamily="2" charset="0"/>
              </a:rPr>
              <a:t>Ranga</a:t>
            </a:r>
            <a:r>
              <a:rPr lang="en-IE" sz="1200" b="1" dirty="0" smtClean="0">
                <a:latin typeface="Segoe Print" panose="02000600000000000000" pitchFamily="2" charset="0"/>
              </a:rPr>
              <a:t> 2022 www.seomraranga.com</a:t>
            </a:r>
            <a:endParaRPr lang="en-IE" sz="1200" b="1" dirty="0">
              <a:latin typeface="Segoe Print" panose="02000600000000000000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71600" y="1700808"/>
            <a:ext cx="7200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2800" b="1" dirty="0" smtClean="0">
                <a:solidFill>
                  <a:schemeClr val="bg1"/>
                </a:solidFill>
              </a:rPr>
              <a:t>A person who mends shoes.</a:t>
            </a:r>
            <a:endParaRPr lang="en-IE" sz="2800" b="1" dirty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236296" y="188640"/>
            <a:ext cx="864096" cy="707886"/>
          </a:xfrm>
          <a:prstGeom prst="rect">
            <a:avLst/>
          </a:prstGeom>
          <a:solidFill>
            <a:schemeClr val="bg1"/>
          </a:solidFill>
          <a:ln w="571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IE" sz="2000" dirty="0">
                <a:latin typeface="+mj-lt"/>
              </a:rPr>
              <a:t>Week </a:t>
            </a:r>
            <a:r>
              <a:rPr lang="en-IE" sz="2000" dirty="0" smtClean="0">
                <a:latin typeface="+mj-lt"/>
              </a:rPr>
              <a:t>13A</a:t>
            </a:r>
            <a:endParaRPr lang="en-IE" sz="2000" dirty="0">
              <a:latin typeface="+mj-lt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6314668"/>
            <a:ext cx="1619672" cy="4103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8066903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7584" y="44624"/>
            <a:ext cx="7543800" cy="1676400"/>
          </a:xfrm>
        </p:spPr>
        <p:txBody>
          <a:bodyPr>
            <a:normAutofit/>
          </a:bodyPr>
          <a:lstStyle/>
          <a:p>
            <a:r>
              <a:rPr lang="en-IE" sz="9600" dirty="0" smtClean="0">
                <a:ln w="28575">
                  <a:solidFill>
                    <a:schemeClr val="bg1"/>
                  </a:solidFill>
                </a:ln>
              </a:rPr>
              <a:t>BOTCH</a:t>
            </a:r>
            <a:endParaRPr lang="en-IE" sz="9600" dirty="0">
              <a:ln w="28575">
                <a:solidFill>
                  <a:schemeClr val="bg1"/>
                </a:solidFill>
              </a:ln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762000" y="3140968"/>
            <a:ext cx="7554416" cy="2726432"/>
          </a:xfrm>
        </p:spPr>
        <p:txBody>
          <a:bodyPr>
            <a:noAutofit/>
          </a:bodyPr>
          <a:lstStyle/>
          <a:p>
            <a:r>
              <a:rPr lang="en-IE" sz="5000" dirty="0" smtClean="0"/>
              <a:t>The builder </a:t>
            </a:r>
            <a:r>
              <a:rPr lang="en-IE" sz="5400" b="1" dirty="0">
                <a:solidFill>
                  <a:schemeClr val="accent1"/>
                </a:solidFill>
              </a:rPr>
              <a:t>botched</a:t>
            </a:r>
            <a:r>
              <a:rPr lang="en-IE" sz="5000" dirty="0" smtClean="0"/>
              <a:t> the repair job on the roof of the extension.</a:t>
            </a:r>
            <a:endParaRPr lang="en-IE" sz="5000" dirty="0"/>
          </a:p>
        </p:txBody>
      </p:sp>
      <p:sp>
        <p:nvSpPr>
          <p:cNvPr id="5" name="TextBox 4"/>
          <p:cNvSpPr txBox="1"/>
          <p:nvPr/>
        </p:nvSpPr>
        <p:spPr>
          <a:xfrm>
            <a:off x="2020821" y="6381328"/>
            <a:ext cx="554461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>
                <a:latin typeface="Segoe Print" panose="02000600000000000000" pitchFamily="2" charset="0"/>
              </a:rPr>
              <a:t>© </a:t>
            </a:r>
            <a:r>
              <a:rPr lang="en-IE" sz="1200" b="1" dirty="0" err="1" smtClean="0">
                <a:latin typeface="Segoe Print" panose="02000600000000000000" pitchFamily="2" charset="0"/>
              </a:rPr>
              <a:t>Seomra</a:t>
            </a:r>
            <a:r>
              <a:rPr lang="en-IE" sz="1200" b="1" dirty="0" smtClean="0">
                <a:latin typeface="Segoe Print" panose="02000600000000000000" pitchFamily="2" charset="0"/>
              </a:rPr>
              <a:t> </a:t>
            </a:r>
            <a:r>
              <a:rPr lang="en-IE" sz="1200" b="1" dirty="0" err="1" smtClean="0">
                <a:latin typeface="Segoe Print" panose="02000600000000000000" pitchFamily="2" charset="0"/>
              </a:rPr>
              <a:t>Ranga</a:t>
            </a:r>
            <a:r>
              <a:rPr lang="en-IE" sz="1200" b="1" dirty="0" smtClean="0">
                <a:latin typeface="Segoe Print" panose="02000600000000000000" pitchFamily="2" charset="0"/>
              </a:rPr>
              <a:t> 2022 www.seomraranga.com</a:t>
            </a:r>
            <a:endParaRPr lang="en-IE" sz="1200" b="1" dirty="0">
              <a:latin typeface="Segoe Print" panose="02000600000000000000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71600" y="1700808"/>
            <a:ext cx="72008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2800" b="1" dirty="0" smtClean="0">
                <a:solidFill>
                  <a:schemeClr val="bg1"/>
                </a:solidFill>
              </a:rPr>
              <a:t>To spoil or ruin by poor work; to do something badly; to patch or repair badly.</a:t>
            </a:r>
            <a:endParaRPr lang="en-IE" sz="2800" b="1" dirty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236296" y="188640"/>
            <a:ext cx="864096" cy="707886"/>
          </a:xfrm>
          <a:prstGeom prst="rect">
            <a:avLst/>
          </a:prstGeom>
          <a:solidFill>
            <a:schemeClr val="bg1"/>
          </a:solidFill>
          <a:ln w="571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IE" sz="2000" dirty="0">
                <a:latin typeface="+mj-lt"/>
              </a:rPr>
              <a:t>Week </a:t>
            </a:r>
            <a:r>
              <a:rPr lang="en-IE" sz="2000" dirty="0" smtClean="0">
                <a:latin typeface="+mj-lt"/>
              </a:rPr>
              <a:t>13B</a:t>
            </a:r>
            <a:endParaRPr lang="en-IE" sz="2000" dirty="0">
              <a:latin typeface="+mj-lt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6314668"/>
            <a:ext cx="1619672" cy="4103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2136896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7584" y="44624"/>
            <a:ext cx="7543800" cy="1676400"/>
          </a:xfrm>
        </p:spPr>
        <p:txBody>
          <a:bodyPr>
            <a:normAutofit/>
          </a:bodyPr>
          <a:lstStyle/>
          <a:p>
            <a:r>
              <a:rPr lang="en-IE" sz="9600" dirty="0" smtClean="0">
                <a:ln w="28575">
                  <a:solidFill>
                    <a:schemeClr val="bg1"/>
                  </a:solidFill>
                </a:ln>
              </a:rPr>
              <a:t>PLAQUE</a:t>
            </a:r>
            <a:endParaRPr lang="en-IE" sz="9600" dirty="0">
              <a:ln w="28575">
                <a:solidFill>
                  <a:schemeClr val="bg1"/>
                </a:solidFill>
              </a:ln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762000" y="3140968"/>
            <a:ext cx="7554416" cy="2726432"/>
          </a:xfrm>
        </p:spPr>
        <p:txBody>
          <a:bodyPr>
            <a:noAutofit/>
          </a:bodyPr>
          <a:lstStyle/>
          <a:p>
            <a:r>
              <a:rPr lang="en-IE" sz="5000" dirty="0" smtClean="0"/>
              <a:t>A </a:t>
            </a:r>
            <a:r>
              <a:rPr lang="en-IE" sz="5400" b="1" dirty="0">
                <a:solidFill>
                  <a:schemeClr val="accent1"/>
                </a:solidFill>
              </a:rPr>
              <a:t>plaque</a:t>
            </a:r>
            <a:r>
              <a:rPr lang="en-IE" sz="5000" dirty="0" smtClean="0"/>
              <a:t> was unveiled at the spot where the prince was assassinated.</a:t>
            </a:r>
            <a:endParaRPr lang="en-IE" sz="5000" dirty="0"/>
          </a:p>
        </p:txBody>
      </p:sp>
      <p:sp>
        <p:nvSpPr>
          <p:cNvPr id="5" name="TextBox 4"/>
          <p:cNvSpPr txBox="1"/>
          <p:nvPr/>
        </p:nvSpPr>
        <p:spPr>
          <a:xfrm>
            <a:off x="2020821" y="6381328"/>
            <a:ext cx="554461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>
                <a:latin typeface="Segoe Print" panose="02000600000000000000" pitchFamily="2" charset="0"/>
              </a:rPr>
              <a:t>© </a:t>
            </a:r>
            <a:r>
              <a:rPr lang="en-IE" sz="1200" b="1" dirty="0" err="1" smtClean="0">
                <a:latin typeface="Segoe Print" panose="02000600000000000000" pitchFamily="2" charset="0"/>
              </a:rPr>
              <a:t>Seomra</a:t>
            </a:r>
            <a:r>
              <a:rPr lang="en-IE" sz="1200" b="1" dirty="0" smtClean="0">
                <a:latin typeface="Segoe Print" panose="02000600000000000000" pitchFamily="2" charset="0"/>
              </a:rPr>
              <a:t> </a:t>
            </a:r>
            <a:r>
              <a:rPr lang="en-IE" sz="1200" b="1" dirty="0" err="1" smtClean="0">
                <a:latin typeface="Segoe Print" panose="02000600000000000000" pitchFamily="2" charset="0"/>
              </a:rPr>
              <a:t>Ranga</a:t>
            </a:r>
            <a:r>
              <a:rPr lang="en-IE" sz="1200" b="1" dirty="0" smtClean="0">
                <a:latin typeface="Segoe Print" panose="02000600000000000000" pitchFamily="2" charset="0"/>
              </a:rPr>
              <a:t> 2022 www.seomraranga.com</a:t>
            </a:r>
            <a:endParaRPr lang="en-IE" sz="1200" b="1" dirty="0">
              <a:latin typeface="Segoe Print" panose="02000600000000000000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71600" y="1700808"/>
            <a:ext cx="72008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2800" b="1" dirty="0" smtClean="0">
                <a:solidFill>
                  <a:schemeClr val="bg1"/>
                </a:solidFill>
              </a:rPr>
              <a:t>An ornamental tablet of metal, porcelain etc. affixed to a wall outside a building in commemoration.</a:t>
            </a:r>
            <a:endParaRPr lang="en-IE" sz="2800" b="1" dirty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236296" y="188640"/>
            <a:ext cx="864096" cy="707886"/>
          </a:xfrm>
          <a:prstGeom prst="rect">
            <a:avLst/>
          </a:prstGeom>
          <a:solidFill>
            <a:schemeClr val="bg1"/>
          </a:solidFill>
          <a:ln w="571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IE" sz="2000" dirty="0">
                <a:latin typeface="+mj-lt"/>
              </a:rPr>
              <a:t>Week </a:t>
            </a:r>
            <a:r>
              <a:rPr lang="en-IE" sz="2000" dirty="0" smtClean="0">
                <a:latin typeface="+mj-lt"/>
              </a:rPr>
              <a:t>13C</a:t>
            </a:r>
            <a:endParaRPr lang="en-IE" sz="2000" dirty="0">
              <a:latin typeface="+mj-lt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6314668"/>
            <a:ext cx="1619672" cy="4103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9008885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7584" y="44624"/>
            <a:ext cx="7543800" cy="1676400"/>
          </a:xfrm>
        </p:spPr>
        <p:txBody>
          <a:bodyPr>
            <a:normAutofit/>
          </a:bodyPr>
          <a:lstStyle/>
          <a:p>
            <a:r>
              <a:rPr lang="en-IE" sz="9600" dirty="0" smtClean="0">
                <a:ln w="28575">
                  <a:solidFill>
                    <a:schemeClr val="bg1"/>
                  </a:solidFill>
                </a:ln>
              </a:rPr>
              <a:t>CHAUFFEUR</a:t>
            </a:r>
            <a:endParaRPr lang="en-IE" sz="9600" dirty="0">
              <a:ln w="28575">
                <a:solidFill>
                  <a:schemeClr val="bg1"/>
                </a:solidFill>
              </a:ln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762000" y="3140968"/>
            <a:ext cx="7554416" cy="2726432"/>
          </a:xfrm>
        </p:spPr>
        <p:txBody>
          <a:bodyPr>
            <a:noAutofit/>
          </a:bodyPr>
          <a:lstStyle/>
          <a:p>
            <a:r>
              <a:rPr lang="en-IE" sz="5000" dirty="0" smtClean="0"/>
              <a:t>The </a:t>
            </a:r>
            <a:r>
              <a:rPr lang="en-IE" sz="5400" b="1" dirty="0">
                <a:solidFill>
                  <a:schemeClr val="accent1"/>
                </a:solidFill>
              </a:rPr>
              <a:t>chauffeur</a:t>
            </a:r>
            <a:r>
              <a:rPr lang="en-IE" sz="5000" dirty="0" smtClean="0"/>
              <a:t> dropped the lady’s son to school before bringing her to the airport.</a:t>
            </a:r>
            <a:endParaRPr lang="en-IE" sz="5000" dirty="0"/>
          </a:p>
        </p:txBody>
      </p:sp>
      <p:sp>
        <p:nvSpPr>
          <p:cNvPr id="5" name="TextBox 4"/>
          <p:cNvSpPr txBox="1"/>
          <p:nvPr/>
        </p:nvSpPr>
        <p:spPr>
          <a:xfrm>
            <a:off x="2020821" y="6381328"/>
            <a:ext cx="554461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>
                <a:latin typeface="Segoe Print" panose="02000600000000000000" pitchFamily="2" charset="0"/>
              </a:rPr>
              <a:t>© </a:t>
            </a:r>
            <a:r>
              <a:rPr lang="en-IE" sz="1200" b="1" dirty="0" err="1" smtClean="0">
                <a:latin typeface="Segoe Print" panose="02000600000000000000" pitchFamily="2" charset="0"/>
              </a:rPr>
              <a:t>Seomra</a:t>
            </a:r>
            <a:r>
              <a:rPr lang="en-IE" sz="1200" b="1" dirty="0" smtClean="0">
                <a:latin typeface="Segoe Print" panose="02000600000000000000" pitchFamily="2" charset="0"/>
              </a:rPr>
              <a:t> </a:t>
            </a:r>
            <a:r>
              <a:rPr lang="en-IE" sz="1200" b="1" dirty="0" err="1" smtClean="0">
                <a:latin typeface="Segoe Print" panose="02000600000000000000" pitchFamily="2" charset="0"/>
              </a:rPr>
              <a:t>Ranga</a:t>
            </a:r>
            <a:r>
              <a:rPr lang="en-IE" sz="1200" b="1" dirty="0" smtClean="0">
                <a:latin typeface="Segoe Print" panose="02000600000000000000" pitchFamily="2" charset="0"/>
              </a:rPr>
              <a:t> 2022 www.seomraranga.com</a:t>
            </a:r>
            <a:endParaRPr lang="en-IE" sz="1200" b="1" dirty="0">
              <a:latin typeface="Segoe Print" panose="02000600000000000000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71600" y="1700808"/>
            <a:ext cx="72008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2800" b="1" dirty="0" smtClean="0">
                <a:solidFill>
                  <a:schemeClr val="bg1"/>
                </a:solidFill>
              </a:rPr>
              <a:t>A person employed to drive a private motor car for the owner.</a:t>
            </a:r>
            <a:endParaRPr lang="en-IE" sz="2800" b="1" dirty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236296" y="188640"/>
            <a:ext cx="864096" cy="707886"/>
          </a:xfrm>
          <a:prstGeom prst="rect">
            <a:avLst/>
          </a:prstGeom>
          <a:solidFill>
            <a:schemeClr val="bg1"/>
          </a:solidFill>
          <a:ln w="571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IE" sz="2000" dirty="0">
                <a:latin typeface="+mj-lt"/>
              </a:rPr>
              <a:t>Week </a:t>
            </a:r>
            <a:r>
              <a:rPr lang="en-IE" sz="2000" dirty="0" smtClean="0">
                <a:latin typeface="+mj-lt"/>
              </a:rPr>
              <a:t>13D</a:t>
            </a:r>
            <a:endParaRPr lang="en-IE" sz="2000" dirty="0">
              <a:latin typeface="+mj-lt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6314668"/>
            <a:ext cx="1619672" cy="4103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3242727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7584" y="44624"/>
            <a:ext cx="7543800" cy="1676400"/>
          </a:xfrm>
        </p:spPr>
        <p:txBody>
          <a:bodyPr>
            <a:normAutofit/>
          </a:bodyPr>
          <a:lstStyle/>
          <a:p>
            <a:r>
              <a:rPr lang="en-IE" sz="9600" dirty="0" smtClean="0">
                <a:ln w="28575">
                  <a:solidFill>
                    <a:schemeClr val="bg1"/>
                  </a:solidFill>
                </a:ln>
              </a:rPr>
              <a:t>PLATOON</a:t>
            </a:r>
            <a:endParaRPr lang="en-IE" sz="9600" dirty="0">
              <a:ln w="28575">
                <a:solidFill>
                  <a:schemeClr val="bg1"/>
                </a:solidFill>
              </a:ln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762000" y="3140968"/>
            <a:ext cx="7554416" cy="2726432"/>
          </a:xfrm>
        </p:spPr>
        <p:txBody>
          <a:bodyPr>
            <a:noAutofit/>
          </a:bodyPr>
          <a:lstStyle/>
          <a:p>
            <a:r>
              <a:rPr lang="en-IE" sz="5000" dirty="0" smtClean="0"/>
              <a:t>The </a:t>
            </a:r>
            <a:r>
              <a:rPr lang="en-IE" sz="5400" b="1" dirty="0">
                <a:solidFill>
                  <a:schemeClr val="accent1"/>
                </a:solidFill>
              </a:rPr>
              <a:t>platoon</a:t>
            </a:r>
            <a:r>
              <a:rPr lang="en-IE" sz="5000" dirty="0" smtClean="0"/>
              <a:t> surrounded the castle awaiting orders to commence the attack.</a:t>
            </a:r>
            <a:endParaRPr lang="en-IE" sz="5000" dirty="0"/>
          </a:p>
        </p:txBody>
      </p:sp>
      <p:sp>
        <p:nvSpPr>
          <p:cNvPr id="5" name="TextBox 4"/>
          <p:cNvSpPr txBox="1"/>
          <p:nvPr/>
        </p:nvSpPr>
        <p:spPr>
          <a:xfrm>
            <a:off x="2020821" y="6381328"/>
            <a:ext cx="554461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>
                <a:latin typeface="Segoe Print" panose="02000600000000000000" pitchFamily="2" charset="0"/>
              </a:rPr>
              <a:t>© </a:t>
            </a:r>
            <a:r>
              <a:rPr lang="en-IE" sz="1200" b="1" dirty="0" err="1" smtClean="0">
                <a:latin typeface="Segoe Print" panose="02000600000000000000" pitchFamily="2" charset="0"/>
              </a:rPr>
              <a:t>Seomra</a:t>
            </a:r>
            <a:r>
              <a:rPr lang="en-IE" sz="1200" b="1" dirty="0" smtClean="0">
                <a:latin typeface="Segoe Print" panose="02000600000000000000" pitchFamily="2" charset="0"/>
              </a:rPr>
              <a:t> </a:t>
            </a:r>
            <a:r>
              <a:rPr lang="en-IE" sz="1200" b="1" dirty="0" err="1" smtClean="0">
                <a:latin typeface="Segoe Print" panose="02000600000000000000" pitchFamily="2" charset="0"/>
              </a:rPr>
              <a:t>Ranga</a:t>
            </a:r>
            <a:r>
              <a:rPr lang="en-IE" sz="1200" b="1" dirty="0" smtClean="0">
                <a:latin typeface="Segoe Print" panose="02000600000000000000" pitchFamily="2" charset="0"/>
              </a:rPr>
              <a:t> 2022 www.seomraranga.com</a:t>
            </a:r>
            <a:endParaRPr lang="en-IE" sz="1200" b="1" dirty="0">
              <a:latin typeface="Segoe Print" panose="02000600000000000000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71600" y="1700808"/>
            <a:ext cx="72008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2800" b="1" dirty="0" smtClean="0">
                <a:solidFill>
                  <a:schemeClr val="bg1"/>
                </a:solidFill>
              </a:rPr>
              <a:t>A military unit, usually commanded by a lieutenant, consisting of two or more squads or sections of 25-50 soldiers.</a:t>
            </a:r>
            <a:endParaRPr lang="en-IE" sz="2800" b="1" dirty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236296" y="188640"/>
            <a:ext cx="864096" cy="707886"/>
          </a:xfrm>
          <a:prstGeom prst="rect">
            <a:avLst/>
          </a:prstGeom>
          <a:solidFill>
            <a:schemeClr val="bg1"/>
          </a:solidFill>
          <a:ln w="571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IE" sz="2000" dirty="0">
                <a:latin typeface="+mj-lt"/>
              </a:rPr>
              <a:t>Week </a:t>
            </a:r>
            <a:r>
              <a:rPr lang="en-IE" sz="2000" dirty="0" smtClean="0">
                <a:latin typeface="+mj-lt"/>
              </a:rPr>
              <a:t>13E</a:t>
            </a:r>
            <a:endParaRPr lang="en-IE" sz="2000" dirty="0">
              <a:latin typeface="+mj-lt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6314668"/>
            <a:ext cx="1619672" cy="4103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1608637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E" sz="9600" dirty="0" smtClean="0"/>
              <a:t>WEEK 2</a:t>
            </a:r>
            <a:endParaRPr lang="en-IE" sz="9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IE" sz="4400" b="1" dirty="0" smtClean="0"/>
              <a:t>RESISTANT</a:t>
            </a:r>
          </a:p>
          <a:p>
            <a:r>
              <a:rPr lang="en-IE" sz="4400" b="1" dirty="0" smtClean="0"/>
              <a:t>SPECIES</a:t>
            </a:r>
          </a:p>
          <a:p>
            <a:r>
              <a:rPr lang="en-IE" sz="4400" b="1" dirty="0" smtClean="0"/>
              <a:t>SLOUCH</a:t>
            </a:r>
          </a:p>
          <a:p>
            <a:r>
              <a:rPr lang="en-IE" sz="4400" b="1" dirty="0" smtClean="0"/>
              <a:t>PRANCE</a:t>
            </a:r>
          </a:p>
          <a:p>
            <a:r>
              <a:rPr lang="en-IE" sz="4400" b="1" dirty="0" smtClean="0"/>
              <a:t>CRITICISM</a:t>
            </a:r>
            <a:endParaRPr lang="en-IE" sz="44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2051720" y="6381328"/>
            <a:ext cx="554461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>
                <a:latin typeface="Segoe Print" panose="02000600000000000000" pitchFamily="2" charset="0"/>
              </a:rPr>
              <a:t>© </a:t>
            </a:r>
            <a:r>
              <a:rPr lang="en-IE" sz="1200" b="1" dirty="0" err="1" smtClean="0">
                <a:latin typeface="Segoe Print" panose="02000600000000000000" pitchFamily="2" charset="0"/>
              </a:rPr>
              <a:t>Seomra</a:t>
            </a:r>
            <a:r>
              <a:rPr lang="en-IE" sz="1200" b="1" dirty="0" smtClean="0">
                <a:latin typeface="Segoe Print" panose="02000600000000000000" pitchFamily="2" charset="0"/>
              </a:rPr>
              <a:t> </a:t>
            </a:r>
            <a:r>
              <a:rPr lang="en-IE" sz="1200" b="1" dirty="0" err="1" smtClean="0">
                <a:latin typeface="Segoe Print" panose="02000600000000000000" pitchFamily="2" charset="0"/>
              </a:rPr>
              <a:t>Ranga</a:t>
            </a:r>
            <a:r>
              <a:rPr lang="en-IE" sz="1200" b="1" dirty="0" smtClean="0">
                <a:latin typeface="Segoe Print" panose="02000600000000000000" pitchFamily="2" charset="0"/>
              </a:rPr>
              <a:t> 2022 www.seomraranga.com</a:t>
            </a:r>
            <a:endParaRPr lang="en-IE" sz="1200" b="1" dirty="0">
              <a:latin typeface="Segoe Print" panose="02000600000000000000" pitchFamily="2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6314668"/>
            <a:ext cx="1619672" cy="4103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1302175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E" sz="9600" dirty="0" smtClean="0"/>
              <a:t>WEEK 14</a:t>
            </a:r>
            <a:endParaRPr lang="en-IE" sz="9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IE" sz="4400" b="1" dirty="0" smtClean="0"/>
              <a:t>DABBLE</a:t>
            </a:r>
          </a:p>
          <a:p>
            <a:r>
              <a:rPr lang="en-IE" sz="4400" b="1" dirty="0" smtClean="0"/>
              <a:t>AVIATOR</a:t>
            </a:r>
          </a:p>
          <a:p>
            <a:r>
              <a:rPr lang="en-IE" sz="4400" b="1" dirty="0" smtClean="0"/>
              <a:t>BOUGH</a:t>
            </a:r>
          </a:p>
          <a:p>
            <a:r>
              <a:rPr lang="en-IE" sz="4400" b="1" dirty="0" smtClean="0"/>
              <a:t>CROCHET</a:t>
            </a:r>
          </a:p>
          <a:p>
            <a:r>
              <a:rPr lang="en-IE" sz="4400" b="1" dirty="0" smtClean="0"/>
              <a:t>HIRSUTE</a:t>
            </a:r>
            <a:endParaRPr lang="en-IE" sz="44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2051720" y="6381328"/>
            <a:ext cx="554461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>
                <a:latin typeface="Segoe Print" panose="02000600000000000000" pitchFamily="2" charset="0"/>
              </a:rPr>
              <a:t>© </a:t>
            </a:r>
            <a:r>
              <a:rPr lang="en-IE" sz="1200" b="1" dirty="0" err="1" smtClean="0">
                <a:latin typeface="Segoe Print" panose="02000600000000000000" pitchFamily="2" charset="0"/>
              </a:rPr>
              <a:t>Seomra</a:t>
            </a:r>
            <a:r>
              <a:rPr lang="en-IE" sz="1200" b="1" dirty="0" smtClean="0">
                <a:latin typeface="Segoe Print" panose="02000600000000000000" pitchFamily="2" charset="0"/>
              </a:rPr>
              <a:t> </a:t>
            </a:r>
            <a:r>
              <a:rPr lang="en-IE" sz="1200" b="1" dirty="0" err="1" smtClean="0">
                <a:latin typeface="Segoe Print" panose="02000600000000000000" pitchFamily="2" charset="0"/>
              </a:rPr>
              <a:t>Ranga</a:t>
            </a:r>
            <a:r>
              <a:rPr lang="en-IE" sz="1200" b="1" dirty="0" smtClean="0">
                <a:latin typeface="Segoe Print" panose="02000600000000000000" pitchFamily="2" charset="0"/>
              </a:rPr>
              <a:t> 2022 www.seomraranga.com</a:t>
            </a:r>
            <a:endParaRPr lang="en-IE" sz="1200" b="1" dirty="0">
              <a:latin typeface="Segoe Print" panose="02000600000000000000" pitchFamily="2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6314668"/>
            <a:ext cx="1619672" cy="4103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3218860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7584" y="44624"/>
            <a:ext cx="7543800" cy="1676400"/>
          </a:xfrm>
        </p:spPr>
        <p:txBody>
          <a:bodyPr>
            <a:normAutofit/>
          </a:bodyPr>
          <a:lstStyle/>
          <a:p>
            <a:r>
              <a:rPr lang="en-IE" sz="9600" dirty="0" smtClean="0">
                <a:ln w="28575">
                  <a:solidFill>
                    <a:schemeClr val="bg1"/>
                  </a:solidFill>
                </a:ln>
              </a:rPr>
              <a:t>DABBLE</a:t>
            </a:r>
            <a:endParaRPr lang="en-IE" sz="9600" dirty="0">
              <a:ln w="28575">
                <a:solidFill>
                  <a:schemeClr val="bg1"/>
                </a:solidFill>
              </a:ln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762000" y="3140968"/>
            <a:ext cx="7554416" cy="2726432"/>
          </a:xfrm>
        </p:spPr>
        <p:txBody>
          <a:bodyPr>
            <a:noAutofit/>
          </a:bodyPr>
          <a:lstStyle/>
          <a:p>
            <a:r>
              <a:rPr lang="en-IE" sz="5000" dirty="0" smtClean="0"/>
              <a:t>The man </a:t>
            </a:r>
            <a:r>
              <a:rPr lang="en-IE" sz="5400" b="1" dirty="0">
                <a:solidFill>
                  <a:schemeClr val="accent1"/>
                </a:solidFill>
              </a:rPr>
              <a:t>dabbled</a:t>
            </a:r>
            <a:r>
              <a:rPr lang="en-IE" sz="5000" dirty="0" smtClean="0"/>
              <a:t> in furniture restoration in the evenings in his spare time.</a:t>
            </a:r>
            <a:endParaRPr lang="en-IE" sz="5000" dirty="0"/>
          </a:p>
        </p:txBody>
      </p:sp>
      <p:sp>
        <p:nvSpPr>
          <p:cNvPr id="5" name="TextBox 4"/>
          <p:cNvSpPr txBox="1"/>
          <p:nvPr/>
        </p:nvSpPr>
        <p:spPr>
          <a:xfrm>
            <a:off x="2020821" y="6381328"/>
            <a:ext cx="554461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>
                <a:latin typeface="Segoe Print" panose="02000600000000000000" pitchFamily="2" charset="0"/>
              </a:rPr>
              <a:t>© </a:t>
            </a:r>
            <a:r>
              <a:rPr lang="en-IE" sz="1200" b="1" dirty="0" err="1" smtClean="0">
                <a:latin typeface="Segoe Print" panose="02000600000000000000" pitchFamily="2" charset="0"/>
              </a:rPr>
              <a:t>Seomra</a:t>
            </a:r>
            <a:r>
              <a:rPr lang="en-IE" sz="1200" b="1" dirty="0" smtClean="0">
                <a:latin typeface="Segoe Print" panose="02000600000000000000" pitchFamily="2" charset="0"/>
              </a:rPr>
              <a:t> </a:t>
            </a:r>
            <a:r>
              <a:rPr lang="en-IE" sz="1200" b="1" dirty="0" err="1" smtClean="0">
                <a:latin typeface="Segoe Print" panose="02000600000000000000" pitchFamily="2" charset="0"/>
              </a:rPr>
              <a:t>Ranga</a:t>
            </a:r>
            <a:r>
              <a:rPr lang="en-IE" sz="1200" b="1" dirty="0" smtClean="0">
                <a:latin typeface="Segoe Print" panose="02000600000000000000" pitchFamily="2" charset="0"/>
              </a:rPr>
              <a:t> 2022 www.seomraranga.com</a:t>
            </a:r>
            <a:endParaRPr lang="en-IE" sz="1200" b="1" dirty="0">
              <a:latin typeface="Segoe Print" panose="02000600000000000000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71600" y="1700808"/>
            <a:ext cx="72008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2800" b="1" dirty="0" smtClean="0">
                <a:solidFill>
                  <a:schemeClr val="bg1"/>
                </a:solidFill>
              </a:rPr>
              <a:t>To take a casual or superficial interest in a subject or activity.</a:t>
            </a:r>
            <a:endParaRPr lang="en-IE" sz="2800" b="1" dirty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236296" y="188640"/>
            <a:ext cx="864096" cy="707886"/>
          </a:xfrm>
          <a:prstGeom prst="rect">
            <a:avLst/>
          </a:prstGeom>
          <a:solidFill>
            <a:schemeClr val="bg1"/>
          </a:solidFill>
          <a:ln w="571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IE" sz="2000" dirty="0">
                <a:latin typeface="+mj-lt"/>
              </a:rPr>
              <a:t>Week </a:t>
            </a:r>
            <a:r>
              <a:rPr lang="en-IE" sz="2000" dirty="0" smtClean="0">
                <a:latin typeface="+mj-lt"/>
              </a:rPr>
              <a:t>14A</a:t>
            </a:r>
            <a:endParaRPr lang="en-IE" sz="2000" dirty="0">
              <a:latin typeface="+mj-lt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6314668"/>
            <a:ext cx="1619672" cy="4103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5090966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7584" y="44624"/>
            <a:ext cx="7543800" cy="1676400"/>
          </a:xfrm>
        </p:spPr>
        <p:txBody>
          <a:bodyPr>
            <a:normAutofit/>
          </a:bodyPr>
          <a:lstStyle/>
          <a:p>
            <a:r>
              <a:rPr lang="en-IE" sz="9600" dirty="0" smtClean="0">
                <a:ln w="28575">
                  <a:solidFill>
                    <a:schemeClr val="bg1"/>
                  </a:solidFill>
                </a:ln>
              </a:rPr>
              <a:t>AVIATOR</a:t>
            </a:r>
            <a:endParaRPr lang="en-IE" sz="9600" dirty="0">
              <a:ln w="28575">
                <a:solidFill>
                  <a:schemeClr val="bg1"/>
                </a:solidFill>
              </a:ln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762000" y="3140968"/>
            <a:ext cx="7554416" cy="2726432"/>
          </a:xfrm>
        </p:spPr>
        <p:txBody>
          <a:bodyPr>
            <a:noAutofit/>
          </a:bodyPr>
          <a:lstStyle/>
          <a:p>
            <a:r>
              <a:rPr lang="en-IE" sz="5000" dirty="0" smtClean="0"/>
              <a:t>The plane lost altitude leaving the </a:t>
            </a:r>
            <a:r>
              <a:rPr lang="en-IE" sz="5400" b="1" dirty="0">
                <a:solidFill>
                  <a:schemeClr val="accent1"/>
                </a:solidFill>
              </a:rPr>
              <a:t>aviator</a:t>
            </a:r>
            <a:r>
              <a:rPr lang="en-IE" sz="5000" dirty="0" smtClean="0"/>
              <a:t> with no option but to eject.</a:t>
            </a:r>
            <a:endParaRPr lang="en-IE" sz="5000" dirty="0"/>
          </a:p>
        </p:txBody>
      </p:sp>
      <p:sp>
        <p:nvSpPr>
          <p:cNvPr id="5" name="TextBox 4"/>
          <p:cNvSpPr txBox="1"/>
          <p:nvPr/>
        </p:nvSpPr>
        <p:spPr>
          <a:xfrm>
            <a:off x="2020821" y="6381328"/>
            <a:ext cx="554461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>
                <a:latin typeface="Segoe Print" panose="02000600000000000000" pitchFamily="2" charset="0"/>
              </a:rPr>
              <a:t>© </a:t>
            </a:r>
            <a:r>
              <a:rPr lang="en-IE" sz="1200" b="1" dirty="0" err="1" smtClean="0">
                <a:latin typeface="Segoe Print" panose="02000600000000000000" pitchFamily="2" charset="0"/>
              </a:rPr>
              <a:t>Seomra</a:t>
            </a:r>
            <a:r>
              <a:rPr lang="en-IE" sz="1200" b="1" dirty="0" smtClean="0">
                <a:latin typeface="Segoe Print" panose="02000600000000000000" pitchFamily="2" charset="0"/>
              </a:rPr>
              <a:t> </a:t>
            </a:r>
            <a:r>
              <a:rPr lang="en-IE" sz="1200" b="1" dirty="0" err="1" smtClean="0">
                <a:latin typeface="Segoe Print" panose="02000600000000000000" pitchFamily="2" charset="0"/>
              </a:rPr>
              <a:t>Ranga</a:t>
            </a:r>
            <a:r>
              <a:rPr lang="en-IE" sz="1200" b="1" dirty="0" smtClean="0">
                <a:latin typeface="Segoe Print" panose="02000600000000000000" pitchFamily="2" charset="0"/>
              </a:rPr>
              <a:t> 2022 www.seomraranga.com</a:t>
            </a:r>
            <a:endParaRPr lang="en-IE" sz="1200" b="1" dirty="0">
              <a:latin typeface="Segoe Print" panose="02000600000000000000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71600" y="1700808"/>
            <a:ext cx="7200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2800" b="1" dirty="0" smtClean="0">
                <a:solidFill>
                  <a:schemeClr val="bg1"/>
                </a:solidFill>
              </a:rPr>
              <a:t>Referring to the pilot of an airplane.</a:t>
            </a:r>
            <a:endParaRPr lang="en-IE" sz="2800" b="1" dirty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236296" y="188640"/>
            <a:ext cx="864096" cy="707886"/>
          </a:xfrm>
          <a:prstGeom prst="rect">
            <a:avLst/>
          </a:prstGeom>
          <a:solidFill>
            <a:schemeClr val="bg1"/>
          </a:solidFill>
          <a:ln w="571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IE" sz="2000" dirty="0">
                <a:latin typeface="+mj-lt"/>
              </a:rPr>
              <a:t>Week </a:t>
            </a:r>
            <a:r>
              <a:rPr lang="en-IE" sz="2000" dirty="0" smtClean="0">
                <a:latin typeface="+mj-lt"/>
              </a:rPr>
              <a:t>14B</a:t>
            </a:r>
            <a:endParaRPr lang="en-IE" sz="2000" dirty="0">
              <a:latin typeface="+mj-lt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6314668"/>
            <a:ext cx="1619672" cy="4103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5157941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7584" y="44624"/>
            <a:ext cx="7543800" cy="1676400"/>
          </a:xfrm>
        </p:spPr>
        <p:txBody>
          <a:bodyPr>
            <a:normAutofit/>
          </a:bodyPr>
          <a:lstStyle/>
          <a:p>
            <a:r>
              <a:rPr lang="en-IE" sz="9600" dirty="0" smtClean="0">
                <a:ln w="28575">
                  <a:solidFill>
                    <a:schemeClr val="bg1"/>
                  </a:solidFill>
                </a:ln>
              </a:rPr>
              <a:t>BOUGH</a:t>
            </a:r>
            <a:endParaRPr lang="en-IE" sz="9600" dirty="0">
              <a:ln w="28575">
                <a:solidFill>
                  <a:schemeClr val="bg1"/>
                </a:solidFill>
              </a:ln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762000" y="3140968"/>
            <a:ext cx="7554416" cy="2726432"/>
          </a:xfrm>
        </p:spPr>
        <p:txBody>
          <a:bodyPr>
            <a:noAutofit/>
          </a:bodyPr>
          <a:lstStyle/>
          <a:p>
            <a:r>
              <a:rPr lang="en-IE" sz="5000" dirty="0" smtClean="0"/>
              <a:t>The nest sat precariously on the edge of the highest </a:t>
            </a:r>
            <a:r>
              <a:rPr lang="en-IE" sz="5400" b="1" dirty="0">
                <a:solidFill>
                  <a:schemeClr val="accent1"/>
                </a:solidFill>
              </a:rPr>
              <a:t>bough</a:t>
            </a:r>
            <a:r>
              <a:rPr lang="en-IE" sz="5000" dirty="0" smtClean="0"/>
              <a:t> of the tree.</a:t>
            </a:r>
            <a:endParaRPr lang="en-IE" sz="5000" dirty="0"/>
          </a:p>
        </p:txBody>
      </p:sp>
      <p:sp>
        <p:nvSpPr>
          <p:cNvPr id="5" name="TextBox 4"/>
          <p:cNvSpPr txBox="1"/>
          <p:nvPr/>
        </p:nvSpPr>
        <p:spPr>
          <a:xfrm>
            <a:off x="2020821" y="6381328"/>
            <a:ext cx="554461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>
                <a:latin typeface="Segoe Print" panose="02000600000000000000" pitchFamily="2" charset="0"/>
              </a:rPr>
              <a:t>© </a:t>
            </a:r>
            <a:r>
              <a:rPr lang="en-IE" sz="1200" b="1" dirty="0" err="1" smtClean="0">
                <a:latin typeface="Segoe Print" panose="02000600000000000000" pitchFamily="2" charset="0"/>
              </a:rPr>
              <a:t>Seomra</a:t>
            </a:r>
            <a:r>
              <a:rPr lang="en-IE" sz="1200" b="1" dirty="0" smtClean="0">
                <a:latin typeface="Segoe Print" panose="02000600000000000000" pitchFamily="2" charset="0"/>
              </a:rPr>
              <a:t> </a:t>
            </a:r>
            <a:r>
              <a:rPr lang="en-IE" sz="1200" b="1" dirty="0" err="1" smtClean="0">
                <a:latin typeface="Segoe Print" panose="02000600000000000000" pitchFamily="2" charset="0"/>
              </a:rPr>
              <a:t>Ranga</a:t>
            </a:r>
            <a:r>
              <a:rPr lang="en-IE" sz="1200" b="1" dirty="0" smtClean="0">
                <a:latin typeface="Segoe Print" panose="02000600000000000000" pitchFamily="2" charset="0"/>
              </a:rPr>
              <a:t> 2022 www.seomraranga.com</a:t>
            </a:r>
            <a:endParaRPr lang="en-IE" sz="1200" b="1" dirty="0">
              <a:latin typeface="Segoe Print" panose="02000600000000000000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71600" y="1700808"/>
            <a:ext cx="72008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2800" b="1" dirty="0" smtClean="0">
                <a:solidFill>
                  <a:schemeClr val="bg1"/>
                </a:solidFill>
              </a:rPr>
              <a:t>A branch of a tree, especially one of the larger or main branches.</a:t>
            </a:r>
            <a:endParaRPr lang="en-IE" sz="2800" b="1" dirty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236296" y="188640"/>
            <a:ext cx="864096" cy="707886"/>
          </a:xfrm>
          <a:prstGeom prst="rect">
            <a:avLst/>
          </a:prstGeom>
          <a:solidFill>
            <a:schemeClr val="bg1"/>
          </a:solidFill>
          <a:ln w="571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IE" sz="2000" dirty="0">
                <a:latin typeface="+mj-lt"/>
              </a:rPr>
              <a:t>Week </a:t>
            </a:r>
            <a:r>
              <a:rPr lang="en-IE" sz="2000" dirty="0" smtClean="0">
                <a:latin typeface="+mj-lt"/>
              </a:rPr>
              <a:t>14C</a:t>
            </a:r>
            <a:endParaRPr lang="en-IE" sz="2000" dirty="0">
              <a:latin typeface="+mj-lt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6314668"/>
            <a:ext cx="1619672" cy="4103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9822966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7584" y="44624"/>
            <a:ext cx="7543800" cy="1676400"/>
          </a:xfrm>
        </p:spPr>
        <p:txBody>
          <a:bodyPr>
            <a:normAutofit/>
          </a:bodyPr>
          <a:lstStyle/>
          <a:p>
            <a:r>
              <a:rPr lang="en-IE" sz="9600" dirty="0" smtClean="0">
                <a:ln w="28575">
                  <a:solidFill>
                    <a:schemeClr val="bg1"/>
                  </a:solidFill>
                </a:ln>
              </a:rPr>
              <a:t>CROCHET</a:t>
            </a:r>
            <a:endParaRPr lang="en-IE" sz="9600" dirty="0">
              <a:ln w="28575">
                <a:solidFill>
                  <a:schemeClr val="bg1"/>
                </a:solidFill>
              </a:ln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762000" y="3140968"/>
            <a:ext cx="7554416" cy="2726432"/>
          </a:xfrm>
        </p:spPr>
        <p:txBody>
          <a:bodyPr>
            <a:noAutofit/>
          </a:bodyPr>
          <a:lstStyle/>
          <a:p>
            <a:r>
              <a:rPr lang="en-IE" sz="5000" dirty="0" smtClean="0"/>
              <a:t>The lady had to </a:t>
            </a:r>
            <a:r>
              <a:rPr lang="en-IE" sz="5400" b="1" dirty="0">
                <a:solidFill>
                  <a:schemeClr val="accent1"/>
                </a:solidFill>
              </a:rPr>
              <a:t>crochet</a:t>
            </a:r>
            <a:r>
              <a:rPr lang="en-IE" sz="5000" dirty="0" smtClean="0"/>
              <a:t> a new shawl for the baby’s christening.</a:t>
            </a:r>
            <a:endParaRPr lang="en-IE" sz="5000" dirty="0"/>
          </a:p>
        </p:txBody>
      </p:sp>
      <p:sp>
        <p:nvSpPr>
          <p:cNvPr id="5" name="TextBox 4"/>
          <p:cNvSpPr txBox="1"/>
          <p:nvPr/>
        </p:nvSpPr>
        <p:spPr>
          <a:xfrm>
            <a:off x="2020821" y="6381328"/>
            <a:ext cx="554461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>
                <a:latin typeface="Segoe Print" panose="02000600000000000000" pitchFamily="2" charset="0"/>
              </a:rPr>
              <a:t>© </a:t>
            </a:r>
            <a:r>
              <a:rPr lang="en-IE" sz="1200" b="1" dirty="0" err="1" smtClean="0">
                <a:latin typeface="Segoe Print" panose="02000600000000000000" pitchFamily="2" charset="0"/>
              </a:rPr>
              <a:t>Seomra</a:t>
            </a:r>
            <a:r>
              <a:rPr lang="en-IE" sz="1200" b="1" dirty="0" smtClean="0">
                <a:latin typeface="Segoe Print" panose="02000600000000000000" pitchFamily="2" charset="0"/>
              </a:rPr>
              <a:t> </a:t>
            </a:r>
            <a:r>
              <a:rPr lang="en-IE" sz="1200" b="1" dirty="0" err="1" smtClean="0">
                <a:latin typeface="Segoe Print" panose="02000600000000000000" pitchFamily="2" charset="0"/>
              </a:rPr>
              <a:t>Ranga</a:t>
            </a:r>
            <a:r>
              <a:rPr lang="en-IE" sz="1200" b="1" dirty="0" smtClean="0">
                <a:latin typeface="Segoe Print" panose="02000600000000000000" pitchFamily="2" charset="0"/>
              </a:rPr>
              <a:t> 2022 www.seomraranga.com</a:t>
            </a:r>
            <a:endParaRPr lang="en-IE" sz="1200" b="1" dirty="0">
              <a:latin typeface="Segoe Print" panose="02000600000000000000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71600" y="1700808"/>
            <a:ext cx="72008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2800" b="1" dirty="0" smtClean="0">
                <a:solidFill>
                  <a:schemeClr val="bg1"/>
                </a:solidFill>
              </a:rPr>
              <a:t>A handicraft in which yarn is made up into a patterned fabric by means of a hooked needle.</a:t>
            </a:r>
            <a:endParaRPr lang="en-IE" sz="2800" b="1" dirty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236296" y="188640"/>
            <a:ext cx="864096" cy="707886"/>
          </a:xfrm>
          <a:prstGeom prst="rect">
            <a:avLst/>
          </a:prstGeom>
          <a:solidFill>
            <a:schemeClr val="bg1"/>
          </a:solidFill>
          <a:ln w="571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IE" sz="2000" dirty="0">
                <a:latin typeface="+mj-lt"/>
              </a:rPr>
              <a:t>Week </a:t>
            </a:r>
            <a:r>
              <a:rPr lang="en-IE" sz="2000" dirty="0" smtClean="0">
                <a:latin typeface="+mj-lt"/>
              </a:rPr>
              <a:t>14D</a:t>
            </a:r>
            <a:endParaRPr lang="en-IE" sz="2000" dirty="0">
              <a:latin typeface="+mj-lt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6314668"/>
            <a:ext cx="1619672" cy="4103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7524268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7584" y="44624"/>
            <a:ext cx="7543800" cy="1676400"/>
          </a:xfrm>
        </p:spPr>
        <p:txBody>
          <a:bodyPr>
            <a:normAutofit/>
          </a:bodyPr>
          <a:lstStyle/>
          <a:p>
            <a:r>
              <a:rPr lang="en-IE" sz="9600" dirty="0" smtClean="0">
                <a:ln w="28575">
                  <a:solidFill>
                    <a:schemeClr val="bg1"/>
                  </a:solidFill>
                </a:ln>
              </a:rPr>
              <a:t>HIRSUTE</a:t>
            </a:r>
            <a:endParaRPr lang="en-IE" sz="9600" dirty="0">
              <a:ln w="28575">
                <a:solidFill>
                  <a:schemeClr val="bg1"/>
                </a:solidFill>
              </a:ln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762000" y="3140968"/>
            <a:ext cx="7554416" cy="2726432"/>
          </a:xfrm>
        </p:spPr>
        <p:txBody>
          <a:bodyPr>
            <a:noAutofit/>
          </a:bodyPr>
          <a:lstStyle/>
          <a:p>
            <a:r>
              <a:rPr lang="en-IE" sz="4700" dirty="0" smtClean="0"/>
              <a:t>The new prince, </a:t>
            </a:r>
            <a:r>
              <a:rPr lang="en-IE" sz="5400" b="1" dirty="0">
                <a:solidFill>
                  <a:schemeClr val="accent1"/>
                </a:solidFill>
              </a:rPr>
              <a:t>hirsute</a:t>
            </a:r>
            <a:r>
              <a:rPr lang="en-IE" sz="4700" dirty="0" smtClean="0"/>
              <a:t> and handsome, entered the ballroom to fulsome applause.</a:t>
            </a:r>
            <a:endParaRPr lang="en-IE" sz="4700" dirty="0"/>
          </a:p>
        </p:txBody>
      </p:sp>
      <p:sp>
        <p:nvSpPr>
          <p:cNvPr id="5" name="TextBox 4"/>
          <p:cNvSpPr txBox="1"/>
          <p:nvPr/>
        </p:nvSpPr>
        <p:spPr>
          <a:xfrm>
            <a:off x="2020821" y="6381328"/>
            <a:ext cx="554461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>
                <a:latin typeface="Segoe Print" panose="02000600000000000000" pitchFamily="2" charset="0"/>
              </a:rPr>
              <a:t>© </a:t>
            </a:r>
            <a:r>
              <a:rPr lang="en-IE" sz="1200" b="1" dirty="0" err="1" smtClean="0">
                <a:latin typeface="Segoe Print" panose="02000600000000000000" pitchFamily="2" charset="0"/>
              </a:rPr>
              <a:t>Seomra</a:t>
            </a:r>
            <a:r>
              <a:rPr lang="en-IE" sz="1200" b="1" dirty="0" smtClean="0">
                <a:latin typeface="Segoe Print" panose="02000600000000000000" pitchFamily="2" charset="0"/>
              </a:rPr>
              <a:t> </a:t>
            </a:r>
            <a:r>
              <a:rPr lang="en-IE" sz="1200" b="1" dirty="0" err="1" smtClean="0">
                <a:latin typeface="Segoe Print" panose="02000600000000000000" pitchFamily="2" charset="0"/>
              </a:rPr>
              <a:t>Ranga</a:t>
            </a:r>
            <a:r>
              <a:rPr lang="en-IE" sz="1200" b="1" dirty="0" smtClean="0">
                <a:latin typeface="Segoe Print" panose="02000600000000000000" pitchFamily="2" charset="0"/>
              </a:rPr>
              <a:t> 2022 www.seomraranga.com</a:t>
            </a:r>
            <a:endParaRPr lang="en-IE" sz="1200" b="1" dirty="0">
              <a:latin typeface="Segoe Print" panose="02000600000000000000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71600" y="1700808"/>
            <a:ext cx="72008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2800" b="1" dirty="0" smtClean="0">
                <a:solidFill>
                  <a:schemeClr val="bg1"/>
                </a:solidFill>
              </a:rPr>
              <a:t>Hairy or shaggy; relating to or characteristic of hair.</a:t>
            </a:r>
            <a:endParaRPr lang="en-IE" sz="2800" b="1" dirty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236296" y="188640"/>
            <a:ext cx="864096" cy="707886"/>
          </a:xfrm>
          <a:prstGeom prst="rect">
            <a:avLst/>
          </a:prstGeom>
          <a:solidFill>
            <a:schemeClr val="bg1"/>
          </a:solidFill>
          <a:ln w="571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IE" sz="2000" dirty="0">
                <a:latin typeface="+mj-lt"/>
              </a:rPr>
              <a:t>Week </a:t>
            </a:r>
            <a:r>
              <a:rPr lang="en-IE" sz="2000" dirty="0" smtClean="0">
                <a:latin typeface="+mj-lt"/>
              </a:rPr>
              <a:t>14E</a:t>
            </a:r>
            <a:endParaRPr lang="en-IE" sz="2000" dirty="0">
              <a:latin typeface="+mj-lt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6314668"/>
            <a:ext cx="1619672" cy="4103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3741337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E" sz="9600" dirty="0" smtClean="0"/>
              <a:t>WEEK 15</a:t>
            </a:r>
            <a:endParaRPr lang="en-IE" sz="9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IE" sz="4400" b="1" dirty="0" smtClean="0"/>
              <a:t>PHILATELIST</a:t>
            </a:r>
          </a:p>
          <a:p>
            <a:r>
              <a:rPr lang="en-IE" sz="4400" b="1" dirty="0" smtClean="0"/>
              <a:t>BAIZE</a:t>
            </a:r>
          </a:p>
          <a:p>
            <a:r>
              <a:rPr lang="en-IE" sz="4400" b="1" dirty="0" smtClean="0"/>
              <a:t>GRADUAL</a:t>
            </a:r>
          </a:p>
          <a:p>
            <a:r>
              <a:rPr lang="en-IE" sz="4400" b="1" dirty="0" smtClean="0"/>
              <a:t>PATRIARCH</a:t>
            </a:r>
          </a:p>
          <a:p>
            <a:r>
              <a:rPr lang="en-IE" sz="4400" b="1" dirty="0" smtClean="0"/>
              <a:t>ENTOMBED</a:t>
            </a:r>
            <a:endParaRPr lang="en-IE" sz="44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2051720" y="6381328"/>
            <a:ext cx="554461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>
                <a:latin typeface="Segoe Print" panose="02000600000000000000" pitchFamily="2" charset="0"/>
              </a:rPr>
              <a:t>© </a:t>
            </a:r>
            <a:r>
              <a:rPr lang="en-IE" sz="1200" b="1" dirty="0" err="1" smtClean="0">
                <a:latin typeface="Segoe Print" panose="02000600000000000000" pitchFamily="2" charset="0"/>
              </a:rPr>
              <a:t>Seomra</a:t>
            </a:r>
            <a:r>
              <a:rPr lang="en-IE" sz="1200" b="1" dirty="0" smtClean="0">
                <a:latin typeface="Segoe Print" panose="02000600000000000000" pitchFamily="2" charset="0"/>
              </a:rPr>
              <a:t> </a:t>
            </a:r>
            <a:r>
              <a:rPr lang="en-IE" sz="1200" b="1" dirty="0" err="1" smtClean="0">
                <a:latin typeface="Segoe Print" panose="02000600000000000000" pitchFamily="2" charset="0"/>
              </a:rPr>
              <a:t>Ranga</a:t>
            </a:r>
            <a:r>
              <a:rPr lang="en-IE" sz="1200" b="1" dirty="0" smtClean="0">
                <a:latin typeface="Segoe Print" panose="02000600000000000000" pitchFamily="2" charset="0"/>
              </a:rPr>
              <a:t> 2022 www.seomraranga.com</a:t>
            </a:r>
            <a:endParaRPr lang="en-IE" sz="1200" b="1" dirty="0">
              <a:latin typeface="Segoe Print" panose="02000600000000000000" pitchFamily="2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6314668"/>
            <a:ext cx="1619672" cy="4103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2842198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7584" y="44624"/>
            <a:ext cx="7543800" cy="1676400"/>
          </a:xfrm>
        </p:spPr>
        <p:txBody>
          <a:bodyPr>
            <a:normAutofit/>
          </a:bodyPr>
          <a:lstStyle/>
          <a:p>
            <a:r>
              <a:rPr lang="en-IE" sz="9600" dirty="0" smtClean="0">
                <a:ln w="28575">
                  <a:solidFill>
                    <a:schemeClr val="bg1"/>
                  </a:solidFill>
                </a:ln>
              </a:rPr>
              <a:t>PHILATELIST</a:t>
            </a:r>
            <a:endParaRPr lang="en-IE" sz="9600" dirty="0">
              <a:ln w="28575">
                <a:solidFill>
                  <a:schemeClr val="bg1"/>
                </a:solidFill>
              </a:ln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762000" y="3140968"/>
            <a:ext cx="7554416" cy="2726432"/>
          </a:xfrm>
        </p:spPr>
        <p:txBody>
          <a:bodyPr>
            <a:noAutofit/>
          </a:bodyPr>
          <a:lstStyle/>
          <a:p>
            <a:r>
              <a:rPr lang="en-IE" sz="5000" dirty="0" smtClean="0"/>
              <a:t>The aging </a:t>
            </a:r>
            <a:r>
              <a:rPr lang="en-IE" sz="5400" b="1" dirty="0">
                <a:solidFill>
                  <a:schemeClr val="accent1"/>
                </a:solidFill>
              </a:rPr>
              <a:t>philatelist</a:t>
            </a:r>
            <a:r>
              <a:rPr lang="en-IE" sz="5000" dirty="0" smtClean="0"/>
              <a:t> was euphoric when he found a rare first edition stamp.</a:t>
            </a:r>
            <a:endParaRPr lang="en-IE" sz="5000" dirty="0"/>
          </a:p>
        </p:txBody>
      </p:sp>
      <p:sp>
        <p:nvSpPr>
          <p:cNvPr id="5" name="TextBox 4"/>
          <p:cNvSpPr txBox="1"/>
          <p:nvPr/>
        </p:nvSpPr>
        <p:spPr>
          <a:xfrm>
            <a:off x="2020821" y="6381328"/>
            <a:ext cx="554461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>
                <a:latin typeface="Segoe Print" panose="02000600000000000000" pitchFamily="2" charset="0"/>
              </a:rPr>
              <a:t>© </a:t>
            </a:r>
            <a:r>
              <a:rPr lang="en-IE" sz="1200" b="1" dirty="0" err="1" smtClean="0">
                <a:latin typeface="Segoe Print" panose="02000600000000000000" pitchFamily="2" charset="0"/>
              </a:rPr>
              <a:t>Seomra</a:t>
            </a:r>
            <a:r>
              <a:rPr lang="en-IE" sz="1200" b="1" dirty="0" smtClean="0">
                <a:latin typeface="Segoe Print" panose="02000600000000000000" pitchFamily="2" charset="0"/>
              </a:rPr>
              <a:t> </a:t>
            </a:r>
            <a:r>
              <a:rPr lang="en-IE" sz="1200" b="1" dirty="0" err="1" smtClean="0">
                <a:latin typeface="Segoe Print" panose="02000600000000000000" pitchFamily="2" charset="0"/>
              </a:rPr>
              <a:t>Ranga</a:t>
            </a:r>
            <a:r>
              <a:rPr lang="en-IE" sz="1200" b="1" dirty="0" smtClean="0">
                <a:latin typeface="Segoe Print" panose="02000600000000000000" pitchFamily="2" charset="0"/>
              </a:rPr>
              <a:t> 2022 www.seomraranga.com</a:t>
            </a:r>
            <a:endParaRPr lang="en-IE" sz="1200" b="1" dirty="0">
              <a:latin typeface="Segoe Print" panose="02000600000000000000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71600" y="1700808"/>
            <a:ext cx="72008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2800" b="1" dirty="0" smtClean="0">
                <a:solidFill>
                  <a:schemeClr val="bg1"/>
                </a:solidFill>
              </a:rPr>
              <a:t>Someone who collects postage stamps as a hobby or as an investment..</a:t>
            </a:r>
            <a:endParaRPr lang="en-IE" sz="2800" b="1" dirty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236296" y="188640"/>
            <a:ext cx="864096" cy="707886"/>
          </a:xfrm>
          <a:prstGeom prst="rect">
            <a:avLst/>
          </a:prstGeom>
          <a:solidFill>
            <a:schemeClr val="bg1"/>
          </a:solidFill>
          <a:ln w="571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IE" sz="2000" dirty="0">
                <a:latin typeface="+mj-lt"/>
              </a:rPr>
              <a:t>Week </a:t>
            </a:r>
            <a:r>
              <a:rPr lang="en-IE" sz="2000" dirty="0" smtClean="0">
                <a:latin typeface="+mj-lt"/>
              </a:rPr>
              <a:t>15A</a:t>
            </a:r>
            <a:endParaRPr lang="en-IE" sz="2000" dirty="0">
              <a:latin typeface="+mj-lt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6314668"/>
            <a:ext cx="1619672" cy="4103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8452523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7584" y="44624"/>
            <a:ext cx="7543800" cy="1676400"/>
          </a:xfrm>
        </p:spPr>
        <p:txBody>
          <a:bodyPr>
            <a:normAutofit/>
          </a:bodyPr>
          <a:lstStyle/>
          <a:p>
            <a:r>
              <a:rPr lang="en-IE" sz="9600" dirty="0" smtClean="0">
                <a:ln w="28575">
                  <a:solidFill>
                    <a:schemeClr val="bg1"/>
                  </a:solidFill>
                </a:ln>
              </a:rPr>
              <a:t>BAIZE</a:t>
            </a:r>
            <a:endParaRPr lang="en-IE" sz="9600" dirty="0">
              <a:ln w="28575">
                <a:solidFill>
                  <a:schemeClr val="bg1"/>
                </a:solidFill>
              </a:ln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762000" y="3140968"/>
            <a:ext cx="7554416" cy="2726432"/>
          </a:xfrm>
        </p:spPr>
        <p:txBody>
          <a:bodyPr>
            <a:noAutofit/>
          </a:bodyPr>
          <a:lstStyle/>
          <a:p>
            <a:r>
              <a:rPr lang="en-IE" sz="5000" dirty="0" smtClean="0"/>
              <a:t>The ball rolled along the edge of the </a:t>
            </a:r>
            <a:r>
              <a:rPr lang="en-IE" sz="5400" b="1" dirty="0">
                <a:solidFill>
                  <a:schemeClr val="accent1"/>
                </a:solidFill>
              </a:rPr>
              <a:t>baize</a:t>
            </a:r>
            <a:r>
              <a:rPr lang="en-IE" sz="5000" dirty="0" smtClean="0"/>
              <a:t> and into the corner pocket.</a:t>
            </a:r>
            <a:endParaRPr lang="en-IE" sz="5000" dirty="0"/>
          </a:p>
        </p:txBody>
      </p:sp>
      <p:sp>
        <p:nvSpPr>
          <p:cNvPr id="5" name="TextBox 4"/>
          <p:cNvSpPr txBox="1"/>
          <p:nvPr/>
        </p:nvSpPr>
        <p:spPr>
          <a:xfrm>
            <a:off x="2020821" y="6381328"/>
            <a:ext cx="554461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>
                <a:latin typeface="Segoe Print" panose="02000600000000000000" pitchFamily="2" charset="0"/>
              </a:rPr>
              <a:t>© </a:t>
            </a:r>
            <a:r>
              <a:rPr lang="en-IE" sz="1200" b="1" dirty="0" err="1" smtClean="0">
                <a:latin typeface="Segoe Print" panose="02000600000000000000" pitchFamily="2" charset="0"/>
              </a:rPr>
              <a:t>Seomra</a:t>
            </a:r>
            <a:r>
              <a:rPr lang="en-IE" sz="1200" b="1" dirty="0" smtClean="0">
                <a:latin typeface="Segoe Print" panose="02000600000000000000" pitchFamily="2" charset="0"/>
              </a:rPr>
              <a:t> </a:t>
            </a:r>
            <a:r>
              <a:rPr lang="en-IE" sz="1200" b="1" dirty="0" err="1" smtClean="0">
                <a:latin typeface="Segoe Print" panose="02000600000000000000" pitchFamily="2" charset="0"/>
              </a:rPr>
              <a:t>Ranga</a:t>
            </a:r>
            <a:r>
              <a:rPr lang="en-IE" sz="1200" b="1" dirty="0" smtClean="0">
                <a:latin typeface="Segoe Print" panose="02000600000000000000" pitchFamily="2" charset="0"/>
              </a:rPr>
              <a:t> 2022 www.seomraranga.com</a:t>
            </a:r>
            <a:endParaRPr lang="en-IE" sz="1200" b="1" dirty="0">
              <a:latin typeface="Segoe Print" panose="02000600000000000000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71600" y="1700808"/>
            <a:ext cx="72008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2800" b="1" dirty="0" smtClean="0">
                <a:solidFill>
                  <a:schemeClr val="bg1"/>
                </a:solidFill>
              </a:rPr>
              <a:t>A soft green fabric, almost like felt, usually used as a covering for snooker or pool tables.</a:t>
            </a:r>
            <a:endParaRPr lang="en-IE" sz="2800" b="1" dirty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236296" y="188640"/>
            <a:ext cx="864096" cy="707886"/>
          </a:xfrm>
          <a:prstGeom prst="rect">
            <a:avLst/>
          </a:prstGeom>
          <a:solidFill>
            <a:schemeClr val="bg1"/>
          </a:solidFill>
          <a:ln w="571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IE" sz="2000" dirty="0">
                <a:latin typeface="+mj-lt"/>
              </a:rPr>
              <a:t>Week </a:t>
            </a:r>
            <a:r>
              <a:rPr lang="en-IE" sz="2000" dirty="0" smtClean="0">
                <a:latin typeface="+mj-lt"/>
              </a:rPr>
              <a:t>15B</a:t>
            </a:r>
            <a:endParaRPr lang="en-IE" sz="2000" dirty="0">
              <a:latin typeface="+mj-lt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6314668"/>
            <a:ext cx="1619672" cy="4103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8836560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7584" y="44624"/>
            <a:ext cx="7543800" cy="1676400"/>
          </a:xfrm>
        </p:spPr>
        <p:txBody>
          <a:bodyPr>
            <a:normAutofit/>
          </a:bodyPr>
          <a:lstStyle/>
          <a:p>
            <a:r>
              <a:rPr lang="en-IE" sz="9600" dirty="0" smtClean="0">
                <a:ln w="28575">
                  <a:solidFill>
                    <a:schemeClr val="bg1"/>
                  </a:solidFill>
                </a:ln>
              </a:rPr>
              <a:t>GRADUAL</a:t>
            </a:r>
            <a:endParaRPr lang="en-IE" sz="9600" dirty="0">
              <a:ln w="28575">
                <a:solidFill>
                  <a:schemeClr val="bg1"/>
                </a:solidFill>
              </a:ln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762000" y="3140968"/>
            <a:ext cx="7554416" cy="2726432"/>
          </a:xfrm>
        </p:spPr>
        <p:txBody>
          <a:bodyPr>
            <a:noAutofit/>
          </a:bodyPr>
          <a:lstStyle/>
          <a:p>
            <a:r>
              <a:rPr lang="en-IE" sz="5000" dirty="0" smtClean="0"/>
              <a:t>The boy’s </a:t>
            </a:r>
            <a:r>
              <a:rPr lang="en-IE" sz="5400" b="1" dirty="0">
                <a:solidFill>
                  <a:schemeClr val="accent1"/>
                </a:solidFill>
              </a:rPr>
              <a:t>gradual</a:t>
            </a:r>
            <a:r>
              <a:rPr lang="en-IE" sz="5000" dirty="0" smtClean="0"/>
              <a:t> progress in learning the new skill was a delight to see.</a:t>
            </a:r>
            <a:endParaRPr lang="en-IE" sz="5000" dirty="0"/>
          </a:p>
        </p:txBody>
      </p:sp>
      <p:sp>
        <p:nvSpPr>
          <p:cNvPr id="5" name="TextBox 4"/>
          <p:cNvSpPr txBox="1"/>
          <p:nvPr/>
        </p:nvSpPr>
        <p:spPr>
          <a:xfrm>
            <a:off x="2020821" y="6381328"/>
            <a:ext cx="554461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>
                <a:latin typeface="Segoe Print" panose="02000600000000000000" pitchFamily="2" charset="0"/>
              </a:rPr>
              <a:t>© </a:t>
            </a:r>
            <a:r>
              <a:rPr lang="en-IE" sz="1200" b="1" dirty="0" err="1" smtClean="0">
                <a:latin typeface="Segoe Print" panose="02000600000000000000" pitchFamily="2" charset="0"/>
              </a:rPr>
              <a:t>Seomra</a:t>
            </a:r>
            <a:r>
              <a:rPr lang="en-IE" sz="1200" b="1" dirty="0" smtClean="0">
                <a:latin typeface="Segoe Print" panose="02000600000000000000" pitchFamily="2" charset="0"/>
              </a:rPr>
              <a:t> </a:t>
            </a:r>
            <a:r>
              <a:rPr lang="en-IE" sz="1200" b="1" dirty="0" err="1" smtClean="0">
                <a:latin typeface="Segoe Print" panose="02000600000000000000" pitchFamily="2" charset="0"/>
              </a:rPr>
              <a:t>Ranga</a:t>
            </a:r>
            <a:r>
              <a:rPr lang="en-IE" sz="1200" b="1" dirty="0" smtClean="0">
                <a:latin typeface="Segoe Print" panose="02000600000000000000" pitchFamily="2" charset="0"/>
              </a:rPr>
              <a:t> 2022 www.seomraranga.com</a:t>
            </a:r>
            <a:endParaRPr lang="en-IE" sz="1200" b="1" dirty="0">
              <a:latin typeface="Segoe Print" panose="02000600000000000000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71600" y="1700808"/>
            <a:ext cx="72008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2800" b="1" dirty="0" smtClean="0">
                <a:solidFill>
                  <a:schemeClr val="bg1"/>
                </a:solidFill>
              </a:rPr>
              <a:t>Taking place, moving or changing very slowly, little by little.</a:t>
            </a:r>
            <a:endParaRPr lang="en-IE" sz="2800" b="1" dirty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236296" y="188640"/>
            <a:ext cx="864096" cy="707886"/>
          </a:xfrm>
          <a:prstGeom prst="rect">
            <a:avLst/>
          </a:prstGeom>
          <a:solidFill>
            <a:schemeClr val="bg1"/>
          </a:solidFill>
          <a:ln w="571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IE" sz="2000" dirty="0">
                <a:latin typeface="+mj-lt"/>
              </a:rPr>
              <a:t>Week </a:t>
            </a:r>
            <a:r>
              <a:rPr lang="en-IE" sz="2000" dirty="0" smtClean="0">
                <a:latin typeface="+mj-lt"/>
              </a:rPr>
              <a:t>15C</a:t>
            </a:r>
            <a:endParaRPr lang="en-IE" sz="2000" dirty="0">
              <a:latin typeface="+mj-lt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6314668"/>
            <a:ext cx="1619672" cy="4103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5439317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7584" y="44624"/>
            <a:ext cx="7543800" cy="1676400"/>
          </a:xfrm>
        </p:spPr>
        <p:txBody>
          <a:bodyPr>
            <a:normAutofit/>
          </a:bodyPr>
          <a:lstStyle/>
          <a:p>
            <a:r>
              <a:rPr lang="en-IE" sz="9600" dirty="0" smtClean="0">
                <a:ln w="28575">
                  <a:solidFill>
                    <a:schemeClr val="bg1"/>
                  </a:solidFill>
                </a:ln>
              </a:rPr>
              <a:t>RESISTANT</a:t>
            </a:r>
            <a:endParaRPr lang="en-IE" sz="9600" dirty="0">
              <a:ln w="28575">
                <a:solidFill>
                  <a:schemeClr val="bg1"/>
                </a:solidFill>
              </a:ln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762000" y="3140968"/>
            <a:ext cx="7554416" cy="2726432"/>
          </a:xfrm>
        </p:spPr>
        <p:txBody>
          <a:bodyPr>
            <a:noAutofit/>
          </a:bodyPr>
          <a:lstStyle/>
          <a:p>
            <a:r>
              <a:rPr lang="en-IE" sz="6000" dirty="0" smtClean="0"/>
              <a:t>The disease was </a:t>
            </a:r>
            <a:r>
              <a:rPr lang="en-IE" sz="6000" b="1" dirty="0">
                <a:solidFill>
                  <a:schemeClr val="accent1"/>
                </a:solidFill>
              </a:rPr>
              <a:t>resistant</a:t>
            </a:r>
            <a:r>
              <a:rPr lang="en-IE" sz="6000" dirty="0" smtClean="0"/>
              <a:t> to all forms of antibiotics.</a:t>
            </a:r>
            <a:endParaRPr lang="en-IE" sz="6000" dirty="0"/>
          </a:p>
        </p:txBody>
      </p:sp>
      <p:sp>
        <p:nvSpPr>
          <p:cNvPr id="5" name="TextBox 4"/>
          <p:cNvSpPr txBox="1"/>
          <p:nvPr/>
        </p:nvSpPr>
        <p:spPr>
          <a:xfrm>
            <a:off x="2020821" y="6381328"/>
            <a:ext cx="554461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>
                <a:latin typeface="Segoe Print" panose="02000600000000000000" pitchFamily="2" charset="0"/>
              </a:rPr>
              <a:t>© </a:t>
            </a:r>
            <a:r>
              <a:rPr lang="en-IE" sz="1200" b="1" dirty="0" err="1" smtClean="0">
                <a:latin typeface="Segoe Print" panose="02000600000000000000" pitchFamily="2" charset="0"/>
              </a:rPr>
              <a:t>Seomra</a:t>
            </a:r>
            <a:r>
              <a:rPr lang="en-IE" sz="1200" b="1" dirty="0" smtClean="0">
                <a:latin typeface="Segoe Print" panose="02000600000000000000" pitchFamily="2" charset="0"/>
              </a:rPr>
              <a:t> </a:t>
            </a:r>
            <a:r>
              <a:rPr lang="en-IE" sz="1200" b="1" dirty="0" err="1" smtClean="0">
                <a:latin typeface="Segoe Print" panose="02000600000000000000" pitchFamily="2" charset="0"/>
              </a:rPr>
              <a:t>Ranga</a:t>
            </a:r>
            <a:r>
              <a:rPr lang="en-IE" sz="1200" b="1" dirty="0" smtClean="0">
                <a:latin typeface="Segoe Print" panose="02000600000000000000" pitchFamily="2" charset="0"/>
              </a:rPr>
              <a:t> 2022 www.seomraranga.com</a:t>
            </a:r>
            <a:endParaRPr lang="en-IE" sz="1200" b="1" dirty="0">
              <a:latin typeface="Segoe Print" panose="02000600000000000000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71600" y="1700808"/>
            <a:ext cx="72008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2800" b="1" dirty="0" smtClean="0">
                <a:solidFill>
                  <a:schemeClr val="bg1"/>
                </a:solidFill>
              </a:rPr>
              <a:t>Withstands the action of effect of something or someone.</a:t>
            </a:r>
            <a:endParaRPr lang="en-IE" sz="2800" b="1" dirty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236296" y="188640"/>
            <a:ext cx="864096" cy="707886"/>
          </a:xfrm>
          <a:prstGeom prst="rect">
            <a:avLst/>
          </a:prstGeom>
          <a:solidFill>
            <a:schemeClr val="bg1"/>
          </a:solidFill>
          <a:ln w="571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IE" sz="2000" dirty="0" smtClean="0">
                <a:latin typeface="+mj-lt"/>
              </a:rPr>
              <a:t>Week 2A</a:t>
            </a:r>
            <a:endParaRPr lang="en-IE" sz="2000" dirty="0">
              <a:latin typeface="+mj-lt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6314668"/>
            <a:ext cx="1619672" cy="4103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5490911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7584" y="44624"/>
            <a:ext cx="7543800" cy="1676400"/>
          </a:xfrm>
        </p:spPr>
        <p:txBody>
          <a:bodyPr>
            <a:normAutofit/>
          </a:bodyPr>
          <a:lstStyle/>
          <a:p>
            <a:r>
              <a:rPr lang="en-IE" sz="9600" dirty="0" smtClean="0">
                <a:ln w="28575">
                  <a:solidFill>
                    <a:schemeClr val="bg1"/>
                  </a:solidFill>
                </a:ln>
              </a:rPr>
              <a:t>PATRIARCH</a:t>
            </a:r>
            <a:endParaRPr lang="en-IE" sz="9600" dirty="0">
              <a:ln w="28575">
                <a:solidFill>
                  <a:schemeClr val="bg1"/>
                </a:solidFill>
              </a:ln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762000" y="3140968"/>
            <a:ext cx="7554416" cy="2726432"/>
          </a:xfrm>
        </p:spPr>
        <p:txBody>
          <a:bodyPr>
            <a:noAutofit/>
          </a:bodyPr>
          <a:lstStyle/>
          <a:p>
            <a:r>
              <a:rPr lang="en-IE" sz="4800" dirty="0" smtClean="0"/>
              <a:t>It was left to the </a:t>
            </a:r>
            <a:r>
              <a:rPr lang="en-IE" sz="5400" b="1" dirty="0">
                <a:solidFill>
                  <a:schemeClr val="accent1"/>
                </a:solidFill>
              </a:rPr>
              <a:t>patriarch</a:t>
            </a:r>
            <a:r>
              <a:rPr lang="en-IE" sz="4800" dirty="0" smtClean="0"/>
              <a:t> of the tribe to decide on whether or not to sell the land.</a:t>
            </a:r>
            <a:endParaRPr lang="en-IE" sz="4800" dirty="0"/>
          </a:p>
        </p:txBody>
      </p:sp>
      <p:sp>
        <p:nvSpPr>
          <p:cNvPr id="5" name="TextBox 4"/>
          <p:cNvSpPr txBox="1"/>
          <p:nvPr/>
        </p:nvSpPr>
        <p:spPr>
          <a:xfrm>
            <a:off x="2020821" y="6381328"/>
            <a:ext cx="554461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>
                <a:latin typeface="Segoe Print" panose="02000600000000000000" pitchFamily="2" charset="0"/>
              </a:rPr>
              <a:t>© </a:t>
            </a:r>
            <a:r>
              <a:rPr lang="en-IE" sz="1200" b="1" dirty="0" err="1" smtClean="0">
                <a:latin typeface="Segoe Print" panose="02000600000000000000" pitchFamily="2" charset="0"/>
              </a:rPr>
              <a:t>Seomra</a:t>
            </a:r>
            <a:r>
              <a:rPr lang="en-IE" sz="1200" b="1" dirty="0" smtClean="0">
                <a:latin typeface="Segoe Print" panose="02000600000000000000" pitchFamily="2" charset="0"/>
              </a:rPr>
              <a:t> </a:t>
            </a:r>
            <a:r>
              <a:rPr lang="en-IE" sz="1200" b="1" dirty="0" err="1" smtClean="0">
                <a:latin typeface="Segoe Print" panose="02000600000000000000" pitchFamily="2" charset="0"/>
              </a:rPr>
              <a:t>Ranga</a:t>
            </a:r>
            <a:r>
              <a:rPr lang="en-IE" sz="1200" b="1" dirty="0" smtClean="0">
                <a:latin typeface="Segoe Print" panose="02000600000000000000" pitchFamily="2" charset="0"/>
              </a:rPr>
              <a:t> 2022 www.seomraranga.com</a:t>
            </a:r>
            <a:endParaRPr lang="en-IE" sz="1200" b="1" dirty="0">
              <a:latin typeface="Segoe Print" panose="02000600000000000000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71600" y="1700808"/>
            <a:ext cx="7200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2800" b="1" dirty="0" smtClean="0">
                <a:solidFill>
                  <a:schemeClr val="bg1"/>
                </a:solidFill>
              </a:rPr>
              <a:t>The male head or leader of a family or tribe.</a:t>
            </a:r>
            <a:endParaRPr lang="en-IE" sz="2800" b="1" dirty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236296" y="188640"/>
            <a:ext cx="864096" cy="707886"/>
          </a:xfrm>
          <a:prstGeom prst="rect">
            <a:avLst/>
          </a:prstGeom>
          <a:solidFill>
            <a:schemeClr val="bg1"/>
          </a:solidFill>
          <a:ln w="571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IE" sz="2000" dirty="0">
                <a:latin typeface="+mj-lt"/>
              </a:rPr>
              <a:t>Week </a:t>
            </a:r>
            <a:r>
              <a:rPr lang="en-IE" sz="2000" dirty="0" smtClean="0">
                <a:latin typeface="+mj-lt"/>
              </a:rPr>
              <a:t>15D</a:t>
            </a:r>
            <a:endParaRPr lang="en-IE" sz="2000" dirty="0">
              <a:latin typeface="+mj-lt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6314668"/>
            <a:ext cx="1619672" cy="4103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0007052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7584" y="44624"/>
            <a:ext cx="7543800" cy="1676400"/>
          </a:xfrm>
        </p:spPr>
        <p:txBody>
          <a:bodyPr>
            <a:normAutofit/>
          </a:bodyPr>
          <a:lstStyle/>
          <a:p>
            <a:r>
              <a:rPr lang="en-IE" sz="9600" dirty="0" smtClean="0">
                <a:ln w="28575">
                  <a:solidFill>
                    <a:schemeClr val="bg1"/>
                  </a:solidFill>
                </a:ln>
              </a:rPr>
              <a:t>ENTOMBED</a:t>
            </a:r>
            <a:endParaRPr lang="en-IE" sz="9600" dirty="0">
              <a:ln w="28575">
                <a:solidFill>
                  <a:schemeClr val="bg1"/>
                </a:solidFill>
              </a:ln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762000" y="3140968"/>
            <a:ext cx="7554416" cy="2726432"/>
          </a:xfrm>
        </p:spPr>
        <p:txBody>
          <a:bodyPr>
            <a:noAutofit/>
          </a:bodyPr>
          <a:lstStyle/>
          <a:p>
            <a:r>
              <a:rPr lang="en-IE" sz="5000" dirty="0" smtClean="0"/>
              <a:t>The chief’s body was </a:t>
            </a:r>
            <a:r>
              <a:rPr lang="en-IE" sz="5400" b="1" dirty="0">
                <a:solidFill>
                  <a:schemeClr val="accent1"/>
                </a:solidFill>
              </a:rPr>
              <a:t>entombed</a:t>
            </a:r>
            <a:r>
              <a:rPr lang="en-IE" sz="5000" dirty="0" smtClean="0"/>
              <a:t> in a graveyard on the side of the hill.</a:t>
            </a:r>
            <a:endParaRPr lang="en-IE" sz="5000" dirty="0"/>
          </a:p>
        </p:txBody>
      </p:sp>
      <p:sp>
        <p:nvSpPr>
          <p:cNvPr id="5" name="TextBox 4"/>
          <p:cNvSpPr txBox="1"/>
          <p:nvPr/>
        </p:nvSpPr>
        <p:spPr>
          <a:xfrm>
            <a:off x="2020821" y="6381328"/>
            <a:ext cx="554461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>
                <a:latin typeface="Segoe Print" panose="02000600000000000000" pitchFamily="2" charset="0"/>
              </a:rPr>
              <a:t>© </a:t>
            </a:r>
            <a:r>
              <a:rPr lang="en-IE" sz="1200" b="1" dirty="0" err="1" smtClean="0">
                <a:latin typeface="Segoe Print" panose="02000600000000000000" pitchFamily="2" charset="0"/>
              </a:rPr>
              <a:t>Seomra</a:t>
            </a:r>
            <a:r>
              <a:rPr lang="en-IE" sz="1200" b="1" dirty="0" smtClean="0">
                <a:latin typeface="Segoe Print" panose="02000600000000000000" pitchFamily="2" charset="0"/>
              </a:rPr>
              <a:t> </a:t>
            </a:r>
            <a:r>
              <a:rPr lang="en-IE" sz="1200" b="1" dirty="0" err="1" smtClean="0">
                <a:latin typeface="Segoe Print" panose="02000600000000000000" pitchFamily="2" charset="0"/>
              </a:rPr>
              <a:t>Ranga</a:t>
            </a:r>
            <a:r>
              <a:rPr lang="en-IE" sz="1200" b="1" dirty="0" smtClean="0">
                <a:latin typeface="Segoe Print" panose="02000600000000000000" pitchFamily="2" charset="0"/>
              </a:rPr>
              <a:t> 2022 www.seomraranga.com</a:t>
            </a:r>
            <a:endParaRPr lang="en-IE" sz="1200" b="1" dirty="0">
              <a:latin typeface="Segoe Print" panose="02000600000000000000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71600" y="1700808"/>
            <a:ext cx="7200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2800" b="1" dirty="0" smtClean="0">
                <a:solidFill>
                  <a:schemeClr val="bg1"/>
                </a:solidFill>
              </a:rPr>
              <a:t>To place or bury in a tomb.</a:t>
            </a:r>
            <a:endParaRPr lang="en-IE" sz="2800" b="1" dirty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236296" y="188640"/>
            <a:ext cx="864096" cy="707886"/>
          </a:xfrm>
          <a:prstGeom prst="rect">
            <a:avLst/>
          </a:prstGeom>
          <a:solidFill>
            <a:schemeClr val="bg1"/>
          </a:solidFill>
          <a:ln w="571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IE" sz="2000" dirty="0">
                <a:latin typeface="+mj-lt"/>
              </a:rPr>
              <a:t>Week </a:t>
            </a:r>
            <a:r>
              <a:rPr lang="en-IE" sz="2000" dirty="0" smtClean="0">
                <a:latin typeface="+mj-lt"/>
              </a:rPr>
              <a:t>15E</a:t>
            </a:r>
            <a:endParaRPr lang="en-IE" sz="2000" dirty="0">
              <a:latin typeface="+mj-lt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6314668"/>
            <a:ext cx="1619672" cy="4103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7723387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E" sz="9600" dirty="0" smtClean="0"/>
              <a:t>WEEK 16</a:t>
            </a:r>
            <a:endParaRPr lang="en-IE" sz="9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IE" sz="4400" b="1" dirty="0" smtClean="0"/>
              <a:t>BAILIFF</a:t>
            </a:r>
          </a:p>
          <a:p>
            <a:r>
              <a:rPr lang="en-IE" sz="4400" b="1" dirty="0" smtClean="0"/>
              <a:t>PARCHMENT</a:t>
            </a:r>
          </a:p>
          <a:p>
            <a:r>
              <a:rPr lang="en-IE" sz="4400" b="1" dirty="0" smtClean="0"/>
              <a:t>PINING</a:t>
            </a:r>
          </a:p>
          <a:p>
            <a:r>
              <a:rPr lang="en-IE" sz="4400" b="1" dirty="0" smtClean="0"/>
              <a:t>CARTOGRAPHER</a:t>
            </a:r>
          </a:p>
          <a:p>
            <a:r>
              <a:rPr lang="en-IE" sz="4400" b="1" dirty="0" smtClean="0"/>
              <a:t>DENTURES</a:t>
            </a:r>
            <a:endParaRPr lang="en-IE" sz="44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2051720" y="6381328"/>
            <a:ext cx="554461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>
                <a:latin typeface="Segoe Print" panose="02000600000000000000" pitchFamily="2" charset="0"/>
              </a:rPr>
              <a:t>© </a:t>
            </a:r>
            <a:r>
              <a:rPr lang="en-IE" sz="1200" b="1" dirty="0" err="1" smtClean="0">
                <a:latin typeface="Segoe Print" panose="02000600000000000000" pitchFamily="2" charset="0"/>
              </a:rPr>
              <a:t>Seomra</a:t>
            </a:r>
            <a:r>
              <a:rPr lang="en-IE" sz="1200" b="1" dirty="0" smtClean="0">
                <a:latin typeface="Segoe Print" panose="02000600000000000000" pitchFamily="2" charset="0"/>
              </a:rPr>
              <a:t> </a:t>
            </a:r>
            <a:r>
              <a:rPr lang="en-IE" sz="1200" b="1" dirty="0" err="1" smtClean="0">
                <a:latin typeface="Segoe Print" panose="02000600000000000000" pitchFamily="2" charset="0"/>
              </a:rPr>
              <a:t>Ranga</a:t>
            </a:r>
            <a:r>
              <a:rPr lang="en-IE" sz="1200" b="1" dirty="0" smtClean="0">
                <a:latin typeface="Segoe Print" panose="02000600000000000000" pitchFamily="2" charset="0"/>
              </a:rPr>
              <a:t> 2022 www.seomraranga.com</a:t>
            </a:r>
            <a:endParaRPr lang="en-IE" sz="1200" b="1" dirty="0">
              <a:latin typeface="Segoe Print" panose="02000600000000000000" pitchFamily="2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6314668"/>
            <a:ext cx="1619672" cy="4103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76009766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7584" y="44624"/>
            <a:ext cx="7543800" cy="1676400"/>
          </a:xfrm>
        </p:spPr>
        <p:txBody>
          <a:bodyPr>
            <a:normAutofit/>
          </a:bodyPr>
          <a:lstStyle/>
          <a:p>
            <a:r>
              <a:rPr lang="en-IE" sz="9600" dirty="0" smtClean="0">
                <a:ln w="28575">
                  <a:solidFill>
                    <a:schemeClr val="bg1"/>
                  </a:solidFill>
                </a:ln>
              </a:rPr>
              <a:t>BAILIFF</a:t>
            </a:r>
            <a:endParaRPr lang="en-IE" sz="9600" dirty="0">
              <a:ln w="28575">
                <a:solidFill>
                  <a:schemeClr val="bg1"/>
                </a:solidFill>
              </a:ln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762000" y="3140968"/>
            <a:ext cx="7554416" cy="2726432"/>
          </a:xfrm>
        </p:spPr>
        <p:txBody>
          <a:bodyPr>
            <a:noAutofit/>
          </a:bodyPr>
          <a:lstStyle/>
          <a:p>
            <a:r>
              <a:rPr lang="en-IE" sz="5000" dirty="0" smtClean="0"/>
              <a:t>The </a:t>
            </a:r>
            <a:r>
              <a:rPr lang="en-IE" sz="5400" b="1" dirty="0">
                <a:solidFill>
                  <a:schemeClr val="accent1"/>
                </a:solidFill>
              </a:rPr>
              <a:t>bailiff</a:t>
            </a:r>
            <a:r>
              <a:rPr lang="en-IE" sz="5000" dirty="0" smtClean="0"/>
              <a:t> announced that the court session was about to commence.</a:t>
            </a:r>
            <a:endParaRPr lang="en-IE" sz="5000" dirty="0"/>
          </a:p>
        </p:txBody>
      </p:sp>
      <p:sp>
        <p:nvSpPr>
          <p:cNvPr id="5" name="TextBox 4"/>
          <p:cNvSpPr txBox="1"/>
          <p:nvPr/>
        </p:nvSpPr>
        <p:spPr>
          <a:xfrm>
            <a:off x="2020821" y="6381328"/>
            <a:ext cx="554461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>
                <a:latin typeface="Segoe Print" panose="02000600000000000000" pitchFamily="2" charset="0"/>
              </a:rPr>
              <a:t>© </a:t>
            </a:r>
            <a:r>
              <a:rPr lang="en-IE" sz="1200" b="1" dirty="0" err="1" smtClean="0">
                <a:latin typeface="Segoe Print" panose="02000600000000000000" pitchFamily="2" charset="0"/>
              </a:rPr>
              <a:t>Seomra</a:t>
            </a:r>
            <a:r>
              <a:rPr lang="en-IE" sz="1200" b="1" dirty="0" smtClean="0">
                <a:latin typeface="Segoe Print" panose="02000600000000000000" pitchFamily="2" charset="0"/>
              </a:rPr>
              <a:t> </a:t>
            </a:r>
            <a:r>
              <a:rPr lang="en-IE" sz="1200" b="1" dirty="0" err="1" smtClean="0">
                <a:latin typeface="Segoe Print" panose="02000600000000000000" pitchFamily="2" charset="0"/>
              </a:rPr>
              <a:t>Ranga</a:t>
            </a:r>
            <a:r>
              <a:rPr lang="en-IE" sz="1200" b="1" dirty="0" smtClean="0">
                <a:latin typeface="Segoe Print" panose="02000600000000000000" pitchFamily="2" charset="0"/>
              </a:rPr>
              <a:t> 2022 www.seomraranga.com</a:t>
            </a:r>
            <a:endParaRPr lang="en-IE" sz="1200" b="1" dirty="0">
              <a:latin typeface="Segoe Print" panose="02000600000000000000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71600" y="1700808"/>
            <a:ext cx="72008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2800" b="1" dirty="0" smtClean="0">
                <a:solidFill>
                  <a:schemeClr val="bg1"/>
                </a:solidFill>
              </a:rPr>
              <a:t>A court official, like a sheriff’s deputy, who keeps order, looks after prisoners etc.</a:t>
            </a:r>
            <a:endParaRPr lang="en-IE" sz="2800" b="1" dirty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236296" y="188640"/>
            <a:ext cx="864096" cy="707886"/>
          </a:xfrm>
          <a:prstGeom prst="rect">
            <a:avLst/>
          </a:prstGeom>
          <a:solidFill>
            <a:schemeClr val="bg1"/>
          </a:solidFill>
          <a:ln w="571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IE" sz="2000" dirty="0">
                <a:latin typeface="+mj-lt"/>
              </a:rPr>
              <a:t>Week </a:t>
            </a:r>
            <a:r>
              <a:rPr lang="en-IE" sz="2000" dirty="0" smtClean="0">
                <a:latin typeface="+mj-lt"/>
              </a:rPr>
              <a:t>16A</a:t>
            </a:r>
            <a:endParaRPr lang="en-IE" sz="2000" dirty="0">
              <a:latin typeface="+mj-lt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6314668"/>
            <a:ext cx="1619672" cy="4103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9698638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7584" y="44624"/>
            <a:ext cx="7543800" cy="1676400"/>
          </a:xfrm>
        </p:spPr>
        <p:txBody>
          <a:bodyPr>
            <a:normAutofit/>
          </a:bodyPr>
          <a:lstStyle/>
          <a:p>
            <a:r>
              <a:rPr lang="en-IE" sz="9600" dirty="0" smtClean="0">
                <a:ln w="28575">
                  <a:solidFill>
                    <a:schemeClr val="bg1"/>
                  </a:solidFill>
                </a:ln>
              </a:rPr>
              <a:t>PARCHMENT</a:t>
            </a:r>
            <a:endParaRPr lang="en-IE" sz="9600" dirty="0">
              <a:ln w="28575">
                <a:solidFill>
                  <a:schemeClr val="bg1"/>
                </a:solidFill>
              </a:ln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762000" y="3140968"/>
            <a:ext cx="7554416" cy="2726432"/>
          </a:xfrm>
        </p:spPr>
        <p:txBody>
          <a:bodyPr>
            <a:noAutofit/>
          </a:bodyPr>
          <a:lstStyle/>
          <a:p>
            <a:r>
              <a:rPr lang="en-IE" sz="5000" dirty="0" smtClean="0"/>
              <a:t>The new law was presented to parliament printed on a special </a:t>
            </a:r>
            <a:r>
              <a:rPr lang="en-IE" sz="5400" b="1" dirty="0">
                <a:solidFill>
                  <a:schemeClr val="accent1"/>
                </a:solidFill>
              </a:rPr>
              <a:t>parchment</a:t>
            </a:r>
            <a:r>
              <a:rPr lang="en-IE" sz="5000" dirty="0" smtClean="0"/>
              <a:t>.</a:t>
            </a:r>
            <a:endParaRPr lang="en-IE" sz="5000" dirty="0"/>
          </a:p>
        </p:txBody>
      </p:sp>
      <p:sp>
        <p:nvSpPr>
          <p:cNvPr id="5" name="TextBox 4"/>
          <p:cNvSpPr txBox="1"/>
          <p:nvPr/>
        </p:nvSpPr>
        <p:spPr>
          <a:xfrm>
            <a:off x="2020821" y="6381328"/>
            <a:ext cx="554461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>
                <a:latin typeface="Segoe Print" panose="02000600000000000000" pitchFamily="2" charset="0"/>
              </a:rPr>
              <a:t>© </a:t>
            </a:r>
            <a:r>
              <a:rPr lang="en-IE" sz="1200" b="1" dirty="0" err="1" smtClean="0">
                <a:latin typeface="Segoe Print" panose="02000600000000000000" pitchFamily="2" charset="0"/>
              </a:rPr>
              <a:t>Seomra</a:t>
            </a:r>
            <a:r>
              <a:rPr lang="en-IE" sz="1200" b="1" dirty="0" smtClean="0">
                <a:latin typeface="Segoe Print" panose="02000600000000000000" pitchFamily="2" charset="0"/>
              </a:rPr>
              <a:t> </a:t>
            </a:r>
            <a:r>
              <a:rPr lang="en-IE" sz="1200" b="1" dirty="0" err="1" smtClean="0">
                <a:latin typeface="Segoe Print" panose="02000600000000000000" pitchFamily="2" charset="0"/>
              </a:rPr>
              <a:t>Ranga</a:t>
            </a:r>
            <a:r>
              <a:rPr lang="en-IE" sz="1200" b="1" dirty="0" smtClean="0">
                <a:latin typeface="Segoe Print" panose="02000600000000000000" pitchFamily="2" charset="0"/>
              </a:rPr>
              <a:t> 2022 www.seomraranga.com</a:t>
            </a:r>
            <a:endParaRPr lang="en-IE" sz="1200" b="1" dirty="0">
              <a:latin typeface="Segoe Print" panose="02000600000000000000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71600" y="1700808"/>
            <a:ext cx="72008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2800" b="1" dirty="0" smtClean="0">
                <a:solidFill>
                  <a:schemeClr val="bg1"/>
                </a:solidFill>
              </a:rPr>
              <a:t>A manuscript or document written on material made from sheep or goat skin.</a:t>
            </a:r>
            <a:endParaRPr lang="en-IE" sz="2800" b="1" dirty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236296" y="188640"/>
            <a:ext cx="864096" cy="707886"/>
          </a:xfrm>
          <a:prstGeom prst="rect">
            <a:avLst/>
          </a:prstGeom>
          <a:solidFill>
            <a:schemeClr val="bg1"/>
          </a:solidFill>
          <a:ln w="571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IE" sz="2000" dirty="0">
                <a:latin typeface="+mj-lt"/>
              </a:rPr>
              <a:t>Week </a:t>
            </a:r>
            <a:r>
              <a:rPr lang="en-IE" sz="2000" dirty="0" smtClean="0">
                <a:latin typeface="+mj-lt"/>
              </a:rPr>
              <a:t>16B</a:t>
            </a:r>
            <a:endParaRPr lang="en-IE" sz="2000" dirty="0">
              <a:latin typeface="+mj-lt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6314668"/>
            <a:ext cx="1619672" cy="4103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7926976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7584" y="44624"/>
            <a:ext cx="7543800" cy="1676400"/>
          </a:xfrm>
        </p:spPr>
        <p:txBody>
          <a:bodyPr>
            <a:normAutofit/>
          </a:bodyPr>
          <a:lstStyle/>
          <a:p>
            <a:r>
              <a:rPr lang="en-IE" sz="9600" dirty="0" smtClean="0">
                <a:ln w="28575">
                  <a:solidFill>
                    <a:schemeClr val="bg1"/>
                  </a:solidFill>
                </a:ln>
              </a:rPr>
              <a:t>PINING</a:t>
            </a:r>
            <a:endParaRPr lang="en-IE" sz="9600" dirty="0">
              <a:ln w="28575">
                <a:solidFill>
                  <a:schemeClr val="bg1"/>
                </a:solidFill>
              </a:ln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762000" y="3140968"/>
            <a:ext cx="7554416" cy="2726432"/>
          </a:xfrm>
        </p:spPr>
        <p:txBody>
          <a:bodyPr>
            <a:noAutofit/>
          </a:bodyPr>
          <a:lstStyle/>
          <a:p>
            <a:r>
              <a:rPr lang="en-IE" sz="5000" dirty="0" smtClean="0"/>
              <a:t>The young man was </a:t>
            </a:r>
            <a:r>
              <a:rPr lang="en-IE" sz="5400" b="1" dirty="0">
                <a:solidFill>
                  <a:schemeClr val="accent1"/>
                </a:solidFill>
              </a:rPr>
              <a:t>pining</a:t>
            </a:r>
            <a:r>
              <a:rPr lang="en-IE" sz="5000" dirty="0" smtClean="0"/>
              <a:t> for his wife who had been missing for a week.</a:t>
            </a:r>
            <a:endParaRPr lang="en-IE" sz="5000" dirty="0"/>
          </a:p>
        </p:txBody>
      </p:sp>
      <p:sp>
        <p:nvSpPr>
          <p:cNvPr id="5" name="TextBox 4"/>
          <p:cNvSpPr txBox="1"/>
          <p:nvPr/>
        </p:nvSpPr>
        <p:spPr>
          <a:xfrm>
            <a:off x="2020821" y="6381328"/>
            <a:ext cx="554461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>
                <a:latin typeface="Segoe Print" panose="02000600000000000000" pitchFamily="2" charset="0"/>
              </a:rPr>
              <a:t>© </a:t>
            </a:r>
            <a:r>
              <a:rPr lang="en-IE" sz="1200" b="1" dirty="0" err="1" smtClean="0">
                <a:latin typeface="Segoe Print" panose="02000600000000000000" pitchFamily="2" charset="0"/>
              </a:rPr>
              <a:t>Seomra</a:t>
            </a:r>
            <a:r>
              <a:rPr lang="en-IE" sz="1200" b="1" dirty="0" smtClean="0">
                <a:latin typeface="Segoe Print" panose="02000600000000000000" pitchFamily="2" charset="0"/>
              </a:rPr>
              <a:t> </a:t>
            </a:r>
            <a:r>
              <a:rPr lang="en-IE" sz="1200" b="1" dirty="0" err="1" smtClean="0">
                <a:latin typeface="Segoe Print" panose="02000600000000000000" pitchFamily="2" charset="0"/>
              </a:rPr>
              <a:t>Ranga</a:t>
            </a:r>
            <a:r>
              <a:rPr lang="en-IE" sz="1200" b="1" dirty="0" smtClean="0">
                <a:latin typeface="Segoe Print" panose="02000600000000000000" pitchFamily="2" charset="0"/>
              </a:rPr>
              <a:t> 2022 www.seomraranga.com</a:t>
            </a:r>
            <a:endParaRPr lang="en-IE" sz="1200" b="1" dirty="0">
              <a:latin typeface="Segoe Print" panose="02000600000000000000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71600" y="1700808"/>
            <a:ext cx="72008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2800" b="1" dirty="0" smtClean="0">
                <a:solidFill>
                  <a:schemeClr val="bg1"/>
                </a:solidFill>
              </a:rPr>
              <a:t>Longing eagerly or yearning for something or someone.</a:t>
            </a:r>
            <a:endParaRPr lang="en-IE" sz="2800" b="1" dirty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236296" y="188640"/>
            <a:ext cx="864096" cy="707886"/>
          </a:xfrm>
          <a:prstGeom prst="rect">
            <a:avLst/>
          </a:prstGeom>
          <a:solidFill>
            <a:schemeClr val="bg1"/>
          </a:solidFill>
          <a:ln w="571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IE" sz="2000" dirty="0">
                <a:latin typeface="+mj-lt"/>
              </a:rPr>
              <a:t>Week </a:t>
            </a:r>
            <a:r>
              <a:rPr lang="en-IE" sz="2000" dirty="0" smtClean="0">
                <a:latin typeface="+mj-lt"/>
              </a:rPr>
              <a:t>16C</a:t>
            </a:r>
            <a:endParaRPr lang="en-IE" sz="2000" dirty="0">
              <a:latin typeface="+mj-lt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6314668"/>
            <a:ext cx="1619672" cy="4103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4364288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7584" y="44624"/>
            <a:ext cx="7543800" cy="1676400"/>
          </a:xfrm>
        </p:spPr>
        <p:txBody>
          <a:bodyPr>
            <a:normAutofit/>
          </a:bodyPr>
          <a:lstStyle/>
          <a:p>
            <a:r>
              <a:rPr lang="en-IE" sz="7200" dirty="0" smtClean="0">
                <a:ln w="28575">
                  <a:solidFill>
                    <a:schemeClr val="bg1"/>
                  </a:solidFill>
                </a:ln>
              </a:rPr>
              <a:t>CARTOGRAPHER</a:t>
            </a:r>
            <a:endParaRPr lang="en-IE" sz="7200" dirty="0">
              <a:ln w="28575">
                <a:solidFill>
                  <a:schemeClr val="bg1"/>
                </a:solidFill>
              </a:ln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762000" y="3140968"/>
            <a:ext cx="7554416" cy="2726432"/>
          </a:xfrm>
        </p:spPr>
        <p:txBody>
          <a:bodyPr>
            <a:noAutofit/>
          </a:bodyPr>
          <a:lstStyle/>
          <a:p>
            <a:r>
              <a:rPr lang="en-IE" sz="5000" dirty="0" smtClean="0"/>
              <a:t>The owner asked the </a:t>
            </a:r>
            <a:r>
              <a:rPr lang="en-IE" sz="5400" b="1" dirty="0">
                <a:solidFill>
                  <a:schemeClr val="accent1"/>
                </a:solidFill>
              </a:rPr>
              <a:t>cartographer</a:t>
            </a:r>
            <a:r>
              <a:rPr lang="en-IE" sz="5000" dirty="0" smtClean="0"/>
              <a:t> for the original map of the estate.</a:t>
            </a:r>
            <a:endParaRPr lang="en-IE" sz="5000" dirty="0"/>
          </a:p>
        </p:txBody>
      </p:sp>
      <p:sp>
        <p:nvSpPr>
          <p:cNvPr id="5" name="TextBox 4"/>
          <p:cNvSpPr txBox="1"/>
          <p:nvPr/>
        </p:nvSpPr>
        <p:spPr>
          <a:xfrm>
            <a:off x="2020821" y="6381328"/>
            <a:ext cx="554461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>
                <a:latin typeface="Segoe Print" panose="02000600000000000000" pitchFamily="2" charset="0"/>
              </a:rPr>
              <a:t>© </a:t>
            </a:r>
            <a:r>
              <a:rPr lang="en-IE" sz="1200" b="1" dirty="0" err="1" smtClean="0">
                <a:latin typeface="Segoe Print" panose="02000600000000000000" pitchFamily="2" charset="0"/>
              </a:rPr>
              <a:t>Seomra</a:t>
            </a:r>
            <a:r>
              <a:rPr lang="en-IE" sz="1200" b="1" dirty="0" smtClean="0">
                <a:latin typeface="Segoe Print" panose="02000600000000000000" pitchFamily="2" charset="0"/>
              </a:rPr>
              <a:t> </a:t>
            </a:r>
            <a:r>
              <a:rPr lang="en-IE" sz="1200" b="1" dirty="0" err="1" smtClean="0">
                <a:latin typeface="Segoe Print" panose="02000600000000000000" pitchFamily="2" charset="0"/>
              </a:rPr>
              <a:t>Ranga</a:t>
            </a:r>
            <a:r>
              <a:rPr lang="en-IE" sz="1200" b="1" dirty="0" smtClean="0">
                <a:latin typeface="Segoe Print" panose="02000600000000000000" pitchFamily="2" charset="0"/>
              </a:rPr>
              <a:t> 2022 www.seomraranga.com</a:t>
            </a:r>
            <a:endParaRPr lang="en-IE" sz="1200" b="1" dirty="0">
              <a:latin typeface="Segoe Print" panose="02000600000000000000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71600" y="1700808"/>
            <a:ext cx="7200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2800" b="1" dirty="0" smtClean="0">
                <a:solidFill>
                  <a:schemeClr val="bg1"/>
                </a:solidFill>
              </a:rPr>
              <a:t>A person who makes or draws maps.</a:t>
            </a:r>
            <a:endParaRPr lang="en-IE" sz="2800" b="1" dirty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236296" y="188640"/>
            <a:ext cx="864096" cy="707886"/>
          </a:xfrm>
          <a:prstGeom prst="rect">
            <a:avLst/>
          </a:prstGeom>
          <a:solidFill>
            <a:schemeClr val="bg1"/>
          </a:solidFill>
          <a:ln w="571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IE" sz="2000" dirty="0">
                <a:latin typeface="+mj-lt"/>
              </a:rPr>
              <a:t>Week </a:t>
            </a:r>
            <a:r>
              <a:rPr lang="en-IE" sz="2000" dirty="0" smtClean="0">
                <a:latin typeface="+mj-lt"/>
              </a:rPr>
              <a:t>16D</a:t>
            </a:r>
            <a:endParaRPr lang="en-IE" sz="2000" dirty="0">
              <a:latin typeface="+mj-lt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6314668"/>
            <a:ext cx="1619672" cy="4103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376606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7584" y="44624"/>
            <a:ext cx="7543800" cy="1676400"/>
          </a:xfrm>
        </p:spPr>
        <p:txBody>
          <a:bodyPr>
            <a:normAutofit/>
          </a:bodyPr>
          <a:lstStyle/>
          <a:p>
            <a:r>
              <a:rPr lang="en-IE" sz="9600" dirty="0" smtClean="0">
                <a:ln w="28575">
                  <a:solidFill>
                    <a:schemeClr val="bg1"/>
                  </a:solidFill>
                </a:ln>
              </a:rPr>
              <a:t>DENTURES</a:t>
            </a:r>
            <a:endParaRPr lang="en-IE" sz="9600" dirty="0">
              <a:ln w="28575">
                <a:solidFill>
                  <a:schemeClr val="bg1"/>
                </a:solidFill>
              </a:ln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762000" y="3140968"/>
            <a:ext cx="7554416" cy="2726432"/>
          </a:xfrm>
        </p:spPr>
        <p:txBody>
          <a:bodyPr>
            <a:noAutofit/>
          </a:bodyPr>
          <a:lstStyle/>
          <a:p>
            <a:r>
              <a:rPr lang="en-IE" sz="5000" dirty="0" smtClean="0"/>
              <a:t>Her granny removed her </a:t>
            </a:r>
            <a:r>
              <a:rPr lang="en-IE" sz="5400" b="1" dirty="0">
                <a:solidFill>
                  <a:schemeClr val="accent1"/>
                </a:solidFill>
              </a:rPr>
              <a:t>dentures</a:t>
            </a:r>
            <a:r>
              <a:rPr lang="en-IE" sz="5000" dirty="0" smtClean="0"/>
              <a:t> and placed them in a glass before bedtime.</a:t>
            </a:r>
            <a:endParaRPr lang="en-IE" sz="5000" dirty="0"/>
          </a:p>
        </p:txBody>
      </p:sp>
      <p:sp>
        <p:nvSpPr>
          <p:cNvPr id="5" name="TextBox 4"/>
          <p:cNvSpPr txBox="1"/>
          <p:nvPr/>
        </p:nvSpPr>
        <p:spPr>
          <a:xfrm>
            <a:off x="2020821" y="6381328"/>
            <a:ext cx="554461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>
                <a:latin typeface="Segoe Print" panose="02000600000000000000" pitchFamily="2" charset="0"/>
              </a:rPr>
              <a:t>© </a:t>
            </a:r>
            <a:r>
              <a:rPr lang="en-IE" sz="1200" b="1" dirty="0" err="1" smtClean="0">
                <a:latin typeface="Segoe Print" panose="02000600000000000000" pitchFamily="2" charset="0"/>
              </a:rPr>
              <a:t>Seomra</a:t>
            </a:r>
            <a:r>
              <a:rPr lang="en-IE" sz="1200" b="1" dirty="0" smtClean="0">
                <a:latin typeface="Segoe Print" panose="02000600000000000000" pitchFamily="2" charset="0"/>
              </a:rPr>
              <a:t> </a:t>
            </a:r>
            <a:r>
              <a:rPr lang="en-IE" sz="1200" b="1" dirty="0" err="1" smtClean="0">
                <a:latin typeface="Segoe Print" panose="02000600000000000000" pitchFamily="2" charset="0"/>
              </a:rPr>
              <a:t>Ranga</a:t>
            </a:r>
            <a:r>
              <a:rPr lang="en-IE" sz="1200" b="1" dirty="0" smtClean="0">
                <a:latin typeface="Segoe Print" panose="02000600000000000000" pitchFamily="2" charset="0"/>
              </a:rPr>
              <a:t> 2022 www.seomraranga.com</a:t>
            </a:r>
            <a:endParaRPr lang="en-IE" sz="1200" b="1" dirty="0">
              <a:latin typeface="Segoe Print" panose="02000600000000000000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71600" y="1700808"/>
            <a:ext cx="72008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2800" b="1" dirty="0" smtClean="0">
                <a:solidFill>
                  <a:schemeClr val="bg1"/>
                </a:solidFill>
              </a:rPr>
              <a:t>A removable artificial replacement for one or more teeth.</a:t>
            </a:r>
            <a:endParaRPr lang="en-IE" sz="2800" b="1" dirty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236296" y="188640"/>
            <a:ext cx="864096" cy="707886"/>
          </a:xfrm>
          <a:prstGeom prst="rect">
            <a:avLst/>
          </a:prstGeom>
          <a:solidFill>
            <a:schemeClr val="bg1"/>
          </a:solidFill>
          <a:ln w="571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IE" sz="2000" dirty="0">
                <a:latin typeface="+mj-lt"/>
              </a:rPr>
              <a:t>Week </a:t>
            </a:r>
            <a:r>
              <a:rPr lang="en-IE" sz="2000" dirty="0" smtClean="0">
                <a:latin typeface="+mj-lt"/>
              </a:rPr>
              <a:t>16E</a:t>
            </a:r>
            <a:endParaRPr lang="en-IE" sz="2000" dirty="0">
              <a:latin typeface="+mj-lt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6314668"/>
            <a:ext cx="1619672" cy="4103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7381966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E" sz="9600" dirty="0" smtClean="0"/>
              <a:t>WEEK 17</a:t>
            </a:r>
            <a:endParaRPr lang="en-IE" sz="9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IE" sz="4400" b="1" dirty="0" smtClean="0"/>
              <a:t>PARODY</a:t>
            </a:r>
          </a:p>
          <a:p>
            <a:r>
              <a:rPr lang="en-IE" sz="4400" b="1" dirty="0" smtClean="0"/>
              <a:t>RAVINE</a:t>
            </a:r>
          </a:p>
          <a:p>
            <a:r>
              <a:rPr lang="en-IE" sz="4400" b="1" dirty="0" smtClean="0"/>
              <a:t>ETHOS</a:t>
            </a:r>
          </a:p>
          <a:p>
            <a:r>
              <a:rPr lang="en-IE" sz="4400" b="1" dirty="0" smtClean="0"/>
              <a:t>FEMUR</a:t>
            </a:r>
          </a:p>
          <a:p>
            <a:r>
              <a:rPr lang="en-IE" sz="4400" b="1" dirty="0" smtClean="0"/>
              <a:t>WIELD</a:t>
            </a:r>
            <a:endParaRPr lang="en-IE" sz="44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2051720" y="6381328"/>
            <a:ext cx="554461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>
                <a:latin typeface="Segoe Print" panose="02000600000000000000" pitchFamily="2" charset="0"/>
              </a:rPr>
              <a:t>© </a:t>
            </a:r>
            <a:r>
              <a:rPr lang="en-IE" sz="1200" b="1" dirty="0" err="1" smtClean="0">
                <a:latin typeface="Segoe Print" panose="02000600000000000000" pitchFamily="2" charset="0"/>
              </a:rPr>
              <a:t>Seomra</a:t>
            </a:r>
            <a:r>
              <a:rPr lang="en-IE" sz="1200" b="1" dirty="0" smtClean="0">
                <a:latin typeface="Segoe Print" panose="02000600000000000000" pitchFamily="2" charset="0"/>
              </a:rPr>
              <a:t> </a:t>
            </a:r>
            <a:r>
              <a:rPr lang="en-IE" sz="1200" b="1" dirty="0" err="1" smtClean="0">
                <a:latin typeface="Segoe Print" panose="02000600000000000000" pitchFamily="2" charset="0"/>
              </a:rPr>
              <a:t>Ranga</a:t>
            </a:r>
            <a:r>
              <a:rPr lang="en-IE" sz="1200" b="1" dirty="0" smtClean="0">
                <a:latin typeface="Segoe Print" panose="02000600000000000000" pitchFamily="2" charset="0"/>
              </a:rPr>
              <a:t> 2022 www.seomraranga.com</a:t>
            </a:r>
            <a:endParaRPr lang="en-IE" sz="1200" b="1" dirty="0">
              <a:latin typeface="Segoe Print" panose="02000600000000000000" pitchFamily="2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6314668"/>
            <a:ext cx="1619672" cy="4103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8000472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7584" y="44624"/>
            <a:ext cx="7543800" cy="1676400"/>
          </a:xfrm>
        </p:spPr>
        <p:txBody>
          <a:bodyPr>
            <a:normAutofit/>
          </a:bodyPr>
          <a:lstStyle/>
          <a:p>
            <a:r>
              <a:rPr lang="en-IE" sz="9600" dirty="0" smtClean="0">
                <a:ln w="28575">
                  <a:solidFill>
                    <a:schemeClr val="bg1"/>
                  </a:solidFill>
                </a:ln>
              </a:rPr>
              <a:t>PARODY</a:t>
            </a:r>
            <a:endParaRPr lang="en-IE" sz="9600" dirty="0">
              <a:ln w="28575">
                <a:solidFill>
                  <a:schemeClr val="bg1"/>
                </a:solidFill>
              </a:ln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762000" y="3140968"/>
            <a:ext cx="7554416" cy="2726432"/>
          </a:xfrm>
        </p:spPr>
        <p:txBody>
          <a:bodyPr>
            <a:noAutofit/>
          </a:bodyPr>
          <a:lstStyle/>
          <a:p>
            <a:r>
              <a:rPr lang="en-IE" sz="5000" dirty="0" smtClean="0"/>
              <a:t>The newspaper published a </a:t>
            </a:r>
            <a:r>
              <a:rPr lang="en-IE" sz="5400" b="1" dirty="0">
                <a:solidFill>
                  <a:schemeClr val="accent1"/>
                </a:solidFill>
              </a:rPr>
              <a:t>parody</a:t>
            </a:r>
            <a:r>
              <a:rPr lang="en-IE" sz="5000" dirty="0" smtClean="0"/>
              <a:t> of the politician’s speech the following day.</a:t>
            </a:r>
            <a:endParaRPr lang="en-IE" sz="5000" dirty="0"/>
          </a:p>
        </p:txBody>
      </p:sp>
      <p:sp>
        <p:nvSpPr>
          <p:cNvPr id="5" name="TextBox 4"/>
          <p:cNvSpPr txBox="1"/>
          <p:nvPr/>
        </p:nvSpPr>
        <p:spPr>
          <a:xfrm>
            <a:off x="2020821" y="6381328"/>
            <a:ext cx="554461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>
                <a:latin typeface="Segoe Print" panose="02000600000000000000" pitchFamily="2" charset="0"/>
              </a:rPr>
              <a:t>© </a:t>
            </a:r>
            <a:r>
              <a:rPr lang="en-IE" sz="1200" b="1" dirty="0" err="1" smtClean="0">
                <a:latin typeface="Segoe Print" panose="02000600000000000000" pitchFamily="2" charset="0"/>
              </a:rPr>
              <a:t>Seomra</a:t>
            </a:r>
            <a:r>
              <a:rPr lang="en-IE" sz="1200" b="1" dirty="0" smtClean="0">
                <a:latin typeface="Segoe Print" panose="02000600000000000000" pitchFamily="2" charset="0"/>
              </a:rPr>
              <a:t> </a:t>
            </a:r>
            <a:r>
              <a:rPr lang="en-IE" sz="1200" b="1" dirty="0" err="1" smtClean="0">
                <a:latin typeface="Segoe Print" panose="02000600000000000000" pitchFamily="2" charset="0"/>
              </a:rPr>
              <a:t>Ranga</a:t>
            </a:r>
            <a:r>
              <a:rPr lang="en-IE" sz="1200" b="1" dirty="0" smtClean="0">
                <a:latin typeface="Segoe Print" panose="02000600000000000000" pitchFamily="2" charset="0"/>
              </a:rPr>
              <a:t> 2022 www.seomraranga.com</a:t>
            </a:r>
            <a:endParaRPr lang="en-IE" sz="1200" b="1" dirty="0">
              <a:latin typeface="Segoe Print" panose="02000600000000000000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71600" y="1700808"/>
            <a:ext cx="72008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2800" b="1" dirty="0" smtClean="0">
                <a:solidFill>
                  <a:schemeClr val="bg1"/>
                </a:solidFill>
              </a:rPr>
              <a:t>A humorous, exaggerated imitation of an author or a piece of writing.</a:t>
            </a:r>
            <a:endParaRPr lang="en-IE" sz="2800" b="1" dirty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236296" y="188640"/>
            <a:ext cx="864096" cy="707886"/>
          </a:xfrm>
          <a:prstGeom prst="rect">
            <a:avLst/>
          </a:prstGeom>
          <a:solidFill>
            <a:schemeClr val="bg1"/>
          </a:solidFill>
          <a:ln w="571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IE" sz="2000" dirty="0">
                <a:latin typeface="+mj-lt"/>
              </a:rPr>
              <a:t>Week </a:t>
            </a:r>
            <a:r>
              <a:rPr lang="en-IE" sz="2000" dirty="0" smtClean="0">
                <a:latin typeface="+mj-lt"/>
              </a:rPr>
              <a:t>17A</a:t>
            </a:r>
            <a:endParaRPr lang="en-IE" sz="2000" dirty="0">
              <a:latin typeface="+mj-lt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6314668"/>
            <a:ext cx="1619672" cy="4103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176789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NewsPrint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NewsPrint">
      <a:majorFont>
        <a:latin typeface="Impact"/>
        <a:ea typeface=""/>
        <a:cs typeface=""/>
        <a:font script="Jpan" typeface="HGP創英角ｺﾞｼｯｸUB"/>
        <a:font script="Hang" typeface="HY견고딕"/>
        <a:font script="Hans" typeface="微软雅黑"/>
        <a:font script="Hant" typeface="微軟正黑體"/>
        <a:font script="Arab" typeface="Tahoma"/>
        <a:font script="Hebr" typeface="To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NewsPrint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Newsprint</Template>
  <TotalTime>2626</TotalTime>
  <Words>5933</Words>
  <Application>Microsoft Office PowerPoint</Application>
  <PresentationFormat>On-screen Show (4:3)</PresentationFormat>
  <Paragraphs>1039</Paragraphs>
  <Slides>194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194</vt:i4>
      </vt:variant>
    </vt:vector>
  </HeadingPairs>
  <TitlesOfParts>
    <vt:vector size="195" baseType="lpstr">
      <vt:lpstr>NewsPrint</vt:lpstr>
      <vt:lpstr>Word of the Day</vt:lpstr>
      <vt:lpstr>WEEK 1</vt:lpstr>
      <vt:lpstr>AUDITORY</vt:lpstr>
      <vt:lpstr>UNIQUE</vt:lpstr>
      <vt:lpstr>TRILOGY</vt:lpstr>
      <vt:lpstr>ANOINT</vt:lpstr>
      <vt:lpstr>IMMIGRANT</vt:lpstr>
      <vt:lpstr>WEEK 2</vt:lpstr>
      <vt:lpstr>RESISTANT</vt:lpstr>
      <vt:lpstr>SPECIES</vt:lpstr>
      <vt:lpstr>SLOUCH</vt:lpstr>
      <vt:lpstr>PRANCE</vt:lpstr>
      <vt:lpstr>CRITICISM</vt:lpstr>
      <vt:lpstr>WEEK 3</vt:lpstr>
      <vt:lpstr>SPECULATE</vt:lpstr>
      <vt:lpstr>CLUMP</vt:lpstr>
      <vt:lpstr>SCALPEL</vt:lpstr>
      <vt:lpstr>THROTTLE</vt:lpstr>
      <vt:lpstr>JOURNALIST</vt:lpstr>
      <vt:lpstr>WEEK 4</vt:lpstr>
      <vt:lpstr>CHATTERBOX</vt:lpstr>
      <vt:lpstr>HAVERSACK</vt:lpstr>
      <vt:lpstr>PARADOX</vt:lpstr>
      <vt:lpstr>WARRANT</vt:lpstr>
      <vt:lpstr>QUILL</vt:lpstr>
      <vt:lpstr>WEEK 5</vt:lpstr>
      <vt:lpstr>UNISON</vt:lpstr>
      <vt:lpstr>AUTOPSY</vt:lpstr>
      <vt:lpstr>BICENTENARY</vt:lpstr>
      <vt:lpstr>TRIPOD</vt:lpstr>
      <vt:lpstr>SERENE</vt:lpstr>
      <vt:lpstr>WEEK 6</vt:lpstr>
      <vt:lpstr>PLAYWRIGHT</vt:lpstr>
      <vt:lpstr>APPREHEND</vt:lpstr>
      <vt:lpstr>CHOWDER</vt:lpstr>
      <vt:lpstr>PARALYSE</vt:lpstr>
      <vt:lpstr>HARASS</vt:lpstr>
      <vt:lpstr>WEEK 7</vt:lpstr>
      <vt:lpstr>deceive</vt:lpstr>
      <vt:lpstr>disloyal</vt:lpstr>
      <vt:lpstr>thwart</vt:lpstr>
      <vt:lpstr>bestow</vt:lpstr>
      <vt:lpstr>evoke</vt:lpstr>
      <vt:lpstr>WEEK 8</vt:lpstr>
      <vt:lpstr>jostle</vt:lpstr>
      <vt:lpstr>pawpaw</vt:lpstr>
      <vt:lpstr>gingham</vt:lpstr>
      <vt:lpstr>conniving</vt:lpstr>
      <vt:lpstr>illusion</vt:lpstr>
      <vt:lpstr>WEEK 9</vt:lpstr>
      <vt:lpstr>REALIGN</vt:lpstr>
      <vt:lpstr>LEGIBLE</vt:lpstr>
      <vt:lpstr>JODHPURS</vt:lpstr>
      <vt:lpstr>CAPSIZE</vt:lpstr>
      <vt:lpstr>CYMBALS</vt:lpstr>
      <vt:lpstr>WEEK 10</vt:lpstr>
      <vt:lpstr>HYSTERIA</vt:lpstr>
      <vt:lpstr>PERSPIRE</vt:lpstr>
      <vt:lpstr>FELINE</vt:lpstr>
      <vt:lpstr>ASSIGN</vt:lpstr>
      <vt:lpstr>BEVERAGE</vt:lpstr>
      <vt:lpstr>WEEK 11</vt:lpstr>
      <vt:lpstr>GERANIUM</vt:lpstr>
      <vt:lpstr>REGISTRAR</vt:lpstr>
      <vt:lpstr>FATIGUE</vt:lpstr>
      <vt:lpstr>PERCEIVE</vt:lpstr>
      <vt:lpstr>DAWDLE</vt:lpstr>
      <vt:lpstr>WEEK 12</vt:lpstr>
      <vt:lpstr>CANINE</vt:lpstr>
      <vt:lpstr>TYPHOON</vt:lpstr>
      <vt:lpstr>GUILLOTINE</vt:lpstr>
      <vt:lpstr>FEIGNED</vt:lpstr>
      <vt:lpstr>ODYSSEY</vt:lpstr>
      <vt:lpstr>WEEK 13</vt:lpstr>
      <vt:lpstr>COBBLER</vt:lpstr>
      <vt:lpstr>BOTCH</vt:lpstr>
      <vt:lpstr>PLAQUE</vt:lpstr>
      <vt:lpstr>CHAUFFEUR</vt:lpstr>
      <vt:lpstr>PLATOON</vt:lpstr>
      <vt:lpstr>WEEK 14</vt:lpstr>
      <vt:lpstr>DABBLE</vt:lpstr>
      <vt:lpstr>AVIATOR</vt:lpstr>
      <vt:lpstr>BOUGH</vt:lpstr>
      <vt:lpstr>CROCHET</vt:lpstr>
      <vt:lpstr>HIRSUTE</vt:lpstr>
      <vt:lpstr>WEEK 15</vt:lpstr>
      <vt:lpstr>PHILATELIST</vt:lpstr>
      <vt:lpstr>BAIZE</vt:lpstr>
      <vt:lpstr>GRADUAL</vt:lpstr>
      <vt:lpstr>PATRIARCH</vt:lpstr>
      <vt:lpstr>ENTOMBED</vt:lpstr>
      <vt:lpstr>WEEK 16</vt:lpstr>
      <vt:lpstr>BAILIFF</vt:lpstr>
      <vt:lpstr>PARCHMENT</vt:lpstr>
      <vt:lpstr>PINING</vt:lpstr>
      <vt:lpstr>CARTOGRAPHER</vt:lpstr>
      <vt:lpstr>DENTURES</vt:lpstr>
      <vt:lpstr>WEEK 17</vt:lpstr>
      <vt:lpstr>PARODY</vt:lpstr>
      <vt:lpstr>RAVINE</vt:lpstr>
      <vt:lpstr>ETHOS</vt:lpstr>
      <vt:lpstr>FEMUR</vt:lpstr>
      <vt:lpstr>WIELD</vt:lpstr>
      <vt:lpstr>WEEK 18</vt:lpstr>
      <vt:lpstr>SEQUEL</vt:lpstr>
      <vt:lpstr>RETRIEVE</vt:lpstr>
      <vt:lpstr>MORPHINE</vt:lpstr>
      <vt:lpstr>BEFUDDLED</vt:lpstr>
      <vt:lpstr>MISSPENT</vt:lpstr>
      <vt:lpstr>WEEK 19</vt:lpstr>
      <vt:lpstr>TWADDLE</vt:lpstr>
      <vt:lpstr>EULOGY</vt:lpstr>
      <vt:lpstr>SEQUINS</vt:lpstr>
      <vt:lpstr>XYLOPHONE</vt:lpstr>
      <vt:lpstr>TROUGH</vt:lpstr>
      <vt:lpstr>WEEK 20</vt:lpstr>
      <vt:lpstr>BALMY</vt:lpstr>
      <vt:lpstr>PRODIGY</vt:lpstr>
      <vt:lpstr>SPIEL</vt:lpstr>
      <vt:lpstr>FATALITY</vt:lpstr>
      <vt:lpstr>CLAMOUR</vt:lpstr>
      <vt:lpstr>WEEK 21</vt:lpstr>
      <vt:lpstr>PHOTOGENIC</vt:lpstr>
      <vt:lpstr>MULTILINGUAL</vt:lpstr>
      <vt:lpstr>DELUGE</vt:lpstr>
      <vt:lpstr>SCRIPTURE</vt:lpstr>
      <vt:lpstr>VERANDA</vt:lpstr>
      <vt:lpstr>WEEK 22</vt:lpstr>
      <vt:lpstr>NUTRITIOUS</vt:lpstr>
      <vt:lpstr>CHATEAU</vt:lpstr>
      <vt:lpstr>SLEUTH</vt:lpstr>
      <vt:lpstr>WOMBAT</vt:lpstr>
      <vt:lpstr>MAGNITUDE</vt:lpstr>
      <vt:lpstr>WEEK 23</vt:lpstr>
      <vt:lpstr>UPHOLSTER</vt:lpstr>
      <vt:lpstr>TROUPE</vt:lpstr>
      <vt:lpstr>PLAID</vt:lpstr>
      <vt:lpstr>POSTURE</vt:lpstr>
      <vt:lpstr>FIGURINE</vt:lpstr>
      <vt:lpstr>WEEK 24</vt:lpstr>
      <vt:lpstr>CHIROPODIST</vt:lpstr>
      <vt:lpstr>CAYENNE</vt:lpstr>
      <vt:lpstr>ANNEXE</vt:lpstr>
      <vt:lpstr>SOLDER</vt:lpstr>
      <vt:lpstr>VENEER</vt:lpstr>
      <vt:lpstr>WEEK 25</vt:lpstr>
      <vt:lpstr>ABATTOIR</vt:lpstr>
      <vt:lpstr>MILLINER</vt:lpstr>
      <vt:lpstr>SATAY</vt:lpstr>
      <vt:lpstr>ELITE</vt:lpstr>
      <vt:lpstr>CHARRED</vt:lpstr>
      <vt:lpstr>WEEK 26</vt:lpstr>
      <vt:lpstr>SPATULA</vt:lpstr>
      <vt:lpstr>SWINDLE</vt:lpstr>
      <vt:lpstr>CHORIZO</vt:lpstr>
      <vt:lpstr>EQUINE</vt:lpstr>
      <vt:lpstr>AFFINITY</vt:lpstr>
      <vt:lpstr>WEEK 27</vt:lpstr>
      <vt:lpstr>AZURE</vt:lpstr>
      <vt:lpstr>BUFFOON</vt:lpstr>
      <vt:lpstr>CAHOOTS</vt:lpstr>
      <vt:lpstr>FESTOONED</vt:lpstr>
      <vt:lpstr>RANSACK</vt:lpstr>
      <vt:lpstr>WEEK 28</vt:lpstr>
      <vt:lpstr>SPLINTER</vt:lpstr>
      <vt:lpstr>PERPLEXED</vt:lpstr>
      <vt:lpstr>SHRAPNEL</vt:lpstr>
      <vt:lpstr>SCUFFLE</vt:lpstr>
      <vt:lpstr>NECKERCHIEF</vt:lpstr>
      <vt:lpstr>WEEK 29</vt:lpstr>
      <vt:lpstr>MOSAIC</vt:lpstr>
      <vt:lpstr>LOGGERHEADS</vt:lpstr>
      <vt:lpstr>CONCUR</vt:lpstr>
      <vt:lpstr>HORTICULTURE</vt:lpstr>
      <vt:lpstr>FOB</vt:lpstr>
      <vt:lpstr>WEEK 30</vt:lpstr>
      <vt:lpstr>DILAPIDATED</vt:lpstr>
      <vt:lpstr>CROUTON</vt:lpstr>
      <vt:lpstr>BENEFACTOR</vt:lpstr>
      <vt:lpstr>MACABRE</vt:lpstr>
      <vt:lpstr>LINGUIST</vt:lpstr>
      <vt:lpstr>WEEK 31</vt:lpstr>
      <vt:lpstr>SUCCESSOR</vt:lpstr>
      <vt:lpstr>MALEVOLENT</vt:lpstr>
      <vt:lpstr>LAVISH</vt:lpstr>
      <vt:lpstr>LENIENT</vt:lpstr>
      <vt:lpstr>ALIBI</vt:lpstr>
      <vt:lpstr>WEEK 32</vt:lpstr>
      <vt:lpstr>HAMMOCK</vt:lpstr>
      <vt:lpstr>GAUZE</vt:lpstr>
      <vt:lpstr>DAPPER</vt:lpstr>
      <vt:lpstr>NECTARINE</vt:lpstr>
      <vt:lpstr>STATURE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Word of the Day</dc:title>
  <dc:creator>Damien</dc:creator>
  <cp:lastModifiedBy>Damien</cp:lastModifiedBy>
  <cp:revision>169</cp:revision>
  <cp:lastPrinted>2019-10-13T18:14:13Z</cp:lastPrinted>
  <dcterms:created xsi:type="dcterms:W3CDTF">2017-02-05T19:33:32Z</dcterms:created>
  <dcterms:modified xsi:type="dcterms:W3CDTF">2022-04-30T16:53:03Z</dcterms:modified>
</cp:coreProperties>
</file>