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0" r:id="rId6"/>
    <p:sldId id="271" r:id="rId7"/>
    <p:sldId id="272" r:id="rId8"/>
    <p:sldId id="269" r:id="rId9"/>
    <p:sldId id="274" r:id="rId10"/>
    <p:sldId id="273" r:id="rId11"/>
    <p:sldId id="352" r:id="rId12"/>
    <p:sldId id="261" r:id="rId13"/>
    <p:sldId id="292" r:id="rId14"/>
    <p:sldId id="293" r:id="rId15"/>
    <p:sldId id="294" r:id="rId16"/>
    <p:sldId id="295" r:id="rId17"/>
    <p:sldId id="296" r:id="rId18"/>
    <p:sldId id="297" r:id="rId19"/>
    <p:sldId id="353" r:id="rId20"/>
    <p:sldId id="275" r:id="rId21"/>
    <p:sldId id="406" r:id="rId22"/>
    <p:sldId id="407" r:id="rId23"/>
    <p:sldId id="408" r:id="rId24"/>
    <p:sldId id="409" r:id="rId25"/>
    <p:sldId id="410" r:id="rId26"/>
    <p:sldId id="411" r:id="rId27"/>
    <p:sldId id="354" r:id="rId28"/>
    <p:sldId id="262" r:id="rId29"/>
    <p:sldId id="304" r:id="rId30"/>
    <p:sldId id="305" r:id="rId31"/>
    <p:sldId id="306" r:id="rId32"/>
    <p:sldId id="307" r:id="rId33"/>
    <p:sldId id="308" r:id="rId34"/>
    <p:sldId id="309" r:id="rId35"/>
    <p:sldId id="355" r:id="rId36"/>
    <p:sldId id="276" r:id="rId37"/>
    <p:sldId id="412" r:id="rId38"/>
    <p:sldId id="413" r:id="rId39"/>
    <p:sldId id="414" r:id="rId40"/>
    <p:sldId id="415" r:id="rId41"/>
    <p:sldId id="416" r:id="rId42"/>
    <p:sldId id="417" r:id="rId43"/>
    <p:sldId id="356" r:id="rId44"/>
    <p:sldId id="263" r:id="rId45"/>
    <p:sldId id="316" r:id="rId46"/>
    <p:sldId id="317" r:id="rId47"/>
    <p:sldId id="318" r:id="rId48"/>
    <p:sldId id="319" r:id="rId49"/>
    <p:sldId id="320" r:id="rId50"/>
    <p:sldId id="321" r:id="rId51"/>
    <p:sldId id="357" r:id="rId52"/>
    <p:sldId id="277" r:id="rId53"/>
    <p:sldId id="418" r:id="rId54"/>
    <p:sldId id="419" r:id="rId55"/>
    <p:sldId id="420" r:id="rId56"/>
    <p:sldId id="421" r:id="rId57"/>
    <p:sldId id="422" r:id="rId58"/>
    <p:sldId id="423" r:id="rId59"/>
    <p:sldId id="394" r:id="rId60"/>
    <p:sldId id="264" r:id="rId61"/>
    <p:sldId id="328" r:id="rId62"/>
    <p:sldId id="329" r:id="rId63"/>
    <p:sldId id="330" r:id="rId64"/>
    <p:sldId id="331" r:id="rId65"/>
    <p:sldId id="332" r:id="rId66"/>
    <p:sldId id="333" r:id="rId67"/>
    <p:sldId id="395" r:id="rId68"/>
    <p:sldId id="278" r:id="rId69"/>
    <p:sldId id="424" r:id="rId70"/>
    <p:sldId id="425" r:id="rId71"/>
    <p:sldId id="426" r:id="rId72"/>
    <p:sldId id="427" r:id="rId73"/>
    <p:sldId id="428" r:id="rId74"/>
    <p:sldId id="429" r:id="rId75"/>
    <p:sldId id="396" r:id="rId76"/>
    <p:sldId id="265" r:id="rId77"/>
    <p:sldId id="340" r:id="rId78"/>
    <p:sldId id="341" r:id="rId79"/>
    <p:sldId id="342" r:id="rId80"/>
    <p:sldId id="343" r:id="rId81"/>
    <p:sldId id="344" r:id="rId82"/>
    <p:sldId id="345" r:id="rId83"/>
    <p:sldId id="397" r:id="rId84"/>
    <p:sldId id="279" r:id="rId85"/>
    <p:sldId id="430" r:id="rId86"/>
    <p:sldId id="431" r:id="rId87"/>
    <p:sldId id="432" r:id="rId88"/>
    <p:sldId id="433" r:id="rId89"/>
    <p:sldId id="434" r:id="rId90"/>
    <p:sldId id="435" r:id="rId91"/>
    <p:sldId id="398" r:id="rId92"/>
    <p:sldId id="280" r:id="rId93"/>
    <p:sldId id="436" r:id="rId94"/>
    <p:sldId id="437" r:id="rId95"/>
    <p:sldId id="438" r:id="rId96"/>
    <p:sldId id="439" r:id="rId97"/>
    <p:sldId id="440" r:id="rId98"/>
    <p:sldId id="441" r:id="rId99"/>
    <p:sldId id="399" r:id="rId100"/>
    <p:sldId id="268" r:id="rId101"/>
    <p:sldId id="382" r:id="rId102"/>
    <p:sldId id="383" r:id="rId103"/>
    <p:sldId id="384" r:id="rId104"/>
    <p:sldId id="385" r:id="rId105"/>
    <p:sldId id="386" r:id="rId106"/>
    <p:sldId id="387" r:id="rId107"/>
    <p:sldId id="404" r:id="rId108"/>
    <p:sldId id="283" r:id="rId109"/>
    <p:sldId id="442" r:id="rId110"/>
    <p:sldId id="443" r:id="rId111"/>
    <p:sldId id="444" r:id="rId112"/>
    <p:sldId id="445" r:id="rId113"/>
    <p:sldId id="446" r:id="rId114"/>
    <p:sldId id="447" r:id="rId115"/>
    <p:sldId id="405" r:id="rId116"/>
    <p:sldId id="284" r:id="rId117"/>
    <p:sldId id="285" r:id="rId1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138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1208-C170-4C74-9123-73840E8095BB}" type="datetimeFigureOut">
              <a:rPr lang="en-IE" smtClean="0"/>
              <a:t>16/10/2021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B296-98AE-4ABC-BF93-DB57B2501DF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5706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1208-C170-4C74-9123-73840E8095BB}" type="datetimeFigureOut">
              <a:rPr lang="en-IE" smtClean="0"/>
              <a:t>16/10/2021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B296-98AE-4ABC-BF93-DB57B2501DF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2556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1208-C170-4C74-9123-73840E8095BB}" type="datetimeFigureOut">
              <a:rPr lang="en-IE" smtClean="0"/>
              <a:t>16/10/2021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B296-98AE-4ABC-BF93-DB57B2501DF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9508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1208-C170-4C74-9123-73840E8095BB}" type="datetimeFigureOut">
              <a:rPr lang="en-IE" smtClean="0"/>
              <a:t>16/10/2021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B296-98AE-4ABC-BF93-DB57B2501DF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0582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1208-C170-4C74-9123-73840E8095BB}" type="datetimeFigureOut">
              <a:rPr lang="en-IE" smtClean="0"/>
              <a:t>16/10/2021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B296-98AE-4ABC-BF93-DB57B2501DF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0723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1208-C170-4C74-9123-73840E8095BB}" type="datetimeFigureOut">
              <a:rPr lang="en-IE" smtClean="0"/>
              <a:t>16/10/2021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B296-98AE-4ABC-BF93-DB57B2501DF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1937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1208-C170-4C74-9123-73840E8095BB}" type="datetimeFigureOut">
              <a:rPr lang="en-IE" smtClean="0"/>
              <a:t>16/10/2021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B296-98AE-4ABC-BF93-DB57B2501DF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0382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1208-C170-4C74-9123-73840E8095BB}" type="datetimeFigureOut">
              <a:rPr lang="en-IE" smtClean="0"/>
              <a:t>16/10/2021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B296-98AE-4ABC-BF93-DB57B2501DF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6638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1208-C170-4C74-9123-73840E8095BB}" type="datetimeFigureOut">
              <a:rPr lang="en-IE" smtClean="0"/>
              <a:t>16/10/2021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B296-98AE-4ABC-BF93-DB57B2501DF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1516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1208-C170-4C74-9123-73840E8095BB}" type="datetimeFigureOut">
              <a:rPr lang="en-IE" smtClean="0"/>
              <a:t>16/10/2021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B296-98AE-4ABC-BF93-DB57B2501DF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4905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1208-C170-4C74-9123-73840E8095BB}" type="datetimeFigureOut">
              <a:rPr lang="en-IE" smtClean="0"/>
              <a:t>16/10/2021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B296-98AE-4ABC-BF93-DB57B2501DF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5616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F1208-C170-4C74-9123-73840E8095BB}" type="datetimeFigureOut">
              <a:rPr lang="en-IE" smtClean="0"/>
              <a:t>16/10/2021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0B296-98AE-4ABC-BF93-DB57B2501DF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4752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2.png"/><Relationship Id="rId7" Type="http://schemas.openxmlformats.org/officeDocument/2006/relationships/image" Target="../media/image8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acherspayteachers.com/Store/P4-Clips-Trioriginals" TargetMode="External"/><Relationship Id="rId13" Type="http://schemas.openxmlformats.org/officeDocument/2006/relationships/image" Target="../media/image54.png"/><Relationship Id="rId18" Type="http://schemas.openxmlformats.org/officeDocument/2006/relationships/hyperlink" Target="https://www.teacherspayteachers.com/Store/Educlips" TargetMode="External"/><Relationship Id="rId3" Type="http://schemas.openxmlformats.org/officeDocument/2006/relationships/image" Target="../media/image2.png"/><Relationship Id="rId21" Type="http://schemas.openxmlformats.org/officeDocument/2006/relationships/image" Target="../media/image58.jpeg"/><Relationship Id="rId7" Type="http://schemas.openxmlformats.org/officeDocument/2006/relationships/image" Target="../media/image51.jpeg"/><Relationship Id="rId12" Type="http://schemas.openxmlformats.org/officeDocument/2006/relationships/hyperlink" Target="https://www.teacherspayteachers.com/Store/Digital-Classroom-Clipart" TargetMode="External"/><Relationship Id="rId17" Type="http://schemas.openxmlformats.org/officeDocument/2006/relationships/image" Target="../media/image56.jpeg"/><Relationship Id="rId25" Type="http://schemas.openxmlformats.org/officeDocument/2006/relationships/image" Target="../media/image60.jpeg"/><Relationship Id="rId2" Type="http://schemas.openxmlformats.org/officeDocument/2006/relationships/image" Target="../media/image1.jpg"/><Relationship Id="rId16" Type="http://schemas.openxmlformats.org/officeDocument/2006/relationships/hyperlink" Target="https://www.teacherspayteachers.com/Store/Photo-Clipz" TargetMode="External"/><Relationship Id="rId20" Type="http://schemas.openxmlformats.org/officeDocument/2006/relationships/hyperlink" Target="https://www.teacherspayteachers.com/Store/Krista-Wallden-Creative-Clip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eacherspayteachers.com/Store/Hidesys-Clipart" TargetMode="External"/><Relationship Id="rId11" Type="http://schemas.openxmlformats.org/officeDocument/2006/relationships/image" Target="../media/image53.png"/><Relationship Id="rId24" Type="http://schemas.openxmlformats.org/officeDocument/2006/relationships/hyperlink" Target="https://www.teacherspayteachers.com/Store/Dancing-Crayon-Designs" TargetMode="External"/><Relationship Id="rId5" Type="http://schemas.openxmlformats.org/officeDocument/2006/relationships/image" Target="../media/image50.jpeg"/><Relationship Id="rId15" Type="http://schemas.openxmlformats.org/officeDocument/2006/relationships/image" Target="../media/image55.png"/><Relationship Id="rId23" Type="http://schemas.openxmlformats.org/officeDocument/2006/relationships/image" Target="../media/image59.png"/><Relationship Id="rId10" Type="http://schemas.openxmlformats.org/officeDocument/2006/relationships/hyperlink" Target="https://www.teacherspayteachers.com/Store/Creating4-The-Classroom" TargetMode="External"/><Relationship Id="rId19" Type="http://schemas.openxmlformats.org/officeDocument/2006/relationships/image" Target="../media/image57.png"/><Relationship Id="rId4" Type="http://schemas.openxmlformats.org/officeDocument/2006/relationships/hyperlink" Target="https://depositphotos.com/" TargetMode="External"/><Relationship Id="rId9" Type="http://schemas.openxmlformats.org/officeDocument/2006/relationships/image" Target="../media/image52.png"/><Relationship Id="rId14" Type="http://schemas.openxmlformats.org/officeDocument/2006/relationships/hyperlink" Target="https://www.teacherspayteachers.com/Store/Laine-Sutherland-Designs" TargetMode="External"/><Relationship Id="rId22" Type="http://schemas.openxmlformats.org/officeDocument/2006/relationships/hyperlink" Target="https://www.teacherspayteachers.com/Store/Chirp-Graphic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2.png"/><Relationship Id="rId7" Type="http://schemas.openxmlformats.org/officeDocument/2006/relationships/image" Target="../media/image8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9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6.gi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48.png"/><Relationship Id="rId5" Type="http://schemas.openxmlformats.org/officeDocument/2006/relationships/image" Target="../media/image32.png"/><Relationship Id="rId10" Type="http://schemas.openxmlformats.org/officeDocument/2006/relationships/image" Target="../media/image47.png"/><Relationship Id="rId4" Type="http://schemas.openxmlformats.org/officeDocument/2006/relationships/image" Target="../media/image31.png"/><Relationship Id="rId9" Type="http://schemas.openxmlformats.org/officeDocument/2006/relationships/image" Target="../media/image46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9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908720"/>
            <a:ext cx="6336704" cy="458587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8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MATHS WEEK 2021</a:t>
            </a:r>
          </a:p>
          <a:p>
            <a:pPr algn="ctr"/>
            <a:endParaRPr lang="en-IE" sz="3600" b="1" dirty="0" smtClean="0"/>
          </a:p>
          <a:p>
            <a:pPr algn="ctr"/>
            <a:r>
              <a:rPr lang="en-IE" sz="96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TABLE QUIZ</a:t>
            </a:r>
            <a:endParaRPr lang="en-IE" sz="96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6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080583" cy="14157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6</a:t>
            </a:r>
            <a:endParaRPr lang="en-IE" sz="3200" b="1" u="sng" dirty="0" smtClean="0"/>
          </a:p>
          <a:p>
            <a:r>
              <a:rPr lang="en-IE" sz="5400" dirty="0" smtClean="0"/>
              <a:t>How much money is this: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1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01486" y="3352799"/>
            <a:ext cx="8030954" cy="1609725"/>
            <a:chOff x="501486" y="3352799"/>
            <a:chExt cx="8030954" cy="16097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9681" y="3505199"/>
              <a:ext cx="1428750" cy="145732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9915" y="3790949"/>
              <a:ext cx="1152525" cy="1171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486" y="3352799"/>
              <a:ext cx="1581150" cy="160972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7946" y="3638549"/>
              <a:ext cx="1304925" cy="13239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476" y="3448049"/>
              <a:ext cx="1495425" cy="15144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14528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8876" y="1628800"/>
            <a:ext cx="6336704" cy="347787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Tie-Break Round</a:t>
            </a:r>
            <a:endParaRPr lang="en-IE" sz="11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38312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7936567" cy="39087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1</a:t>
            </a:r>
            <a:endParaRPr lang="en-IE" sz="3200" b="1" u="sng" dirty="0" smtClean="0"/>
          </a:p>
          <a:p>
            <a:r>
              <a:rPr lang="en-IE" sz="5400" dirty="0"/>
              <a:t>You have </a:t>
            </a:r>
            <a:r>
              <a:rPr lang="en-IE" sz="5400" dirty="0" smtClean="0"/>
              <a:t>€20. </a:t>
            </a:r>
            <a:r>
              <a:rPr lang="en-IE" sz="5400" dirty="0"/>
              <a:t>You spend </a:t>
            </a:r>
            <a:r>
              <a:rPr lang="en-IE" sz="5400" dirty="0" smtClean="0"/>
              <a:t>€2.99 </a:t>
            </a:r>
            <a:r>
              <a:rPr lang="en-IE" sz="5400" dirty="0"/>
              <a:t>in one shop and </a:t>
            </a:r>
            <a:r>
              <a:rPr lang="en-IE" sz="5400" dirty="0" smtClean="0"/>
              <a:t>€3.99 </a:t>
            </a:r>
            <a:r>
              <a:rPr lang="en-IE" sz="5400" dirty="0"/>
              <a:t>in another. How much have you left?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3816" y="34460"/>
            <a:ext cx="5832648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Tie-Break Round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3354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3968283" cy="39703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2</a:t>
            </a:r>
          </a:p>
          <a:p>
            <a:r>
              <a:rPr lang="en-IE" sz="4400" dirty="0" smtClean="0"/>
              <a:t>How many faces are there on this 3D shape? (Hint: not all faces can be seen)</a:t>
            </a:r>
            <a:endParaRPr lang="en-IE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503816" y="34460"/>
            <a:ext cx="5832648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Tie-Break Round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44824"/>
            <a:ext cx="3714851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3968283" cy="30777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3</a:t>
            </a:r>
            <a:endParaRPr lang="en-IE" sz="3200" b="1" u="sng" dirty="0" smtClean="0"/>
          </a:p>
          <a:p>
            <a:r>
              <a:rPr lang="en-IE" sz="5400" dirty="0" smtClean="0"/>
              <a:t>There are 38 hours in 1½ days?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503816" y="34460"/>
            <a:ext cx="5832648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Tie-Break Round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564" y="1484785"/>
            <a:ext cx="3881244" cy="38884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9971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7936567" cy="30777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4</a:t>
            </a:r>
          </a:p>
          <a:p>
            <a:r>
              <a:rPr lang="en-IE" sz="5400" dirty="0" smtClean="0"/>
              <a:t>What is the value of this Roman Numeral:</a:t>
            </a:r>
          </a:p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XXXV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503816" y="34460"/>
            <a:ext cx="5832648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Tie-Break Round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6850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3760103" cy="32932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5</a:t>
            </a:r>
            <a:endParaRPr lang="en-IE" sz="3200" b="1" u="sng" dirty="0" smtClean="0"/>
          </a:p>
          <a:p>
            <a:r>
              <a:rPr lang="en-IE" sz="4400" dirty="0" smtClean="0"/>
              <a:t>What fraction of the garden is set in vegetables?</a:t>
            </a:r>
            <a:endParaRPr lang="en-IE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503816" y="34460"/>
            <a:ext cx="5832648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Tie-Break Round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620642"/>
              </p:ext>
            </p:extLst>
          </p:nvPr>
        </p:nvGraphicFramePr>
        <p:xfrm>
          <a:off x="4615403" y="1714645"/>
          <a:ext cx="3768080" cy="231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3616"/>
                <a:gridCol w="753616"/>
                <a:gridCol w="753616"/>
                <a:gridCol w="753616"/>
                <a:gridCol w="753616"/>
              </a:tblGrid>
              <a:tr h="370840"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5076056" y="4221088"/>
            <a:ext cx="2304256" cy="1872208"/>
            <a:chOff x="5076056" y="4221088"/>
            <a:chExt cx="2304256" cy="1872208"/>
          </a:xfrm>
        </p:grpSpPr>
        <p:sp>
          <p:nvSpPr>
            <p:cNvPr id="6" name="Rectangle 5"/>
            <p:cNvSpPr/>
            <p:nvPr/>
          </p:nvSpPr>
          <p:spPr>
            <a:xfrm>
              <a:off x="5076056" y="4221088"/>
              <a:ext cx="504056" cy="504056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68144" y="4293096"/>
              <a:ext cx="1512168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 smtClean="0"/>
                <a:t>vegetables</a:t>
              </a:r>
              <a:endParaRPr lang="en-IE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76056" y="4877544"/>
              <a:ext cx="504056" cy="504056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76056" y="5589240"/>
              <a:ext cx="504056" cy="504056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68144" y="4944906"/>
              <a:ext cx="1512168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 smtClean="0"/>
                <a:t>flowers</a:t>
              </a:r>
              <a:endParaRPr lang="en-IE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68144" y="5656602"/>
              <a:ext cx="1512168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 smtClean="0"/>
                <a:t>paving</a:t>
              </a:r>
              <a:endParaRPr lang="en-IE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1505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7936567" cy="39087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6</a:t>
            </a:r>
          </a:p>
          <a:p>
            <a:r>
              <a:rPr lang="en-IE" sz="5400" dirty="0" smtClean="0"/>
              <a:t>Put these in order starting with the shortest:</a:t>
            </a:r>
          </a:p>
          <a:p>
            <a:r>
              <a:rPr lang="en-IE" sz="5400" dirty="0" smtClean="0"/>
              <a:t>year, fortnight, day, month, week.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503816" y="34460"/>
            <a:ext cx="5832648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Tie-Break Round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8398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dirty="0" smtClean="0"/>
              <a:t>Why did the boy eat his maths homework?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340864" y="34460"/>
            <a:ext cx="6552728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Maths Joke No. 13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857" y="4509120"/>
            <a:ext cx="8280920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b="1" dirty="0" smtClean="0">
                <a:solidFill>
                  <a:srgbClr val="FF0000"/>
                </a:solidFill>
              </a:rPr>
              <a:t>Because the teacher told him it was a piece of cake!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98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2892" y="908720"/>
            <a:ext cx="6048672" cy="517064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Tie-Break Round Answers</a:t>
            </a:r>
            <a:endParaRPr lang="en-IE" sz="11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1424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7936567" cy="35394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1</a:t>
            </a:r>
            <a:endParaRPr lang="en-IE" sz="3200" b="1" u="sng" dirty="0" smtClean="0"/>
          </a:p>
          <a:p>
            <a:r>
              <a:rPr lang="en-IE" sz="4800" dirty="0"/>
              <a:t>You have </a:t>
            </a:r>
            <a:r>
              <a:rPr lang="en-IE" sz="4800" dirty="0" smtClean="0"/>
              <a:t>€20. </a:t>
            </a:r>
            <a:r>
              <a:rPr lang="en-IE" sz="4800" dirty="0"/>
              <a:t>You spend </a:t>
            </a:r>
            <a:r>
              <a:rPr lang="en-IE" sz="4800" dirty="0" smtClean="0"/>
              <a:t>€2.99 </a:t>
            </a:r>
            <a:r>
              <a:rPr lang="en-IE" sz="4800" dirty="0"/>
              <a:t>in one shop and </a:t>
            </a:r>
            <a:r>
              <a:rPr lang="en-IE" sz="4800" dirty="0" smtClean="0"/>
              <a:t>€3.99 </a:t>
            </a:r>
            <a:r>
              <a:rPr lang="en-IE" sz="4800" dirty="0"/>
              <a:t>in another. How much have you left?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1640" y="34460"/>
            <a:ext cx="6192688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Tie-Break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3632" y="5517232"/>
            <a:ext cx="3464552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€13.02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89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dirty="0" smtClean="0"/>
              <a:t>What did one Maths Book say to the other?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340864" y="34460"/>
            <a:ext cx="6552728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Maths Joke No. 1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768" y="3789040"/>
            <a:ext cx="8280920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b="1" dirty="0" smtClean="0">
                <a:solidFill>
                  <a:srgbClr val="FF0000"/>
                </a:solidFill>
              </a:rPr>
              <a:t>Don’t bother me, I’ve got my own problems!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89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3968283" cy="366254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2</a:t>
            </a:r>
          </a:p>
          <a:p>
            <a:r>
              <a:rPr lang="en-IE" sz="4000" dirty="0" smtClean="0"/>
              <a:t>How many faces are there on this 3D shape? (Hint: not all faces can be seen)</a:t>
            </a:r>
            <a:endParaRPr lang="en-IE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44824"/>
            <a:ext cx="3714851" cy="31683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1640" y="34460"/>
            <a:ext cx="6192688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Tie-Break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3632" y="5517232"/>
            <a:ext cx="3464552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5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21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3968283" cy="30777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3</a:t>
            </a:r>
            <a:endParaRPr lang="en-IE" sz="3200" b="1" u="sng" dirty="0" smtClean="0"/>
          </a:p>
          <a:p>
            <a:r>
              <a:rPr lang="en-IE" sz="5400" dirty="0" smtClean="0"/>
              <a:t>There are 38 hours in 1½ days?</a:t>
            </a:r>
            <a:endParaRPr lang="en-IE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564" y="1484785"/>
            <a:ext cx="3881244" cy="38884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331640" y="34460"/>
            <a:ext cx="6192688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Tie-Break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3632" y="5517232"/>
            <a:ext cx="3464552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False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6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7936567" cy="30777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4</a:t>
            </a:r>
          </a:p>
          <a:p>
            <a:r>
              <a:rPr lang="en-IE" sz="5400" dirty="0" smtClean="0"/>
              <a:t>What is the value of this Roman Numeral:</a:t>
            </a:r>
          </a:p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XXXV</a:t>
            </a:r>
            <a:endParaRPr lang="en-IE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34460"/>
            <a:ext cx="6192688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Tie-Break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63632" y="5517232"/>
            <a:ext cx="3464552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35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8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3760103" cy="32932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5</a:t>
            </a:r>
            <a:endParaRPr lang="en-IE" sz="3200" b="1" u="sng" dirty="0" smtClean="0"/>
          </a:p>
          <a:p>
            <a:r>
              <a:rPr lang="en-IE" sz="4400" dirty="0" smtClean="0"/>
              <a:t>What fraction of the garden is set in vegetables?</a:t>
            </a:r>
            <a:endParaRPr lang="en-IE" sz="4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405018"/>
              </p:ext>
            </p:extLst>
          </p:nvPr>
        </p:nvGraphicFramePr>
        <p:xfrm>
          <a:off x="4615403" y="1714645"/>
          <a:ext cx="3768080" cy="231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3616"/>
                <a:gridCol w="753616"/>
                <a:gridCol w="753616"/>
                <a:gridCol w="753616"/>
                <a:gridCol w="753616"/>
              </a:tblGrid>
              <a:tr h="370840"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5076056" y="4221088"/>
            <a:ext cx="2304256" cy="1872208"/>
            <a:chOff x="5076056" y="4221088"/>
            <a:chExt cx="2304256" cy="1872208"/>
          </a:xfrm>
        </p:grpSpPr>
        <p:sp>
          <p:nvSpPr>
            <p:cNvPr id="6" name="Rectangle 5"/>
            <p:cNvSpPr/>
            <p:nvPr/>
          </p:nvSpPr>
          <p:spPr>
            <a:xfrm>
              <a:off x="5076056" y="4221088"/>
              <a:ext cx="504056" cy="504056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68144" y="4293096"/>
              <a:ext cx="1512168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 smtClean="0"/>
                <a:t>vegetables</a:t>
              </a:r>
              <a:endParaRPr lang="en-IE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76056" y="4877544"/>
              <a:ext cx="504056" cy="504056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76056" y="5589240"/>
              <a:ext cx="504056" cy="504056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68144" y="4944906"/>
              <a:ext cx="1512168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 smtClean="0"/>
                <a:t>flowers</a:t>
              </a:r>
              <a:endParaRPr lang="en-IE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68144" y="5656602"/>
              <a:ext cx="1512168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 smtClean="0"/>
                <a:t>paving</a:t>
              </a:r>
              <a:endParaRPr lang="en-IE" b="1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331640" y="34460"/>
            <a:ext cx="6192688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Tie-Break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7408" y="5515407"/>
            <a:ext cx="3464552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½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6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7936567" cy="261610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6</a:t>
            </a:r>
          </a:p>
          <a:p>
            <a:r>
              <a:rPr lang="en-IE" sz="4400" dirty="0" smtClean="0"/>
              <a:t>Put these in order starting with the shortest:</a:t>
            </a:r>
          </a:p>
          <a:p>
            <a:r>
              <a:rPr lang="en-IE" sz="4400" dirty="0" smtClean="0"/>
              <a:t>year, fortnight, day, month, week.</a:t>
            </a:r>
            <a:endParaRPr lang="en-IE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34460"/>
            <a:ext cx="6192688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Tie-Break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258" y="4653136"/>
            <a:ext cx="8368615" cy="175432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Day, week, fortnight, month, year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12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dirty="0" smtClean="0"/>
              <a:t>What did one decimal say to the other?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340864" y="34460"/>
            <a:ext cx="6552728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Maths Joke No. 14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857" y="4509120"/>
            <a:ext cx="8280920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b="1" dirty="0" smtClean="0">
                <a:solidFill>
                  <a:srgbClr val="FF0000"/>
                </a:solidFill>
              </a:rPr>
              <a:t>Do you get my point?!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3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94075" y="1484784"/>
            <a:ext cx="6246305" cy="415498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88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Hope you all enjoyed the quiz!</a:t>
            </a:r>
            <a:endParaRPr lang="en-IE" sz="88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32120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1640" y="1121077"/>
            <a:ext cx="5544616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ln w="28575">
                  <a:noFill/>
                </a:ln>
              </a:rPr>
              <a:t>Resources used in this file from:</a:t>
            </a:r>
            <a:endParaRPr lang="en-IE" sz="2800" b="1" dirty="0">
              <a:ln w="28575">
                <a:noFill/>
              </a:ln>
            </a:endParaRPr>
          </a:p>
        </p:txBody>
      </p:sp>
      <p:pic>
        <p:nvPicPr>
          <p:cNvPr id="9" name="Picture 8">
            <a:hlinkClick r:id="rId4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0463" y="5571998"/>
            <a:ext cx="1835696" cy="367139"/>
          </a:xfrm>
          <a:prstGeom prst="rect">
            <a:avLst/>
          </a:prstGeom>
        </p:spPr>
      </p:pic>
      <p:pic>
        <p:nvPicPr>
          <p:cNvPr id="1026" name="Picture 2" descr="Hidesy&amp;#039;s Clipart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440" y="2636912"/>
            <a:ext cx="917848" cy="91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493538"/>
            <a:ext cx="1270472" cy="1204596"/>
          </a:xfrm>
          <a:prstGeom prst="rect">
            <a:avLst/>
          </a:prstGeom>
        </p:spPr>
      </p:pic>
      <p:pic>
        <p:nvPicPr>
          <p:cNvPr id="5" name="Picture 4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228" y="2415031"/>
            <a:ext cx="1318519" cy="1283103"/>
          </a:xfrm>
          <a:prstGeom prst="rect">
            <a:avLst/>
          </a:prstGeom>
        </p:spPr>
      </p:pic>
      <p:pic>
        <p:nvPicPr>
          <p:cNvPr id="6" name="Picture 5">
            <a:hlinkClick r:id="rId12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511330"/>
            <a:ext cx="1043431" cy="1043431"/>
          </a:xfrm>
          <a:prstGeom prst="rect">
            <a:avLst/>
          </a:prstGeom>
        </p:spPr>
      </p:pic>
      <p:pic>
        <p:nvPicPr>
          <p:cNvPr id="10" name="Picture 9">
            <a:hlinkClick r:id="rId14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82" y="4005064"/>
            <a:ext cx="1011563" cy="1011563"/>
          </a:xfrm>
          <a:prstGeom prst="rect">
            <a:avLst/>
          </a:prstGeom>
        </p:spPr>
      </p:pic>
      <p:pic>
        <p:nvPicPr>
          <p:cNvPr id="11" name="Picture 2" descr="Photo Clipz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780" y="4005064"/>
            <a:ext cx="1046576" cy="104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18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311" y="3892388"/>
            <a:ext cx="1116351" cy="1121077"/>
          </a:xfrm>
          <a:prstGeom prst="rect">
            <a:avLst/>
          </a:prstGeom>
        </p:spPr>
      </p:pic>
      <p:pic>
        <p:nvPicPr>
          <p:cNvPr id="13" name="Picture 12">
            <a:hlinkClick r:id="rId20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339" y="4005064"/>
            <a:ext cx="977268" cy="880211"/>
          </a:xfrm>
          <a:prstGeom prst="rect">
            <a:avLst/>
          </a:prstGeom>
        </p:spPr>
      </p:pic>
      <p:pic>
        <p:nvPicPr>
          <p:cNvPr id="14" name="Picture 13">
            <a:hlinkClick r:id="rId22"/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82" y="5229200"/>
            <a:ext cx="1050911" cy="1052736"/>
          </a:xfrm>
          <a:prstGeom prst="rect">
            <a:avLst/>
          </a:prstGeom>
        </p:spPr>
      </p:pic>
      <p:pic>
        <p:nvPicPr>
          <p:cNvPr id="8" name="Picture 7">
            <a:hlinkClick r:id="rId24"/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105" y="5480604"/>
            <a:ext cx="801332" cy="80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4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594" y="2492896"/>
            <a:ext cx="5040560" cy="178510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2</a:t>
            </a:r>
            <a:endParaRPr lang="en-IE" sz="11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6549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14157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1</a:t>
            </a:r>
          </a:p>
          <a:p>
            <a:r>
              <a:rPr lang="en-IE" sz="5400" dirty="0" smtClean="0"/>
              <a:t>What number is double 12?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2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4950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2246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2</a:t>
            </a:r>
            <a:endParaRPr lang="en-IE" sz="3200" b="1" u="sng" dirty="0" smtClean="0"/>
          </a:p>
          <a:p>
            <a:r>
              <a:rPr lang="en-IE" sz="5400" dirty="0" smtClean="0"/>
              <a:t>Write the following number: seventy nine.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2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0633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14157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3</a:t>
            </a:r>
          </a:p>
          <a:p>
            <a:r>
              <a:rPr lang="en-IE" sz="5400" dirty="0" smtClean="0"/>
              <a:t>What is this number?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2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83971" y="3356992"/>
            <a:ext cx="5143745" cy="2699952"/>
            <a:chOff x="1783971" y="3356992"/>
            <a:chExt cx="5143745" cy="269995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216" y="4149080"/>
              <a:ext cx="411500" cy="190786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680" y="3356992"/>
              <a:ext cx="424494" cy="269995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3971" y="3356992"/>
              <a:ext cx="1612131" cy="269995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3144" y="3356992"/>
              <a:ext cx="424494" cy="2699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71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3" y="1727371"/>
            <a:ext cx="3024335" cy="2246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4</a:t>
            </a:r>
            <a:endParaRPr lang="en-IE" sz="3200" b="1" u="sng" dirty="0" smtClean="0"/>
          </a:p>
          <a:p>
            <a:r>
              <a:rPr lang="en-IE" sz="5400" dirty="0" smtClean="0"/>
              <a:t>Add these fractions: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2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51991" y="1714500"/>
            <a:ext cx="4719834" cy="3429000"/>
            <a:chOff x="4151991" y="1714500"/>
            <a:chExt cx="4719834" cy="3429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1991" y="1714500"/>
              <a:ext cx="1725377" cy="3429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7593" y="1714500"/>
              <a:ext cx="1724232" cy="3429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012160" y="2564904"/>
              <a:ext cx="113543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2000" b="1" dirty="0" smtClean="0"/>
                <a:t>+</a:t>
              </a:r>
              <a:endParaRPr lang="en-IE" sz="1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9918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206210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5</a:t>
            </a:r>
          </a:p>
          <a:p>
            <a:r>
              <a:rPr lang="en-IE" sz="4800" dirty="0" smtClean="0"/>
              <a:t>Which of these are </a:t>
            </a:r>
            <a:r>
              <a:rPr lang="en-IE" sz="4800" b="1" u="sng" dirty="0" smtClean="0">
                <a:solidFill>
                  <a:srgbClr val="FF0000"/>
                </a:solidFill>
              </a:rPr>
              <a:t>odd</a:t>
            </a:r>
            <a:r>
              <a:rPr lang="en-IE" sz="4800" dirty="0" smtClean="0">
                <a:solidFill>
                  <a:srgbClr val="FF0000"/>
                </a:solidFill>
              </a:rPr>
              <a:t> </a:t>
            </a:r>
            <a:r>
              <a:rPr lang="en-IE" sz="4800" dirty="0" smtClean="0"/>
              <a:t>numbers?</a:t>
            </a:r>
            <a:endParaRPr lang="en-IE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2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15616" y="4653136"/>
            <a:ext cx="6696744" cy="648072"/>
            <a:chOff x="1115616" y="4653136"/>
            <a:chExt cx="6696744" cy="648072"/>
          </a:xfrm>
        </p:grpSpPr>
        <p:sp>
          <p:nvSpPr>
            <p:cNvPr id="8" name="Rectangle 7"/>
            <p:cNvSpPr/>
            <p:nvPr/>
          </p:nvSpPr>
          <p:spPr>
            <a:xfrm>
              <a:off x="2219502" y="4653136"/>
              <a:ext cx="648072" cy="64807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tx1"/>
                  </a:solidFill>
                </a:rPr>
                <a:t>9</a:t>
              </a:r>
              <a:endParaRPr lang="en-IE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23388" y="4653136"/>
              <a:ext cx="648072" cy="64807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tx1"/>
                  </a:solidFill>
                </a:rPr>
                <a:t>5</a:t>
              </a:r>
              <a:endParaRPr lang="en-IE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27274" y="4653136"/>
              <a:ext cx="889282" cy="64807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tx1"/>
                  </a:solidFill>
                </a:rPr>
                <a:t>12</a:t>
              </a:r>
              <a:endParaRPr lang="en-IE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2370" y="4653136"/>
              <a:ext cx="648072" cy="64807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tx1"/>
                  </a:solidFill>
                </a:rPr>
                <a:t>8</a:t>
              </a:r>
              <a:endParaRPr lang="en-IE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15616" y="4653136"/>
              <a:ext cx="648072" cy="64807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tx1"/>
                  </a:solidFill>
                </a:rPr>
                <a:t>6</a:t>
              </a:r>
              <a:endParaRPr lang="en-IE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876256" y="4653136"/>
              <a:ext cx="936104" cy="64807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tx1"/>
                  </a:solidFill>
                </a:rPr>
                <a:t>17</a:t>
              </a:r>
              <a:endParaRPr lang="en-IE" sz="5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603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243143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6</a:t>
            </a:r>
            <a:endParaRPr lang="en-IE" sz="3200" b="1" u="sng" dirty="0" smtClean="0"/>
          </a:p>
          <a:p>
            <a:r>
              <a:rPr lang="en-IE" sz="4000" dirty="0"/>
              <a:t>D</a:t>
            </a:r>
            <a:r>
              <a:rPr lang="en-IE" sz="4000" dirty="0" smtClean="0"/>
              <a:t>ad is </a:t>
            </a:r>
            <a:r>
              <a:rPr lang="en-IE" sz="4000" dirty="0"/>
              <a:t>3</a:t>
            </a:r>
            <a:r>
              <a:rPr lang="en-IE" sz="4000" dirty="0" smtClean="0"/>
              <a:t>0 years older than John. Mum is 20 years older than Alva. </a:t>
            </a:r>
            <a:r>
              <a:rPr lang="en-IE" sz="4000" dirty="0"/>
              <a:t>W</a:t>
            </a:r>
            <a:r>
              <a:rPr lang="en-IE" sz="4000" dirty="0" smtClean="0"/>
              <a:t>hat age are the four of them altogether?</a:t>
            </a:r>
            <a:endParaRPr lang="en-IE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2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83775" y="4365104"/>
            <a:ext cx="7103097" cy="1881500"/>
            <a:chOff x="883775" y="4365104"/>
            <a:chExt cx="7103097" cy="18815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775" y="4852335"/>
              <a:ext cx="1392029" cy="10969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105" y="4670581"/>
              <a:ext cx="1513911" cy="127869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259632" y="4365104"/>
              <a:ext cx="720080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 smtClean="0"/>
                <a:t>John</a:t>
              </a:r>
              <a:endParaRPr lang="en-IE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74020" y="4365104"/>
              <a:ext cx="720080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 smtClean="0"/>
                <a:t>Alva</a:t>
              </a:r>
              <a:endParaRPr lang="en-IE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88024" y="4365104"/>
              <a:ext cx="1089344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 smtClean="0"/>
                <a:t>Dad</a:t>
              </a:r>
              <a:endParaRPr lang="en-IE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04248" y="4365104"/>
              <a:ext cx="936104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 smtClean="0"/>
                <a:t>Mum</a:t>
              </a:r>
              <a:endParaRPr lang="en-IE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59632" y="5877272"/>
              <a:ext cx="720080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 smtClean="0"/>
                <a:t>Age 6</a:t>
              </a:r>
              <a:endParaRPr lang="en-IE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25040" y="5877272"/>
              <a:ext cx="926880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 smtClean="0"/>
                <a:t>Age 10</a:t>
              </a:r>
              <a:endParaRPr lang="en-IE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72656" y="5877272"/>
              <a:ext cx="720080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 smtClean="0"/>
                <a:t>Age ?</a:t>
              </a:r>
              <a:endParaRPr lang="en-IE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18223" y="5877272"/>
              <a:ext cx="720080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 smtClean="0"/>
                <a:t>Age ?</a:t>
              </a:r>
              <a:endParaRPr lang="en-IE" b="1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6250" y="4614561"/>
              <a:ext cx="1612891" cy="142659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728" y="4706435"/>
              <a:ext cx="1429144" cy="1242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740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dirty="0" smtClean="0"/>
              <a:t>Why did the girl wear glasses during maths class?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340864" y="34460"/>
            <a:ext cx="6552728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Maths Joke No. 2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768" y="3789040"/>
            <a:ext cx="8280920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b="1" dirty="0" smtClean="0">
                <a:solidFill>
                  <a:srgbClr val="FF0000"/>
                </a:solidFill>
              </a:rPr>
              <a:t>Because it improves di-vision!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9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44624"/>
            <a:ext cx="5544616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Before You Start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1772816"/>
            <a:ext cx="6624736" cy="38164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Make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sure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have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written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table/team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letter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every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answer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sheet</a:t>
            </a:r>
            <a:endParaRPr lang="fr-CA" altLang="en-US" sz="2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Write the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each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round 1-8 on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every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answer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sheet</a:t>
            </a:r>
            <a:endParaRPr lang="fr-CA" altLang="en-US" sz="2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Try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not to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shout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out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answers</a:t>
            </a:r>
            <a:endParaRPr lang="fr-CA" altLang="en-US" sz="2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Check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team mates and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agree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answer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before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write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>
                <a:latin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CA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down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394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2892" y="1556792"/>
            <a:ext cx="6048672" cy="347787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1 Answers</a:t>
            </a:r>
            <a:endParaRPr lang="en-IE" sz="11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38748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2246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1</a:t>
            </a:r>
          </a:p>
          <a:p>
            <a:r>
              <a:rPr lang="en-IE" sz="5400" dirty="0" smtClean="0"/>
              <a:t>What number goes into the empty box: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305797" y="34461"/>
            <a:ext cx="5957650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1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66678" y="4246105"/>
            <a:ext cx="5741626" cy="648072"/>
            <a:chOff x="1566678" y="4246105"/>
            <a:chExt cx="5741626" cy="648072"/>
          </a:xfrm>
        </p:grpSpPr>
        <p:sp>
          <p:nvSpPr>
            <p:cNvPr id="6" name="Rectangle 5"/>
            <p:cNvSpPr/>
            <p:nvPr/>
          </p:nvSpPr>
          <p:spPr>
            <a:xfrm>
              <a:off x="1566678" y="4246105"/>
              <a:ext cx="648072" cy="64807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tx1"/>
                  </a:solidFill>
                </a:rPr>
                <a:t>9</a:t>
              </a:r>
              <a:endParaRPr lang="en-IE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763632" y="4246105"/>
              <a:ext cx="648072" cy="64807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tx1"/>
                  </a:solidFill>
                </a:rPr>
                <a:t>+</a:t>
              </a:r>
              <a:endParaRPr lang="en-IE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960586" y="4246105"/>
              <a:ext cx="648072" cy="64807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57540" y="4246105"/>
              <a:ext cx="648072" cy="64807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tx1"/>
                  </a:solidFill>
                </a:rPr>
                <a:t>=</a:t>
              </a:r>
              <a:endParaRPr lang="en-IE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54494" y="4246105"/>
              <a:ext cx="953810" cy="64807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tx1"/>
                  </a:solidFill>
                </a:rPr>
                <a:t>17</a:t>
              </a:r>
              <a:endParaRPr lang="en-IE" sz="5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63632" y="5517232"/>
            <a:ext cx="3464552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8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32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30777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2</a:t>
            </a:r>
            <a:endParaRPr lang="en-IE" sz="3200" b="1" u="sng" dirty="0" smtClean="0"/>
          </a:p>
          <a:p>
            <a:r>
              <a:rPr lang="en-IE" sz="5400" dirty="0" smtClean="0"/>
              <a:t>What comes next in this sequence:</a:t>
            </a:r>
          </a:p>
          <a:p>
            <a:r>
              <a:rPr lang="en-IE" sz="5400" dirty="0" smtClean="0"/>
              <a:t>2, 4, 6, 8, ____?</a:t>
            </a:r>
            <a:endParaRPr lang="en-IE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305797" y="34461"/>
            <a:ext cx="5957650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1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63632" y="5517232"/>
            <a:ext cx="3464552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10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6768" y="1484784"/>
            <a:ext cx="8280920" cy="14157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3</a:t>
            </a:r>
          </a:p>
          <a:p>
            <a:r>
              <a:rPr lang="en-IE" sz="5400" dirty="0" smtClean="0"/>
              <a:t>Name this 2D shape:</a:t>
            </a:r>
            <a:endParaRPr lang="en-IE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24" y="3140968"/>
            <a:ext cx="3911968" cy="20372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05797" y="34461"/>
            <a:ext cx="5957650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1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63632" y="5517232"/>
            <a:ext cx="3464552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semi-circle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48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2246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4</a:t>
            </a:r>
          </a:p>
          <a:p>
            <a:r>
              <a:rPr lang="en-IE" sz="5400" dirty="0" smtClean="0"/>
              <a:t>Make the largest number possible using these digits:</a:t>
            </a:r>
            <a:endParaRPr lang="en-IE" sz="5400" dirty="0"/>
          </a:p>
        </p:txBody>
      </p:sp>
      <p:grpSp>
        <p:nvGrpSpPr>
          <p:cNvPr id="2" name="Group 1"/>
          <p:cNvGrpSpPr/>
          <p:nvPr/>
        </p:nvGrpSpPr>
        <p:grpSpPr>
          <a:xfrm>
            <a:off x="2235324" y="4349114"/>
            <a:ext cx="4190865" cy="648072"/>
            <a:chOff x="2235324" y="4653136"/>
            <a:chExt cx="4190865" cy="648072"/>
          </a:xfrm>
        </p:grpSpPr>
        <p:sp>
          <p:nvSpPr>
            <p:cNvPr id="9" name="Rectangle 8"/>
            <p:cNvSpPr/>
            <p:nvPr/>
          </p:nvSpPr>
          <p:spPr>
            <a:xfrm>
              <a:off x="2235324" y="4653136"/>
              <a:ext cx="648072" cy="64807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tx1"/>
                  </a:solidFill>
                </a:rPr>
                <a:t>9</a:t>
              </a:r>
              <a:endParaRPr lang="en-IE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16255" y="4653136"/>
              <a:ext cx="648072" cy="64807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tx1"/>
                  </a:solidFill>
                </a:rPr>
                <a:t>5</a:t>
              </a:r>
              <a:endParaRPr lang="en-IE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97186" y="4653136"/>
              <a:ext cx="648072" cy="64807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tx1"/>
                  </a:solidFill>
                </a:rPr>
                <a:t>2</a:t>
              </a:r>
              <a:endParaRPr lang="en-IE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78117" y="4653136"/>
              <a:ext cx="648072" cy="64807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tx1"/>
                  </a:solidFill>
                </a:rPr>
                <a:t>8</a:t>
              </a:r>
              <a:endParaRPr lang="en-IE" sz="5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305797" y="34461"/>
            <a:ext cx="5957650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1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63632" y="5517232"/>
            <a:ext cx="3464552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9852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69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6496407" cy="2246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5</a:t>
            </a:r>
          </a:p>
          <a:p>
            <a:r>
              <a:rPr lang="en-IE" sz="5400" dirty="0" smtClean="0"/>
              <a:t>What is the temperature?</a:t>
            </a:r>
            <a:endParaRPr lang="en-IE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2292"/>
            <a:ext cx="1513424" cy="580117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305797" y="34461"/>
            <a:ext cx="5957650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1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3632" y="5517232"/>
            <a:ext cx="3464552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20</a:t>
            </a:r>
            <a:r>
              <a:rPr lang="en-IE" sz="5400" b="1" baseline="30000" dirty="0" smtClean="0">
                <a:solidFill>
                  <a:srgbClr val="FF0000"/>
                </a:solidFill>
              </a:rPr>
              <a:t>0</a:t>
            </a:r>
            <a:endParaRPr lang="en-IE" sz="54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19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080583" cy="14157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6</a:t>
            </a:r>
            <a:endParaRPr lang="en-IE" sz="3200" b="1" u="sng" dirty="0" smtClean="0"/>
          </a:p>
          <a:p>
            <a:r>
              <a:rPr lang="en-IE" sz="5400" dirty="0" smtClean="0"/>
              <a:t>How much money is this:</a:t>
            </a:r>
            <a:endParaRPr lang="en-IE" sz="5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01486" y="3352799"/>
            <a:ext cx="8030954" cy="1609725"/>
            <a:chOff x="501486" y="3352799"/>
            <a:chExt cx="8030954" cy="16097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9681" y="3505199"/>
              <a:ext cx="1428750" cy="145732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9915" y="3790949"/>
              <a:ext cx="1152525" cy="1171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486" y="3352799"/>
              <a:ext cx="1581150" cy="160972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7946" y="3638549"/>
              <a:ext cx="1304925" cy="13239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476" y="3448049"/>
              <a:ext cx="1495425" cy="15144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1305797" y="34461"/>
            <a:ext cx="5957650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1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63632" y="5517232"/>
            <a:ext cx="3464552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€3.57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dirty="0" smtClean="0"/>
              <a:t>How do you keep warm in a cold room?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340864" y="34460"/>
            <a:ext cx="6552728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Maths Joke No. 3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768" y="3789040"/>
            <a:ext cx="8280920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b="1" dirty="0" smtClean="0">
                <a:solidFill>
                  <a:srgbClr val="FF0000"/>
                </a:solidFill>
              </a:rPr>
              <a:t>You go to the corner because it’s always 90</a:t>
            </a:r>
            <a:r>
              <a:rPr lang="en-IE" sz="5400" b="1" baseline="30000" dirty="0" smtClean="0">
                <a:solidFill>
                  <a:srgbClr val="FF0000"/>
                </a:solidFill>
              </a:rPr>
              <a:t>0</a:t>
            </a:r>
            <a:r>
              <a:rPr lang="en-IE" sz="5400" b="1" dirty="0" smtClean="0">
                <a:solidFill>
                  <a:srgbClr val="FF0000"/>
                </a:solidFill>
              </a:rPr>
              <a:t>!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9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594" y="2492896"/>
            <a:ext cx="5040560" cy="178510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11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0310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2246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1</a:t>
            </a:r>
          </a:p>
          <a:p>
            <a:r>
              <a:rPr lang="en-IE" sz="5400" dirty="0" smtClean="0"/>
              <a:t>How many mm are there in 5cm?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3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68282" y="4581128"/>
            <a:ext cx="5897892" cy="1123570"/>
            <a:chOff x="1668282" y="4581128"/>
            <a:chExt cx="5897892" cy="112357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8282" y="4653136"/>
              <a:ext cx="5897892" cy="1051562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1907704" y="4581128"/>
              <a:ext cx="1800200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29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1772816"/>
            <a:ext cx="6624736" cy="40010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altLang="en-US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Don’t</a:t>
            </a:r>
            <a:r>
              <a:rPr lang="fr-CA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worry</a:t>
            </a:r>
            <a:r>
              <a:rPr lang="fr-CA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about </a:t>
            </a:r>
            <a:r>
              <a:rPr lang="fr-CA" altLang="en-US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spellings</a:t>
            </a:r>
            <a:r>
              <a:rPr lang="fr-CA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fr-CA" altLang="en-US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just</a:t>
            </a:r>
            <a:r>
              <a:rPr lang="fr-CA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lang="fr-CA" altLang="en-US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CA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best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If </a:t>
            </a:r>
            <a:r>
              <a:rPr lang="fr-CA" altLang="en-US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you’re</a:t>
            </a:r>
            <a:r>
              <a:rPr lang="fr-CA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not sure of the </a:t>
            </a:r>
            <a:r>
              <a:rPr lang="fr-CA" altLang="en-US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answer</a:t>
            </a:r>
            <a:r>
              <a:rPr lang="fr-CA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CA" altLang="en-US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make</a:t>
            </a:r>
            <a:r>
              <a:rPr lang="fr-CA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CA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best possible </a:t>
            </a:r>
            <a:r>
              <a:rPr lang="fr-CA" altLang="en-US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guess</a:t>
            </a:r>
            <a:endParaRPr lang="fr-CA" altLang="en-US" sz="28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It </a:t>
            </a:r>
            <a:r>
              <a:rPr lang="fr-CA" altLang="en-US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might</a:t>
            </a:r>
            <a:r>
              <a:rPr lang="fr-CA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CA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a good </a:t>
            </a:r>
            <a:r>
              <a:rPr lang="fr-CA" altLang="en-US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idea</a:t>
            </a:r>
            <a:r>
              <a:rPr lang="fr-CA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to have a </a:t>
            </a:r>
            <a:r>
              <a:rPr lang="fr-CA" altLang="en-US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piece</a:t>
            </a:r>
            <a:r>
              <a:rPr lang="fr-CA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CA" altLang="en-US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paper</a:t>
            </a:r>
            <a:r>
              <a:rPr lang="fr-CA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to do </a:t>
            </a:r>
            <a:r>
              <a:rPr lang="fr-CA" altLang="en-US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CA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rough </a:t>
            </a:r>
            <a:r>
              <a:rPr lang="fr-CA" altLang="en-US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calculations</a:t>
            </a:r>
            <a:r>
              <a:rPr lang="fr-CA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fr-CA" altLang="en-US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CA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questions</a:t>
            </a:r>
          </a:p>
          <a:p>
            <a:pPr algn="ctr"/>
            <a:r>
              <a:rPr lang="fr-CA" altLang="en-US" sz="4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Good </a:t>
            </a:r>
            <a:r>
              <a:rPr lang="fr-CA" altLang="en-US" sz="4000" b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luck</a:t>
            </a:r>
            <a:r>
              <a:rPr lang="fr-CA" altLang="en-US" sz="4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CA" altLang="en-US" sz="4000" b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enjoy</a:t>
            </a:r>
            <a:r>
              <a:rPr lang="fr-CA" altLang="en-US" sz="4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the quiz!</a:t>
            </a:r>
          </a:p>
          <a:p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1835696" y="44624"/>
            <a:ext cx="5544616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Before You Start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3057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4480183" cy="39087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2</a:t>
            </a:r>
            <a:endParaRPr lang="en-IE" sz="3200" b="1" u="sng" dirty="0" smtClean="0"/>
          </a:p>
          <a:p>
            <a:r>
              <a:rPr lang="en-IE" sz="5400" dirty="0" smtClean="0"/>
              <a:t>How many more eggs are needed to fill the egg box?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552" y="2132856"/>
            <a:ext cx="4032448" cy="268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4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484784"/>
            <a:ext cx="3616087" cy="473975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3</a:t>
            </a:r>
          </a:p>
          <a:p>
            <a:r>
              <a:rPr lang="en-IE" sz="5400" dirty="0" smtClean="0"/>
              <a:t>What is the most favourite pet in the class?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3</a:t>
            </a:r>
          </a:p>
        </p:txBody>
      </p:sp>
      <p:pic>
        <p:nvPicPr>
          <p:cNvPr id="8" name="Content Placeholder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641" y="1484784"/>
            <a:ext cx="4306891" cy="45355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698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152591" cy="2246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4</a:t>
            </a:r>
            <a:endParaRPr lang="en-IE" sz="3200" b="1" u="sng" dirty="0" smtClean="0"/>
          </a:p>
          <a:p>
            <a:r>
              <a:rPr lang="en-IE" sz="5400" dirty="0" smtClean="0"/>
              <a:t>What day comes three days before Saturday?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921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39087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5</a:t>
            </a:r>
          </a:p>
          <a:p>
            <a:r>
              <a:rPr lang="fr-CA" altLang="en-US" sz="5400" dirty="0" err="1"/>
              <a:t>My</a:t>
            </a:r>
            <a:r>
              <a:rPr lang="fr-CA" altLang="en-US" sz="5400" dirty="0"/>
              <a:t> </a:t>
            </a:r>
            <a:r>
              <a:rPr lang="fr-CA" altLang="en-US" sz="5400" dirty="0" err="1"/>
              <a:t>tens</a:t>
            </a:r>
            <a:r>
              <a:rPr lang="fr-CA" altLang="en-US" sz="5400" dirty="0"/>
              <a:t> </a:t>
            </a:r>
            <a:r>
              <a:rPr lang="fr-CA" altLang="en-US" sz="5400" dirty="0" err="1"/>
              <a:t>number</a:t>
            </a:r>
            <a:r>
              <a:rPr lang="fr-CA" altLang="en-US" sz="5400" dirty="0"/>
              <a:t> </a:t>
            </a:r>
            <a:r>
              <a:rPr lang="fr-CA" altLang="en-US" sz="5400" dirty="0" err="1"/>
              <a:t>is</a:t>
            </a:r>
            <a:r>
              <a:rPr lang="fr-CA" altLang="en-US" sz="5400" dirty="0"/>
              <a:t> </a:t>
            </a:r>
            <a:r>
              <a:rPr lang="fr-CA" altLang="en-US" sz="5400" dirty="0" smtClean="0"/>
              <a:t>7. </a:t>
            </a:r>
            <a:r>
              <a:rPr lang="fr-CA" altLang="en-US" sz="5400" dirty="0" err="1"/>
              <a:t>My</a:t>
            </a:r>
            <a:r>
              <a:rPr lang="fr-CA" altLang="en-US" sz="5400" dirty="0"/>
              <a:t> </a:t>
            </a:r>
            <a:r>
              <a:rPr lang="fr-CA" altLang="en-US" sz="5400" dirty="0" err="1"/>
              <a:t>units</a:t>
            </a:r>
            <a:r>
              <a:rPr lang="fr-CA" altLang="en-US" sz="5400" dirty="0"/>
              <a:t> </a:t>
            </a:r>
            <a:r>
              <a:rPr lang="fr-CA" altLang="en-US" sz="5400" dirty="0" err="1"/>
              <a:t>number</a:t>
            </a:r>
            <a:r>
              <a:rPr lang="fr-CA" altLang="en-US" sz="5400" dirty="0"/>
              <a:t> </a:t>
            </a:r>
            <a:r>
              <a:rPr lang="fr-CA" altLang="en-US" sz="5400" dirty="0" err="1"/>
              <a:t>is</a:t>
            </a:r>
            <a:r>
              <a:rPr lang="fr-CA" altLang="en-US" sz="5400" dirty="0"/>
              <a:t> </a:t>
            </a:r>
            <a:r>
              <a:rPr lang="fr-CA" altLang="en-US" sz="5400" dirty="0" smtClean="0"/>
              <a:t>3. </a:t>
            </a:r>
            <a:r>
              <a:rPr lang="fr-CA" altLang="en-US" sz="5400" dirty="0" err="1"/>
              <a:t>My</a:t>
            </a:r>
            <a:r>
              <a:rPr lang="fr-CA" altLang="en-US" sz="5400" dirty="0"/>
              <a:t> </a:t>
            </a:r>
            <a:r>
              <a:rPr lang="fr-CA" altLang="en-US" sz="5400" dirty="0" err="1"/>
              <a:t>hundreds</a:t>
            </a:r>
            <a:r>
              <a:rPr lang="fr-CA" altLang="en-US" sz="5400" dirty="0"/>
              <a:t> </a:t>
            </a:r>
            <a:r>
              <a:rPr lang="fr-CA" altLang="en-US" sz="5400" dirty="0" err="1"/>
              <a:t>number</a:t>
            </a:r>
            <a:r>
              <a:rPr lang="fr-CA" altLang="en-US" sz="5400" dirty="0"/>
              <a:t> </a:t>
            </a:r>
            <a:r>
              <a:rPr lang="fr-CA" altLang="en-US" sz="5400" dirty="0" err="1"/>
              <a:t>is</a:t>
            </a:r>
            <a:r>
              <a:rPr lang="fr-CA" altLang="en-US" sz="5400" dirty="0"/>
              <a:t> </a:t>
            </a:r>
            <a:r>
              <a:rPr lang="fr-CA" altLang="en-US" sz="5400" dirty="0" smtClean="0"/>
              <a:t>5. </a:t>
            </a:r>
            <a:r>
              <a:rPr lang="fr-CA" altLang="en-US" sz="5400" dirty="0" err="1"/>
              <a:t>What</a:t>
            </a:r>
            <a:r>
              <a:rPr lang="fr-CA" altLang="en-US" sz="5400" dirty="0"/>
              <a:t> </a:t>
            </a:r>
            <a:r>
              <a:rPr lang="fr-CA" altLang="en-US" sz="5400" dirty="0" err="1"/>
              <a:t>number</a:t>
            </a:r>
            <a:r>
              <a:rPr lang="fr-CA" altLang="en-US" sz="5400" dirty="0"/>
              <a:t> </a:t>
            </a:r>
            <a:r>
              <a:rPr lang="fr-CA" altLang="en-US" sz="5400" dirty="0" err="1"/>
              <a:t>am</a:t>
            </a:r>
            <a:r>
              <a:rPr lang="fr-CA" altLang="en-US" sz="5400" dirty="0"/>
              <a:t> I?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5093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3472071" cy="39087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6</a:t>
            </a:r>
            <a:endParaRPr lang="en-IE" sz="3200" b="1" u="sng" dirty="0" smtClean="0"/>
          </a:p>
          <a:p>
            <a:r>
              <a:rPr lang="en-IE" sz="5400" dirty="0" smtClean="0"/>
              <a:t>What time will it be 90 minutes later?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30" y="1700808"/>
            <a:ext cx="3703738" cy="368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5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258532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dirty="0" smtClean="0"/>
              <a:t>Why did the teacher write the maths problem on the window?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340864" y="34460"/>
            <a:ext cx="6552728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Maths Joke No. 4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768" y="4509120"/>
            <a:ext cx="8280920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b="1" dirty="0" smtClean="0">
                <a:solidFill>
                  <a:srgbClr val="FF0000"/>
                </a:solidFill>
              </a:rPr>
              <a:t>Because she wanted it to be very clear!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35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2892" y="1556792"/>
            <a:ext cx="6048672" cy="347787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11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2</a:t>
            </a:r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11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623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14157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1</a:t>
            </a:r>
          </a:p>
          <a:p>
            <a:r>
              <a:rPr lang="en-IE" sz="5400" dirty="0" smtClean="0"/>
              <a:t>What number is double 12?</a:t>
            </a:r>
            <a:endParaRPr lang="en-IE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305797" y="34461"/>
            <a:ext cx="5957650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2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63632" y="5517232"/>
            <a:ext cx="3464552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24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5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2246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2</a:t>
            </a:r>
            <a:endParaRPr lang="en-IE" sz="3200" b="1" u="sng" dirty="0" smtClean="0"/>
          </a:p>
          <a:p>
            <a:r>
              <a:rPr lang="en-IE" sz="5400" dirty="0" smtClean="0"/>
              <a:t>Write the following number: seventy nine.</a:t>
            </a:r>
            <a:endParaRPr lang="en-IE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305797" y="34461"/>
            <a:ext cx="5957650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2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63632" y="5517232"/>
            <a:ext cx="3464552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79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7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6768" y="1412776"/>
            <a:ext cx="8280920" cy="14157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3</a:t>
            </a:r>
          </a:p>
          <a:p>
            <a:r>
              <a:rPr lang="en-IE" sz="5400" dirty="0" smtClean="0"/>
              <a:t>What is this number?</a:t>
            </a:r>
            <a:endParaRPr lang="en-IE" sz="5400" dirty="0"/>
          </a:p>
        </p:txBody>
      </p:sp>
      <p:grpSp>
        <p:nvGrpSpPr>
          <p:cNvPr id="9" name="Group 8"/>
          <p:cNvGrpSpPr/>
          <p:nvPr/>
        </p:nvGrpSpPr>
        <p:grpSpPr>
          <a:xfrm>
            <a:off x="1986791" y="2924944"/>
            <a:ext cx="4950472" cy="2376264"/>
            <a:chOff x="1977244" y="3356992"/>
            <a:chExt cx="4950472" cy="237626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216" y="3825392"/>
              <a:ext cx="411500" cy="190786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680" y="3356992"/>
              <a:ext cx="373603" cy="237626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7244" y="3356992"/>
              <a:ext cx="1418858" cy="237626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3144" y="3356992"/>
              <a:ext cx="373603" cy="2376264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305797" y="34461"/>
            <a:ext cx="5957650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2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63632" y="5517232"/>
            <a:ext cx="3464552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127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48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594" y="2492896"/>
            <a:ext cx="5040560" cy="178510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1</a:t>
            </a:r>
            <a:endParaRPr lang="en-IE" sz="11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383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3" y="1727371"/>
            <a:ext cx="3024335" cy="2246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4</a:t>
            </a:r>
            <a:endParaRPr lang="en-IE" sz="3200" b="1" u="sng" dirty="0" smtClean="0"/>
          </a:p>
          <a:p>
            <a:r>
              <a:rPr lang="en-IE" sz="5400" dirty="0" smtClean="0"/>
              <a:t>Add these fractions:</a:t>
            </a:r>
            <a:endParaRPr lang="en-IE" sz="5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151991" y="1714500"/>
            <a:ext cx="4719834" cy="3429000"/>
            <a:chOff x="4151991" y="1714500"/>
            <a:chExt cx="4719834" cy="3429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1991" y="1714500"/>
              <a:ext cx="1725377" cy="3429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7593" y="1714500"/>
              <a:ext cx="1724232" cy="3429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012160" y="2564904"/>
              <a:ext cx="113543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2000" b="1" dirty="0" smtClean="0"/>
                <a:t>+</a:t>
              </a:r>
              <a:endParaRPr lang="en-IE" sz="12000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305797" y="34461"/>
            <a:ext cx="5957650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2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63632" y="5517232"/>
            <a:ext cx="3464552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¾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8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206210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5</a:t>
            </a:r>
          </a:p>
          <a:p>
            <a:r>
              <a:rPr lang="en-IE" sz="4800" dirty="0" smtClean="0"/>
              <a:t>Which of these are </a:t>
            </a:r>
            <a:r>
              <a:rPr lang="en-IE" sz="4800" b="1" u="sng" dirty="0" smtClean="0">
                <a:solidFill>
                  <a:srgbClr val="FF0000"/>
                </a:solidFill>
              </a:rPr>
              <a:t>odd</a:t>
            </a:r>
            <a:r>
              <a:rPr lang="en-IE" sz="4800" dirty="0" smtClean="0">
                <a:solidFill>
                  <a:srgbClr val="FF0000"/>
                </a:solidFill>
              </a:rPr>
              <a:t> </a:t>
            </a:r>
            <a:r>
              <a:rPr lang="en-IE" sz="4800" dirty="0" smtClean="0"/>
              <a:t>numbers?</a:t>
            </a:r>
            <a:endParaRPr lang="en-IE" sz="4800" dirty="0"/>
          </a:p>
        </p:txBody>
      </p:sp>
      <p:grpSp>
        <p:nvGrpSpPr>
          <p:cNvPr id="2" name="Group 1"/>
          <p:cNvGrpSpPr/>
          <p:nvPr/>
        </p:nvGrpSpPr>
        <p:grpSpPr>
          <a:xfrm>
            <a:off x="1115616" y="4149080"/>
            <a:ext cx="6696744" cy="648072"/>
            <a:chOff x="1115616" y="4653136"/>
            <a:chExt cx="6696744" cy="648072"/>
          </a:xfrm>
        </p:grpSpPr>
        <p:sp>
          <p:nvSpPr>
            <p:cNvPr id="8" name="Rectangle 7"/>
            <p:cNvSpPr/>
            <p:nvPr/>
          </p:nvSpPr>
          <p:spPr>
            <a:xfrm>
              <a:off x="2219502" y="4653136"/>
              <a:ext cx="648072" cy="64807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tx1"/>
                  </a:solidFill>
                </a:rPr>
                <a:t>9</a:t>
              </a:r>
              <a:endParaRPr lang="en-IE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23388" y="4653136"/>
              <a:ext cx="648072" cy="64807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tx1"/>
                  </a:solidFill>
                </a:rPr>
                <a:t>5</a:t>
              </a:r>
              <a:endParaRPr lang="en-IE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27274" y="4653136"/>
              <a:ext cx="889282" cy="64807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tx1"/>
                  </a:solidFill>
                </a:rPr>
                <a:t>12</a:t>
              </a:r>
              <a:endParaRPr lang="en-IE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2370" y="4653136"/>
              <a:ext cx="648072" cy="64807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tx1"/>
                  </a:solidFill>
                </a:rPr>
                <a:t>8</a:t>
              </a:r>
              <a:endParaRPr lang="en-IE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15616" y="4653136"/>
              <a:ext cx="648072" cy="64807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tx1"/>
                  </a:solidFill>
                </a:rPr>
                <a:t>6</a:t>
              </a:r>
              <a:endParaRPr lang="en-IE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876256" y="4653136"/>
              <a:ext cx="936104" cy="64807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tx1"/>
                  </a:solidFill>
                </a:rPr>
                <a:t>17</a:t>
              </a:r>
              <a:endParaRPr lang="en-IE" sz="5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305797" y="34461"/>
            <a:ext cx="5957650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2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63632" y="5517232"/>
            <a:ext cx="3464552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9, 5, 17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44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6768" y="1340768"/>
            <a:ext cx="8280920" cy="2246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6</a:t>
            </a:r>
            <a:endParaRPr lang="en-IE" sz="3200" b="1" u="sng" dirty="0" smtClean="0"/>
          </a:p>
          <a:p>
            <a:r>
              <a:rPr lang="en-IE" sz="3600" dirty="0"/>
              <a:t>D</a:t>
            </a:r>
            <a:r>
              <a:rPr lang="en-IE" sz="3600" dirty="0" smtClean="0"/>
              <a:t>ad is </a:t>
            </a:r>
            <a:r>
              <a:rPr lang="en-IE" sz="3600" dirty="0"/>
              <a:t>3</a:t>
            </a:r>
            <a:r>
              <a:rPr lang="en-IE" sz="3600" dirty="0" smtClean="0"/>
              <a:t>0 years older than John. Mum is 20 years older than Alva. </a:t>
            </a:r>
            <a:r>
              <a:rPr lang="en-IE" sz="3600" dirty="0"/>
              <a:t>W</a:t>
            </a:r>
            <a:r>
              <a:rPr lang="en-IE" sz="3600" dirty="0" smtClean="0"/>
              <a:t>hat age are the four of them altogether?</a:t>
            </a:r>
            <a:endParaRPr lang="en-IE" sz="36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944359" y="3603886"/>
            <a:ext cx="7103097" cy="1881500"/>
            <a:chOff x="883775" y="4365104"/>
            <a:chExt cx="7103097" cy="18815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775" y="4852335"/>
              <a:ext cx="1392029" cy="10969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105" y="4670581"/>
              <a:ext cx="1513911" cy="127869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259632" y="4365104"/>
              <a:ext cx="720080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 smtClean="0"/>
                <a:t>John</a:t>
              </a:r>
              <a:endParaRPr lang="en-IE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74020" y="4365104"/>
              <a:ext cx="720080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 smtClean="0"/>
                <a:t>Alva</a:t>
              </a:r>
              <a:endParaRPr lang="en-IE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88024" y="4365104"/>
              <a:ext cx="1089344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 smtClean="0"/>
                <a:t>Dad</a:t>
              </a:r>
              <a:endParaRPr lang="en-IE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04248" y="4365104"/>
              <a:ext cx="936104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 smtClean="0"/>
                <a:t>Mum</a:t>
              </a:r>
              <a:endParaRPr lang="en-IE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59632" y="5877272"/>
              <a:ext cx="720080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 smtClean="0"/>
                <a:t>Age 6</a:t>
              </a:r>
              <a:endParaRPr lang="en-IE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25040" y="5877272"/>
              <a:ext cx="926880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 smtClean="0"/>
                <a:t>Age 10</a:t>
              </a:r>
              <a:endParaRPr lang="en-IE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72656" y="5877272"/>
              <a:ext cx="720080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 smtClean="0"/>
                <a:t>Age ?</a:t>
              </a:r>
              <a:endParaRPr lang="en-IE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18223" y="5877272"/>
              <a:ext cx="720080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 smtClean="0"/>
                <a:t>Age ?</a:t>
              </a:r>
              <a:endParaRPr lang="en-IE" b="1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6250" y="4614561"/>
              <a:ext cx="1612891" cy="142659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728" y="4706435"/>
              <a:ext cx="1429144" cy="1242845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1305797" y="34461"/>
            <a:ext cx="5957650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2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15172" y="5600235"/>
            <a:ext cx="6204112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6 + 10 + 36 + 30 = 82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38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15696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4800" dirty="0" smtClean="0"/>
              <a:t>Why did the boy do addition problems on the floor?</a:t>
            </a:r>
            <a:endParaRPr lang="en-IE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1340864" y="34460"/>
            <a:ext cx="6552728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Maths Joke No. 5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857" y="4293096"/>
            <a:ext cx="8280920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b="1" dirty="0" smtClean="0">
                <a:solidFill>
                  <a:srgbClr val="FF0000"/>
                </a:solidFill>
              </a:rPr>
              <a:t>Because his teacher told him not to use tables!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594" y="2492896"/>
            <a:ext cx="5040560" cy="178510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4</a:t>
            </a:r>
            <a:endParaRPr lang="en-IE" sz="11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3706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6" y="2038732"/>
            <a:ext cx="3976127" cy="280076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1</a:t>
            </a:r>
          </a:p>
          <a:p>
            <a:r>
              <a:rPr lang="en-IE" sz="4800" dirty="0" smtClean="0"/>
              <a:t>What fraction of this shape is coloured?</a:t>
            </a:r>
            <a:endParaRPr lang="en-IE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8800"/>
            <a:ext cx="3845881" cy="384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2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39087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2</a:t>
            </a:r>
          </a:p>
          <a:p>
            <a:r>
              <a:rPr lang="en-IE" sz="5400" dirty="0" smtClean="0"/>
              <a:t>What would be best to use for measuring your maths copy: ruler, metre stick or trundle wheel?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8299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080583" cy="13234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3</a:t>
            </a:r>
            <a:endParaRPr lang="en-IE" sz="3200" b="1" u="sng" dirty="0" smtClean="0"/>
          </a:p>
          <a:p>
            <a:r>
              <a:rPr lang="en-IE" sz="4800" dirty="0" smtClean="0"/>
              <a:t>Which animal is fifth in line?</a:t>
            </a:r>
            <a:endParaRPr lang="en-IE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48" y="3284984"/>
            <a:ext cx="7812360" cy="22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4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564" y="1484785"/>
            <a:ext cx="3881244" cy="38884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451857" y="1700808"/>
            <a:ext cx="4120143" cy="3077766"/>
            <a:chOff x="451857" y="1700808"/>
            <a:chExt cx="4120143" cy="3077766"/>
          </a:xfrm>
        </p:grpSpPr>
        <p:sp>
          <p:nvSpPr>
            <p:cNvPr id="5" name="TextBox 4"/>
            <p:cNvSpPr txBox="1"/>
            <p:nvPr/>
          </p:nvSpPr>
          <p:spPr>
            <a:xfrm>
              <a:off x="451857" y="1700808"/>
              <a:ext cx="4120143" cy="307776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E" sz="3200" b="1" u="sng" dirty="0" smtClean="0"/>
                <a:t>Question 4</a:t>
              </a:r>
            </a:p>
            <a:p>
              <a:pPr lvl="3"/>
              <a:r>
                <a:rPr lang="en-IE" sz="5400" dirty="0" smtClean="0"/>
                <a:t>  38</a:t>
              </a:r>
            </a:p>
            <a:p>
              <a:pPr lvl="3"/>
              <a:r>
                <a:rPr lang="en-IE" sz="5400" dirty="0" smtClean="0"/>
                <a:t>+27</a:t>
              </a:r>
            </a:p>
            <a:p>
              <a:pPr lvl="3"/>
              <a:r>
                <a:rPr lang="en-IE" sz="5400" dirty="0" smtClean="0"/>
                <a:t>  55</a:t>
              </a:r>
              <a:endParaRPr lang="en-IE" sz="5400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971868" y="3861048"/>
              <a:ext cx="108012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796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2246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5</a:t>
            </a:r>
            <a:endParaRPr lang="en-IE" sz="3200" b="1" u="sng" dirty="0" smtClean="0"/>
          </a:p>
          <a:p>
            <a:r>
              <a:rPr lang="en-IE" sz="5400" dirty="0" smtClean="0"/>
              <a:t>How many years in a </a:t>
            </a:r>
            <a:r>
              <a:rPr lang="en-IE" sz="5400" b="1" u="sng" dirty="0" smtClean="0">
                <a:solidFill>
                  <a:srgbClr val="FF0000"/>
                </a:solidFill>
              </a:rPr>
              <a:t>decade</a:t>
            </a:r>
            <a:r>
              <a:rPr lang="en-IE" sz="5400" dirty="0" smtClean="0"/>
              <a:t>: 10, 100, 1000?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5790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2246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1</a:t>
            </a:r>
          </a:p>
          <a:p>
            <a:r>
              <a:rPr lang="en-IE" sz="5400" dirty="0" smtClean="0"/>
              <a:t>What number goes into the empty box: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1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66678" y="4246105"/>
            <a:ext cx="5741626" cy="648072"/>
            <a:chOff x="1566678" y="4246105"/>
            <a:chExt cx="5741626" cy="648072"/>
          </a:xfrm>
        </p:grpSpPr>
        <p:sp>
          <p:nvSpPr>
            <p:cNvPr id="6" name="Rectangle 5"/>
            <p:cNvSpPr/>
            <p:nvPr/>
          </p:nvSpPr>
          <p:spPr>
            <a:xfrm>
              <a:off x="1566678" y="4246105"/>
              <a:ext cx="648072" cy="64807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tx1"/>
                  </a:solidFill>
                </a:rPr>
                <a:t>9</a:t>
              </a:r>
              <a:endParaRPr lang="en-IE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763632" y="4246105"/>
              <a:ext cx="648072" cy="64807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tx1"/>
                  </a:solidFill>
                </a:rPr>
                <a:t>+</a:t>
              </a:r>
              <a:endParaRPr lang="en-IE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960586" y="4246105"/>
              <a:ext cx="648072" cy="64807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57540" y="4246105"/>
              <a:ext cx="648072" cy="64807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tx1"/>
                  </a:solidFill>
                </a:rPr>
                <a:t>=</a:t>
              </a:r>
              <a:endParaRPr lang="en-IE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54494" y="4246105"/>
              <a:ext cx="953810" cy="64807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tx1"/>
                  </a:solidFill>
                </a:rPr>
                <a:t>17</a:t>
              </a:r>
              <a:endParaRPr lang="en-IE" sz="5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258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3616087" cy="39087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6</a:t>
            </a:r>
          </a:p>
          <a:p>
            <a:r>
              <a:rPr lang="en-IE" sz="5400" dirty="0" smtClean="0"/>
              <a:t>What day was October 28th?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4</a:t>
            </a:r>
          </a:p>
        </p:txBody>
      </p:sp>
      <p:pic>
        <p:nvPicPr>
          <p:cNvPr id="19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49843"/>
            <a:ext cx="4484335" cy="3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8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dirty="0" smtClean="0"/>
              <a:t>What did the zero say to the eight?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340864" y="34460"/>
            <a:ext cx="6552728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Maths Joke No. 6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857" y="4293096"/>
            <a:ext cx="8280920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b="1" dirty="0" smtClean="0">
                <a:solidFill>
                  <a:srgbClr val="FF0000"/>
                </a:solidFill>
              </a:rPr>
              <a:t>Nice belt!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2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2892" y="1556792"/>
            <a:ext cx="6048672" cy="347787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3 Answers</a:t>
            </a:r>
            <a:endParaRPr lang="en-IE" sz="11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5287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484784"/>
            <a:ext cx="8280920" cy="2246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1</a:t>
            </a:r>
          </a:p>
          <a:p>
            <a:r>
              <a:rPr lang="en-IE" sz="5400" dirty="0" smtClean="0"/>
              <a:t>How many mm are there in 5cm?</a:t>
            </a:r>
            <a:endParaRPr lang="en-IE" sz="5400" dirty="0"/>
          </a:p>
        </p:txBody>
      </p:sp>
      <p:grpSp>
        <p:nvGrpSpPr>
          <p:cNvPr id="9" name="Group 8"/>
          <p:cNvGrpSpPr/>
          <p:nvPr/>
        </p:nvGrpSpPr>
        <p:grpSpPr>
          <a:xfrm>
            <a:off x="1668282" y="4091351"/>
            <a:ext cx="5897892" cy="1123570"/>
            <a:chOff x="1668282" y="4581128"/>
            <a:chExt cx="5897892" cy="112357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8282" y="4653136"/>
              <a:ext cx="5897892" cy="1051562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1907704" y="4581128"/>
              <a:ext cx="1800200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305797" y="34461"/>
            <a:ext cx="5957650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3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63632" y="5517232"/>
            <a:ext cx="3464552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50mm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4480183" cy="35394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2</a:t>
            </a:r>
            <a:endParaRPr lang="en-IE" sz="3200" b="1" u="sng" dirty="0" smtClean="0"/>
          </a:p>
          <a:p>
            <a:r>
              <a:rPr lang="en-IE" sz="4800" dirty="0" smtClean="0"/>
              <a:t>How many more eggs are needed to fill the egg box?</a:t>
            </a:r>
            <a:endParaRPr lang="en-IE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552" y="2132856"/>
            <a:ext cx="4032448" cy="26845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05797" y="34461"/>
            <a:ext cx="5957650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3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3632" y="5517232"/>
            <a:ext cx="3464552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8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94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484784"/>
            <a:ext cx="3616087" cy="35394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3</a:t>
            </a:r>
          </a:p>
          <a:p>
            <a:r>
              <a:rPr lang="en-IE" sz="4800" dirty="0" smtClean="0"/>
              <a:t>What is the most favourite pet in the class?</a:t>
            </a:r>
            <a:endParaRPr lang="en-IE" sz="4800" dirty="0"/>
          </a:p>
        </p:txBody>
      </p:sp>
      <p:pic>
        <p:nvPicPr>
          <p:cNvPr id="8" name="Content Placeholder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95009"/>
            <a:ext cx="3531468" cy="371897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305797" y="34461"/>
            <a:ext cx="5957650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3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3632" y="5517232"/>
            <a:ext cx="3464552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Dogs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4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152591" cy="2246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4</a:t>
            </a:r>
            <a:endParaRPr lang="en-IE" sz="3200" b="1" u="sng" dirty="0" smtClean="0"/>
          </a:p>
          <a:p>
            <a:r>
              <a:rPr lang="en-IE" sz="5400" dirty="0" smtClean="0"/>
              <a:t>What day comes three days before Saturday?</a:t>
            </a:r>
            <a:endParaRPr lang="en-IE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305797" y="34461"/>
            <a:ext cx="5957650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3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63632" y="5517232"/>
            <a:ext cx="3752584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Wednesday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60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35394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5</a:t>
            </a:r>
          </a:p>
          <a:p>
            <a:r>
              <a:rPr lang="fr-CA" altLang="en-US" sz="4800" dirty="0" err="1"/>
              <a:t>My</a:t>
            </a:r>
            <a:r>
              <a:rPr lang="fr-CA" altLang="en-US" sz="4800" dirty="0"/>
              <a:t> </a:t>
            </a:r>
            <a:r>
              <a:rPr lang="fr-CA" altLang="en-US" sz="4800" dirty="0" err="1"/>
              <a:t>tens</a:t>
            </a:r>
            <a:r>
              <a:rPr lang="fr-CA" altLang="en-US" sz="4800" dirty="0"/>
              <a:t> </a:t>
            </a:r>
            <a:r>
              <a:rPr lang="fr-CA" altLang="en-US" sz="4800" dirty="0" err="1"/>
              <a:t>number</a:t>
            </a:r>
            <a:r>
              <a:rPr lang="fr-CA" altLang="en-US" sz="4800" dirty="0"/>
              <a:t> </a:t>
            </a:r>
            <a:r>
              <a:rPr lang="fr-CA" altLang="en-US" sz="4800" dirty="0" err="1"/>
              <a:t>is</a:t>
            </a:r>
            <a:r>
              <a:rPr lang="fr-CA" altLang="en-US" sz="4800" dirty="0"/>
              <a:t> </a:t>
            </a:r>
            <a:r>
              <a:rPr lang="fr-CA" altLang="en-US" sz="4800" dirty="0" smtClean="0"/>
              <a:t>7. </a:t>
            </a:r>
            <a:r>
              <a:rPr lang="fr-CA" altLang="en-US" sz="4800" dirty="0" err="1"/>
              <a:t>My</a:t>
            </a:r>
            <a:r>
              <a:rPr lang="fr-CA" altLang="en-US" sz="4800" dirty="0"/>
              <a:t> </a:t>
            </a:r>
            <a:r>
              <a:rPr lang="fr-CA" altLang="en-US" sz="4800" dirty="0" err="1"/>
              <a:t>units</a:t>
            </a:r>
            <a:r>
              <a:rPr lang="fr-CA" altLang="en-US" sz="4800" dirty="0"/>
              <a:t> </a:t>
            </a:r>
            <a:r>
              <a:rPr lang="fr-CA" altLang="en-US" sz="4800" dirty="0" err="1"/>
              <a:t>number</a:t>
            </a:r>
            <a:r>
              <a:rPr lang="fr-CA" altLang="en-US" sz="4800" dirty="0"/>
              <a:t> </a:t>
            </a:r>
            <a:r>
              <a:rPr lang="fr-CA" altLang="en-US" sz="4800" dirty="0" err="1"/>
              <a:t>is</a:t>
            </a:r>
            <a:r>
              <a:rPr lang="fr-CA" altLang="en-US" sz="4800" dirty="0"/>
              <a:t> </a:t>
            </a:r>
            <a:r>
              <a:rPr lang="fr-CA" altLang="en-US" sz="4800" dirty="0" smtClean="0"/>
              <a:t>3. </a:t>
            </a:r>
            <a:r>
              <a:rPr lang="fr-CA" altLang="en-US" sz="4800" dirty="0" err="1"/>
              <a:t>My</a:t>
            </a:r>
            <a:r>
              <a:rPr lang="fr-CA" altLang="en-US" sz="4800" dirty="0"/>
              <a:t> </a:t>
            </a:r>
            <a:r>
              <a:rPr lang="fr-CA" altLang="en-US" sz="4800" dirty="0" err="1"/>
              <a:t>hundreds</a:t>
            </a:r>
            <a:r>
              <a:rPr lang="fr-CA" altLang="en-US" sz="4800" dirty="0"/>
              <a:t> </a:t>
            </a:r>
            <a:r>
              <a:rPr lang="fr-CA" altLang="en-US" sz="4800" dirty="0" err="1"/>
              <a:t>number</a:t>
            </a:r>
            <a:r>
              <a:rPr lang="fr-CA" altLang="en-US" sz="4800" dirty="0"/>
              <a:t> </a:t>
            </a:r>
            <a:r>
              <a:rPr lang="fr-CA" altLang="en-US" sz="4800" dirty="0" err="1"/>
              <a:t>is</a:t>
            </a:r>
            <a:r>
              <a:rPr lang="fr-CA" altLang="en-US" sz="4800" dirty="0"/>
              <a:t> </a:t>
            </a:r>
            <a:r>
              <a:rPr lang="fr-CA" altLang="en-US" sz="4800" dirty="0" smtClean="0"/>
              <a:t>5. </a:t>
            </a:r>
            <a:r>
              <a:rPr lang="fr-CA" altLang="en-US" sz="4800" dirty="0" err="1"/>
              <a:t>What</a:t>
            </a:r>
            <a:r>
              <a:rPr lang="fr-CA" altLang="en-US" sz="4800" dirty="0"/>
              <a:t> </a:t>
            </a:r>
            <a:r>
              <a:rPr lang="fr-CA" altLang="en-US" sz="4800" dirty="0" err="1"/>
              <a:t>number</a:t>
            </a:r>
            <a:r>
              <a:rPr lang="fr-CA" altLang="en-US" sz="4800" dirty="0"/>
              <a:t> </a:t>
            </a:r>
            <a:r>
              <a:rPr lang="fr-CA" altLang="en-US" sz="4800" dirty="0" err="1"/>
              <a:t>am</a:t>
            </a:r>
            <a:r>
              <a:rPr lang="fr-CA" altLang="en-US" sz="4800" dirty="0"/>
              <a:t> I?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05797" y="34461"/>
            <a:ext cx="5957650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3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63632" y="5517232"/>
            <a:ext cx="3464552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573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60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3472071" cy="35394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6</a:t>
            </a:r>
            <a:endParaRPr lang="en-IE" sz="3200" b="1" u="sng" dirty="0" smtClean="0"/>
          </a:p>
          <a:p>
            <a:r>
              <a:rPr lang="en-IE" sz="4800" dirty="0" smtClean="0"/>
              <a:t>What time will it be 90 minutes later?</a:t>
            </a:r>
            <a:endParaRPr lang="en-IE" sz="4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30" y="1700808"/>
            <a:ext cx="3703738" cy="36873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05797" y="34461"/>
            <a:ext cx="5957650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3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3632" y="5517232"/>
            <a:ext cx="3464552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3 o’clock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00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dirty="0" smtClean="0"/>
              <a:t>What did the triangle say to the circle?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340864" y="34460"/>
            <a:ext cx="6552728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Maths Joke No. 7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857" y="4293096"/>
            <a:ext cx="8280920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b="1" dirty="0" smtClean="0">
                <a:solidFill>
                  <a:srgbClr val="FF0000"/>
                </a:solidFill>
              </a:rPr>
              <a:t>You’re pointless!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6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30777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2</a:t>
            </a:r>
            <a:endParaRPr lang="en-IE" sz="3200" b="1" u="sng" dirty="0" smtClean="0"/>
          </a:p>
          <a:p>
            <a:r>
              <a:rPr lang="en-IE" sz="5400" dirty="0" smtClean="0"/>
              <a:t>What comes next in this sequence:</a:t>
            </a:r>
          </a:p>
          <a:p>
            <a:r>
              <a:rPr lang="en-IE" sz="5400" dirty="0" smtClean="0"/>
              <a:t>2, 4, 6, 8, ____?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1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4456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594" y="2492896"/>
            <a:ext cx="5040560" cy="178510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11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2250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4165371" cy="39087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1</a:t>
            </a:r>
            <a:endParaRPr lang="en-IE" sz="3200" b="1" u="sng" dirty="0" smtClean="0"/>
          </a:p>
          <a:p>
            <a:r>
              <a:rPr lang="en-IE" sz="5400" dirty="0" smtClean="0"/>
              <a:t>What score did I get when I threw the dice?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5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836542"/>
            <a:ext cx="2060940" cy="20609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674033"/>
            <a:ext cx="2060940" cy="206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3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3472071" cy="2246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2</a:t>
            </a:r>
          </a:p>
          <a:p>
            <a:r>
              <a:rPr lang="en-IE" sz="5400" dirty="0" smtClean="0"/>
              <a:t>Name this 3D shape: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937" y="1704189"/>
            <a:ext cx="2503405" cy="362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0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4165371" cy="14157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3</a:t>
            </a:r>
            <a:endParaRPr lang="en-IE" sz="3200" b="1" u="sng" dirty="0" smtClean="0"/>
          </a:p>
          <a:p>
            <a:r>
              <a:rPr lang="en-IE" sz="5400" dirty="0" smtClean="0"/>
              <a:t>2 + 12 &gt; 17 - 4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564" y="1484785"/>
            <a:ext cx="3881244" cy="38884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816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2731859"/>
            <a:ext cx="8224599" cy="206210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4</a:t>
            </a:r>
          </a:p>
          <a:p>
            <a:r>
              <a:rPr lang="en-IE" sz="4800" dirty="0" smtClean="0"/>
              <a:t>Which of the following completes the sequence above?</a:t>
            </a:r>
            <a:endParaRPr lang="en-IE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5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683568" y="1011240"/>
            <a:ext cx="7776864" cy="1687085"/>
            <a:chOff x="683568" y="1011240"/>
            <a:chExt cx="7776864" cy="168708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1091873"/>
              <a:ext cx="1340630" cy="160645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8372" y="1091873"/>
              <a:ext cx="1358351" cy="1606452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0897" y="1014784"/>
              <a:ext cx="1380504" cy="168354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5575" y="1069722"/>
              <a:ext cx="1314047" cy="162860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3797" y="1011240"/>
              <a:ext cx="1211263" cy="1687085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7380312" y="1421227"/>
              <a:ext cx="1080120" cy="10801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7200" b="1" dirty="0" smtClean="0">
                  <a:solidFill>
                    <a:schemeClr val="tx1"/>
                  </a:solidFill>
                </a:rPr>
                <a:t>?</a:t>
              </a:r>
              <a:endParaRPr lang="en-IE" sz="7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59160" y="4798533"/>
            <a:ext cx="8001272" cy="1683541"/>
            <a:chOff x="459160" y="4798533"/>
            <a:chExt cx="8001272" cy="1683541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1017" y="4887141"/>
              <a:ext cx="1126200" cy="1594933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656" y="4798533"/>
              <a:ext cx="1380504" cy="1683541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6385" y="4853471"/>
              <a:ext cx="1314047" cy="1628603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459160" y="5187482"/>
              <a:ext cx="1080120" cy="10801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7200" b="1" dirty="0" smtClean="0">
                  <a:solidFill>
                    <a:schemeClr val="tx1"/>
                  </a:solidFill>
                </a:rPr>
                <a:t>A</a:t>
              </a:r>
              <a:endParaRPr lang="en-IE" sz="72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370897" y="5187482"/>
              <a:ext cx="1080120" cy="10801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7200" b="1" dirty="0" smtClean="0">
                  <a:solidFill>
                    <a:schemeClr val="tx1"/>
                  </a:solidFill>
                </a:rPr>
                <a:t>B</a:t>
              </a:r>
              <a:endParaRPr lang="en-IE" sz="7200" b="1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029310" y="5187482"/>
              <a:ext cx="1080120" cy="10801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7200" b="1" dirty="0" smtClean="0">
                  <a:solidFill>
                    <a:schemeClr val="tx1"/>
                  </a:solidFill>
                </a:rPr>
                <a:t>C</a:t>
              </a:r>
              <a:endParaRPr lang="en-IE" sz="72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822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6" y="1700808"/>
            <a:ext cx="7864559" cy="206210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5</a:t>
            </a:r>
            <a:endParaRPr lang="en-IE" sz="3200" b="1" u="sng" dirty="0" smtClean="0"/>
          </a:p>
          <a:p>
            <a:r>
              <a:rPr lang="en-IE" sz="4800" dirty="0" smtClean="0"/>
              <a:t>What </a:t>
            </a:r>
            <a:r>
              <a:rPr lang="en-IE" sz="4800" u="sng" dirty="0" smtClean="0"/>
              <a:t>two</a:t>
            </a:r>
            <a:r>
              <a:rPr lang="en-IE" sz="4800" dirty="0" smtClean="0"/>
              <a:t> coins are missing to make up 50c?</a:t>
            </a:r>
            <a:endParaRPr lang="en-IE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5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899592" y="4169918"/>
            <a:ext cx="7192813" cy="1390650"/>
            <a:chOff x="899592" y="4169918"/>
            <a:chExt cx="7192813" cy="139065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2215" y="4388993"/>
              <a:ext cx="1152525" cy="117157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733" y="4322318"/>
              <a:ext cx="1219200" cy="123825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4169918"/>
              <a:ext cx="1371600" cy="139065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5474" y="4322318"/>
              <a:ext cx="1219200" cy="123825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4541393"/>
              <a:ext cx="1000125" cy="1019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06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3544079" cy="30777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6</a:t>
            </a:r>
          </a:p>
          <a:p>
            <a:r>
              <a:rPr lang="en-IE" sz="5400" dirty="0" smtClean="0"/>
              <a:t>Write this time in words: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5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085091" y="2270854"/>
            <a:ext cx="3707898" cy="2161999"/>
            <a:chOff x="5223126" y="2275113"/>
            <a:chExt cx="3707898" cy="216199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3126" y="2275113"/>
              <a:ext cx="3707898" cy="216199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940152" y="2996951"/>
              <a:ext cx="9988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6000" b="1" dirty="0" smtClean="0">
                  <a:solidFill>
                    <a:schemeClr val="bg1"/>
                  </a:solidFill>
                </a:rPr>
                <a:t>09</a:t>
              </a:r>
              <a:endParaRPr lang="en-IE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36296" y="2996950"/>
              <a:ext cx="9988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6000" b="1" dirty="0" smtClean="0">
                  <a:solidFill>
                    <a:schemeClr val="bg1"/>
                  </a:solidFill>
                </a:rPr>
                <a:t>40</a:t>
              </a:r>
              <a:endParaRPr lang="en-IE" sz="6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032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dirty="0"/>
              <a:t>What did the Spelling Book say to the Maths Book?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40864" y="34460"/>
            <a:ext cx="6552728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Maths Joke No.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1857" y="4293096"/>
            <a:ext cx="8280920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b="1" dirty="0" smtClean="0">
                <a:solidFill>
                  <a:srgbClr val="FF0000"/>
                </a:solidFill>
              </a:rPr>
              <a:t>You know I can always count on you!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12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2892" y="1556792"/>
            <a:ext cx="6048672" cy="347787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11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4</a:t>
            </a:r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11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6093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6" y="2038732"/>
            <a:ext cx="3976127" cy="280076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1</a:t>
            </a:r>
          </a:p>
          <a:p>
            <a:r>
              <a:rPr lang="en-IE" sz="4800" dirty="0" smtClean="0"/>
              <a:t>What fraction of this shape is coloured?</a:t>
            </a:r>
            <a:endParaRPr lang="en-IE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8800"/>
            <a:ext cx="3845881" cy="38458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05797" y="34461"/>
            <a:ext cx="5957650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4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3632" y="5517232"/>
            <a:ext cx="3464552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¾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2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14157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3</a:t>
            </a:r>
          </a:p>
          <a:p>
            <a:r>
              <a:rPr lang="en-IE" sz="5400" dirty="0" smtClean="0"/>
              <a:t>Name this 2D shape:</a:t>
            </a:r>
            <a:endParaRPr lang="en-IE" sz="5400" dirty="0"/>
          </a:p>
        </p:txBody>
      </p:sp>
      <p:sp>
        <p:nvSpPr>
          <p:cNvPr id="12" name="TextBox 11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1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200" y="3356992"/>
            <a:ext cx="4840234" cy="252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2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35394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2</a:t>
            </a:r>
          </a:p>
          <a:p>
            <a:r>
              <a:rPr lang="en-IE" sz="4800" dirty="0" smtClean="0"/>
              <a:t>What would be best to use for measuring your maths copy: ruler, metre stick or trundle wheel?</a:t>
            </a:r>
            <a:endParaRPr lang="en-IE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305797" y="34461"/>
            <a:ext cx="5957650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4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63632" y="5517232"/>
            <a:ext cx="3464552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>
                <a:solidFill>
                  <a:srgbClr val="FF0000"/>
                </a:solidFill>
              </a:rPr>
              <a:t>R</a:t>
            </a:r>
            <a:r>
              <a:rPr lang="en-IE" sz="5400" b="1" dirty="0" smtClean="0">
                <a:solidFill>
                  <a:srgbClr val="FF0000"/>
                </a:solidFill>
              </a:rPr>
              <a:t>uler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412776"/>
            <a:ext cx="8080583" cy="13234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3</a:t>
            </a:r>
            <a:endParaRPr lang="en-IE" sz="3200" b="1" u="sng" dirty="0" smtClean="0"/>
          </a:p>
          <a:p>
            <a:r>
              <a:rPr lang="en-IE" sz="4800" dirty="0" smtClean="0"/>
              <a:t>Which animal is fifth in line?</a:t>
            </a:r>
            <a:endParaRPr lang="en-IE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30" y="2924944"/>
            <a:ext cx="5949184" cy="17300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05797" y="34461"/>
            <a:ext cx="5957650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4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3632" y="5517232"/>
            <a:ext cx="3464552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Pig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7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564" y="1484785"/>
            <a:ext cx="3593744" cy="36003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451857" y="1700808"/>
            <a:ext cx="4120143" cy="3077766"/>
            <a:chOff x="451857" y="1700808"/>
            <a:chExt cx="4120143" cy="3077766"/>
          </a:xfrm>
        </p:grpSpPr>
        <p:sp>
          <p:nvSpPr>
            <p:cNvPr id="5" name="TextBox 4"/>
            <p:cNvSpPr txBox="1"/>
            <p:nvPr/>
          </p:nvSpPr>
          <p:spPr>
            <a:xfrm>
              <a:off x="451857" y="1700808"/>
              <a:ext cx="4120143" cy="307776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E" sz="3200" b="1" u="sng" dirty="0" smtClean="0"/>
                <a:t>Question 4</a:t>
              </a:r>
            </a:p>
            <a:p>
              <a:pPr lvl="3"/>
              <a:r>
                <a:rPr lang="en-IE" sz="5400" dirty="0" smtClean="0"/>
                <a:t>  38</a:t>
              </a:r>
            </a:p>
            <a:p>
              <a:pPr lvl="3"/>
              <a:r>
                <a:rPr lang="en-IE" sz="5400" dirty="0" smtClean="0"/>
                <a:t>+27</a:t>
              </a:r>
            </a:p>
            <a:p>
              <a:pPr lvl="3"/>
              <a:r>
                <a:rPr lang="en-IE" sz="5400" dirty="0" smtClean="0"/>
                <a:t>  55</a:t>
              </a:r>
              <a:endParaRPr lang="en-IE" sz="5400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971868" y="3861048"/>
              <a:ext cx="108012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305797" y="34461"/>
            <a:ext cx="5957650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4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63632" y="5517232"/>
            <a:ext cx="3464552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False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5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2246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5</a:t>
            </a:r>
            <a:endParaRPr lang="en-IE" sz="3200" b="1" u="sng" dirty="0" smtClean="0"/>
          </a:p>
          <a:p>
            <a:r>
              <a:rPr lang="en-IE" sz="5400" dirty="0" smtClean="0"/>
              <a:t>How many years in a </a:t>
            </a:r>
            <a:r>
              <a:rPr lang="en-IE" sz="5400" b="1" u="sng" dirty="0" smtClean="0">
                <a:solidFill>
                  <a:srgbClr val="FF0000"/>
                </a:solidFill>
              </a:rPr>
              <a:t>decade</a:t>
            </a:r>
            <a:r>
              <a:rPr lang="en-IE" sz="5400" dirty="0" smtClean="0"/>
              <a:t>: 10, 100, 1000?</a:t>
            </a:r>
            <a:endParaRPr lang="en-IE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305797" y="34461"/>
            <a:ext cx="5957650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4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63632" y="5517232"/>
            <a:ext cx="3464552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10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0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3616087" cy="280076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6</a:t>
            </a:r>
          </a:p>
          <a:p>
            <a:r>
              <a:rPr lang="en-IE" sz="4800" dirty="0" smtClean="0"/>
              <a:t>What day was October 28th?</a:t>
            </a:r>
            <a:endParaRPr lang="en-IE" sz="4800" dirty="0"/>
          </a:p>
        </p:txBody>
      </p:sp>
      <p:pic>
        <p:nvPicPr>
          <p:cNvPr id="19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49843"/>
            <a:ext cx="4484335" cy="34106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05797" y="34461"/>
            <a:ext cx="5957650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4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3632" y="5517232"/>
            <a:ext cx="3464552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Tuesday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04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dirty="0" smtClean="0"/>
              <a:t>How can you make time fly?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340864" y="34460"/>
            <a:ext cx="6552728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Maths Joke No. 9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857" y="4293096"/>
            <a:ext cx="8280920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b="1" dirty="0" smtClean="0">
                <a:solidFill>
                  <a:srgbClr val="FF0000"/>
                </a:solidFill>
              </a:rPr>
              <a:t>Throw a clock out the window!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8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594" y="2492896"/>
            <a:ext cx="5040560" cy="178510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6</a:t>
            </a:r>
            <a:endParaRPr lang="en-IE" sz="11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29998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6" y="1895261"/>
            <a:ext cx="4552191" cy="30777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1</a:t>
            </a:r>
          </a:p>
          <a:p>
            <a:r>
              <a:rPr lang="en-IE" sz="5400" dirty="0" smtClean="0"/>
              <a:t>Yes or no, is this teddy symmetrical?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17712"/>
            <a:ext cx="3096344" cy="403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8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152591" cy="206210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2</a:t>
            </a:r>
            <a:endParaRPr lang="en-IE" sz="3200" b="1" u="sng" dirty="0" smtClean="0"/>
          </a:p>
          <a:p>
            <a:r>
              <a:rPr lang="en-IE" sz="4800" dirty="0"/>
              <a:t>What shape comes next in this sequence?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6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29801" y="4224690"/>
            <a:ext cx="8230631" cy="1296600"/>
            <a:chOff x="229801" y="4224690"/>
            <a:chExt cx="8230631" cy="12966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801" y="4225145"/>
              <a:ext cx="1296145" cy="129614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8191" y="4224690"/>
              <a:ext cx="1497055" cy="12966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7491" y="4225145"/>
              <a:ext cx="1296145" cy="129614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5881" y="4225145"/>
              <a:ext cx="1296145" cy="129614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4272" y="4224690"/>
              <a:ext cx="1497055" cy="12966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7380312" y="4333157"/>
              <a:ext cx="1080120" cy="108012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7200" b="1" dirty="0" smtClean="0">
                  <a:solidFill>
                    <a:srgbClr val="FF0000"/>
                  </a:solidFill>
                </a:rPr>
                <a:t>?</a:t>
              </a:r>
              <a:endParaRPr lang="en-IE" sz="7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380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4264159" cy="30777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3</a:t>
            </a:r>
          </a:p>
          <a:p>
            <a:r>
              <a:rPr lang="en-IE" sz="5400" dirty="0" smtClean="0"/>
              <a:t>There are 100 years in a </a:t>
            </a:r>
            <a:r>
              <a:rPr lang="en-IE" sz="5400" u="sng" dirty="0" smtClean="0">
                <a:solidFill>
                  <a:srgbClr val="FF0000"/>
                </a:solidFill>
              </a:rPr>
              <a:t>century</a:t>
            </a:r>
            <a:r>
              <a:rPr lang="en-IE" sz="5400" dirty="0" smtClean="0"/>
              <a:t>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6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564" y="1484785"/>
            <a:ext cx="3881244" cy="38884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662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2246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4</a:t>
            </a:r>
          </a:p>
          <a:p>
            <a:r>
              <a:rPr lang="en-IE" sz="5400" dirty="0" smtClean="0"/>
              <a:t>Make the largest number possible using these digits:</a:t>
            </a:r>
            <a:endParaRPr lang="en-IE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1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35324" y="4653136"/>
            <a:ext cx="4190865" cy="648072"/>
            <a:chOff x="2235324" y="4653136"/>
            <a:chExt cx="4190865" cy="648072"/>
          </a:xfrm>
        </p:grpSpPr>
        <p:sp>
          <p:nvSpPr>
            <p:cNvPr id="9" name="Rectangle 8"/>
            <p:cNvSpPr/>
            <p:nvPr/>
          </p:nvSpPr>
          <p:spPr>
            <a:xfrm>
              <a:off x="2235324" y="4653136"/>
              <a:ext cx="648072" cy="64807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tx1"/>
                  </a:solidFill>
                </a:rPr>
                <a:t>9</a:t>
              </a:r>
              <a:endParaRPr lang="en-IE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16255" y="4653136"/>
              <a:ext cx="648072" cy="64807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tx1"/>
                  </a:solidFill>
                </a:rPr>
                <a:t>5</a:t>
              </a:r>
              <a:endParaRPr lang="en-IE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97186" y="4653136"/>
              <a:ext cx="648072" cy="64807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tx1"/>
                  </a:solidFill>
                </a:rPr>
                <a:t>2</a:t>
              </a:r>
              <a:endParaRPr lang="en-IE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78117" y="4653136"/>
              <a:ext cx="648072" cy="64807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tx1"/>
                  </a:solidFill>
                </a:rPr>
                <a:t>8</a:t>
              </a:r>
              <a:endParaRPr lang="en-IE" sz="5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26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3976127" cy="39703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4</a:t>
            </a:r>
            <a:endParaRPr lang="en-IE" sz="3200" b="1" u="sng" dirty="0" smtClean="0"/>
          </a:p>
          <a:p>
            <a:r>
              <a:rPr lang="fr-CA" altLang="en-US" sz="4400" dirty="0">
                <a:cs typeface="Arial" panose="020B0604020202020204" pitchFamily="34" charset="0"/>
              </a:rPr>
              <a:t>This is </a:t>
            </a:r>
            <a:r>
              <a:rPr lang="fr-CA" altLang="en-US" sz="4400" dirty="0" smtClean="0">
                <a:cs typeface="Arial" panose="020B0604020202020204" pitchFamily="34" charset="0"/>
              </a:rPr>
              <a:t>a cut</a:t>
            </a:r>
            <a:r>
              <a:rPr lang="fr-CA" altLang="en-US" sz="4400" dirty="0">
                <a:cs typeface="Arial" panose="020B0604020202020204" pitchFamily="34" charset="0"/>
              </a:rPr>
              <a:t>-</a:t>
            </a:r>
            <a:r>
              <a:rPr lang="fr-CA" altLang="en-US" sz="4400" dirty="0" smtClean="0">
                <a:cs typeface="Arial" panose="020B0604020202020204" pitchFamily="34" charset="0"/>
              </a:rPr>
              <a:t>out </a:t>
            </a:r>
            <a:r>
              <a:rPr lang="fr-CA" altLang="en-US" sz="4400" dirty="0">
                <a:cs typeface="Arial" panose="020B0604020202020204" pitchFamily="34" charset="0"/>
              </a:rPr>
              <a:t>from a 100 Square. What number goes in the bottom box?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6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791654"/>
              </p:ext>
            </p:extLst>
          </p:nvPr>
        </p:nvGraphicFramePr>
        <p:xfrm>
          <a:off x="4788024" y="2420888"/>
          <a:ext cx="3631791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0597"/>
                <a:gridCol w="1210597"/>
                <a:gridCol w="121059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4400" b="1" dirty="0" smtClean="0"/>
                        <a:t>45</a:t>
                      </a:r>
                      <a:endParaRPr lang="en-IE" sz="44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44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4400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IE" sz="4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36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3800719" cy="427809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5</a:t>
            </a:r>
          </a:p>
          <a:p>
            <a:r>
              <a:rPr lang="en-IE" sz="4800" dirty="0"/>
              <a:t>What is the number in the centre of this Magic Square?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6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779492"/>
              </p:ext>
            </p:extLst>
          </p:nvPr>
        </p:nvGraphicFramePr>
        <p:xfrm>
          <a:off x="4788024" y="1988840"/>
          <a:ext cx="3696072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2024"/>
                <a:gridCol w="1232024"/>
                <a:gridCol w="12320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5400" b="1" dirty="0" smtClean="0"/>
                        <a:t>6</a:t>
                      </a:r>
                      <a:endParaRPr lang="en-IE" sz="54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5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5400" b="1" dirty="0" smtClean="0"/>
                        <a:t>7</a:t>
                      </a:r>
                      <a:endParaRPr lang="en-IE" sz="5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E" sz="54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5400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IE" sz="5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5400" b="1" dirty="0" smtClean="0"/>
                        <a:t>8</a:t>
                      </a:r>
                      <a:endParaRPr lang="en-IE" sz="5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5400" b="1" dirty="0" smtClean="0"/>
                        <a:t>4</a:t>
                      </a:r>
                      <a:endParaRPr lang="en-IE" sz="54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5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5400" b="1" dirty="0" smtClean="0"/>
                        <a:t>5</a:t>
                      </a:r>
                      <a:endParaRPr lang="en-IE" sz="5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8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3976127" cy="427809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6</a:t>
            </a:r>
            <a:endParaRPr lang="en-IE" sz="3200" b="1" u="sng" dirty="0" smtClean="0"/>
          </a:p>
          <a:p>
            <a:r>
              <a:rPr lang="en-IE" sz="4000" dirty="0" smtClean="0"/>
              <a:t>Starting with the pepper, move two squares left, one square up and two squares right. What fruit is this?</a:t>
            </a:r>
            <a:endParaRPr lang="en-IE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6</a:t>
            </a: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68" y="1844824"/>
            <a:ext cx="3951288" cy="395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0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dirty="0" smtClean="0"/>
              <a:t>A farmer had a hen that could count her own eggs.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340864" y="34460"/>
            <a:ext cx="6552728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Maths Joke No. 10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857" y="4293096"/>
            <a:ext cx="8280920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b="1" dirty="0" smtClean="0">
                <a:solidFill>
                  <a:srgbClr val="FF0000"/>
                </a:solidFill>
              </a:rPr>
              <a:t>She was a </a:t>
            </a:r>
            <a:r>
              <a:rPr lang="en-IE" sz="5400" b="1" dirty="0" err="1" smtClean="0">
                <a:solidFill>
                  <a:srgbClr val="FF0000"/>
                </a:solidFill>
              </a:rPr>
              <a:t>mathemachicken</a:t>
            </a:r>
            <a:r>
              <a:rPr lang="en-IE" sz="5400" b="1" dirty="0" smtClean="0">
                <a:solidFill>
                  <a:srgbClr val="FF0000"/>
                </a:solidFill>
              </a:rPr>
              <a:t>!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4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2892" y="1556792"/>
            <a:ext cx="6048672" cy="347787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5 Answers</a:t>
            </a:r>
            <a:endParaRPr lang="en-IE" sz="11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1199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4165371" cy="280076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1</a:t>
            </a:r>
            <a:endParaRPr lang="en-IE" sz="3200" b="1" u="sng" dirty="0" smtClean="0"/>
          </a:p>
          <a:p>
            <a:r>
              <a:rPr lang="en-IE" sz="4800" dirty="0" smtClean="0"/>
              <a:t>What score did I get when I threw the dice?</a:t>
            </a:r>
            <a:endParaRPr lang="en-IE" sz="4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923" y="3401915"/>
            <a:ext cx="2060940" cy="20609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96752"/>
            <a:ext cx="2060940" cy="20609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05797" y="34461"/>
            <a:ext cx="5957650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5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3632" y="5517232"/>
            <a:ext cx="3464552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11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5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3472071" cy="2246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2</a:t>
            </a:r>
          </a:p>
          <a:p>
            <a:r>
              <a:rPr lang="en-IE" sz="5400" dirty="0" smtClean="0"/>
              <a:t>Name this 3D shape:</a:t>
            </a:r>
            <a:endParaRPr lang="en-IE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937" y="1704189"/>
            <a:ext cx="2503405" cy="3626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05797" y="34461"/>
            <a:ext cx="5957650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5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3632" y="5517232"/>
            <a:ext cx="3464552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Cylinder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2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4165371" cy="14157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3</a:t>
            </a:r>
            <a:endParaRPr lang="en-IE" sz="3200" b="1" u="sng" dirty="0" smtClean="0"/>
          </a:p>
          <a:p>
            <a:r>
              <a:rPr lang="en-IE" sz="5400" dirty="0" smtClean="0"/>
              <a:t>2 + 12 &gt; 17 - 4</a:t>
            </a:r>
            <a:endParaRPr lang="en-IE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564" y="1484785"/>
            <a:ext cx="3881244" cy="38884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305797" y="34461"/>
            <a:ext cx="5957650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5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3632" y="5517232"/>
            <a:ext cx="3464552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True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4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2731859"/>
            <a:ext cx="8224599" cy="193899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4</a:t>
            </a:r>
          </a:p>
          <a:p>
            <a:r>
              <a:rPr lang="en-IE" sz="4400" dirty="0" smtClean="0"/>
              <a:t>Which of the following completes the sequence above?</a:t>
            </a:r>
            <a:endParaRPr lang="en-IE" sz="44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683568" y="1011240"/>
            <a:ext cx="7776864" cy="1687085"/>
            <a:chOff x="683568" y="1011240"/>
            <a:chExt cx="7776864" cy="168708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1091873"/>
              <a:ext cx="1340630" cy="160645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8372" y="1091873"/>
              <a:ext cx="1358351" cy="1606452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0897" y="1014784"/>
              <a:ext cx="1380504" cy="168354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5575" y="1069722"/>
              <a:ext cx="1314047" cy="162860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3797" y="1011240"/>
              <a:ext cx="1211263" cy="1687085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7380312" y="1421227"/>
              <a:ext cx="1080120" cy="10801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7200" b="1" dirty="0" smtClean="0">
                  <a:solidFill>
                    <a:schemeClr val="tx1"/>
                  </a:solidFill>
                </a:rPr>
                <a:t>?</a:t>
              </a:r>
              <a:endParaRPr lang="en-IE" sz="7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59160" y="4798533"/>
            <a:ext cx="6200268" cy="1304593"/>
            <a:chOff x="459160" y="4798533"/>
            <a:chExt cx="8001272" cy="1683541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1017" y="4887141"/>
              <a:ext cx="1126200" cy="1594933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656" y="4798533"/>
              <a:ext cx="1380504" cy="1683541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6385" y="4853471"/>
              <a:ext cx="1314047" cy="1628603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459160" y="5187482"/>
              <a:ext cx="1080120" cy="10801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7200" b="1" dirty="0" smtClean="0">
                  <a:solidFill>
                    <a:schemeClr val="tx1"/>
                  </a:solidFill>
                </a:rPr>
                <a:t>A</a:t>
              </a:r>
              <a:endParaRPr lang="en-IE" sz="72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370897" y="5187482"/>
              <a:ext cx="1080120" cy="10801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7200" b="1" dirty="0" smtClean="0">
                  <a:solidFill>
                    <a:schemeClr val="tx1"/>
                  </a:solidFill>
                </a:rPr>
                <a:t>B</a:t>
              </a:r>
              <a:endParaRPr lang="en-IE" sz="7200" b="1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029310" y="5187482"/>
              <a:ext cx="1080120" cy="10801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7200" b="1" dirty="0" smtClean="0">
                  <a:solidFill>
                    <a:schemeClr val="tx1"/>
                  </a:solidFill>
                </a:rPr>
                <a:t>C</a:t>
              </a:r>
              <a:endParaRPr lang="en-IE" sz="7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305797" y="34461"/>
            <a:ext cx="5957650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5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88882" y="5447048"/>
            <a:ext cx="1662980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B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85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3332" y="1340768"/>
            <a:ext cx="7864559" cy="193899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5</a:t>
            </a:r>
            <a:endParaRPr lang="en-IE" sz="3200" b="1" u="sng" dirty="0" smtClean="0"/>
          </a:p>
          <a:p>
            <a:r>
              <a:rPr lang="en-IE" sz="4400" dirty="0" smtClean="0"/>
              <a:t>What </a:t>
            </a:r>
            <a:r>
              <a:rPr lang="en-IE" sz="4400" u="sng" dirty="0" smtClean="0"/>
              <a:t>two</a:t>
            </a:r>
            <a:r>
              <a:rPr lang="en-IE" sz="4400" dirty="0" smtClean="0"/>
              <a:t> coins are missing to make up 50c?</a:t>
            </a:r>
            <a:endParaRPr lang="en-IE" sz="4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899592" y="3660330"/>
            <a:ext cx="7192813" cy="1390650"/>
            <a:chOff x="899592" y="4169918"/>
            <a:chExt cx="7192813" cy="139065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2215" y="4388993"/>
              <a:ext cx="1152525" cy="117157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733" y="4322318"/>
              <a:ext cx="1219200" cy="123825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4169918"/>
              <a:ext cx="1371600" cy="139065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5474" y="4322318"/>
              <a:ext cx="1219200" cy="123825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4541393"/>
              <a:ext cx="1000125" cy="1019175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305797" y="34461"/>
            <a:ext cx="5957650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5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63632" y="5517232"/>
            <a:ext cx="3464552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5c and 2c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41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6496407" cy="2246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5</a:t>
            </a:r>
          </a:p>
          <a:p>
            <a:r>
              <a:rPr lang="en-IE" sz="5400" dirty="0" smtClean="0"/>
              <a:t>What is the temperature?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4461"/>
            <a:ext cx="324958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1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2292"/>
            <a:ext cx="1513424" cy="580117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680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3544079" cy="30777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6</a:t>
            </a:r>
          </a:p>
          <a:p>
            <a:r>
              <a:rPr lang="en-IE" sz="5400" dirty="0" smtClean="0"/>
              <a:t>Write this time in words:</a:t>
            </a:r>
            <a:endParaRPr lang="en-IE" sz="5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5085091" y="2270854"/>
            <a:ext cx="3707898" cy="2161999"/>
            <a:chOff x="5223126" y="2275113"/>
            <a:chExt cx="3707898" cy="216199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3126" y="2275113"/>
              <a:ext cx="3707898" cy="216199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940152" y="2996951"/>
              <a:ext cx="9988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6000" b="1" dirty="0" smtClean="0">
                  <a:solidFill>
                    <a:schemeClr val="bg1"/>
                  </a:solidFill>
                </a:rPr>
                <a:t>09</a:t>
              </a:r>
              <a:endParaRPr lang="en-IE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36296" y="2996950"/>
              <a:ext cx="9988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6000" b="1" dirty="0" smtClean="0">
                  <a:solidFill>
                    <a:schemeClr val="bg1"/>
                  </a:solidFill>
                </a:rPr>
                <a:t>40</a:t>
              </a:r>
              <a:endParaRPr lang="en-IE" sz="6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305797" y="34461"/>
            <a:ext cx="5957650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5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7" y="5517232"/>
            <a:ext cx="4974533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Twenty to ten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70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dirty="0" smtClean="0"/>
              <a:t>Are monsters good at maths?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340864" y="34460"/>
            <a:ext cx="6552728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Maths Joke No. 11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857" y="4293096"/>
            <a:ext cx="8280920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b="1" dirty="0" smtClean="0">
                <a:solidFill>
                  <a:srgbClr val="FF0000"/>
                </a:solidFill>
              </a:rPr>
              <a:t>Not unless you Count Dracula!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43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2892" y="1556792"/>
            <a:ext cx="6048672" cy="347787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11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6</a:t>
            </a:r>
            <a:r>
              <a:rPr lang="en-IE" sz="11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11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8205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6" y="1895261"/>
            <a:ext cx="4552191" cy="30777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1</a:t>
            </a:r>
          </a:p>
          <a:p>
            <a:r>
              <a:rPr lang="en-IE" sz="5400" dirty="0" smtClean="0"/>
              <a:t>Yes or no, is this teddy symmetrical?</a:t>
            </a:r>
            <a:endParaRPr lang="en-IE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17712"/>
            <a:ext cx="3096344" cy="40328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05797" y="34461"/>
            <a:ext cx="5957650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6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3632" y="5517232"/>
            <a:ext cx="3464552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Yes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4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6" y="1340768"/>
            <a:ext cx="8152591" cy="206210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2</a:t>
            </a:r>
            <a:endParaRPr lang="en-IE" sz="3200" b="1" u="sng" dirty="0" smtClean="0"/>
          </a:p>
          <a:p>
            <a:r>
              <a:rPr lang="en-IE" sz="4800" dirty="0"/>
              <a:t>What shape comes next in this sequence?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29801" y="3789040"/>
            <a:ext cx="8230631" cy="1296600"/>
            <a:chOff x="229801" y="4224690"/>
            <a:chExt cx="8230631" cy="12966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801" y="4225145"/>
              <a:ext cx="1296145" cy="129614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8191" y="4224690"/>
              <a:ext cx="1497055" cy="12966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7491" y="4225145"/>
              <a:ext cx="1296145" cy="129614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5881" y="4225145"/>
              <a:ext cx="1296145" cy="129614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4272" y="4224690"/>
              <a:ext cx="1497055" cy="12966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7380312" y="4333157"/>
              <a:ext cx="1080120" cy="108012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7200" b="1" dirty="0" smtClean="0">
                  <a:solidFill>
                    <a:srgbClr val="FF0000"/>
                  </a:solidFill>
                </a:rPr>
                <a:t>?</a:t>
              </a:r>
              <a:endParaRPr lang="en-IE" sz="7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05797" y="34461"/>
            <a:ext cx="5957650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6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63632" y="5517232"/>
            <a:ext cx="3464552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□ Square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57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4264159" cy="30777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3</a:t>
            </a:r>
          </a:p>
          <a:p>
            <a:r>
              <a:rPr lang="en-IE" sz="5400" dirty="0" smtClean="0"/>
              <a:t>There are 100 years in a </a:t>
            </a:r>
            <a:r>
              <a:rPr lang="en-IE" sz="5400" u="sng" dirty="0" smtClean="0">
                <a:solidFill>
                  <a:srgbClr val="FF0000"/>
                </a:solidFill>
              </a:rPr>
              <a:t>century</a:t>
            </a:r>
            <a:r>
              <a:rPr lang="en-IE" sz="5400" dirty="0" smtClean="0"/>
              <a:t>?</a:t>
            </a:r>
            <a:endParaRPr lang="en-IE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564" y="1484785"/>
            <a:ext cx="3881244" cy="38884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305797" y="34461"/>
            <a:ext cx="5957650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6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3632" y="5517232"/>
            <a:ext cx="3464552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True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19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3976127" cy="366254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4</a:t>
            </a:r>
            <a:endParaRPr lang="en-IE" sz="3200" b="1" u="sng" dirty="0" smtClean="0"/>
          </a:p>
          <a:p>
            <a:r>
              <a:rPr lang="fr-CA" altLang="en-US" sz="4000" dirty="0">
                <a:cs typeface="Arial" panose="020B0604020202020204" pitchFamily="34" charset="0"/>
              </a:rPr>
              <a:t>This </a:t>
            </a:r>
            <a:r>
              <a:rPr lang="fr-CA" altLang="en-US" sz="4000" dirty="0" err="1">
                <a:cs typeface="Arial" panose="020B0604020202020204" pitchFamily="34" charset="0"/>
              </a:rPr>
              <a:t>is</a:t>
            </a:r>
            <a:r>
              <a:rPr lang="fr-CA" altLang="en-US" sz="4000" dirty="0">
                <a:cs typeface="Arial" panose="020B0604020202020204" pitchFamily="34" charset="0"/>
              </a:rPr>
              <a:t> </a:t>
            </a:r>
            <a:r>
              <a:rPr lang="fr-CA" altLang="en-US" sz="4000" dirty="0" err="1">
                <a:cs typeface="Arial" panose="020B0604020202020204" pitchFamily="34" charset="0"/>
              </a:rPr>
              <a:t>cut</a:t>
            </a:r>
            <a:r>
              <a:rPr lang="fr-CA" altLang="en-US" sz="4000" dirty="0">
                <a:cs typeface="Arial" panose="020B0604020202020204" pitchFamily="34" charset="0"/>
              </a:rPr>
              <a:t> out </a:t>
            </a:r>
            <a:r>
              <a:rPr lang="fr-CA" altLang="en-US" sz="4000" dirty="0" err="1">
                <a:cs typeface="Arial" panose="020B0604020202020204" pitchFamily="34" charset="0"/>
              </a:rPr>
              <a:t>from</a:t>
            </a:r>
            <a:r>
              <a:rPr lang="fr-CA" altLang="en-US" sz="4000" dirty="0">
                <a:cs typeface="Arial" panose="020B0604020202020204" pitchFamily="34" charset="0"/>
              </a:rPr>
              <a:t> a 100 Square. </a:t>
            </a:r>
            <a:r>
              <a:rPr lang="fr-CA" altLang="en-US" sz="4000" dirty="0" err="1">
                <a:cs typeface="Arial" panose="020B0604020202020204" pitchFamily="34" charset="0"/>
              </a:rPr>
              <a:t>What</a:t>
            </a:r>
            <a:r>
              <a:rPr lang="fr-CA" altLang="en-US" sz="4000" dirty="0">
                <a:cs typeface="Arial" panose="020B0604020202020204" pitchFamily="34" charset="0"/>
              </a:rPr>
              <a:t> </a:t>
            </a:r>
            <a:r>
              <a:rPr lang="fr-CA" altLang="en-US" sz="4000" dirty="0" err="1">
                <a:cs typeface="Arial" panose="020B0604020202020204" pitchFamily="34" charset="0"/>
              </a:rPr>
              <a:t>number</a:t>
            </a:r>
            <a:r>
              <a:rPr lang="fr-CA" altLang="en-US" sz="4000" dirty="0">
                <a:cs typeface="Arial" panose="020B0604020202020204" pitchFamily="34" charset="0"/>
              </a:rPr>
              <a:t> </a:t>
            </a:r>
            <a:r>
              <a:rPr lang="fr-CA" altLang="en-US" sz="4000" dirty="0" err="1">
                <a:cs typeface="Arial" panose="020B0604020202020204" pitchFamily="34" charset="0"/>
              </a:rPr>
              <a:t>goes</a:t>
            </a:r>
            <a:r>
              <a:rPr lang="fr-CA" altLang="en-US" sz="4000" dirty="0">
                <a:cs typeface="Arial" panose="020B0604020202020204" pitchFamily="34" charset="0"/>
              </a:rPr>
              <a:t> in the </a:t>
            </a:r>
            <a:r>
              <a:rPr lang="fr-CA" altLang="en-US" sz="4000" dirty="0" err="1">
                <a:cs typeface="Arial" panose="020B0604020202020204" pitchFamily="34" charset="0"/>
              </a:rPr>
              <a:t>bottom</a:t>
            </a:r>
            <a:r>
              <a:rPr lang="fr-CA" altLang="en-US" sz="4000" dirty="0">
                <a:cs typeface="Arial" panose="020B0604020202020204" pitchFamily="34" charset="0"/>
              </a:rPr>
              <a:t> box?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15808"/>
              </p:ext>
            </p:extLst>
          </p:nvPr>
        </p:nvGraphicFramePr>
        <p:xfrm>
          <a:off x="4788024" y="2420888"/>
          <a:ext cx="3631791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0597"/>
                <a:gridCol w="1210597"/>
                <a:gridCol w="121059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4400" b="1" dirty="0" smtClean="0"/>
                        <a:t>45</a:t>
                      </a:r>
                      <a:endParaRPr lang="en-IE" sz="44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44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4400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IE" sz="4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05797" y="34461"/>
            <a:ext cx="5957650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6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3632" y="5517232"/>
            <a:ext cx="3464552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64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36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3800719" cy="32932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5</a:t>
            </a:r>
          </a:p>
          <a:p>
            <a:r>
              <a:rPr lang="en-IE" sz="4400" dirty="0"/>
              <a:t>What is the number in the centre of this Magic Square?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503590"/>
              </p:ext>
            </p:extLst>
          </p:nvPr>
        </p:nvGraphicFramePr>
        <p:xfrm>
          <a:off x="4788024" y="1988840"/>
          <a:ext cx="3696072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2024"/>
                <a:gridCol w="1232024"/>
                <a:gridCol w="12320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5400" b="1" dirty="0" smtClean="0"/>
                        <a:t>6</a:t>
                      </a:r>
                      <a:endParaRPr lang="en-IE" sz="54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5400" b="1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5400" b="1" dirty="0" smtClean="0"/>
                        <a:t>7</a:t>
                      </a:r>
                      <a:endParaRPr lang="en-IE" sz="5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E" sz="54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5400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IE" sz="5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5400" b="1" dirty="0" smtClean="0"/>
                        <a:t>8</a:t>
                      </a:r>
                      <a:endParaRPr lang="en-IE" sz="5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5400" b="1" dirty="0" smtClean="0"/>
                        <a:t>4</a:t>
                      </a:r>
                      <a:endParaRPr lang="en-IE" sz="54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5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5400" b="1" dirty="0" smtClean="0"/>
                        <a:t>5</a:t>
                      </a:r>
                      <a:endParaRPr lang="en-IE" sz="5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05797" y="34461"/>
            <a:ext cx="5957650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6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3632" y="5517232"/>
            <a:ext cx="3464552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2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43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340768"/>
            <a:ext cx="3976127" cy="39087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u="sng" dirty="0" smtClean="0"/>
              <a:t>Question </a:t>
            </a:r>
            <a:r>
              <a:rPr lang="en-IE" sz="3200" b="1" u="sng" dirty="0"/>
              <a:t>6</a:t>
            </a:r>
            <a:endParaRPr lang="en-IE" sz="3200" b="1" u="sng" dirty="0" smtClean="0"/>
          </a:p>
          <a:p>
            <a:r>
              <a:rPr lang="en-IE" sz="3600" dirty="0" smtClean="0"/>
              <a:t>Starting with the pepper, move two squares left, one square up and two squares right. What fruit is this?</a:t>
            </a:r>
            <a:endParaRPr lang="en-IE" sz="3600" dirty="0"/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68" y="1484784"/>
            <a:ext cx="3698156" cy="36981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05797" y="34461"/>
            <a:ext cx="5957650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Round </a:t>
            </a:r>
            <a:r>
              <a:rPr lang="en-IE" sz="6000" b="1" dirty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6</a:t>
            </a:r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 Answers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3632" y="5517232"/>
            <a:ext cx="3464552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 smtClean="0">
                <a:solidFill>
                  <a:srgbClr val="FF0000"/>
                </a:solidFill>
              </a:rPr>
              <a:t>Apple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40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040" y="654756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2021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523565"/>
            <a:ext cx="1161352" cy="294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57" y="1700808"/>
            <a:ext cx="8280920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dirty="0" smtClean="0"/>
              <a:t>Why did the two 4s skip lunch?</a:t>
            </a:r>
            <a:endParaRPr lang="en-IE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340864" y="34460"/>
            <a:ext cx="6552728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28575">
                  <a:solidFill>
                    <a:schemeClr val="bg1">
                      <a:lumMod val="50000"/>
                    </a:schemeClr>
                  </a:solidFill>
                </a:ln>
              </a:rPr>
              <a:t>Maths Joke No. 12</a:t>
            </a:r>
            <a:endParaRPr lang="en-IE" sz="6000" b="1" dirty="0">
              <a:ln w="28575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857" y="4293096"/>
            <a:ext cx="8280920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5400" b="1" dirty="0" smtClean="0">
                <a:solidFill>
                  <a:srgbClr val="FF0000"/>
                </a:solidFill>
              </a:rPr>
              <a:t>Because they already 8!</a:t>
            </a:r>
            <a:endParaRPr lang="en-I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1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2474</Words>
  <Application>Microsoft Office PowerPoint</Application>
  <PresentationFormat>On-screen Show (4:3)</PresentationFormat>
  <Paragraphs>574</Paragraphs>
  <Slides>117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117</vt:i4>
      </vt:variant>
    </vt:vector>
  </HeadingPairs>
  <TitlesOfParts>
    <vt:vector size="1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Damien</dc:creator>
  <cp:lastModifiedBy>Damien</cp:lastModifiedBy>
  <cp:revision>107</cp:revision>
  <dcterms:created xsi:type="dcterms:W3CDTF">2021-10-08T19:04:13Z</dcterms:created>
  <dcterms:modified xsi:type="dcterms:W3CDTF">2021-10-16T16:28:36Z</dcterms:modified>
</cp:coreProperties>
</file>