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70" r:id="rId7"/>
    <p:sldId id="271" r:id="rId8"/>
    <p:sldId id="272" r:id="rId9"/>
    <p:sldId id="273" r:id="rId10"/>
    <p:sldId id="274" r:id="rId11"/>
    <p:sldId id="352" r:id="rId12"/>
    <p:sldId id="261" r:id="rId13"/>
    <p:sldId id="292" r:id="rId14"/>
    <p:sldId id="293" r:id="rId15"/>
    <p:sldId id="294" r:id="rId16"/>
    <p:sldId id="295" r:id="rId17"/>
    <p:sldId id="296" r:id="rId18"/>
    <p:sldId id="297" r:id="rId19"/>
    <p:sldId id="353" r:id="rId20"/>
    <p:sldId id="275" r:id="rId21"/>
    <p:sldId id="286" r:id="rId22"/>
    <p:sldId id="287" r:id="rId23"/>
    <p:sldId id="288" r:id="rId24"/>
    <p:sldId id="289" r:id="rId25"/>
    <p:sldId id="290" r:id="rId26"/>
    <p:sldId id="291" r:id="rId27"/>
    <p:sldId id="354" r:id="rId28"/>
    <p:sldId id="262" r:id="rId29"/>
    <p:sldId id="304" r:id="rId30"/>
    <p:sldId id="305" r:id="rId31"/>
    <p:sldId id="306" r:id="rId32"/>
    <p:sldId id="307" r:id="rId33"/>
    <p:sldId id="308" r:id="rId34"/>
    <p:sldId id="309" r:id="rId35"/>
    <p:sldId id="355" r:id="rId36"/>
    <p:sldId id="276" r:id="rId37"/>
    <p:sldId id="298" r:id="rId38"/>
    <p:sldId id="299" r:id="rId39"/>
    <p:sldId id="300" r:id="rId40"/>
    <p:sldId id="301" r:id="rId41"/>
    <p:sldId id="302" r:id="rId42"/>
    <p:sldId id="303" r:id="rId43"/>
    <p:sldId id="356" r:id="rId44"/>
    <p:sldId id="263" r:id="rId45"/>
    <p:sldId id="316" r:id="rId46"/>
    <p:sldId id="317" r:id="rId47"/>
    <p:sldId id="318" r:id="rId48"/>
    <p:sldId id="319" r:id="rId49"/>
    <p:sldId id="320" r:id="rId50"/>
    <p:sldId id="321" r:id="rId51"/>
    <p:sldId id="357" r:id="rId52"/>
    <p:sldId id="277" r:id="rId53"/>
    <p:sldId id="310" r:id="rId54"/>
    <p:sldId id="311" r:id="rId55"/>
    <p:sldId id="312" r:id="rId56"/>
    <p:sldId id="313" r:id="rId57"/>
    <p:sldId id="314" r:id="rId58"/>
    <p:sldId id="315" r:id="rId59"/>
    <p:sldId id="394" r:id="rId60"/>
    <p:sldId id="264" r:id="rId61"/>
    <p:sldId id="328" r:id="rId62"/>
    <p:sldId id="329" r:id="rId63"/>
    <p:sldId id="330" r:id="rId64"/>
    <p:sldId id="331" r:id="rId65"/>
    <p:sldId id="332" r:id="rId66"/>
    <p:sldId id="333" r:id="rId67"/>
    <p:sldId id="395" r:id="rId68"/>
    <p:sldId id="278" r:id="rId69"/>
    <p:sldId id="322" r:id="rId70"/>
    <p:sldId id="323" r:id="rId71"/>
    <p:sldId id="324" r:id="rId72"/>
    <p:sldId id="325" r:id="rId73"/>
    <p:sldId id="326" r:id="rId74"/>
    <p:sldId id="327" r:id="rId75"/>
    <p:sldId id="396" r:id="rId76"/>
    <p:sldId id="265" r:id="rId77"/>
    <p:sldId id="340" r:id="rId78"/>
    <p:sldId id="341" r:id="rId79"/>
    <p:sldId id="342" r:id="rId80"/>
    <p:sldId id="343" r:id="rId81"/>
    <p:sldId id="344" r:id="rId82"/>
    <p:sldId id="345" r:id="rId83"/>
    <p:sldId id="397" r:id="rId84"/>
    <p:sldId id="279" r:id="rId85"/>
    <p:sldId id="334" r:id="rId86"/>
    <p:sldId id="335" r:id="rId87"/>
    <p:sldId id="336" r:id="rId88"/>
    <p:sldId id="337" r:id="rId89"/>
    <p:sldId id="338" r:id="rId90"/>
    <p:sldId id="339" r:id="rId91"/>
    <p:sldId id="398" r:id="rId92"/>
    <p:sldId id="266" r:id="rId93"/>
    <p:sldId id="358" r:id="rId94"/>
    <p:sldId id="359" r:id="rId95"/>
    <p:sldId id="360" r:id="rId96"/>
    <p:sldId id="361" r:id="rId97"/>
    <p:sldId id="362" r:id="rId98"/>
    <p:sldId id="363" r:id="rId99"/>
    <p:sldId id="399" r:id="rId100"/>
    <p:sldId id="280" r:id="rId101"/>
    <p:sldId id="346" r:id="rId102"/>
    <p:sldId id="347" r:id="rId103"/>
    <p:sldId id="348" r:id="rId104"/>
    <p:sldId id="349" r:id="rId105"/>
    <p:sldId id="350" r:id="rId106"/>
    <p:sldId id="351" r:id="rId107"/>
    <p:sldId id="400" r:id="rId108"/>
    <p:sldId id="267" r:id="rId109"/>
    <p:sldId id="375" r:id="rId110"/>
    <p:sldId id="371" r:id="rId111"/>
    <p:sldId id="372" r:id="rId112"/>
    <p:sldId id="373" r:id="rId113"/>
    <p:sldId id="374" r:id="rId114"/>
    <p:sldId id="370" r:id="rId115"/>
    <p:sldId id="401" r:id="rId116"/>
    <p:sldId id="281" r:id="rId117"/>
    <p:sldId id="364" r:id="rId118"/>
    <p:sldId id="365" r:id="rId119"/>
    <p:sldId id="366" r:id="rId120"/>
    <p:sldId id="367" r:id="rId121"/>
    <p:sldId id="368" r:id="rId122"/>
    <p:sldId id="369" r:id="rId123"/>
    <p:sldId id="402" r:id="rId124"/>
    <p:sldId id="282" r:id="rId125"/>
    <p:sldId id="376" r:id="rId126"/>
    <p:sldId id="377" r:id="rId127"/>
    <p:sldId id="378" r:id="rId128"/>
    <p:sldId id="379" r:id="rId129"/>
    <p:sldId id="380" r:id="rId130"/>
    <p:sldId id="381" r:id="rId131"/>
    <p:sldId id="403" r:id="rId132"/>
    <p:sldId id="268" r:id="rId133"/>
    <p:sldId id="382" r:id="rId134"/>
    <p:sldId id="383" r:id="rId135"/>
    <p:sldId id="384" r:id="rId136"/>
    <p:sldId id="385" r:id="rId137"/>
    <p:sldId id="386" r:id="rId138"/>
    <p:sldId id="387" r:id="rId139"/>
    <p:sldId id="404" r:id="rId140"/>
    <p:sldId id="283" r:id="rId141"/>
    <p:sldId id="388" r:id="rId142"/>
    <p:sldId id="389" r:id="rId143"/>
    <p:sldId id="390" r:id="rId144"/>
    <p:sldId id="391" r:id="rId145"/>
    <p:sldId id="392" r:id="rId146"/>
    <p:sldId id="393" r:id="rId147"/>
    <p:sldId id="405" r:id="rId148"/>
    <p:sldId id="284" r:id="rId149"/>
    <p:sldId id="285" r:id="rId1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13/10/2021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70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13/10/2021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55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13/10/2021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50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13/10/2021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58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13/10/2021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072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13/10/2021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93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13/10/2021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38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13/10/2021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63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13/10/2021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51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13/10/2021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490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13/10/2021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561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1208-C170-4C74-9123-73840E8095BB}" type="datetimeFigureOut">
              <a:rPr lang="en-IE" smtClean="0"/>
              <a:t>13/10/2021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752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P4-Clips-Trioriginals" TargetMode="External"/><Relationship Id="rId13" Type="http://schemas.openxmlformats.org/officeDocument/2006/relationships/image" Target="../media/image49.png"/><Relationship Id="rId18" Type="http://schemas.openxmlformats.org/officeDocument/2006/relationships/hyperlink" Target="https://www.teacherspayteachers.com/Store/Educlips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53.jpeg"/><Relationship Id="rId7" Type="http://schemas.openxmlformats.org/officeDocument/2006/relationships/image" Target="../media/image46.jpeg"/><Relationship Id="rId12" Type="http://schemas.openxmlformats.org/officeDocument/2006/relationships/hyperlink" Target="https://www.teacherspayteachers.com/Store/Digital-Classroom-Clipart" TargetMode="External"/><Relationship Id="rId17" Type="http://schemas.openxmlformats.org/officeDocument/2006/relationships/image" Target="../media/image51.jpeg"/><Relationship Id="rId2" Type="http://schemas.openxmlformats.org/officeDocument/2006/relationships/image" Target="../media/image1.jpg"/><Relationship Id="rId16" Type="http://schemas.openxmlformats.org/officeDocument/2006/relationships/hyperlink" Target="https://www.teacherspayteachers.com/Store/Photo-Clipz" TargetMode="External"/><Relationship Id="rId20" Type="http://schemas.openxmlformats.org/officeDocument/2006/relationships/hyperlink" Target="https://www.teacherspayteachers.com/Store/Krista-Wallden-Creative-Clip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acherspayteachers.com/Store/Hidesys-Clipart" TargetMode="External"/><Relationship Id="rId11" Type="http://schemas.openxmlformats.org/officeDocument/2006/relationships/image" Target="../media/image48.png"/><Relationship Id="rId5" Type="http://schemas.openxmlformats.org/officeDocument/2006/relationships/image" Target="../media/image45.jpeg"/><Relationship Id="rId15" Type="http://schemas.openxmlformats.org/officeDocument/2006/relationships/image" Target="../media/image50.png"/><Relationship Id="rId23" Type="http://schemas.openxmlformats.org/officeDocument/2006/relationships/image" Target="../media/image54.png"/><Relationship Id="rId10" Type="http://schemas.openxmlformats.org/officeDocument/2006/relationships/hyperlink" Target="https://www.teacherspayteachers.com/Store/Creating4-The-Classroom" TargetMode="External"/><Relationship Id="rId19" Type="http://schemas.openxmlformats.org/officeDocument/2006/relationships/image" Target="../media/image52.png"/><Relationship Id="rId4" Type="http://schemas.openxmlformats.org/officeDocument/2006/relationships/hyperlink" Target="https://depositphotos.com/" TargetMode="External"/><Relationship Id="rId9" Type="http://schemas.openxmlformats.org/officeDocument/2006/relationships/image" Target="../media/image47.png"/><Relationship Id="rId14" Type="http://schemas.openxmlformats.org/officeDocument/2006/relationships/hyperlink" Target="https://www.teacherspayteachers.com/Store/Laine-Sutherland-Designs" TargetMode="External"/><Relationship Id="rId22" Type="http://schemas.openxmlformats.org/officeDocument/2006/relationships/hyperlink" Target="https://www.teacherspayteachers.com/Store/Chirp-Graphic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8720"/>
            <a:ext cx="6336704" cy="458587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WEEK 2021</a:t>
            </a:r>
          </a:p>
          <a:p>
            <a:pPr algn="ctr"/>
            <a:endParaRPr lang="en-IE" sz="3600" b="1" dirty="0" smtClean="0"/>
          </a:p>
          <a:p>
            <a:pPr algn="ctr"/>
            <a:r>
              <a:rPr lang="en-IE" sz="96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TABLE QUIZ</a:t>
            </a:r>
            <a:endParaRPr lang="en-IE" sz="96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6496407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5400" dirty="0" smtClean="0"/>
              <a:t>If the temperature drops by 15</a:t>
            </a:r>
            <a:r>
              <a:rPr lang="en-IE" sz="5400" baseline="30000" dirty="0" smtClean="0"/>
              <a:t>0</a:t>
            </a:r>
            <a:r>
              <a:rPr lang="en-IE" sz="5400" dirty="0" smtClean="0"/>
              <a:t>, what is the temperature then?</a:t>
            </a:r>
            <a:endParaRPr lang="en-IE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88" y="387084"/>
            <a:ext cx="1352916" cy="61306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668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820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6" y="1895261"/>
            <a:ext cx="4552191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Yes or no, is this teddy symmetrical?</a:t>
            </a:r>
            <a:endParaRPr lang="en-IE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7712"/>
            <a:ext cx="3096344" cy="4032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Yes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5200263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4800" dirty="0" smtClean="0"/>
              <a:t>Write this Improper Fraction as a Mixed Number in its lowest terms.</a:t>
            </a:r>
            <a:endParaRPr lang="en-IE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69" y="1674080"/>
            <a:ext cx="1979003" cy="3933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1044" y="5456521"/>
            <a:ext cx="331236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1⅓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304775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4800" dirty="0"/>
              <a:t>A</a:t>
            </a:r>
            <a:r>
              <a:rPr lang="en-IE" sz="4800" dirty="0" smtClean="0"/>
              <a:t> hexagon and a square can tessellate together?</a:t>
            </a:r>
            <a:endParaRPr lang="en-I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Yes</a:t>
            </a:r>
            <a:endParaRPr lang="en-IE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21" y="1556792"/>
            <a:ext cx="3561123" cy="3744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94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455" y="1484784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5400" dirty="0" smtClean="0"/>
              <a:t>Yes or no, is this a </a:t>
            </a:r>
            <a:r>
              <a:rPr lang="en-IE" sz="5400" dirty="0" err="1" smtClean="0"/>
              <a:t>Pentomino</a:t>
            </a:r>
            <a:r>
              <a:rPr lang="en-IE" sz="5400" dirty="0" smtClean="0"/>
              <a:t>?</a:t>
            </a:r>
            <a:endParaRPr lang="en-IE" sz="5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463451" y="3861048"/>
            <a:ext cx="2308928" cy="1538483"/>
            <a:chOff x="1475656" y="4365104"/>
            <a:chExt cx="1945230" cy="1296144"/>
          </a:xfrm>
        </p:grpSpPr>
        <p:sp>
          <p:nvSpPr>
            <p:cNvPr id="2" name="Rectangle 1"/>
            <p:cNvSpPr/>
            <p:nvPr/>
          </p:nvSpPr>
          <p:spPr>
            <a:xfrm>
              <a:off x="1475656" y="4365104"/>
              <a:ext cx="648072" cy="6480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75656" y="5013176"/>
              <a:ext cx="648072" cy="6480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23728" y="5013176"/>
              <a:ext cx="648072" cy="6480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24742" y="4365104"/>
              <a:ext cx="648072" cy="6480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72814" y="5013176"/>
              <a:ext cx="648072" cy="6480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560201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Yes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800719" cy="32932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4400" dirty="0" smtClean="0"/>
              <a:t>This mixer is on sale with 25% Off. What is the Sale Price?</a:t>
            </a:r>
            <a:endParaRPr lang="en-IE" sz="4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004048" y="1600023"/>
            <a:ext cx="3725460" cy="4105849"/>
            <a:chOff x="5004048" y="1600023"/>
            <a:chExt cx="3725460" cy="41058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2276872"/>
              <a:ext cx="3725460" cy="3429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 rot="20355089">
              <a:off x="6490725" y="1600023"/>
              <a:ext cx="1944216" cy="1262311"/>
              <a:chOff x="5220072" y="1040185"/>
              <a:chExt cx="2575675" cy="167229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72" y="1040185"/>
                <a:ext cx="2575675" cy="167229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652120" y="1407432"/>
                <a:ext cx="1656184" cy="93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4000" b="1" dirty="0" smtClean="0"/>
                  <a:t>€500</a:t>
                </a:r>
                <a:endParaRPr lang="en-IE" sz="4000" b="1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2216" y="5456521"/>
            <a:ext cx="252028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€375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5400" dirty="0" smtClean="0"/>
              <a:t>If A=1, B=2, C=3 etc. what is the numerical value of the word “</a:t>
            </a:r>
            <a:r>
              <a:rPr lang="en-IE" sz="5400" b="1" dirty="0" smtClean="0">
                <a:solidFill>
                  <a:srgbClr val="FF0000"/>
                </a:solidFill>
              </a:rPr>
              <a:t>RULER</a:t>
            </a:r>
            <a:r>
              <a:rPr lang="en-IE" sz="5400" dirty="0" smtClean="0"/>
              <a:t>”?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6888" y="5445224"/>
            <a:ext cx="639948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18+21+12+5+18 = 74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Why can’t a nose be 12 inches long?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13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Because then it would be a foot!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8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720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336167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4800" dirty="0" smtClean="0"/>
              <a:t>Write this time in 12-hour time using am or pm.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23126" y="2275113"/>
            <a:ext cx="3707898" cy="2161999"/>
            <a:chOff x="5223126" y="2275113"/>
            <a:chExt cx="3707898" cy="21619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126" y="2275113"/>
              <a:ext cx="3707898" cy="21619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940152" y="2996951"/>
              <a:ext cx="998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 smtClean="0">
                  <a:solidFill>
                    <a:schemeClr val="bg1"/>
                  </a:solidFill>
                </a:rPr>
                <a:t>21</a:t>
              </a:r>
              <a:endParaRPr lang="en-IE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6296" y="2996950"/>
              <a:ext cx="998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 smtClean="0">
                  <a:solidFill>
                    <a:schemeClr val="bg1"/>
                  </a:solidFill>
                </a:rPr>
                <a:t>25</a:t>
              </a:r>
              <a:endParaRPr lang="en-IE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What did one Maths Book say to the other?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68" y="3789040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Don’t bother me, I’ve got my own problems!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14046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5400" dirty="0" smtClean="0"/>
              <a:t>142857 X 7 = 999,999?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589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04119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Name this 2D shape: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111794" cy="39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What is the next term in this sequence:</a:t>
            </a:r>
          </a:p>
          <a:p>
            <a:r>
              <a:rPr lang="en-IE" sz="5400" dirty="0" smtClean="0"/>
              <a:t>8, 4, 16, 8, 32, ___?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143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5400" dirty="0" smtClean="0"/>
              <a:t>Round off 29.634 to the nearest tenth?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854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5400" dirty="0" smtClean="0"/>
              <a:t>You have €100. You spend €35.53 in one shop and €29.82 in another. How much have you left?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240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What do you call a number that can’t sit still?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14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A </a:t>
            </a:r>
            <a:r>
              <a:rPr lang="en-IE" sz="5400" b="1" dirty="0" err="1" smtClean="0">
                <a:solidFill>
                  <a:srgbClr val="FF0000"/>
                </a:solidFill>
              </a:rPr>
              <a:t>Roamin</a:t>
            </a:r>
            <a:r>
              <a:rPr lang="en-IE" sz="5400" b="1" dirty="0" smtClean="0">
                <a:solidFill>
                  <a:srgbClr val="FF0000"/>
                </a:solidFill>
              </a:rPr>
              <a:t>’ Numeral!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7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851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768215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4800" dirty="0" smtClean="0"/>
              <a:t>Is the arrow pointing to the Concave or Convex side?</a:t>
            </a:r>
            <a:endParaRPr lang="en-IE" sz="4800" dirty="0"/>
          </a:p>
        </p:txBody>
      </p:sp>
      <p:grpSp>
        <p:nvGrpSpPr>
          <p:cNvPr id="8" name="Group 7"/>
          <p:cNvGrpSpPr/>
          <p:nvPr/>
        </p:nvGrpSpPr>
        <p:grpSpPr>
          <a:xfrm>
            <a:off x="5652120" y="2060848"/>
            <a:ext cx="3168352" cy="2398480"/>
            <a:chOff x="5652120" y="2060848"/>
            <a:chExt cx="3168352" cy="2398480"/>
          </a:xfrm>
        </p:grpSpPr>
        <p:sp>
          <p:nvSpPr>
            <p:cNvPr id="2" name="Block Arc 1"/>
            <p:cNvSpPr/>
            <p:nvPr/>
          </p:nvSpPr>
          <p:spPr>
            <a:xfrm>
              <a:off x="5652120" y="2060848"/>
              <a:ext cx="3168352" cy="2398480"/>
            </a:xfrm>
            <a:prstGeom prst="blockArc">
              <a:avLst>
                <a:gd name="adj1" fmla="val 10459076"/>
                <a:gd name="adj2" fmla="val 447604"/>
                <a:gd name="adj3" fmla="val 23135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6" name="Up Arrow 5"/>
            <p:cNvSpPr/>
            <p:nvPr/>
          </p:nvSpPr>
          <p:spPr>
            <a:xfrm>
              <a:off x="7030955" y="2852936"/>
              <a:ext cx="432048" cy="1368152"/>
            </a:xfrm>
            <a:prstGeom prst="upArrow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7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560201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Concave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400" dirty="0" smtClean="0"/>
              <a:t>What is the Place Value of the 2 in this number:</a:t>
            </a:r>
          </a:p>
          <a:p>
            <a:pPr algn="ctr"/>
            <a:r>
              <a:rPr lang="en-IE" sz="5400" dirty="0" smtClean="0"/>
              <a:t>4</a:t>
            </a:r>
            <a:r>
              <a:rPr lang="en-IE" sz="5400" b="1" dirty="0" smtClean="0">
                <a:solidFill>
                  <a:srgbClr val="FF0000"/>
                </a:solidFill>
              </a:rPr>
              <a:t>2</a:t>
            </a:r>
            <a:r>
              <a:rPr lang="en-IE" sz="5400" dirty="0" smtClean="0"/>
              <a:t>5,367?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7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60201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200,000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5400" dirty="0" smtClean="0"/>
              <a:t>How many Prime Numbers are there between 20 and 30?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7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60201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2 (23 and 29)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654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3600" dirty="0" smtClean="0"/>
              <a:t>John worked for 2 hours every afternoon Monday to Friday and earned €25 per day for his part-time job. How much did he earn in one week?</a:t>
            </a:r>
            <a:endParaRPr lang="en-IE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7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373216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€125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264159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5400" dirty="0" smtClean="0"/>
              <a:t>123456789 X 8 + 9 = 987654321?</a:t>
            </a:r>
            <a:endParaRPr lang="en-IE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7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60201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True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7" y="1700808"/>
            <a:ext cx="4221692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4800" dirty="0" smtClean="0"/>
              <a:t>What is the number in the centre of this Magic Square?</a:t>
            </a:r>
            <a:endParaRPr lang="en-IE" sz="4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48003"/>
              </p:ext>
            </p:extLst>
          </p:nvPr>
        </p:nvGraphicFramePr>
        <p:xfrm>
          <a:off x="4788024" y="1988840"/>
          <a:ext cx="3696072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024"/>
                <a:gridCol w="1232024"/>
                <a:gridCol w="12320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20</a:t>
                      </a:r>
                      <a:endParaRPr lang="en-IE" sz="5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5400" b="1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18</a:t>
                      </a:r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5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IE" sz="5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23</a:t>
                      </a:r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24</a:t>
                      </a:r>
                      <a:endParaRPr lang="en-IE" sz="5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22</a:t>
                      </a:r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7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60201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21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What did the Spelling Book say to the Maths Book?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15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I know I can always count on you!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096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336167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4800" dirty="0" smtClean="0"/>
              <a:t>Write this time in 12-hour time using am or pm.</a:t>
            </a:r>
            <a:endParaRPr lang="en-IE" sz="4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223126" y="2275113"/>
            <a:ext cx="3707898" cy="2161999"/>
            <a:chOff x="5223126" y="2275113"/>
            <a:chExt cx="3707898" cy="21619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126" y="2275113"/>
              <a:ext cx="3707898" cy="21619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940152" y="2996951"/>
              <a:ext cx="998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 smtClean="0">
                  <a:solidFill>
                    <a:schemeClr val="bg1"/>
                  </a:solidFill>
                </a:rPr>
                <a:t>21</a:t>
              </a:r>
              <a:endParaRPr lang="en-IE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6296" y="2996950"/>
              <a:ext cx="998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 smtClean="0">
                  <a:solidFill>
                    <a:schemeClr val="bg1"/>
                  </a:solidFill>
                </a:rPr>
                <a:t>25</a:t>
              </a:r>
              <a:endParaRPr lang="en-IE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560201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9:25pm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14046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5400" dirty="0" smtClean="0"/>
              <a:t>142857 X 7 = 999,999?</a:t>
            </a:r>
            <a:endParaRPr lang="en-IE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60201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True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04119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Name this 2D shape:</a:t>
            </a:r>
            <a:endParaRPr lang="en-IE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111794" cy="39101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588336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Decagon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8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What is the next term in this sequence:</a:t>
            </a:r>
          </a:p>
          <a:p>
            <a:r>
              <a:rPr lang="en-IE" sz="5400" dirty="0" smtClean="0"/>
              <a:t>8, 4, 16, 8, 32, ___?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60201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16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5400" dirty="0" smtClean="0"/>
              <a:t>Round off 29.634 to the nearest tenth?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60201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29.6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What is double 0.85?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495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32932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400" dirty="0" smtClean="0"/>
              <a:t>You have €100. You spend €35.53 in one shop and €29.82 in another. How much have you left?</a:t>
            </a:r>
            <a:endParaRPr lang="en-IE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60201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€34.65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585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What do you call an angle that’s gone through a rubbish disposal machine?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16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869160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A wrecked-angle!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8876" y="1628800"/>
            <a:ext cx="6336704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831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47397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5400" dirty="0" smtClean="0"/>
              <a:t>Ann has her birthday on August 28th. If her sister Jo’s birthday is 5 weeks and 3 days after Ann’s, what is the date of Jo’s birthday?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03816" y="34460"/>
            <a:ext cx="583264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335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68283" cy="46474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4400" dirty="0" smtClean="0"/>
              <a:t>These were the temperatures for the week. What was the average temperature?</a:t>
            </a:r>
            <a:endParaRPr lang="en-IE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503816" y="34460"/>
            <a:ext cx="583264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3819"/>
              </p:ext>
            </p:extLst>
          </p:nvPr>
        </p:nvGraphicFramePr>
        <p:xfrm>
          <a:off x="5004048" y="2060848"/>
          <a:ext cx="2592288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Mon.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19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Tues.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20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Wed.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30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Thurs.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22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Fri.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17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Sat.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27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Sun.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26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68283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There are 86,300 seconds in a day?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03816" y="34460"/>
            <a:ext cx="583264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97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What is the value of this Roman Numeral:</a:t>
            </a:r>
          </a:p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MCMXC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03816" y="34460"/>
            <a:ext cx="583264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685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760103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400" dirty="0" smtClean="0"/>
              <a:t>What percentage of the garden is set in vegetables?</a:t>
            </a:r>
            <a:endParaRPr lang="en-IE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503816" y="34460"/>
            <a:ext cx="583264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99706"/>
              </p:ext>
            </p:extLst>
          </p:nvPr>
        </p:nvGraphicFramePr>
        <p:xfrm>
          <a:off x="4615403" y="1714645"/>
          <a:ext cx="376808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616"/>
                <a:gridCol w="753616"/>
                <a:gridCol w="753616"/>
                <a:gridCol w="753616"/>
                <a:gridCol w="753616"/>
              </a:tblGrid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076056" y="4221088"/>
            <a:ext cx="2304256" cy="1872208"/>
            <a:chOff x="5076056" y="4221088"/>
            <a:chExt cx="2304256" cy="1872208"/>
          </a:xfrm>
        </p:grpSpPr>
        <p:sp>
          <p:nvSpPr>
            <p:cNvPr id="6" name="Rectangle 5"/>
            <p:cNvSpPr/>
            <p:nvPr/>
          </p:nvSpPr>
          <p:spPr>
            <a:xfrm>
              <a:off x="5076056" y="4221088"/>
              <a:ext cx="504056" cy="50405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8144" y="4293096"/>
              <a:ext cx="151216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vegetables</a:t>
              </a:r>
              <a:endParaRPr lang="en-IE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76056" y="4877544"/>
              <a:ext cx="504056" cy="50405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76056" y="5589240"/>
              <a:ext cx="504056" cy="50405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8144" y="4944906"/>
              <a:ext cx="151216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flowers</a:t>
              </a:r>
              <a:endParaRPr lang="en-IE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8144" y="5656602"/>
              <a:ext cx="151216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paving</a:t>
              </a:r>
              <a:endParaRPr lang="en-I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150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5400" dirty="0" smtClean="0"/>
              <a:t>Put these types of numbers in order starting with the smallest: Giga, Peta, Kilo, Mega, Tera.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03816" y="34460"/>
            <a:ext cx="583264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839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Why did the boy eat his maths homework?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17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509120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Because the teacher told him it was a piece of cake!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400" dirty="0" smtClean="0"/>
              <a:t>Write the following number: one million one thousand one hundred and one.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063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908720"/>
            <a:ext cx="6048672" cy="517064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142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3046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4000" dirty="0" smtClean="0"/>
              <a:t>Ann has her birthday on August 28th. If her sister Jo’s birthday is 5 weeks and 3 days after Ann’s, what is the date of Jo’s birthday?</a:t>
            </a:r>
            <a:endParaRPr lang="en-I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4460"/>
            <a:ext cx="612068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60201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October 6th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68283" cy="36625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4000" dirty="0" smtClean="0"/>
              <a:t>These were the temperatures for the week. What was the average temperature?</a:t>
            </a:r>
            <a:endParaRPr lang="en-IE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28155"/>
              </p:ext>
            </p:extLst>
          </p:nvPr>
        </p:nvGraphicFramePr>
        <p:xfrm>
          <a:off x="5004048" y="2060848"/>
          <a:ext cx="2592288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Mon.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19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Tues.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20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Wed.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30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Thurs.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22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Fri.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17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Sat.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27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Sun.</a:t>
                      </a:r>
                      <a:endParaRPr lang="en-IE" sz="28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26</a:t>
                      </a:r>
                      <a:r>
                        <a:rPr lang="en-IE" sz="2800" b="1" baseline="30000" dirty="0" smtClean="0"/>
                        <a:t>0</a:t>
                      </a:r>
                      <a:endParaRPr lang="en-IE" sz="2800" b="1" baseline="30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1640" y="34460"/>
            <a:ext cx="612068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904" y="5600235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23</a:t>
            </a:r>
            <a:r>
              <a:rPr lang="en-IE" sz="5400" b="1" baseline="30000" dirty="0" smtClean="0">
                <a:solidFill>
                  <a:srgbClr val="FF0000"/>
                </a:solidFill>
              </a:rPr>
              <a:t>0</a:t>
            </a:r>
            <a:endParaRPr lang="en-IE" sz="54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68283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4800" dirty="0" smtClean="0"/>
              <a:t>There are 86,300 seconds in a day?</a:t>
            </a:r>
            <a:endParaRPr lang="en-IE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31640" y="34460"/>
            <a:ext cx="612068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9036" y="5602014"/>
            <a:ext cx="598588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False (it’s 86,400)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What is the value of this Roman Numeral:</a:t>
            </a:r>
          </a:p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MCMXC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4460"/>
            <a:ext cx="612068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60201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1990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760103" cy="3046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000" dirty="0" smtClean="0"/>
              <a:t>What percentage of the garden is set in vegetables?</a:t>
            </a:r>
            <a:endParaRPr lang="en-IE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11446"/>
              </p:ext>
            </p:extLst>
          </p:nvPr>
        </p:nvGraphicFramePr>
        <p:xfrm>
          <a:off x="4615403" y="1714645"/>
          <a:ext cx="376808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616"/>
                <a:gridCol w="753616"/>
                <a:gridCol w="753616"/>
                <a:gridCol w="753616"/>
                <a:gridCol w="753616"/>
              </a:tblGrid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076056" y="4221088"/>
            <a:ext cx="2304256" cy="1872208"/>
            <a:chOff x="5076056" y="4221088"/>
            <a:chExt cx="2304256" cy="1872208"/>
          </a:xfrm>
        </p:grpSpPr>
        <p:sp>
          <p:nvSpPr>
            <p:cNvPr id="6" name="Rectangle 5"/>
            <p:cNvSpPr/>
            <p:nvPr/>
          </p:nvSpPr>
          <p:spPr>
            <a:xfrm>
              <a:off x="5076056" y="4221088"/>
              <a:ext cx="504056" cy="50405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8144" y="4293096"/>
              <a:ext cx="151216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vegetables</a:t>
              </a:r>
              <a:endParaRPr lang="en-IE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76056" y="4877544"/>
              <a:ext cx="504056" cy="50405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76056" y="5589240"/>
              <a:ext cx="504056" cy="50405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8144" y="4944906"/>
              <a:ext cx="151216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flowers</a:t>
              </a:r>
              <a:endParaRPr lang="en-IE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8144" y="5656602"/>
              <a:ext cx="151216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paving</a:t>
              </a:r>
              <a:endParaRPr lang="en-IE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31640" y="34460"/>
            <a:ext cx="612068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904" y="5428165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40%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26161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400" dirty="0" smtClean="0"/>
              <a:t>Put these types of numbers in order starting with the smallest: Giga, Peta, Kilo, Mega, Tera.</a:t>
            </a:r>
            <a:endParaRPr lang="en-IE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4460"/>
            <a:ext cx="612068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094" y="5229200"/>
            <a:ext cx="828092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Kilo, Mega, Giga, Tera, Peta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What did one decimal say to the other?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18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509120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Do you get my point?!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4075" y="1484784"/>
            <a:ext cx="6246305" cy="41549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88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Hope you all enjoyed the quiz!</a:t>
            </a:r>
            <a:endParaRPr lang="en-IE" sz="88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212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1121077"/>
            <a:ext cx="55446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n w="28575">
                  <a:noFill/>
                </a:ln>
              </a:rPr>
              <a:t>Resources used in this file from:</a:t>
            </a:r>
            <a:endParaRPr lang="en-IE" sz="2800" b="1" dirty="0">
              <a:ln w="28575">
                <a:noFill/>
              </a:ln>
            </a:endParaRPr>
          </a:p>
        </p:txBody>
      </p: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463" y="5571998"/>
            <a:ext cx="1835696" cy="367139"/>
          </a:xfrm>
          <a:prstGeom prst="rect">
            <a:avLst/>
          </a:prstGeom>
        </p:spPr>
      </p:pic>
      <p:pic>
        <p:nvPicPr>
          <p:cNvPr id="1026" name="Picture 2" descr="Hidesy&amp;#039;s Clipar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40" y="2636912"/>
            <a:ext cx="917848" cy="9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93538"/>
            <a:ext cx="1270472" cy="1204596"/>
          </a:xfrm>
          <a:prstGeom prst="rect">
            <a:avLst/>
          </a:prstGeom>
        </p:spPr>
      </p:pic>
      <p:pic>
        <p:nvPicPr>
          <p:cNvPr id="5" name="Picture 4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28" y="2415031"/>
            <a:ext cx="1318519" cy="1283103"/>
          </a:xfrm>
          <a:prstGeom prst="rect">
            <a:avLst/>
          </a:prstGeom>
        </p:spPr>
      </p:pic>
      <p:pic>
        <p:nvPicPr>
          <p:cNvPr id="6" name="Picture 5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11330"/>
            <a:ext cx="1043431" cy="1043431"/>
          </a:xfrm>
          <a:prstGeom prst="rect">
            <a:avLst/>
          </a:prstGeom>
        </p:spPr>
      </p:pic>
      <p:pic>
        <p:nvPicPr>
          <p:cNvPr id="10" name="Picture 9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82" y="4005064"/>
            <a:ext cx="1011563" cy="1011563"/>
          </a:xfrm>
          <a:prstGeom prst="rect">
            <a:avLst/>
          </a:prstGeom>
        </p:spPr>
      </p:pic>
      <p:pic>
        <p:nvPicPr>
          <p:cNvPr id="11" name="Picture 2" descr="Photo Clipz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80" y="4005064"/>
            <a:ext cx="1046576" cy="104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8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11" y="3892388"/>
            <a:ext cx="1116351" cy="1121077"/>
          </a:xfrm>
          <a:prstGeom prst="rect">
            <a:avLst/>
          </a:prstGeom>
        </p:spPr>
      </p:pic>
      <p:pic>
        <p:nvPicPr>
          <p:cNvPr id="13" name="Picture 12">
            <a:hlinkClick r:id="rId20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39" y="4005064"/>
            <a:ext cx="977268" cy="880211"/>
          </a:xfrm>
          <a:prstGeom prst="rect">
            <a:avLst/>
          </a:prstGeom>
        </p:spPr>
      </p:pic>
      <p:pic>
        <p:nvPicPr>
          <p:cNvPr id="14" name="Picture 13">
            <a:hlinkClick r:id="rId22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82" y="5229200"/>
            <a:ext cx="1050911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5400" dirty="0" smtClean="0"/>
              <a:t>What number is half way between 12 and 38?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57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984239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5400" dirty="0" smtClean="0"/>
              <a:t>How many 20c coins are there in €10.60?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20" y="2338611"/>
            <a:ext cx="1777473" cy="1802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91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42780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4800" dirty="0"/>
              <a:t>Sinéad ran 1½km on Monday, 2¼km on Tuesday, 1¾km on Thursday and 1.5km on Friday. How far did she run over the four days?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560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431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4000" dirty="0" smtClean="0"/>
              <a:t>If grandad is ten times John’s age and granny is seven times Alva’s age, what age are the four of them altogether?</a:t>
            </a:r>
            <a:endParaRPr lang="en-I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83775" y="4365104"/>
            <a:ext cx="7173639" cy="1881500"/>
            <a:chOff x="883775" y="4365104"/>
            <a:chExt cx="7173639" cy="18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775" y="4852335"/>
              <a:ext cx="1392029" cy="10969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05" y="4670581"/>
              <a:ext cx="1513911" cy="12786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112" y="4623908"/>
              <a:ext cx="1558302" cy="13253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317" y="4557839"/>
              <a:ext cx="1505494" cy="139144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59632" y="4365104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John</a:t>
              </a:r>
              <a:endParaRPr lang="en-IE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4020" y="4365104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Alva</a:t>
              </a:r>
              <a:endParaRPr lang="en-IE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4365104"/>
              <a:ext cx="1089344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Grandad</a:t>
              </a:r>
              <a:endParaRPr lang="en-IE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4248" y="4365104"/>
              <a:ext cx="936104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Granny</a:t>
              </a:r>
              <a:endParaRPr lang="en-IE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59632" y="5877272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6</a:t>
              </a:r>
              <a:endParaRPr lang="en-IE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25040" y="5877272"/>
              <a:ext cx="9268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10</a:t>
              </a:r>
              <a:endParaRPr lang="en-IE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72656" y="5877272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?</a:t>
              </a:r>
              <a:endParaRPr lang="en-IE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18223" y="5877272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?</a:t>
              </a:r>
              <a:endParaRPr lang="en-I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4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Why did the girl wear glasses during maths class?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68" y="3789040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Because it improves di-vision!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44624"/>
            <a:ext cx="5544616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Before You Start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772816"/>
            <a:ext cx="6624736" cy="3816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sure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written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table/team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letter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sheet</a:t>
            </a:r>
            <a:endParaRPr lang="fr-CA" alt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Write the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round 1-8 on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sheet</a:t>
            </a:r>
            <a:endParaRPr lang="fr-CA" alt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Try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not to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shout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out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answers</a:t>
            </a:r>
            <a:endParaRPr lang="fr-CA" alt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Check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team mates and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agree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write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down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94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874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Make the largest number possible using these digits: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4840" y="4221088"/>
            <a:ext cx="648072" cy="64807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4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5771" y="4221088"/>
            <a:ext cx="648072" cy="64807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9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6702" y="4221088"/>
            <a:ext cx="648072" cy="64807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5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7633" y="4221088"/>
            <a:ext cx="648072" cy="64807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2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8564" y="4221088"/>
            <a:ext cx="648072" cy="64807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8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9496" y="4221088"/>
            <a:ext cx="648072" cy="64807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3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985,432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5400" dirty="0" smtClean="0"/>
              <a:t>What is the value of the variable y in this equation:</a:t>
            </a:r>
          </a:p>
          <a:p>
            <a:r>
              <a:rPr lang="en-IE" sz="5400" dirty="0" smtClean="0"/>
              <a:t>3y + 4 = 28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>
                <a:solidFill>
                  <a:srgbClr val="FF0000"/>
                </a:solidFill>
              </a:rPr>
              <a:t>y</a:t>
            </a:r>
            <a:r>
              <a:rPr lang="en-IE" sz="5400" b="1" dirty="0" smtClean="0">
                <a:solidFill>
                  <a:srgbClr val="FF0000"/>
                </a:solidFill>
              </a:rPr>
              <a:t> = 8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What is the next term in this sequence:</a:t>
            </a:r>
          </a:p>
          <a:p>
            <a:r>
              <a:rPr lang="en-IE" sz="5400" dirty="0" smtClean="0"/>
              <a:t>0.2, 0.6, 1, 1.4, ____?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1.8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What type of angle is this:</a:t>
            </a:r>
            <a:endParaRPr lang="en-IE" sz="5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99758" y="3288229"/>
            <a:ext cx="2108549" cy="2664296"/>
            <a:chOff x="3198301" y="3284984"/>
            <a:chExt cx="2108549" cy="2664296"/>
          </a:xfrm>
        </p:grpSpPr>
        <p:sp>
          <p:nvSpPr>
            <p:cNvPr id="2" name="Half Frame 1"/>
            <p:cNvSpPr/>
            <p:nvPr/>
          </p:nvSpPr>
          <p:spPr>
            <a:xfrm rot="10800000">
              <a:off x="3198301" y="3284984"/>
              <a:ext cx="2108549" cy="2664296"/>
            </a:xfrm>
            <a:prstGeom prst="halfFrame">
              <a:avLst>
                <a:gd name="adj1" fmla="val 12166"/>
                <a:gd name="adj2" fmla="val 106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rot="1629248">
              <a:off x="3949411" y="5083998"/>
              <a:ext cx="1028429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4198199"/>
            <a:ext cx="3321592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right</a:t>
            </a:r>
          </a:p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angle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5992351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800" dirty="0" smtClean="0"/>
              <a:t>If a painter charges €5 per m</a:t>
            </a:r>
            <a:r>
              <a:rPr lang="en-IE" sz="4800" baseline="30000" dirty="0" smtClean="0"/>
              <a:t>2</a:t>
            </a:r>
            <a:r>
              <a:rPr lang="en-IE" sz="4800" dirty="0" smtClean="0"/>
              <a:t> to paint a 7m X 2m wall, how much would it cost?</a:t>
            </a:r>
            <a:endParaRPr lang="en-IE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31343"/>
            <a:ext cx="2447692" cy="2447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€70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6496407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800" dirty="0" smtClean="0"/>
              <a:t>If the temperature drops by 15</a:t>
            </a:r>
            <a:r>
              <a:rPr lang="en-IE" sz="4800" baseline="30000" dirty="0" smtClean="0"/>
              <a:t>0</a:t>
            </a:r>
            <a:r>
              <a:rPr lang="en-IE" sz="4800" dirty="0" smtClean="0"/>
              <a:t>, what is the temperature then?</a:t>
            </a:r>
            <a:endParaRPr lang="en-IE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88" y="1268760"/>
            <a:ext cx="1352916" cy="524899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357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-5</a:t>
            </a:r>
            <a:r>
              <a:rPr lang="en-IE" sz="5400" b="1" baseline="30000" dirty="0" smtClean="0">
                <a:solidFill>
                  <a:srgbClr val="FF0000"/>
                </a:solidFill>
              </a:rPr>
              <a:t>0</a:t>
            </a:r>
            <a:endParaRPr lang="en-IE" sz="54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How do you keep warm in a cold room?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3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68" y="3789040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You go to the corner because it’s always 90</a:t>
            </a:r>
            <a:r>
              <a:rPr lang="en-IE" sz="5400" b="1" baseline="30000" dirty="0" smtClean="0">
                <a:solidFill>
                  <a:srgbClr val="FF0000"/>
                </a:solidFill>
              </a:rPr>
              <a:t>0</a:t>
            </a:r>
            <a:r>
              <a:rPr lang="en-IE" sz="5400" b="1" dirty="0" smtClean="0">
                <a:solidFill>
                  <a:srgbClr val="FF0000"/>
                </a:solidFill>
              </a:rPr>
              <a:t>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31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smtClean="0"/>
              <a:t>Write 140mm as m?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2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772816"/>
            <a:ext cx="6624736" cy="40010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Don’t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worry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spellings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best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you’re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not sure of the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best possible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guess</a:t>
            </a:r>
            <a:endParaRPr lang="fr-CA" altLang="en-US" sz="2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might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a good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idea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to have a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piece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paper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to do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rough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calculations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questions</a:t>
            </a:r>
          </a:p>
          <a:p>
            <a:pPr algn="ctr"/>
            <a:r>
              <a:rPr lang="fr-CA" altLang="en-US" sz="4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Good </a:t>
            </a:r>
            <a:r>
              <a:rPr lang="fr-CA" altLang="en-US" sz="40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luck</a:t>
            </a:r>
            <a:r>
              <a:rPr lang="fr-CA" altLang="en-US" sz="4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CA" altLang="en-US" sz="40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enjoy</a:t>
            </a:r>
            <a:r>
              <a:rPr lang="fr-CA" altLang="en-US" sz="4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the quiz!</a:t>
            </a:r>
          </a:p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44624"/>
            <a:ext cx="5544616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Before You Start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305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480183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400" dirty="0" smtClean="0"/>
              <a:t>If six eggs cost €2.10, what is the cost of one egg?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07636"/>
            <a:ext cx="4249093" cy="26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552191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5400" dirty="0"/>
              <a:t>T</a:t>
            </a:r>
            <a:r>
              <a:rPr lang="en-IE" sz="5400" dirty="0" smtClean="0"/>
              <a:t>he number 549 be divided evenly by 3?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21" y="1556792"/>
            <a:ext cx="3561123" cy="3744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69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76127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5400" dirty="0" smtClean="0"/>
              <a:t>What is the volume of this cuboid in cm</a:t>
            </a:r>
            <a:r>
              <a:rPr lang="en-IE" sz="5400" baseline="30000" dirty="0" smtClean="0"/>
              <a:t>3</a:t>
            </a:r>
            <a:r>
              <a:rPr lang="en-IE" sz="5400" dirty="0" smtClean="0"/>
              <a:t>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60032" y="2389192"/>
            <a:ext cx="4248472" cy="2840008"/>
            <a:chOff x="4860032" y="2389192"/>
            <a:chExt cx="4248472" cy="28400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389192"/>
              <a:ext cx="3528392" cy="232540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164288" y="4365104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6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1999" y="4581128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4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60432" y="2915655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2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1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5400" dirty="0" smtClean="0"/>
              <a:t>Which of these is the word for the number 10</a:t>
            </a:r>
            <a:r>
              <a:rPr lang="en-IE" sz="5400" baseline="30000" dirty="0" smtClean="0"/>
              <a:t>100</a:t>
            </a:r>
            <a:r>
              <a:rPr lang="en-IE" sz="5400" dirty="0" smtClean="0"/>
              <a:t> : (a) </a:t>
            </a:r>
            <a:r>
              <a:rPr lang="en-IE" sz="5400" dirty="0" err="1" smtClean="0"/>
              <a:t>Gaggel</a:t>
            </a:r>
            <a:r>
              <a:rPr lang="en-IE" sz="5400" dirty="0" smtClean="0"/>
              <a:t> (b) Googol (c) </a:t>
            </a:r>
            <a:r>
              <a:rPr lang="en-IE" sz="5400" dirty="0" err="1" smtClean="0"/>
              <a:t>Giggel</a:t>
            </a:r>
            <a:r>
              <a:rPr lang="en-IE" sz="5400" dirty="0" smtClean="0"/>
              <a:t>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09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4800" dirty="0" smtClean="0"/>
              <a:t>The end of the pencil is at the 25cm mark. How long is the pencil?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23454" y="4152874"/>
            <a:ext cx="3658244" cy="1963749"/>
            <a:chOff x="2179035" y="3452917"/>
            <a:chExt cx="3658244" cy="19637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6"/>
            <a:stretch/>
          </p:blipFill>
          <p:spPr>
            <a:xfrm>
              <a:off x="2179035" y="4365104"/>
              <a:ext cx="2756320" cy="10515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67" r="31465"/>
            <a:stretch/>
          </p:blipFill>
          <p:spPr>
            <a:xfrm rot="3087666">
              <a:off x="4035298" y="3343000"/>
              <a:ext cx="1692063" cy="1911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79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Why are obtuse angles always so upset?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4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68" y="3789040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Because they are never right!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2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What is double 0.85?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1.70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1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400" dirty="0" smtClean="0"/>
              <a:t>Write the following number: one million one thousand one hundred and one.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1,001,101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5400" dirty="0" smtClean="0"/>
              <a:t>What number is half way between 12 and 38?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25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38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984239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5400" dirty="0" smtClean="0"/>
              <a:t>How many 20c coins are there in €10.60?</a:t>
            </a:r>
            <a:endParaRPr lang="en-IE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20" y="2338611"/>
            <a:ext cx="1777473" cy="1802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53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2932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4400" dirty="0"/>
              <a:t>Sinéad ran 1½km on Monday, 2¼km on Tuesday, 1¾km on Thursday and 1.5km on Friday. How far did she run over the four days?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7km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8774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2800" dirty="0" smtClean="0"/>
              <a:t>If grandad is ten times John’s age and granny is seven times Alva’s age, what age are the four of them altogether?</a:t>
            </a:r>
            <a:endParaRPr lang="en-IE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32510" y="3777791"/>
            <a:ext cx="5920473" cy="1617339"/>
            <a:chOff x="883775" y="4365104"/>
            <a:chExt cx="7173639" cy="19596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775" y="4852335"/>
              <a:ext cx="1392029" cy="10969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05" y="4670581"/>
              <a:ext cx="1513911" cy="12786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112" y="4623908"/>
              <a:ext cx="1558302" cy="13253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317" y="4557839"/>
              <a:ext cx="1505494" cy="139144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49384" y="4365104"/>
              <a:ext cx="830327" cy="4475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John</a:t>
              </a:r>
              <a:endParaRPr lang="en-IE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4020" y="4365104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Alva</a:t>
              </a:r>
              <a:endParaRPr lang="en-IE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92317" y="4365104"/>
              <a:ext cx="1355800" cy="4475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Grandad</a:t>
              </a:r>
              <a:endParaRPr lang="en-IE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33364" y="4365104"/>
              <a:ext cx="1134246" cy="4475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Granny</a:t>
              </a:r>
              <a:endParaRPr lang="en-IE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4885" y="5877272"/>
              <a:ext cx="1004827" cy="4475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6</a:t>
              </a:r>
              <a:endParaRPr lang="en-IE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77104" y="5877272"/>
              <a:ext cx="1264270" cy="4475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10</a:t>
              </a:r>
              <a:endParaRPr lang="en-IE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72656" y="5877272"/>
              <a:ext cx="904711" cy="4475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?</a:t>
              </a:r>
              <a:endParaRPr lang="en-IE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3364" y="5877272"/>
              <a:ext cx="904939" cy="4475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?</a:t>
              </a:r>
              <a:endParaRPr lang="en-IE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146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Why did the boy do multiplication problems on the floor?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5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Because his teacher told him not to use tables!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370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6" y="2038732"/>
            <a:ext cx="3976127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4800" dirty="0" smtClean="0"/>
              <a:t>What fraction of this shape is not coloured?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188585" cy="31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5400" dirty="0" smtClean="0"/>
              <a:t>Write the time twenty-five to nine at night in 24-hour time?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829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165371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4800" dirty="0" smtClean="0"/>
              <a:t>111111111 </a:t>
            </a:r>
            <a:r>
              <a:rPr lang="en-IE" sz="4800" dirty="0"/>
              <a:t>X 111111111 = </a:t>
            </a:r>
            <a:r>
              <a:rPr lang="en-IE" sz="4800" dirty="0" smtClean="0"/>
              <a:t>12345678987654321?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96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What is 20% of 1000?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179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5400" dirty="0" smtClean="0"/>
              <a:t>In digital storage, how many Megabytes in a Terabyte: (a) 10,000, (b) 100,000 (c) 1,000,000?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79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Make the largest number possible using these digits: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4393" y="4653136"/>
            <a:ext cx="648072" cy="64807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4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5324" y="4653136"/>
            <a:ext cx="648072" cy="64807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9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6255" y="4653136"/>
            <a:ext cx="648072" cy="64807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5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7186" y="4653136"/>
            <a:ext cx="648072" cy="64807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2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8117" y="4653136"/>
            <a:ext cx="648072" cy="64807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8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9049" y="4653136"/>
            <a:ext cx="648072" cy="64807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schemeClr val="tx1"/>
                </a:solidFill>
              </a:rPr>
              <a:t>3</a:t>
            </a:r>
            <a:endParaRPr lang="en-IE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5400" dirty="0" smtClean="0"/>
              <a:t>Which of these shapes are congruent?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15955" y="3966644"/>
            <a:ext cx="8568660" cy="2088609"/>
            <a:chOff x="323820" y="3356615"/>
            <a:chExt cx="8568660" cy="20886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054" y="3639997"/>
              <a:ext cx="999371" cy="9993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89" y="3630513"/>
              <a:ext cx="1164824" cy="10088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20" y="3356615"/>
              <a:ext cx="817128" cy="12827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066" y="3706565"/>
              <a:ext cx="1502139" cy="9328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3877649"/>
              <a:ext cx="1512168" cy="7617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846" y="3630513"/>
              <a:ext cx="1164824" cy="100885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31978" y="4797152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A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770" y="4797152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B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07101" y="4797152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C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38121" y="4797152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D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2222" y="4797152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E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12360" y="4797152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F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4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What did the zero say to the eight?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6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Nice belt!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528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smtClean="0"/>
              <a:t>Write 140mm as m?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0.14m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480183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4800" dirty="0" smtClean="0"/>
              <a:t>If six eggs cost €2.10, what is the cost of one egg?</a:t>
            </a:r>
            <a:endParaRPr lang="en-IE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07636"/>
            <a:ext cx="4249093" cy="2695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35c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4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552191" cy="26161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4400" dirty="0"/>
              <a:t>T</a:t>
            </a:r>
            <a:r>
              <a:rPr lang="en-IE" sz="4400" dirty="0" smtClean="0"/>
              <a:t>he number 549 can be divided evenly by 3?</a:t>
            </a:r>
            <a:endParaRPr lang="en-IE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Yes</a:t>
            </a:r>
            <a:endParaRPr lang="en-IE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21" y="1556792"/>
            <a:ext cx="3561123" cy="3744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28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76127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4800" dirty="0" smtClean="0"/>
              <a:t>What is the volume of this cuboid in cm</a:t>
            </a:r>
            <a:r>
              <a:rPr lang="en-IE" sz="4800" baseline="30000" dirty="0" smtClean="0"/>
              <a:t>3</a:t>
            </a:r>
            <a:r>
              <a:rPr lang="en-IE" sz="4800" dirty="0" smtClean="0"/>
              <a:t>?</a:t>
            </a:r>
            <a:endParaRPr lang="en-IE" sz="4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860032" y="2389192"/>
            <a:ext cx="4248472" cy="2840008"/>
            <a:chOff x="4860032" y="2389192"/>
            <a:chExt cx="4248472" cy="28400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389192"/>
              <a:ext cx="3528392" cy="232540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164288" y="4365104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6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1999" y="4581128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4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60432" y="2915655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2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48cm</a:t>
            </a:r>
            <a:r>
              <a:rPr lang="en-IE" sz="5400" b="1" baseline="30000" dirty="0" smtClean="0">
                <a:solidFill>
                  <a:srgbClr val="FF0000"/>
                </a:solidFill>
              </a:rPr>
              <a:t>3</a:t>
            </a:r>
            <a:endParaRPr lang="en-IE" sz="54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5400" dirty="0" smtClean="0"/>
              <a:t>Which of these is the word for the number 10</a:t>
            </a:r>
            <a:r>
              <a:rPr lang="en-IE" sz="5400" baseline="30000" dirty="0" smtClean="0"/>
              <a:t>100</a:t>
            </a:r>
            <a:r>
              <a:rPr lang="en-IE" sz="5400" dirty="0" smtClean="0"/>
              <a:t> : (a) </a:t>
            </a:r>
            <a:r>
              <a:rPr lang="en-IE" sz="5400" dirty="0" err="1" smtClean="0"/>
              <a:t>Gaggel</a:t>
            </a:r>
            <a:r>
              <a:rPr lang="en-IE" sz="5400" dirty="0" smtClean="0"/>
              <a:t> (b) Googol (c) </a:t>
            </a:r>
            <a:r>
              <a:rPr lang="en-IE" sz="5400" dirty="0" err="1" smtClean="0"/>
              <a:t>Giggel</a:t>
            </a:r>
            <a:r>
              <a:rPr lang="en-IE" sz="5400" dirty="0" smtClean="0"/>
              <a:t>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Googol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4400" dirty="0" smtClean="0"/>
              <a:t>The end of the pencil is at the 25cm mark. How long is the pencil?</a:t>
            </a:r>
            <a:endParaRPr lang="en-IE" sz="4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423454" y="3212976"/>
            <a:ext cx="3658244" cy="1963749"/>
            <a:chOff x="2179035" y="3452917"/>
            <a:chExt cx="3658244" cy="19637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6"/>
            <a:stretch/>
          </p:blipFill>
          <p:spPr>
            <a:xfrm>
              <a:off x="2179035" y="4365104"/>
              <a:ext cx="2756320" cy="10515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67" r="31465"/>
            <a:stretch/>
          </p:blipFill>
          <p:spPr>
            <a:xfrm rot="3087666">
              <a:off x="4035298" y="3343000"/>
              <a:ext cx="1692063" cy="191189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13cm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What did the triangle say to the circle?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7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You’re pointless!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5400" dirty="0" smtClean="0"/>
              <a:t>What is the value of the variable y in this equation:</a:t>
            </a:r>
          </a:p>
          <a:p>
            <a:r>
              <a:rPr lang="en-IE" sz="5400" dirty="0" smtClean="0"/>
              <a:t>3y + 4 = 28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425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225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5400" dirty="0" smtClean="0"/>
              <a:t>What is this number?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7504" y="3131876"/>
            <a:ext cx="8998521" cy="2271530"/>
            <a:chOff x="107504" y="3131876"/>
            <a:chExt cx="8998521" cy="22715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330590"/>
              <a:ext cx="325895" cy="20728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3131876"/>
              <a:ext cx="1237671" cy="20728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238027"/>
              <a:ext cx="1740675" cy="20728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026" y="3264058"/>
              <a:ext cx="1740675" cy="20728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3234647"/>
              <a:ext cx="1237671" cy="20728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436" y="3264058"/>
              <a:ext cx="1237671" cy="207281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463" y="3207061"/>
              <a:ext cx="1237671" cy="20728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604" y="3330590"/>
              <a:ext cx="325895" cy="20728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984" y="3330590"/>
              <a:ext cx="325895" cy="20728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364" y="3330590"/>
              <a:ext cx="325895" cy="207281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744" y="3330590"/>
              <a:ext cx="325895" cy="207281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124" y="3330590"/>
              <a:ext cx="325895" cy="20728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184" y="4443941"/>
              <a:ext cx="370841" cy="866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2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472071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5400" dirty="0" smtClean="0"/>
              <a:t>Name this 3D shape: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4250619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What is the next Square Number after 16?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5816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696207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4800" dirty="0"/>
              <a:t>What is the chance of picking a </a:t>
            </a:r>
            <a:r>
              <a:rPr lang="en-IE" sz="4800" dirty="0" smtClean="0"/>
              <a:t>red ball </a:t>
            </a:r>
            <a:r>
              <a:rPr lang="en-IE" sz="4800" dirty="0"/>
              <a:t>from the box?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92080" y="1852375"/>
            <a:ext cx="3528392" cy="3016785"/>
            <a:chOff x="5292080" y="1852375"/>
            <a:chExt cx="3528392" cy="3016785"/>
          </a:xfrm>
        </p:grpSpPr>
        <p:sp>
          <p:nvSpPr>
            <p:cNvPr id="8" name="Rectangle 7"/>
            <p:cNvSpPr/>
            <p:nvPr/>
          </p:nvSpPr>
          <p:spPr>
            <a:xfrm>
              <a:off x="5292080" y="1852375"/>
              <a:ext cx="3528392" cy="3016785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Oval 8"/>
            <p:cNvSpPr/>
            <p:nvPr/>
          </p:nvSpPr>
          <p:spPr>
            <a:xfrm>
              <a:off x="5549044" y="20106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Oval 9"/>
            <p:cNvSpPr/>
            <p:nvPr/>
          </p:nvSpPr>
          <p:spPr>
            <a:xfrm>
              <a:off x="6186881" y="2010679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Oval 10"/>
            <p:cNvSpPr/>
            <p:nvPr/>
          </p:nvSpPr>
          <p:spPr>
            <a:xfrm>
              <a:off x="6824718" y="20106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Oval 11"/>
            <p:cNvSpPr/>
            <p:nvPr/>
          </p:nvSpPr>
          <p:spPr>
            <a:xfrm>
              <a:off x="8100392" y="20106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Oval 12"/>
            <p:cNvSpPr/>
            <p:nvPr/>
          </p:nvSpPr>
          <p:spPr>
            <a:xfrm>
              <a:off x="7462555" y="2010679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Oval 13"/>
            <p:cNvSpPr/>
            <p:nvPr/>
          </p:nvSpPr>
          <p:spPr>
            <a:xfrm>
              <a:off x="5538801" y="2678156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Oval 14"/>
            <p:cNvSpPr/>
            <p:nvPr/>
          </p:nvSpPr>
          <p:spPr>
            <a:xfrm>
              <a:off x="6176638" y="2678156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Oval 15"/>
            <p:cNvSpPr/>
            <p:nvPr/>
          </p:nvSpPr>
          <p:spPr>
            <a:xfrm>
              <a:off x="6814475" y="2678156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Oval 16"/>
            <p:cNvSpPr/>
            <p:nvPr/>
          </p:nvSpPr>
          <p:spPr>
            <a:xfrm>
              <a:off x="8090149" y="2678156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Oval 17"/>
            <p:cNvSpPr/>
            <p:nvPr/>
          </p:nvSpPr>
          <p:spPr>
            <a:xfrm>
              <a:off x="7452312" y="2678156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Oval 18"/>
            <p:cNvSpPr/>
            <p:nvPr/>
          </p:nvSpPr>
          <p:spPr>
            <a:xfrm>
              <a:off x="5549044" y="329427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Oval 19"/>
            <p:cNvSpPr/>
            <p:nvPr/>
          </p:nvSpPr>
          <p:spPr>
            <a:xfrm>
              <a:off x="6186881" y="329427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/>
            <p:cNvSpPr/>
            <p:nvPr/>
          </p:nvSpPr>
          <p:spPr>
            <a:xfrm>
              <a:off x="6824718" y="3294278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/>
            <p:cNvSpPr/>
            <p:nvPr/>
          </p:nvSpPr>
          <p:spPr>
            <a:xfrm>
              <a:off x="8100392" y="329427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val 22"/>
            <p:cNvSpPr/>
            <p:nvPr/>
          </p:nvSpPr>
          <p:spPr>
            <a:xfrm>
              <a:off x="7462555" y="3294278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Oval 23"/>
            <p:cNvSpPr/>
            <p:nvPr/>
          </p:nvSpPr>
          <p:spPr>
            <a:xfrm>
              <a:off x="5549044" y="4005064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Oval 24"/>
            <p:cNvSpPr/>
            <p:nvPr/>
          </p:nvSpPr>
          <p:spPr>
            <a:xfrm>
              <a:off x="6186881" y="400506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Oval 25"/>
            <p:cNvSpPr/>
            <p:nvPr/>
          </p:nvSpPr>
          <p:spPr>
            <a:xfrm>
              <a:off x="6824718" y="4005064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" name="Oval 26"/>
            <p:cNvSpPr/>
            <p:nvPr/>
          </p:nvSpPr>
          <p:spPr>
            <a:xfrm>
              <a:off x="8100392" y="4005064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Oval 27"/>
            <p:cNvSpPr/>
            <p:nvPr/>
          </p:nvSpPr>
          <p:spPr>
            <a:xfrm>
              <a:off x="7462555" y="400506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5482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140460" cy="42780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800" dirty="0" smtClean="0"/>
              <a:t>What is the maximum score you can get if you throw eight dice?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26373"/>
            <a:ext cx="2426964" cy="24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624199" cy="42780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800" dirty="0" smtClean="0"/>
              <a:t>The perimeter of this regular shape is 72cm. What is the length of one of its sides?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4250"/>
            <a:ext cx="3268777" cy="283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How does a mathematician plough fields?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Using a pro-tractor!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609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6" y="2038732"/>
            <a:ext cx="3976127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4800" dirty="0" smtClean="0"/>
              <a:t>What fraction of this shape is not coloured?</a:t>
            </a:r>
            <a:endParaRPr lang="en-IE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188585" cy="3188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1/8 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2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What is the next term in this sequence:</a:t>
            </a:r>
          </a:p>
          <a:p>
            <a:r>
              <a:rPr lang="en-IE" sz="5400" dirty="0" smtClean="0"/>
              <a:t>0.2, 0.6, 1, 1.4, ____?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445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5400" dirty="0" smtClean="0"/>
              <a:t>Write the time twenty-five to nine at night in 24-hour time?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20:35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304775" cy="3046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4000" dirty="0" smtClean="0"/>
              <a:t>111111111 </a:t>
            </a:r>
            <a:r>
              <a:rPr lang="en-IE" sz="4000" dirty="0"/>
              <a:t>X 111111111 = </a:t>
            </a:r>
            <a:r>
              <a:rPr lang="en-IE" sz="4000" dirty="0" smtClean="0"/>
              <a:t>12345678987654321?</a:t>
            </a:r>
            <a:endParaRPr lang="en-IE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True</a:t>
            </a:r>
            <a:endParaRPr lang="en-IE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12776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30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What is 20% of 1000?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200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800" dirty="0" smtClean="0"/>
              <a:t>In digital storage, how many Megabytes in a Terabyte: (a) 10,000, (b) 100,000 (c) 1,000,000?</a:t>
            </a:r>
            <a:endParaRPr lang="en-I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1,000,000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412776"/>
            <a:ext cx="8280920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800" dirty="0" smtClean="0"/>
              <a:t>Which of these shapes are congruent?</a:t>
            </a:r>
            <a:endParaRPr lang="en-IE" sz="4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71841" y="3474879"/>
            <a:ext cx="7369581" cy="1796334"/>
            <a:chOff x="323820" y="3356615"/>
            <a:chExt cx="8568660" cy="20886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054" y="3639997"/>
              <a:ext cx="999371" cy="9993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89" y="3630513"/>
              <a:ext cx="1164824" cy="10088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20" y="3356615"/>
              <a:ext cx="817128" cy="12827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066" y="3706565"/>
              <a:ext cx="1502139" cy="9328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3877649"/>
              <a:ext cx="1512168" cy="7617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846" y="3630513"/>
              <a:ext cx="1164824" cy="100885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31978" y="4797152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A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770" y="4797152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B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07101" y="4797152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C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38121" y="4797152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D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2222" y="4797152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E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12360" y="4797152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F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4364" y="5456521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B and E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Did you hear about the over-educated circle?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9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It had 360 degrees!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6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999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6" y="1895261"/>
            <a:ext cx="4552191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Yes or no, is this teddy symmetrical?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7712"/>
            <a:ext cx="3096344" cy="40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5200263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4800" dirty="0" smtClean="0"/>
              <a:t>Write this Improper Fraction as a Mixed Number in its lowest terms.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69" y="1674080"/>
            <a:ext cx="1979003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264159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5400" dirty="0" smtClean="0"/>
              <a:t>A hexagon and a square can tessellate together?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95" y="1782981"/>
            <a:ext cx="3561123" cy="3744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66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What type of angle is this:</a:t>
            </a:r>
            <a:endParaRPr lang="en-IE" sz="5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198301" y="3284984"/>
            <a:ext cx="2108549" cy="2664296"/>
            <a:chOff x="3198301" y="3284984"/>
            <a:chExt cx="2108549" cy="2664296"/>
          </a:xfrm>
        </p:grpSpPr>
        <p:sp>
          <p:nvSpPr>
            <p:cNvPr id="2" name="Half Frame 1"/>
            <p:cNvSpPr/>
            <p:nvPr/>
          </p:nvSpPr>
          <p:spPr>
            <a:xfrm rot="10800000">
              <a:off x="3198301" y="3284984"/>
              <a:ext cx="2108549" cy="2664296"/>
            </a:xfrm>
            <a:prstGeom prst="halfFrame">
              <a:avLst>
                <a:gd name="adj1" fmla="val 12166"/>
                <a:gd name="adj2" fmla="val 106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rot="1629248">
              <a:off x="3949411" y="5083998"/>
              <a:ext cx="1028429" cy="3600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379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5400" dirty="0" smtClean="0"/>
              <a:t>Yes or no, is this a </a:t>
            </a:r>
            <a:r>
              <a:rPr lang="en-IE" sz="5400" dirty="0" err="1" smtClean="0"/>
              <a:t>Pentomino</a:t>
            </a:r>
            <a:r>
              <a:rPr lang="en-IE" sz="5400" dirty="0" smtClean="0"/>
              <a:t>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97282" y="4338789"/>
            <a:ext cx="2639892" cy="1759011"/>
            <a:chOff x="1475656" y="4365104"/>
            <a:chExt cx="1945230" cy="1296144"/>
          </a:xfrm>
        </p:grpSpPr>
        <p:sp>
          <p:nvSpPr>
            <p:cNvPr id="2" name="Rectangle 1"/>
            <p:cNvSpPr/>
            <p:nvPr/>
          </p:nvSpPr>
          <p:spPr>
            <a:xfrm>
              <a:off x="1475656" y="4365104"/>
              <a:ext cx="648072" cy="6480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75656" y="5013176"/>
              <a:ext cx="648072" cy="6480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23728" y="5013176"/>
              <a:ext cx="648072" cy="6480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24742" y="4365104"/>
              <a:ext cx="648072" cy="6480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72814" y="5013176"/>
              <a:ext cx="648072" cy="6480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203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800719" cy="42780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4800" dirty="0" smtClean="0"/>
              <a:t>This mixer is on sale with 25% Off. What is the Sale Price?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04048" y="1600023"/>
            <a:ext cx="3725460" cy="4105849"/>
            <a:chOff x="5004048" y="1600023"/>
            <a:chExt cx="3725460" cy="41058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2276872"/>
              <a:ext cx="3725460" cy="3429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 rot="20355089">
              <a:off x="6490725" y="1600023"/>
              <a:ext cx="1944216" cy="1262311"/>
              <a:chOff x="5220072" y="1040185"/>
              <a:chExt cx="2575675" cy="167229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72" y="1040185"/>
                <a:ext cx="2575675" cy="167229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652120" y="1407432"/>
                <a:ext cx="1656184" cy="93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4000" b="1" dirty="0" smtClean="0"/>
                  <a:t>€500</a:t>
                </a:r>
                <a:endParaRPr lang="en-IE" sz="4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08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5400" dirty="0" smtClean="0"/>
              <a:t>If A=1, B=2, C=3 etc. what is the numerical value of the word “</a:t>
            </a:r>
            <a:r>
              <a:rPr lang="en-IE" sz="5400" b="1" dirty="0" smtClean="0">
                <a:solidFill>
                  <a:srgbClr val="FF0000"/>
                </a:solidFill>
              </a:rPr>
              <a:t>RULER</a:t>
            </a:r>
            <a:r>
              <a:rPr lang="en-IE" sz="5400" dirty="0" smtClean="0"/>
              <a:t>”?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811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A farmer had a hen that could count her own eggs.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10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She was a </a:t>
            </a:r>
            <a:r>
              <a:rPr lang="en-IE" sz="5400" b="1" dirty="0" err="1" smtClean="0">
                <a:solidFill>
                  <a:srgbClr val="FF0000"/>
                </a:solidFill>
              </a:rPr>
              <a:t>mathemachicken</a:t>
            </a:r>
            <a:r>
              <a:rPr lang="en-IE" sz="5400" b="1" dirty="0" smtClean="0">
                <a:solidFill>
                  <a:srgbClr val="FF0000"/>
                </a:solidFill>
              </a:rPr>
              <a:t>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119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5400" dirty="0" smtClean="0"/>
              <a:t>What is this number?</a:t>
            </a:r>
            <a:endParaRPr lang="en-IE" sz="5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7504" y="3131876"/>
            <a:ext cx="8998521" cy="2271530"/>
            <a:chOff x="107504" y="3131876"/>
            <a:chExt cx="8998521" cy="22715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330590"/>
              <a:ext cx="325895" cy="20728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3131876"/>
              <a:ext cx="1237671" cy="20728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238027"/>
              <a:ext cx="1740675" cy="20728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026" y="3264058"/>
              <a:ext cx="1740675" cy="20728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3234647"/>
              <a:ext cx="1237671" cy="20728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436" y="3264058"/>
              <a:ext cx="1237671" cy="207281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463" y="3207061"/>
              <a:ext cx="1237671" cy="20728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604" y="3330590"/>
              <a:ext cx="325895" cy="20728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984" y="3330590"/>
              <a:ext cx="325895" cy="20728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364" y="3330590"/>
              <a:ext cx="325895" cy="207281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744" y="3330590"/>
              <a:ext cx="325895" cy="207281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124" y="3330590"/>
              <a:ext cx="325895" cy="20728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184" y="4443941"/>
              <a:ext cx="370841" cy="86690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2,463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472071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5400" dirty="0" smtClean="0"/>
              <a:t>Name this 3D shape:</a:t>
            </a:r>
            <a:endParaRPr lang="en-IE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196752"/>
            <a:ext cx="3770612" cy="3744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4324" y="5445224"/>
            <a:ext cx="526580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Pentagonal Prism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What is the next Square Number after 16?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25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696207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4800" dirty="0"/>
              <a:t>What is the chance of picking a </a:t>
            </a:r>
            <a:r>
              <a:rPr lang="en-IE" sz="4800" dirty="0" smtClean="0"/>
              <a:t>red ball </a:t>
            </a:r>
            <a:r>
              <a:rPr lang="en-IE" sz="4800" dirty="0"/>
              <a:t>from the box?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92080" y="1852375"/>
            <a:ext cx="3528392" cy="3016785"/>
            <a:chOff x="5292080" y="1852375"/>
            <a:chExt cx="3528392" cy="3016785"/>
          </a:xfrm>
        </p:grpSpPr>
        <p:sp>
          <p:nvSpPr>
            <p:cNvPr id="8" name="Rectangle 7"/>
            <p:cNvSpPr/>
            <p:nvPr/>
          </p:nvSpPr>
          <p:spPr>
            <a:xfrm>
              <a:off x="5292080" y="1852375"/>
              <a:ext cx="3528392" cy="3016785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Oval 8"/>
            <p:cNvSpPr/>
            <p:nvPr/>
          </p:nvSpPr>
          <p:spPr>
            <a:xfrm>
              <a:off x="5549044" y="20106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Oval 9"/>
            <p:cNvSpPr/>
            <p:nvPr/>
          </p:nvSpPr>
          <p:spPr>
            <a:xfrm>
              <a:off x="6186881" y="2010679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Oval 10"/>
            <p:cNvSpPr/>
            <p:nvPr/>
          </p:nvSpPr>
          <p:spPr>
            <a:xfrm>
              <a:off x="6824718" y="20106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Oval 11"/>
            <p:cNvSpPr/>
            <p:nvPr/>
          </p:nvSpPr>
          <p:spPr>
            <a:xfrm>
              <a:off x="8100392" y="2010679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Oval 12"/>
            <p:cNvSpPr/>
            <p:nvPr/>
          </p:nvSpPr>
          <p:spPr>
            <a:xfrm>
              <a:off x="7462555" y="2010679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Oval 13"/>
            <p:cNvSpPr/>
            <p:nvPr/>
          </p:nvSpPr>
          <p:spPr>
            <a:xfrm>
              <a:off x="5538801" y="2678156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Oval 14"/>
            <p:cNvSpPr/>
            <p:nvPr/>
          </p:nvSpPr>
          <p:spPr>
            <a:xfrm>
              <a:off x="6176638" y="2678156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Oval 15"/>
            <p:cNvSpPr/>
            <p:nvPr/>
          </p:nvSpPr>
          <p:spPr>
            <a:xfrm>
              <a:off x="6814475" y="2678156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Oval 16"/>
            <p:cNvSpPr/>
            <p:nvPr/>
          </p:nvSpPr>
          <p:spPr>
            <a:xfrm>
              <a:off x="8090149" y="2678156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Oval 17"/>
            <p:cNvSpPr/>
            <p:nvPr/>
          </p:nvSpPr>
          <p:spPr>
            <a:xfrm>
              <a:off x="7452312" y="2678156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Oval 18"/>
            <p:cNvSpPr/>
            <p:nvPr/>
          </p:nvSpPr>
          <p:spPr>
            <a:xfrm>
              <a:off x="5549044" y="329427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Oval 19"/>
            <p:cNvSpPr/>
            <p:nvPr/>
          </p:nvSpPr>
          <p:spPr>
            <a:xfrm>
              <a:off x="6186881" y="329427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/>
            <p:cNvSpPr/>
            <p:nvPr/>
          </p:nvSpPr>
          <p:spPr>
            <a:xfrm>
              <a:off x="6824718" y="3294278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/>
            <p:cNvSpPr/>
            <p:nvPr/>
          </p:nvSpPr>
          <p:spPr>
            <a:xfrm>
              <a:off x="8100392" y="329427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val 22"/>
            <p:cNvSpPr/>
            <p:nvPr/>
          </p:nvSpPr>
          <p:spPr>
            <a:xfrm>
              <a:off x="7462555" y="3294278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Oval 23"/>
            <p:cNvSpPr/>
            <p:nvPr/>
          </p:nvSpPr>
          <p:spPr>
            <a:xfrm>
              <a:off x="5549044" y="4005064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Oval 24"/>
            <p:cNvSpPr/>
            <p:nvPr/>
          </p:nvSpPr>
          <p:spPr>
            <a:xfrm>
              <a:off x="6186881" y="400506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Oval 25"/>
            <p:cNvSpPr/>
            <p:nvPr/>
          </p:nvSpPr>
          <p:spPr>
            <a:xfrm>
              <a:off x="6824718" y="4005064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" name="Oval 26"/>
            <p:cNvSpPr/>
            <p:nvPr/>
          </p:nvSpPr>
          <p:spPr>
            <a:xfrm>
              <a:off x="8100392" y="4005064"/>
              <a:ext cx="504056" cy="5040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Oval 27"/>
            <p:cNvSpPr/>
            <p:nvPr/>
          </p:nvSpPr>
          <p:spPr>
            <a:xfrm>
              <a:off x="7462555" y="400506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1:2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140460" cy="3046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000" dirty="0" smtClean="0"/>
              <a:t>What is the maximum score you can get if you throw eight dice?</a:t>
            </a:r>
            <a:endParaRPr lang="en-IE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26373"/>
            <a:ext cx="2426964" cy="2426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445224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48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5992351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5400" dirty="0" smtClean="0"/>
              <a:t>If a painter charges €5 per m</a:t>
            </a:r>
            <a:r>
              <a:rPr lang="en-IE" sz="5400" baseline="30000" dirty="0" smtClean="0"/>
              <a:t>2</a:t>
            </a:r>
            <a:r>
              <a:rPr lang="en-IE" sz="5400" dirty="0" smtClean="0"/>
              <a:t> to paint a 7m X 2m wall, how much would it cost?</a:t>
            </a:r>
            <a:endParaRPr lang="en-IE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31343"/>
            <a:ext cx="2447692" cy="2447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452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624199" cy="36625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000" dirty="0" smtClean="0"/>
              <a:t>The perimeter of this regular shape is 72cm. What is the length of one of its sides?</a:t>
            </a:r>
            <a:endParaRPr lang="en-IE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4250"/>
            <a:ext cx="3268777" cy="2831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6888" y="109081"/>
            <a:ext cx="61206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530006"/>
            <a:ext cx="45457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12cm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Are monsters good at maths?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Not unless you Count Dracula!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24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768215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Is the arrow pointing to the Concave or Convex side?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52120" y="2060848"/>
            <a:ext cx="3168352" cy="2398480"/>
            <a:chOff x="5652120" y="2060848"/>
            <a:chExt cx="3168352" cy="2398480"/>
          </a:xfrm>
        </p:grpSpPr>
        <p:sp>
          <p:nvSpPr>
            <p:cNvPr id="2" name="Block Arc 1"/>
            <p:cNvSpPr/>
            <p:nvPr/>
          </p:nvSpPr>
          <p:spPr>
            <a:xfrm>
              <a:off x="5652120" y="2060848"/>
              <a:ext cx="3168352" cy="2398480"/>
            </a:xfrm>
            <a:prstGeom prst="blockArc">
              <a:avLst>
                <a:gd name="adj1" fmla="val 10459076"/>
                <a:gd name="adj2" fmla="val 447604"/>
                <a:gd name="adj3" fmla="val 23135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6" name="Up Arrow 5"/>
            <p:cNvSpPr/>
            <p:nvPr/>
          </p:nvSpPr>
          <p:spPr>
            <a:xfrm>
              <a:off x="7030955" y="2852936"/>
              <a:ext cx="432048" cy="1368152"/>
            </a:xfrm>
            <a:prstGeom prst="upArrow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9984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400" dirty="0" smtClean="0"/>
              <a:t>What is the Place Value of the 2 in this number:</a:t>
            </a:r>
          </a:p>
          <a:p>
            <a:pPr algn="ctr"/>
            <a:r>
              <a:rPr lang="en-IE" sz="5400" dirty="0" smtClean="0"/>
              <a:t>4</a:t>
            </a:r>
            <a:r>
              <a:rPr lang="en-IE" sz="5400" b="1" dirty="0" smtClean="0">
                <a:solidFill>
                  <a:srgbClr val="FF0000"/>
                </a:solidFill>
              </a:rPr>
              <a:t>2</a:t>
            </a:r>
            <a:r>
              <a:rPr lang="en-IE" sz="5400" dirty="0" smtClean="0"/>
              <a:t>5,367?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298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5400" dirty="0" smtClean="0"/>
              <a:t>How many Prime Numbers are there between 20 and 30?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731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42780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4800" dirty="0" smtClean="0"/>
              <a:t>John worked for 2 hours every afternoon Monday to Friday and earned €25 per day for his part-time job. How much did he earn in one week?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842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264159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5400" dirty="0" smtClean="0"/>
              <a:t>123456789 X 8 + 9 = 987654321?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50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7" y="1700808"/>
            <a:ext cx="4221692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4800" dirty="0" smtClean="0"/>
              <a:t>What is the number in the centre of this Magic Square?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7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21277"/>
              </p:ext>
            </p:extLst>
          </p:nvPr>
        </p:nvGraphicFramePr>
        <p:xfrm>
          <a:off x="4788024" y="1988840"/>
          <a:ext cx="3696072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024"/>
                <a:gridCol w="1232024"/>
                <a:gridCol w="12320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20</a:t>
                      </a:r>
                      <a:endParaRPr lang="en-IE" sz="5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5400" b="1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18</a:t>
                      </a:r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5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IE" sz="5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23</a:t>
                      </a:r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24</a:t>
                      </a:r>
                      <a:endParaRPr lang="en-IE" sz="5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22</a:t>
                      </a:r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8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Why did ⅕ go for a massage?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Because it was two tenths!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3408</Words>
  <Application>Microsoft Office PowerPoint</Application>
  <PresentationFormat>On-screen Show (4:3)</PresentationFormat>
  <Paragraphs>723</Paragraphs>
  <Slides>149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70</cp:revision>
  <dcterms:created xsi:type="dcterms:W3CDTF">2021-10-08T19:04:13Z</dcterms:created>
  <dcterms:modified xsi:type="dcterms:W3CDTF">2021-10-13T19:23:34Z</dcterms:modified>
</cp:coreProperties>
</file>