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7" r:id="rId3"/>
    <p:sldId id="389" r:id="rId4"/>
    <p:sldId id="390" r:id="rId5"/>
    <p:sldId id="429" r:id="rId6"/>
    <p:sldId id="391" r:id="rId7"/>
    <p:sldId id="264" r:id="rId8"/>
    <p:sldId id="258" r:id="rId9"/>
    <p:sldId id="259" r:id="rId10"/>
    <p:sldId id="260" r:id="rId11"/>
    <p:sldId id="261" r:id="rId12"/>
    <p:sldId id="262" r:id="rId13"/>
    <p:sldId id="263" r:id="rId14"/>
    <p:sldId id="393" r:id="rId15"/>
    <p:sldId id="411" r:id="rId16"/>
    <p:sldId id="266" r:id="rId17"/>
    <p:sldId id="268" r:id="rId18"/>
    <p:sldId id="269" r:id="rId19"/>
    <p:sldId id="270" r:id="rId20"/>
    <p:sldId id="271" r:id="rId21"/>
    <p:sldId id="272" r:id="rId22"/>
    <p:sldId id="273" r:id="rId23"/>
    <p:sldId id="412" r:id="rId24"/>
    <p:sldId id="392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414" r:id="rId33"/>
    <p:sldId id="267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413" r:id="rId42"/>
    <p:sldId id="394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417" r:id="rId51"/>
    <p:sldId id="395" r:id="rId52"/>
    <p:sldId id="282" r:id="rId53"/>
    <p:sldId id="288" r:id="rId54"/>
    <p:sldId id="289" r:id="rId55"/>
    <p:sldId id="290" r:id="rId56"/>
    <p:sldId id="291" r:id="rId57"/>
    <p:sldId id="292" r:id="rId58"/>
    <p:sldId id="293" r:id="rId59"/>
    <p:sldId id="416" r:id="rId60"/>
    <p:sldId id="396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418" r:id="rId69"/>
    <p:sldId id="397" r:id="rId70"/>
    <p:sldId id="283" r:id="rId71"/>
    <p:sldId id="294" r:id="rId72"/>
    <p:sldId id="295" r:id="rId73"/>
    <p:sldId id="296" r:id="rId74"/>
    <p:sldId id="297" r:id="rId75"/>
    <p:sldId id="298" r:id="rId76"/>
    <p:sldId id="299" r:id="rId77"/>
    <p:sldId id="420" r:id="rId78"/>
    <p:sldId id="398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419" r:id="rId87"/>
    <p:sldId id="400" r:id="rId88"/>
    <p:sldId id="284" r:id="rId89"/>
    <p:sldId id="300" r:id="rId90"/>
    <p:sldId id="301" r:id="rId91"/>
    <p:sldId id="302" r:id="rId92"/>
    <p:sldId id="303" r:id="rId93"/>
    <p:sldId id="304" r:id="rId94"/>
    <p:sldId id="305" r:id="rId95"/>
    <p:sldId id="423" r:id="rId96"/>
    <p:sldId id="40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415" r:id="rId105"/>
    <p:sldId id="402" r:id="rId106"/>
    <p:sldId id="285" r:id="rId107"/>
    <p:sldId id="306" r:id="rId108"/>
    <p:sldId id="307" r:id="rId109"/>
    <p:sldId id="308" r:id="rId110"/>
    <p:sldId id="309" r:id="rId111"/>
    <p:sldId id="310" r:id="rId112"/>
    <p:sldId id="311" r:id="rId113"/>
    <p:sldId id="421" r:id="rId114"/>
    <p:sldId id="403" r:id="rId115"/>
    <p:sldId id="359" r:id="rId116"/>
    <p:sldId id="360" r:id="rId117"/>
    <p:sldId id="361" r:id="rId118"/>
    <p:sldId id="362" r:id="rId119"/>
    <p:sldId id="363" r:id="rId120"/>
    <p:sldId id="364" r:id="rId121"/>
    <p:sldId id="365" r:id="rId122"/>
    <p:sldId id="422" r:id="rId123"/>
    <p:sldId id="404" r:id="rId124"/>
    <p:sldId id="286" r:id="rId125"/>
    <p:sldId id="312" r:id="rId126"/>
    <p:sldId id="313" r:id="rId127"/>
    <p:sldId id="314" r:id="rId128"/>
    <p:sldId id="315" r:id="rId129"/>
    <p:sldId id="316" r:id="rId130"/>
    <p:sldId id="317" r:id="rId131"/>
    <p:sldId id="426" r:id="rId132"/>
    <p:sldId id="405" r:id="rId133"/>
    <p:sldId id="366" r:id="rId134"/>
    <p:sldId id="367" r:id="rId135"/>
    <p:sldId id="368" r:id="rId136"/>
    <p:sldId id="369" r:id="rId137"/>
    <p:sldId id="370" r:id="rId138"/>
    <p:sldId id="371" r:id="rId139"/>
    <p:sldId id="372" r:id="rId140"/>
    <p:sldId id="425" r:id="rId141"/>
    <p:sldId id="407" r:id="rId142"/>
    <p:sldId id="373" r:id="rId143"/>
    <p:sldId id="374" r:id="rId144"/>
    <p:sldId id="375" r:id="rId145"/>
    <p:sldId id="376" r:id="rId146"/>
    <p:sldId id="377" r:id="rId147"/>
    <p:sldId id="378" r:id="rId148"/>
    <p:sldId id="379" r:id="rId149"/>
    <p:sldId id="424" r:id="rId150"/>
    <p:sldId id="408" r:id="rId151"/>
    <p:sldId id="287" r:id="rId152"/>
    <p:sldId id="318" r:id="rId153"/>
    <p:sldId id="319" r:id="rId154"/>
    <p:sldId id="320" r:id="rId155"/>
    <p:sldId id="321" r:id="rId156"/>
    <p:sldId id="323" r:id="rId157"/>
    <p:sldId id="322" r:id="rId158"/>
    <p:sldId id="428" r:id="rId159"/>
    <p:sldId id="406" r:id="rId160"/>
    <p:sldId id="380" r:id="rId161"/>
    <p:sldId id="381" r:id="rId162"/>
    <p:sldId id="382" r:id="rId163"/>
    <p:sldId id="383" r:id="rId164"/>
    <p:sldId id="384" r:id="rId165"/>
    <p:sldId id="385" r:id="rId166"/>
    <p:sldId id="386" r:id="rId167"/>
    <p:sldId id="427" r:id="rId168"/>
    <p:sldId id="409" r:id="rId169"/>
    <p:sldId id="410" r:id="rId170"/>
    <p:sldId id="265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05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ableStyles" Target="tableStyle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86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91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87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42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81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88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8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54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17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99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3EE6C-DA99-4CE8-A239-A472319DD861}" type="datetimeFigureOut">
              <a:rPr lang="en-IE" smtClean="0"/>
              <a:t>20/03/2021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30C87-AE63-42EE-9ACB-ADFDF751C9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903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xtgiraffe.com/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s://depositphotos.com/" TargetMode="External"/><Relationship Id="rId10" Type="http://schemas.openxmlformats.org/officeDocument/2006/relationships/hyperlink" Target="https://www.teacherspayteachers.com/Store/Thebookwrangler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911" y="0"/>
            <a:ext cx="5094312" cy="6792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5457195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Table Quiz</a:t>
            </a:r>
            <a:endParaRPr lang="en-IE" sz="60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58" y="-387424"/>
            <a:ext cx="4706122" cy="243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27" y="999654"/>
            <a:ext cx="3998984" cy="2438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79" y="2189446"/>
            <a:ext cx="4462281" cy="2438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58" y="3496035"/>
            <a:ext cx="531572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3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is the name of the maid we meet in the opening chapter?</a:t>
            </a:r>
            <a:endParaRPr lang="en-IE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What in the garden was “Presented on the occasion of the opening of Out-With camp”?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Bench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31017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Bruno’s mother was fond of drinking a “medicinal _____”?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Sherry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1279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Gretel’s three friends in Berlin were named Hilda, Isobel and ____?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Louise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6408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What did Bruno want Lt. Kotler to find for him to make a swing?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Tyre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9805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725144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Jewish prisoners had to sew two yellow triangles onto their clothes in the shape of a Star of David.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189446"/>
            <a:ext cx="5047498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True or false: Shmuel didn’t wear any shoes or socks?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was Shmuel’s mother’s occupation?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the name of the symbol that Bruno’s father wore on his armband?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4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13932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600" dirty="0" smtClean="0"/>
              <a:t>What was the nickname Bruno had for his sister?</a:t>
            </a:r>
            <a:endParaRPr lang="en-IE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How did Shmuel come to Out-With: train, bus, taxi?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the name of the blonde lady that came to dinner with The Fury?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kind of food had Shmuel only ever tasted once before he met Bruno?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5085184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15% of those who worked at Auschwitz were convicted of war crimes after the war.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0" y="1901414"/>
            <a:ext cx="5071882" cy="243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37" y="2924944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Shmuel’s family lived in a flat above what kind of shop?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Watch Shop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1964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True or false: Pavel used to be a doctor before he came to Out-With?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True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4776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How many houses were there in Bruno’s street in Berlin: 4, 6, 8, 10?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6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62223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In what Irish county was John Boyne born?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Dublin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3546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5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13932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600" dirty="0" smtClean="0"/>
              <a:t>Name the author of “The Boy in the Striped Pyjamas”.</a:t>
            </a:r>
            <a:endParaRPr lang="en-IE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Where did Bruno think Poland was in: Belgium, Holland, Denmark?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Denmark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4650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Who was the only person that Bruno had ever met in Berlin that he considered to be mad?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Herr Roller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417268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725144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Approximately 700 prisoners tried to escape from Auschwitz’s three camps – about 300 were successful.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8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89446"/>
            <a:ext cx="502311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Who was Bruno and Shmuel searching for around the camp?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29320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200" dirty="0" smtClean="0"/>
              <a:t>True or false: Shmuel was born on the same date as Bruno, but in a different year?</a:t>
            </a:r>
            <a:endParaRPr lang="en-IE" sz="5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04698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What dinner was Bruno looking forward to as he and Shmuel explored the camp?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Where did Shmuel say that he would like to work?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04698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In what year was “The Boy in the Striped Pyjamas” first published: 2006, 2008, 2009?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6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age was Bruno at the beginning of the novel?</a:t>
            </a:r>
            <a:endParaRPr lang="en-IE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To what country did Lt. Kotler’s father go when he left Germany?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725144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Some years after the war, Auschwitz was rebuilt as a museum and is visited by thousands of people every year.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3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47" y="1973422"/>
            <a:ext cx="5047498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42" y="2996952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True or false: Shmuel didn’t wear any shoes or socks?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True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34486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Shmuel’s mother’s occupation?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Teacher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160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1236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400" dirty="0" smtClean="0"/>
              <a:t>What was the name of the symbol that Bruno’s father wore on his armband?</a:t>
            </a:r>
            <a:endParaRPr lang="en-IE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 smtClean="0"/>
              <a:t>Swastica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4387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How did Shmuel come to Out-With: train, bus, taxi?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Train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6779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1236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400" dirty="0" smtClean="0"/>
              <a:t>What was the name of the blonde lady that came to dinner with The Fury?</a:t>
            </a:r>
            <a:endParaRPr lang="en-IE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Eva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8603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What kind of food had Shmuel only ever tasted once before he met Bruno?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747885" cy="1810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Chocolate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30907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5229200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In 1979, the Polish Pope John Paul II celebrated mass in Auschwitz.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80" y="1958344"/>
            <a:ext cx="5023114" cy="243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83" y="2909866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Who was Bruno and Shmuel searching for around the camp?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55776" y="5085184"/>
            <a:ext cx="4452331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Shmuel’s Father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4257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True or false: Shmuel was born on the same date as Bruno, but in a different year?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False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5588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What dinner was Bruno looking forward to as he and Shmuel explored the camp?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Roast Beef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1867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Where did Shmuel say that he would like to work?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In a Zoo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32434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In what year was “The Boy in the Striped Pyjamas” first published: 2006, 2008, 2009?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2006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694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1236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400" dirty="0" smtClean="0"/>
              <a:t>To what country did Lt. Kotler’s father go when he left Germany?</a:t>
            </a:r>
            <a:endParaRPr lang="en-IE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9432"/>
            <a:ext cx="3879709" cy="1883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Switzerland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2094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5037276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/>
              <a:t>Auschwitz was located near the industrial town of Oswiecim in </a:t>
            </a:r>
            <a:r>
              <a:rPr lang="en-IE" sz="3600" dirty="0" smtClean="0"/>
              <a:t>southern Poland.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725144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In the 1980s, Pope John Paul II made two people who were killed in Auschwitz into Catholic Saints.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31237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08649"/>
            <a:ext cx="4023368" cy="2438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45" y="2017984"/>
            <a:ext cx="5657100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Lt. Kotler’s first name?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04698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In the novel, what book did it mention that Bruno was reading while in Out-With?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Shmuel doing in Bruno’s kitchen one day?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did Shmuel bring to the fence for Bruno towards the end of the novel?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True or false: Bruno’s grandfather’s first name was Matthias?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The opening chapter of the book is called “Bruno Makes a _____”?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725144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In 2005, the United Nations declared January 27th International Holocaust Remembrance day, marking the day the camp was liberated.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89446"/>
            <a:ext cx="509626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31237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45" y="2017984"/>
            <a:ext cx="5657100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41" y="2996952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Lt. Kotler’s first name?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Kurt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7181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In the novel, what book did it mention that Bruno was reading while in Out-With?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2257" y="5085184"/>
            <a:ext cx="41194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Treasure Island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6087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Shmuel doing in Bruno’s kitchen one day?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24723" y="5085184"/>
            <a:ext cx="4551533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Cleaning Glasses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9448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What did Shmuel bring to the fence for Bruno towards the end of the novel?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9652" y="5085183"/>
            <a:ext cx="626469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Striped Pyjamas &amp; Hat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816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True or false: Bruno’s grandfather’s first name was Matthias?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True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8265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The opening chapter of the book is called “Bruno Makes a _____”?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59432"/>
            <a:ext cx="4268710" cy="1839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Discovery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8500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263" y="5157192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Auschwitz remains as a reminder to the world of the horrors of war.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31237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916832"/>
            <a:ext cx="5328592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6000" dirty="0" smtClean="0"/>
              <a:t>Hope you all enjoyed the quiz.</a:t>
            </a:r>
            <a:endParaRPr lang="en-IE" sz="6000" dirty="0"/>
          </a:p>
        </p:txBody>
      </p:sp>
    </p:spTree>
    <p:extLst>
      <p:ext uri="{BB962C8B-B14F-4D97-AF65-F5344CB8AC3E}">
        <p14:creationId xmlns:p14="http://schemas.microsoft.com/office/powerpoint/2010/main" val="30540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1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does Bruno tell Shmuel he wants to be when he is older?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31640" y="620688"/>
            <a:ext cx="7128792" cy="54726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67744" y="836712"/>
            <a:ext cx="5256584" cy="50148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smtClean="0">
                <a:ln w="19050">
                  <a:noFill/>
                </a:ln>
              </a:rPr>
              <a:t>Resources used in this file from:</a:t>
            </a:r>
            <a:endParaRPr lang="en-IE" sz="2800" b="1" dirty="0">
              <a:ln w="19050">
                <a:noFill/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1880" y="3245234"/>
            <a:ext cx="2246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hlinkClick r:id="rId5"/>
              </a:rPr>
              <a:t>https://depositphotos.com/</a:t>
            </a:r>
            <a:r>
              <a:rPr lang="en-IE" sz="1400" dirty="0" smtClean="0"/>
              <a:t> </a:t>
            </a:r>
            <a:endParaRPr lang="en-IE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84" y="3215552"/>
            <a:ext cx="1835696" cy="367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85" y="2636913"/>
            <a:ext cx="1572133" cy="3586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67668" y="2636912"/>
            <a:ext cx="210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hlinkClick r:id="rId8"/>
              </a:rPr>
              <a:t>https://www.textgiraffe.com</a:t>
            </a:r>
            <a:r>
              <a:rPr lang="en-IE" sz="1200" dirty="0" smtClean="0">
                <a:hlinkClick r:id="rId8"/>
              </a:rPr>
              <a:t>/</a:t>
            </a:r>
            <a:r>
              <a:rPr lang="en-IE" sz="1200" dirty="0" smtClean="0"/>
              <a:t> </a:t>
            </a:r>
            <a:endParaRPr lang="en-IE" sz="1200" dirty="0"/>
          </a:p>
        </p:txBody>
      </p:sp>
      <p:pic>
        <p:nvPicPr>
          <p:cNvPr id="1026" name="Picture 2" descr="TheBookWrang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30" y="1628800"/>
            <a:ext cx="7920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25281" y="1763234"/>
            <a:ext cx="31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>
                <a:hlinkClick r:id="rId10"/>
              </a:rPr>
              <a:t>https://www.teacherspayteachers.com/Store/Thebookwrangler</a:t>
            </a:r>
            <a:r>
              <a:rPr lang="en-IE" sz="1400" dirty="0" smtClean="0"/>
              <a:t> 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14106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How many floors were there in Bruno’s house in Berlin?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was the name of the butler to Bruno’s family?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1026" name="Picture 2" descr="The Boy in the Striped Pyja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7" y="704423"/>
            <a:ext cx="3528392" cy="51611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1576824"/>
            <a:ext cx="3096344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/>
              <a:t>Based on the book by John Boyne</a:t>
            </a:r>
            <a:endParaRPr lang="en-IE" sz="5400" b="1" dirty="0"/>
          </a:p>
        </p:txBody>
      </p:sp>
    </p:spTree>
    <p:extLst>
      <p:ext uri="{BB962C8B-B14F-4D97-AF65-F5344CB8AC3E}">
        <p14:creationId xmlns:p14="http://schemas.microsoft.com/office/powerpoint/2010/main" val="34249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age was Gretel at the beginning of the novel?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True or False: the events of the story took place during World War I?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Who had “big things in mind” for Bruno’s Father?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5037276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Auschwitz was the largest concentration camp set up by Nazi Germany.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05" y="1844824"/>
            <a:ext cx="4949962" cy="243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32" y="2940362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1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What German city is the setting for the opening of the novel?</a:t>
            </a:r>
            <a:endParaRPr lang="en-IE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Berlin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4837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2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How many chapters were in the novel?</a:t>
            </a:r>
            <a:endParaRPr lang="en-IE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20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0712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3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What is the name of the maid we meet in the opening chapter?</a:t>
            </a:r>
            <a:endParaRPr lang="en-IE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Maria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1468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4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the nickname Bruno had for his sister?</a:t>
            </a:r>
            <a:endParaRPr lang="en-IE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3715" y="5085184"/>
            <a:ext cx="5456569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The Hopeless Case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16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603448"/>
            <a:ext cx="4362420" cy="2778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844824"/>
            <a:ext cx="7560840" cy="4062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 err="1"/>
              <a:t>Make</a:t>
            </a:r>
            <a:r>
              <a:rPr lang="fr-CA" altLang="en-US" sz="4000" dirty="0"/>
              <a:t> sure </a:t>
            </a:r>
            <a:r>
              <a:rPr lang="fr-CA" altLang="en-US" sz="4000" dirty="0" err="1"/>
              <a:t>you</a:t>
            </a:r>
            <a:r>
              <a:rPr lang="fr-CA" altLang="en-US" sz="4000" dirty="0"/>
              <a:t> have </a:t>
            </a:r>
            <a:r>
              <a:rPr lang="fr-CA" altLang="en-US" sz="4000" dirty="0" err="1"/>
              <a:t>written</a:t>
            </a:r>
            <a:r>
              <a:rPr lang="fr-CA" altLang="en-US" sz="4000" dirty="0"/>
              <a:t> </a:t>
            </a:r>
            <a:r>
              <a:rPr lang="fr-CA" altLang="en-US" sz="4000" dirty="0" err="1" smtClean="0"/>
              <a:t>your</a:t>
            </a:r>
            <a:r>
              <a:rPr lang="fr-CA" altLang="en-US" sz="4000" dirty="0"/>
              <a:t> </a:t>
            </a:r>
            <a:r>
              <a:rPr lang="fr-CA" altLang="en-US" sz="4000" dirty="0" smtClean="0"/>
              <a:t>table/team </a:t>
            </a:r>
            <a:r>
              <a:rPr lang="fr-CA" altLang="en-US" sz="4000" dirty="0" err="1"/>
              <a:t>number</a:t>
            </a:r>
            <a:r>
              <a:rPr lang="fr-CA" altLang="en-US" sz="4000" dirty="0"/>
              <a:t>/</a:t>
            </a:r>
            <a:r>
              <a:rPr lang="fr-CA" altLang="en-US" sz="4000" dirty="0" err="1"/>
              <a:t>letter</a:t>
            </a:r>
            <a:r>
              <a:rPr lang="fr-CA" altLang="en-US" sz="4000" dirty="0"/>
              <a:t> on </a:t>
            </a:r>
            <a:r>
              <a:rPr lang="fr-CA" altLang="en-US" sz="4000" dirty="0" err="1" smtClean="0"/>
              <a:t>every</a:t>
            </a:r>
            <a:r>
              <a:rPr lang="fr-CA" altLang="en-US" sz="4000" dirty="0" smtClean="0"/>
              <a:t> </a:t>
            </a:r>
            <a:r>
              <a:rPr lang="fr-CA" altLang="en-US" sz="4000" dirty="0" err="1"/>
              <a:t>answer</a:t>
            </a:r>
            <a:r>
              <a:rPr lang="fr-CA" altLang="en-US" sz="4000" dirty="0"/>
              <a:t> </a:t>
            </a:r>
            <a:r>
              <a:rPr lang="fr-CA" altLang="en-US" sz="4000" dirty="0" err="1"/>
              <a:t>sheet</a:t>
            </a:r>
            <a:endParaRPr lang="fr-CA" altLang="en-US" sz="4000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/>
              <a:t>Write the </a:t>
            </a:r>
            <a:r>
              <a:rPr lang="fr-CA" altLang="en-US" sz="4000" dirty="0" err="1"/>
              <a:t>number</a:t>
            </a:r>
            <a:r>
              <a:rPr lang="fr-CA" altLang="en-US" sz="4000" dirty="0"/>
              <a:t> of </a:t>
            </a:r>
            <a:r>
              <a:rPr lang="fr-CA" altLang="en-US" sz="4000" dirty="0" err="1"/>
              <a:t>each</a:t>
            </a:r>
            <a:r>
              <a:rPr lang="fr-CA" altLang="en-US" sz="4000" dirty="0"/>
              <a:t> round </a:t>
            </a:r>
            <a:r>
              <a:rPr lang="fr-CA" altLang="en-US" sz="4000" dirty="0" smtClean="0"/>
              <a:t>1-8 </a:t>
            </a:r>
            <a:r>
              <a:rPr lang="fr-CA" altLang="en-US" sz="4000" dirty="0"/>
              <a:t>on </a:t>
            </a:r>
            <a:r>
              <a:rPr lang="fr-CA" altLang="en-US" sz="4000" dirty="0" err="1"/>
              <a:t>every</a:t>
            </a:r>
            <a:r>
              <a:rPr lang="fr-CA" altLang="en-US" sz="4000" dirty="0"/>
              <a:t> </a:t>
            </a:r>
            <a:r>
              <a:rPr lang="fr-CA" altLang="en-US" sz="4000" dirty="0" err="1"/>
              <a:t>answer</a:t>
            </a:r>
            <a:r>
              <a:rPr lang="fr-CA" altLang="en-US" sz="4000" dirty="0"/>
              <a:t> </a:t>
            </a:r>
            <a:r>
              <a:rPr lang="fr-CA" altLang="en-US" sz="4000" dirty="0" err="1"/>
              <a:t>sheet</a:t>
            </a:r>
            <a:endParaRPr lang="fr-CA" altLang="en-US" sz="4000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 err="1"/>
              <a:t>Try</a:t>
            </a:r>
            <a:r>
              <a:rPr lang="fr-CA" altLang="en-US" sz="4000" dirty="0"/>
              <a:t> not to </a:t>
            </a:r>
            <a:r>
              <a:rPr lang="fr-CA" altLang="en-US" sz="4000" dirty="0" err="1"/>
              <a:t>shout</a:t>
            </a:r>
            <a:r>
              <a:rPr lang="fr-CA" altLang="en-US" sz="4000" dirty="0"/>
              <a:t> out </a:t>
            </a:r>
            <a:r>
              <a:rPr lang="fr-CA" altLang="en-US" sz="4000" dirty="0" err="1"/>
              <a:t>answers</a:t>
            </a:r>
            <a:endParaRPr lang="fr-CA" altLang="en-US" sz="40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869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5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Name the author of “The Boy in the Striped Pyjamas”.</a:t>
            </a:r>
            <a:endParaRPr lang="en-IE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John Boyne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99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6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age was Bruno at the beginning of the novel?</a:t>
            </a:r>
            <a:endParaRPr lang="en-IE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9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2537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437112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Auschwitz was actually three camps in one – a prison camp, an extermination camp and a slave labour camp.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18992"/>
            <a:ext cx="507188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1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Gretel had a large collection of what?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How many pages were in the book: 198, 205, 216, 220?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04698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What was Bruno forbidden to do: slouching, interrupting, eavesdropping?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did Bruno like to slide down in the Berlin house?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room was “out of bounds at all times and no exceptions?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603448"/>
            <a:ext cx="4362420" cy="2778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844824"/>
            <a:ext cx="7560840" cy="467820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/>
              <a:t>Check </a:t>
            </a:r>
            <a:r>
              <a:rPr lang="fr-CA" altLang="en-US" sz="4000" dirty="0" err="1"/>
              <a:t>with</a:t>
            </a:r>
            <a:r>
              <a:rPr lang="fr-CA" altLang="en-US" sz="4000" dirty="0"/>
              <a:t> </a:t>
            </a:r>
            <a:r>
              <a:rPr lang="fr-CA" altLang="en-US" sz="4000" dirty="0" err="1"/>
              <a:t>your</a:t>
            </a:r>
            <a:r>
              <a:rPr lang="fr-CA" altLang="en-US" sz="4000" dirty="0"/>
              <a:t> team mates and </a:t>
            </a:r>
            <a:r>
              <a:rPr lang="fr-CA" altLang="en-US" sz="4000" dirty="0" err="1"/>
              <a:t>agree</a:t>
            </a:r>
            <a:r>
              <a:rPr lang="fr-CA" altLang="en-US" sz="4000" dirty="0"/>
              <a:t> an </a:t>
            </a:r>
            <a:r>
              <a:rPr lang="fr-CA" altLang="en-US" sz="4000" dirty="0" err="1"/>
              <a:t>answer</a:t>
            </a:r>
            <a:r>
              <a:rPr lang="fr-CA" altLang="en-US" sz="4000" dirty="0"/>
              <a:t> </a:t>
            </a:r>
            <a:r>
              <a:rPr lang="fr-CA" altLang="en-US" sz="4000" dirty="0" err="1"/>
              <a:t>before</a:t>
            </a:r>
            <a:r>
              <a:rPr lang="fr-CA" altLang="en-US" sz="4000" dirty="0"/>
              <a:t> </a:t>
            </a:r>
            <a:r>
              <a:rPr lang="fr-CA" altLang="en-US" sz="4000" dirty="0" err="1"/>
              <a:t>you</a:t>
            </a:r>
            <a:r>
              <a:rPr lang="fr-CA" altLang="en-US" sz="4000" dirty="0"/>
              <a:t> </a:t>
            </a:r>
            <a:r>
              <a:rPr lang="fr-CA" altLang="en-US" sz="4000" dirty="0" err="1"/>
              <a:t>write</a:t>
            </a:r>
            <a:r>
              <a:rPr lang="fr-CA" altLang="en-US" sz="4000" dirty="0"/>
              <a:t> </a:t>
            </a:r>
            <a:r>
              <a:rPr lang="fr-CA" altLang="en-US" sz="4000" dirty="0" err="1"/>
              <a:t>it</a:t>
            </a:r>
            <a:r>
              <a:rPr lang="fr-CA" altLang="en-US" sz="4000" dirty="0"/>
              <a:t> down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 err="1"/>
              <a:t>Don’t</a:t>
            </a:r>
            <a:r>
              <a:rPr lang="fr-CA" altLang="en-US" sz="4000" dirty="0"/>
              <a:t> </a:t>
            </a:r>
            <a:r>
              <a:rPr lang="fr-CA" altLang="en-US" sz="4000" dirty="0" err="1"/>
              <a:t>worry</a:t>
            </a:r>
            <a:r>
              <a:rPr lang="fr-CA" altLang="en-US" sz="4000" dirty="0"/>
              <a:t> about </a:t>
            </a:r>
            <a:r>
              <a:rPr lang="fr-CA" altLang="en-US" sz="4000" dirty="0" err="1"/>
              <a:t>spellings</a:t>
            </a:r>
            <a:r>
              <a:rPr lang="fr-CA" altLang="en-US" sz="4000" dirty="0"/>
              <a:t> – </a:t>
            </a:r>
            <a:r>
              <a:rPr lang="fr-CA" altLang="en-US" sz="4000" dirty="0" err="1"/>
              <a:t>just</a:t>
            </a:r>
            <a:r>
              <a:rPr lang="fr-CA" altLang="en-US" sz="4000" dirty="0"/>
              <a:t> do </a:t>
            </a:r>
            <a:r>
              <a:rPr lang="fr-CA" altLang="en-US" sz="4000" dirty="0" err="1"/>
              <a:t>your</a:t>
            </a:r>
            <a:r>
              <a:rPr lang="fr-CA" altLang="en-US" sz="4000" dirty="0"/>
              <a:t> best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/>
              <a:t>If </a:t>
            </a:r>
            <a:r>
              <a:rPr lang="fr-CA" altLang="en-US" sz="4000" dirty="0" err="1"/>
              <a:t>you’re</a:t>
            </a:r>
            <a:r>
              <a:rPr lang="fr-CA" altLang="en-US" sz="4000" dirty="0"/>
              <a:t> not sure of the </a:t>
            </a:r>
            <a:r>
              <a:rPr lang="fr-CA" altLang="en-US" sz="4000" dirty="0" err="1"/>
              <a:t>answer</a:t>
            </a:r>
            <a:r>
              <a:rPr lang="fr-CA" altLang="en-US" sz="4000" dirty="0"/>
              <a:t>, </a:t>
            </a:r>
            <a:r>
              <a:rPr lang="fr-CA" altLang="en-US" sz="4000" dirty="0" err="1"/>
              <a:t>make</a:t>
            </a:r>
            <a:r>
              <a:rPr lang="fr-CA" altLang="en-US" sz="4000" dirty="0"/>
              <a:t> </a:t>
            </a:r>
            <a:r>
              <a:rPr lang="fr-CA" altLang="en-US" sz="4000" dirty="0" err="1"/>
              <a:t>your</a:t>
            </a:r>
            <a:r>
              <a:rPr lang="fr-CA" altLang="en-US" sz="4000" dirty="0"/>
              <a:t> best possible </a:t>
            </a:r>
            <a:r>
              <a:rPr lang="fr-CA" altLang="en-US" sz="4000" dirty="0" err="1"/>
              <a:t>guess</a:t>
            </a:r>
            <a:endParaRPr lang="fr-CA" altLang="en-US" sz="40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898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How many glasses were in the set that Bruno’s grandmother gave mother when she married Father?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653136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/>
              <a:t>The first transport of Polish political prisoners arrived </a:t>
            </a:r>
            <a:r>
              <a:rPr lang="en-IE" sz="3600" dirty="0" smtClean="0"/>
              <a:t>in Auschwitz on </a:t>
            </a:r>
            <a:r>
              <a:rPr lang="en-IE" sz="3600" dirty="0"/>
              <a:t>June </a:t>
            </a:r>
            <a:r>
              <a:rPr lang="en-IE" sz="3600" dirty="0" smtClean="0"/>
              <a:t>14, 1940.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1901414"/>
            <a:ext cx="5096266" cy="243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90" y="2924944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1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does Bruno tell Shmuel he wants to be when he is older?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Explorer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9465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How many floors were there in Bruno’s house in Berlin?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Five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37818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the name of the butler to Bruno’s family?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Lars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3336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age was Gretel at the beginning of the novel?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12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34961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True or False: the events of the story took place during World War I?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False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1872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Who had “big things in mind” for Bruno’s Father?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916285" cy="1873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The Fury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9766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603448"/>
            <a:ext cx="4362420" cy="2778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844824"/>
            <a:ext cx="7560840" cy="4062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 smtClean="0"/>
              <a:t>There are </a:t>
            </a:r>
            <a:r>
              <a:rPr lang="fr-CA" altLang="en-US" sz="4000" dirty="0" err="1" smtClean="0"/>
              <a:t>eight</a:t>
            </a:r>
            <a:r>
              <a:rPr lang="fr-CA" altLang="en-US" sz="4000" dirty="0" smtClean="0"/>
              <a:t> rounds </a:t>
            </a:r>
            <a:r>
              <a:rPr lang="fr-CA" altLang="en-US" sz="4000" dirty="0" err="1" smtClean="0"/>
              <a:t>with</a:t>
            </a:r>
            <a:r>
              <a:rPr lang="fr-CA" altLang="en-US" sz="4000" dirty="0" smtClean="0"/>
              <a:t> six questions in </a:t>
            </a:r>
            <a:r>
              <a:rPr lang="fr-CA" altLang="en-US" sz="4000" dirty="0" err="1" smtClean="0"/>
              <a:t>each</a:t>
            </a:r>
            <a:r>
              <a:rPr lang="fr-CA" altLang="en-US" sz="4000" dirty="0" smtClean="0"/>
              <a:t> round</a:t>
            </a:r>
          </a:p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 err="1" smtClean="0"/>
              <a:t>Answer</a:t>
            </a:r>
            <a:r>
              <a:rPr lang="fr-CA" altLang="en-US" sz="4000" dirty="0" smtClean="0"/>
              <a:t> rounds are </a:t>
            </a:r>
            <a:r>
              <a:rPr lang="fr-CA" altLang="en-US" sz="4000" dirty="0" err="1" smtClean="0"/>
              <a:t>included</a:t>
            </a:r>
            <a:endParaRPr lang="fr-CA" altLang="en-US" sz="4000" dirty="0" smtClean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fr-CA" altLang="en-US" sz="4000" dirty="0" smtClean="0"/>
              <a:t>There are </a:t>
            </a:r>
            <a:r>
              <a:rPr lang="fr-CA" altLang="en-US" sz="4000" dirty="0" err="1" smtClean="0"/>
              <a:t>facts</a:t>
            </a:r>
            <a:r>
              <a:rPr lang="fr-CA" altLang="en-US" sz="4000" dirty="0" smtClean="0"/>
              <a:t> about Auschwitz Concentration Camp </a:t>
            </a:r>
            <a:r>
              <a:rPr lang="fr-CA" altLang="en-US" sz="4000" dirty="0" err="1" smtClean="0"/>
              <a:t>between</a:t>
            </a:r>
            <a:r>
              <a:rPr lang="fr-CA" altLang="en-US" sz="4000" dirty="0" smtClean="0"/>
              <a:t> </a:t>
            </a:r>
            <a:r>
              <a:rPr lang="fr-CA" altLang="en-US" sz="4000" dirty="0" err="1" smtClean="0"/>
              <a:t>every</a:t>
            </a:r>
            <a:r>
              <a:rPr lang="fr-CA" altLang="en-US" sz="4000" dirty="0" smtClean="0"/>
              <a:t> round and </a:t>
            </a:r>
            <a:r>
              <a:rPr lang="fr-CA" altLang="en-US" sz="4000" dirty="0" err="1" smtClean="0"/>
              <a:t>answer</a:t>
            </a:r>
            <a:r>
              <a:rPr lang="fr-CA" altLang="en-US" sz="4000" dirty="0" smtClean="0"/>
              <a:t> round</a:t>
            </a:r>
            <a:endParaRPr lang="fr-CA" altLang="en-US" sz="40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1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4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653136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Conditions in Auschwitz were harsh with poor shelter and sanitation. Prisoners had to work hard and were given little food.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89446"/>
            <a:ext cx="509626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How many floors were in Bruno’s house in Out With?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In Berlin, Bruno had three best friends – Daniel, Martin and ____?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04698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True or false: The Boy in the Striped Pyjamas is John Boyne’s first novel for children?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0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Who referred to Bruno as “Little man”?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was Bruno’s grandmother’s first name: </a:t>
            </a:r>
            <a:r>
              <a:rPr lang="en-IE" sz="6000" dirty="0" err="1" smtClean="0"/>
              <a:t>Katrin</a:t>
            </a:r>
            <a:r>
              <a:rPr lang="en-IE" sz="6000" dirty="0" smtClean="0"/>
              <a:t>, Jessica, Nathalie?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was Herr Liszt’s job: cook, teacher, butler?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86" y="620688"/>
            <a:ext cx="6071628" cy="2438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6531"/>
            <a:ext cx="870510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653136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/>
              <a:t>7,650 sick or starving prisoners </a:t>
            </a:r>
            <a:r>
              <a:rPr lang="en-IE" sz="3600" dirty="0" smtClean="0"/>
              <a:t>were </a:t>
            </a:r>
            <a:r>
              <a:rPr lang="en-IE" sz="3600" dirty="0"/>
              <a:t>found by </a:t>
            </a:r>
            <a:r>
              <a:rPr lang="en-IE" sz="3600" dirty="0" smtClean="0"/>
              <a:t>Soviet </a:t>
            </a:r>
            <a:r>
              <a:rPr lang="en-IE" sz="3600" dirty="0"/>
              <a:t>troops </a:t>
            </a:r>
            <a:r>
              <a:rPr lang="en-IE" sz="3600" dirty="0" smtClean="0"/>
              <a:t>who eventually liberated the camp on </a:t>
            </a:r>
            <a:r>
              <a:rPr lang="en-IE" sz="3600" dirty="0"/>
              <a:t>January 27, 1945.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43534"/>
            <a:ext cx="5071882" cy="2438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07" y="2924944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1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Gretel had a large collection of what?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Dolls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9598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How many pages were in the book: 198, 205, 216, 220?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216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948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What was Bruno forbidden to do: slouching, interrupting, eavesdropping?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Interrupting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777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did Bruno like to slide down in the Berlin house?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Bannister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762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room was “out of bounds at all times and no exceptions?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27785" y="5085184"/>
            <a:ext cx="4137218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Father’s Office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5952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How many glasses were in the set that Bruno’s grandmother gave mother when she married Father?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61422"/>
            <a:ext cx="4048109" cy="194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64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9940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5085184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/>
              <a:t>Between 1.1 and 1.5 million people died at </a:t>
            </a:r>
            <a:r>
              <a:rPr lang="en-IE" sz="3600" dirty="0" smtClean="0"/>
              <a:t>Auschwitz - 90 </a:t>
            </a:r>
            <a:r>
              <a:rPr lang="en-IE" sz="3600" dirty="0"/>
              <a:t>percent of them were </a:t>
            </a:r>
            <a:r>
              <a:rPr lang="en-IE" sz="3600" dirty="0" smtClean="0"/>
              <a:t>Jewish.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89446"/>
            <a:ext cx="494996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189446"/>
            <a:ext cx="5023114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Bruno and his family returned to Berlin for a funeral. Who had died?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True or false: Bruno could see some girls when he looked out his bedroom window in the new house?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04698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What in the garden was “Presented on the occasion of the opening of Out-With camp”?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Bruno’s mother was fond of drinking a “medicinal _____”?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Gretel’s three friends in Berlin were named Hilda, Isobel and ____?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did Bruno want Lt. Kotler to find for him to make a swing?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5085184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Approximately 83,000 Polish people died or were killed in the camp.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09" y="1901414"/>
            <a:ext cx="5096266" cy="2438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88" y="2924944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5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1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What German city is the setting for the opening of the novel?</a:t>
            </a:r>
            <a:endParaRPr lang="en-IE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How many floors were in Bruno’s house in Out With?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Three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6376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1236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400" dirty="0" smtClean="0"/>
              <a:t>In Berlin, Bruno had three best friends – Daniel, Martin and ____?</a:t>
            </a:r>
            <a:endParaRPr lang="en-IE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Karl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6121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True or false: The Boy in the Striped Pyjamas is John Boyne’s first novel for children?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True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866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Who referred to Bruno as “Little man”?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Lt. Kotler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40231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1236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400" dirty="0" smtClean="0"/>
              <a:t>What was Bruno’s grandmother’s first name: </a:t>
            </a:r>
            <a:r>
              <a:rPr lang="en-IE" sz="4400" dirty="0" err="1" smtClean="0"/>
              <a:t>Katrin</a:t>
            </a:r>
            <a:r>
              <a:rPr lang="en-IE" sz="4400" dirty="0" smtClean="0"/>
              <a:t>, Jessica, Nathalie?</a:t>
            </a:r>
            <a:endParaRPr lang="en-IE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Nathalie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7270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5400" dirty="0" smtClean="0"/>
              <a:t>What was Herr Liszt’s job: cook, teacher, butler?</a:t>
            </a:r>
            <a:endParaRPr lang="en-IE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457421"/>
            <a:ext cx="4104456" cy="1963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Teacher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549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5085184"/>
            <a:ext cx="8568952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Prison doctors carried out some</a:t>
            </a:r>
            <a:r>
              <a:rPr lang="en-IE" sz="3600" dirty="0" smtClean="0"/>
              <a:t> </a:t>
            </a:r>
            <a:r>
              <a:rPr lang="en-IE" sz="3600" dirty="0" smtClean="0"/>
              <a:t>medical experiments </a:t>
            </a:r>
            <a:r>
              <a:rPr lang="en-IE" sz="3600" dirty="0" smtClean="0"/>
              <a:t>on </a:t>
            </a:r>
            <a:r>
              <a:rPr lang="en-IE" sz="3600" dirty="0" smtClean="0"/>
              <a:t>prisoners in </a:t>
            </a:r>
            <a:r>
              <a:rPr lang="en-IE" sz="3600" dirty="0" smtClean="0"/>
              <a:t>Auschwitz.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89446"/>
            <a:ext cx="5071882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Shmuel’s family lived in a flat above what kind of shop?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2</a:t>
            </a:r>
            <a:endParaRPr lang="en-IE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193899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How many chapters were in the novel?</a:t>
            </a:r>
            <a:endParaRPr lang="en-IE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" y="-494251"/>
            <a:ext cx="4320480" cy="212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True or false: Pavel used to be a doctor before he came to Out-With?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How many houses were there in Bruno’s street in Berlin: 4, 6, 8, 10?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8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86232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In what Irish county was John Boyne born?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6000" dirty="0" smtClean="0"/>
              <a:t>Where did Bruno think Poland was in: Belgium, Holland, Denmark?</a:t>
            </a:r>
            <a:endParaRPr lang="en-IE" sz="6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37856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Who was the only person that Bruno had ever met in Berlin that he considered to be mad?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-459431"/>
            <a:ext cx="374441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2924944"/>
            <a:ext cx="5258731" cy="199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8" y="3787419"/>
            <a:ext cx="465735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725144"/>
            <a:ext cx="8568952" cy="175432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Prisoner serial numbers were tattooed onto their bodies in the camp. Prisoners were known by their numbers, not their names.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0" y="-459432"/>
            <a:ext cx="5258731" cy="19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1"/>
            <a:ext cx="5094312" cy="6792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41" y="1973422"/>
            <a:ext cx="5023114" cy="2438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44" y="2924944"/>
            <a:ext cx="5340107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30832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 smtClean="0"/>
              <a:t>Bruno and his family returned to Berlin for a funeral. Who had died?</a:t>
            </a:r>
            <a:endParaRPr lang="en-IE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6660" y="5085184"/>
            <a:ext cx="383068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Grandmother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39626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17000" r="-1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1880" y="6607383"/>
            <a:ext cx="33843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 smtClean="0">
                <a:latin typeface="Sassoon" panose="02000503040000090004" pitchFamily="2" charset="0"/>
              </a:rPr>
              <a:t>© Seomra Ranga 2021 www.seomraranga.com</a:t>
            </a:r>
            <a:endParaRPr lang="en-IE" sz="1000" b="1" dirty="0">
              <a:latin typeface="Sassoon" panose="02000503040000090004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23" y="6607384"/>
            <a:ext cx="1219200" cy="24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3550" y="116632"/>
            <a:ext cx="3822906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IE" sz="2200" b="1" dirty="0" smtClean="0"/>
              <a:t>The Boy in the Striped Pyjamas</a:t>
            </a:r>
            <a:endParaRPr lang="en-IE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7759" y="1237835"/>
            <a:ext cx="295232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smtClean="0"/>
              <a:t>Question </a:t>
            </a:r>
            <a:r>
              <a:rPr lang="en-IE" sz="36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276872"/>
            <a:ext cx="6336704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4000" dirty="0" smtClean="0"/>
              <a:t>True or false: Bruno could see some girls when he looked out his bedroom window in the new house?</a:t>
            </a:r>
            <a:endParaRPr lang="en-IE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365104"/>
            <a:ext cx="2411760" cy="3215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59432"/>
            <a:ext cx="3663685" cy="1778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1" y="348736"/>
            <a:ext cx="3390134" cy="154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4323" y="5085184"/>
            <a:ext cx="350988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smtClean="0"/>
              <a:t>False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151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3674</Words>
  <Application>Microsoft Office PowerPoint</Application>
  <PresentationFormat>On-screen Show (4:3)</PresentationFormat>
  <Paragraphs>582</Paragraphs>
  <Slides>170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</dc:creator>
  <cp:lastModifiedBy>Damien</cp:lastModifiedBy>
  <cp:revision>59</cp:revision>
  <dcterms:created xsi:type="dcterms:W3CDTF">2021-03-11T08:24:34Z</dcterms:created>
  <dcterms:modified xsi:type="dcterms:W3CDTF">2021-03-20T16:17:06Z</dcterms:modified>
</cp:coreProperties>
</file>