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348" r:id="rId5"/>
    <p:sldId id="407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334" r:id="rId14"/>
    <p:sldId id="267" r:id="rId15"/>
    <p:sldId id="282" r:id="rId16"/>
    <p:sldId id="283" r:id="rId17"/>
    <p:sldId id="288" r:id="rId18"/>
    <p:sldId id="284" r:id="rId19"/>
    <p:sldId id="285" r:id="rId20"/>
    <p:sldId id="286" r:id="rId21"/>
    <p:sldId id="335" r:id="rId22"/>
    <p:sldId id="281" r:id="rId23"/>
    <p:sldId id="275" r:id="rId24"/>
    <p:sldId id="276" r:id="rId25"/>
    <p:sldId id="277" r:id="rId26"/>
    <p:sldId id="278" r:id="rId27"/>
    <p:sldId id="279" r:id="rId28"/>
    <p:sldId id="280" r:id="rId29"/>
    <p:sldId id="336" r:id="rId30"/>
    <p:sldId id="268" r:id="rId31"/>
    <p:sldId id="289" r:id="rId32"/>
    <p:sldId id="290" r:id="rId33"/>
    <p:sldId id="291" r:id="rId34"/>
    <p:sldId id="292" r:id="rId35"/>
    <p:sldId id="293" r:id="rId36"/>
    <p:sldId id="294" r:id="rId37"/>
    <p:sldId id="337" r:id="rId38"/>
    <p:sldId id="301" r:id="rId39"/>
    <p:sldId id="295" r:id="rId40"/>
    <p:sldId id="296" r:id="rId41"/>
    <p:sldId id="297" r:id="rId42"/>
    <p:sldId id="298" r:id="rId43"/>
    <p:sldId id="299" r:id="rId44"/>
    <p:sldId id="300" r:id="rId45"/>
    <p:sldId id="338" r:id="rId46"/>
    <p:sldId id="269" r:id="rId47"/>
    <p:sldId id="302" r:id="rId48"/>
    <p:sldId id="303" r:id="rId49"/>
    <p:sldId id="304" r:id="rId50"/>
    <p:sldId id="305" r:id="rId51"/>
    <p:sldId id="306" r:id="rId52"/>
    <p:sldId id="307" r:id="rId53"/>
    <p:sldId id="339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40" r:id="rId62"/>
    <p:sldId id="270" r:id="rId63"/>
    <p:sldId id="315" r:id="rId64"/>
    <p:sldId id="316" r:id="rId65"/>
    <p:sldId id="317" r:id="rId66"/>
    <p:sldId id="318" r:id="rId67"/>
    <p:sldId id="319" r:id="rId68"/>
    <p:sldId id="320" r:id="rId69"/>
    <p:sldId id="341" r:id="rId70"/>
    <p:sldId id="321" r:id="rId71"/>
    <p:sldId id="322" r:id="rId72"/>
    <p:sldId id="323" r:id="rId73"/>
    <p:sldId id="324" r:id="rId74"/>
    <p:sldId id="325" r:id="rId75"/>
    <p:sldId id="326" r:id="rId76"/>
    <p:sldId id="327" r:id="rId77"/>
    <p:sldId id="342" r:id="rId78"/>
    <p:sldId id="271" r:id="rId79"/>
    <p:sldId id="328" r:id="rId80"/>
    <p:sldId id="329" r:id="rId81"/>
    <p:sldId id="330" r:id="rId82"/>
    <p:sldId id="331" r:id="rId83"/>
    <p:sldId id="332" r:id="rId84"/>
    <p:sldId id="333" r:id="rId85"/>
    <p:sldId id="343" r:id="rId86"/>
    <p:sldId id="349" r:id="rId87"/>
    <p:sldId id="350" r:id="rId88"/>
    <p:sldId id="351" r:id="rId89"/>
    <p:sldId id="352" r:id="rId90"/>
    <p:sldId id="353" r:id="rId91"/>
    <p:sldId id="354" r:id="rId92"/>
    <p:sldId id="355" r:id="rId93"/>
    <p:sldId id="344" r:id="rId94"/>
    <p:sldId id="272" r:id="rId95"/>
    <p:sldId id="356" r:id="rId96"/>
    <p:sldId id="357" r:id="rId97"/>
    <p:sldId id="358" r:id="rId98"/>
    <p:sldId id="359" r:id="rId99"/>
    <p:sldId id="360" r:id="rId100"/>
    <p:sldId id="361" r:id="rId101"/>
    <p:sldId id="345" r:id="rId102"/>
    <p:sldId id="362" r:id="rId103"/>
    <p:sldId id="363" r:id="rId104"/>
    <p:sldId id="364" r:id="rId105"/>
    <p:sldId id="365" r:id="rId106"/>
    <p:sldId id="366" r:id="rId107"/>
    <p:sldId id="367" r:id="rId108"/>
    <p:sldId id="368" r:id="rId109"/>
    <p:sldId id="346" r:id="rId110"/>
    <p:sldId id="273" r:id="rId111"/>
    <p:sldId id="369" r:id="rId112"/>
    <p:sldId id="370" r:id="rId113"/>
    <p:sldId id="371" r:id="rId114"/>
    <p:sldId id="372" r:id="rId115"/>
    <p:sldId id="373" r:id="rId116"/>
    <p:sldId id="374" r:id="rId117"/>
    <p:sldId id="347" r:id="rId118"/>
    <p:sldId id="375" r:id="rId119"/>
    <p:sldId id="376" r:id="rId120"/>
    <p:sldId id="377" r:id="rId121"/>
    <p:sldId id="378" r:id="rId122"/>
    <p:sldId id="379" r:id="rId123"/>
    <p:sldId id="380" r:id="rId124"/>
    <p:sldId id="381" r:id="rId125"/>
    <p:sldId id="382" r:id="rId126"/>
    <p:sldId id="392" r:id="rId127"/>
    <p:sldId id="393" r:id="rId128"/>
    <p:sldId id="394" r:id="rId129"/>
    <p:sldId id="395" r:id="rId130"/>
    <p:sldId id="396" r:id="rId131"/>
    <p:sldId id="397" r:id="rId132"/>
    <p:sldId id="398" r:id="rId133"/>
    <p:sldId id="383" r:id="rId134"/>
    <p:sldId id="274" r:id="rId135"/>
    <p:sldId id="386" r:id="rId136"/>
    <p:sldId id="387" r:id="rId137"/>
    <p:sldId id="388" r:id="rId138"/>
    <p:sldId id="389" r:id="rId139"/>
    <p:sldId id="390" r:id="rId140"/>
    <p:sldId id="391" r:id="rId141"/>
    <p:sldId id="384" r:id="rId142"/>
    <p:sldId id="399" r:id="rId143"/>
    <p:sldId id="400" r:id="rId144"/>
    <p:sldId id="401" r:id="rId145"/>
    <p:sldId id="402" r:id="rId146"/>
    <p:sldId id="403" r:id="rId147"/>
    <p:sldId id="404" r:id="rId148"/>
    <p:sldId id="405" r:id="rId149"/>
    <p:sldId id="385" r:id="rId150"/>
    <p:sldId id="406" r:id="rId151"/>
    <p:sldId id="259" r:id="rId15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viewProps" Target="view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theme" Target="theme/theme1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5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44A1F-778E-497F-AB0E-186C1BC7E86A}" type="datetimeFigureOut">
              <a:rPr lang="en-IE" smtClean="0"/>
              <a:t>08/11/2020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3D8D3-7A3A-464A-9F88-C35AEC43D7FA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04266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44A1F-778E-497F-AB0E-186C1BC7E86A}" type="datetimeFigureOut">
              <a:rPr lang="en-IE" smtClean="0"/>
              <a:t>08/11/2020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3D8D3-7A3A-464A-9F88-C35AEC43D7FA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94884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44A1F-778E-497F-AB0E-186C1BC7E86A}" type="datetimeFigureOut">
              <a:rPr lang="en-IE" smtClean="0"/>
              <a:t>08/11/2020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3D8D3-7A3A-464A-9F88-C35AEC43D7FA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26832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44A1F-778E-497F-AB0E-186C1BC7E86A}" type="datetimeFigureOut">
              <a:rPr lang="en-IE" smtClean="0"/>
              <a:t>08/11/2020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3D8D3-7A3A-464A-9F88-C35AEC43D7FA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99396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44A1F-778E-497F-AB0E-186C1BC7E86A}" type="datetimeFigureOut">
              <a:rPr lang="en-IE" smtClean="0"/>
              <a:t>08/11/2020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3D8D3-7A3A-464A-9F88-C35AEC43D7FA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17076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44A1F-778E-497F-AB0E-186C1BC7E86A}" type="datetimeFigureOut">
              <a:rPr lang="en-IE" smtClean="0"/>
              <a:t>08/11/2020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3D8D3-7A3A-464A-9F88-C35AEC43D7FA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84780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44A1F-778E-497F-AB0E-186C1BC7E86A}" type="datetimeFigureOut">
              <a:rPr lang="en-IE" smtClean="0"/>
              <a:t>08/11/2020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3D8D3-7A3A-464A-9F88-C35AEC43D7FA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79250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44A1F-778E-497F-AB0E-186C1BC7E86A}" type="datetimeFigureOut">
              <a:rPr lang="en-IE" smtClean="0"/>
              <a:t>08/11/2020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3D8D3-7A3A-464A-9F88-C35AEC43D7FA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0626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44A1F-778E-497F-AB0E-186C1BC7E86A}" type="datetimeFigureOut">
              <a:rPr lang="en-IE" smtClean="0"/>
              <a:t>08/11/2020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3D8D3-7A3A-464A-9F88-C35AEC43D7FA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292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44A1F-778E-497F-AB0E-186C1BC7E86A}" type="datetimeFigureOut">
              <a:rPr lang="en-IE" smtClean="0"/>
              <a:t>08/11/2020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3D8D3-7A3A-464A-9F88-C35AEC43D7FA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35852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44A1F-778E-497F-AB0E-186C1BC7E86A}" type="datetimeFigureOut">
              <a:rPr lang="en-IE" smtClean="0"/>
              <a:t>08/11/2020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3D8D3-7A3A-464A-9F88-C35AEC43D7FA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04192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A44A1F-778E-497F-AB0E-186C1BC7E86A}" type="datetimeFigureOut">
              <a:rPr lang="en-IE" smtClean="0"/>
              <a:t>08/11/2020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C3D8D3-7A3A-464A-9F88-C35AEC43D7FA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54063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teacherspayteachers.com/Store/Science-Demo-Guy" TargetMode="External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67644" y="980728"/>
            <a:ext cx="460851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Science Week 2020</a:t>
            </a:r>
            <a:endParaRPr lang="en-IE" sz="66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72715" y="3356992"/>
            <a:ext cx="52565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 smtClean="0">
                <a:ln w="28575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Table Quiz</a:t>
            </a:r>
            <a:endParaRPr lang="en-IE" sz="8800" b="1" dirty="0">
              <a:ln w="28575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Ranga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62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4141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1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23628" y="1484784"/>
            <a:ext cx="4896544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4</a:t>
            </a:r>
          </a:p>
          <a:p>
            <a:r>
              <a:rPr lang="fr-CA" altLang="en-US" sz="3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</a:t>
            </a:r>
            <a:r>
              <a:rPr lang="fr-CA" altLang="en-US" sz="3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lang="fr-CA" altLang="en-US" sz="3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rub</a:t>
            </a:r>
            <a:r>
              <a:rPr lang="fr-CA" altLang="en-US" sz="3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fr-CA" altLang="en-US" sz="3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balloon</a:t>
            </a:r>
            <a:r>
              <a:rPr lang="fr-CA" altLang="en-US" sz="3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against</a:t>
            </a:r>
            <a:r>
              <a:rPr lang="fr-CA" altLang="en-US" sz="3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lang="fr-CA" altLang="en-US" sz="3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jumper</a:t>
            </a:r>
            <a:r>
              <a:rPr lang="fr-CA" altLang="en-US" sz="3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CA" altLang="en-US" sz="3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3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kind</a:t>
            </a:r>
            <a:r>
              <a:rPr lang="fr-CA" altLang="en-US" sz="3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fr-CA" altLang="en-US" sz="3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electricity</a:t>
            </a:r>
            <a:r>
              <a:rPr lang="fr-CA" altLang="en-US" sz="3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3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produced</a:t>
            </a:r>
            <a:r>
              <a:rPr lang="fr-CA" altLang="en-US" sz="3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38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1018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1169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</a:t>
            </a:r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7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1431718"/>
            <a:ext cx="4446815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44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Milk, </a:t>
            </a:r>
            <a:r>
              <a:rPr lang="fr-CA" altLang="en-US" sz="44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cheese</a:t>
            </a:r>
            <a:r>
              <a:rPr lang="fr-CA" altLang="en-US" sz="44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butter and </a:t>
            </a:r>
            <a:r>
              <a:rPr lang="fr-CA" altLang="en-US" sz="44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yogurt</a:t>
            </a:r>
            <a:r>
              <a:rPr lang="fr-CA" altLang="en-US" sz="44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are all </a:t>
            </a:r>
            <a:r>
              <a:rPr lang="fr-CA" altLang="en-US" sz="44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44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type of </a:t>
            </a:r>
            <a:r>
              <a:rPr lang="fr-CA" altLang="en-US" sz="44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food</a:t>
            </a:r>
            <a:r>
              <a:rPr lang="fr-CA" altLang="en-US" sz="44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endParaRPr lang="fr-CA" altLang="en-US" sz="48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0679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27784" y="901169"/>
            <a:ext cx="54097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Science Fact #12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04186" y="1929475"/>
            <a:ext cx="49685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5400" b="1" dirty="0" smtClean="0">
                <a:solidFill>
                  <a:schemeClr val="accent6">
                    <a:lumMod val="75000"/>
                  </a:schemeClr>
                </a:solidFill>
              </a:rPr>
              <a:t>The smallest dinosaur egg found is 3cm long.</a:t>
            </a:r>
            <a:endParaRPr lang="en-US" altLang="en-US" sz="54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959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03648" y="1196075"/>
            <a:ext cx="525658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1000" b="1" dirty="0" smtClean="0">
                <a:ln w="28575">
                  <a:solidFill>
                    <a:schemeClr val="tx1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Round </a:t>
            </a:r>
            <a:r>
              <a:rPr lang="en-IE" sz="11000" b="1" dirty="0">
                <a:ln w="28575">
                  <a:solidFill>
                    <a:schemeClr val="tx1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6</a:t>
            </a:r>
            <a:r>
              <a:rPr lang="en-IE" sz="11000" b="1" dirty="0" smtClean="0">
                <a:ln w="28575">
                  <a:solidFill>
                    <a:schemeClr val="tx1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 Answers</a:t>
            </a:r>
            <a:endParaRPr lang="en-IE" sz="11000" b="1" dirty="0">
              <a:ln w="28575">
                <a:solidFill>
                  <a:schemeClr val="tx1"/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849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79712" y="901169"/>
            <a:ext cx="6057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6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1700808"/>
            <a:ext cx="4446815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en-US" sz="36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Trees that lose their leaves in winter are called (a) coniferous (b) </a:t>
            </a:r>
            <a:r>
              <a:rPr lang="en-US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deciduous</a:t>
            </a:r>
            <a:endParaRPr lang="en-US" altLang="en-US" sz="36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7687" y="4869160"/>
            <a:ext cx="3384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48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Deciduous</a:t>
            </a:r>
            <a:endParaRPr lang="en-IE" sz="48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999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35696" y="901169"/>
            <a:ext cx="62018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6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72343" y="1916832"/>
            <a:ext cx="444681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2</a:t>
            </a:r>
          </a:p>
          <a:p>
            <a:r>
              <a:rPr lang="en-US" altLang="en-US" sz="32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the name of NASA’s most famous space telescope: (a) Hubble (b) Bubble (c) </a:t>
            </a:r>
            <a:r>
              <a:rPr lang="en-US" altLang="en-US" sz="32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Trubble</a:t>
            </a:r>
            <a:r>
              <a:rPr lang="en-US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altLang="en-US" sz="32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35696" y="4869160"/>
            <a:ext cx="28083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Hubble</a:t>
            </a:r>
            <a:endParaRPr lang="en-IE" sz="6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014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35696" y="901169"/>
            <a:ext cx="62018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6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1628800"/>
            <a:ext cx="475252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animal, (‘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Iora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Rua’ as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Gaeilge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known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its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bushy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tail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fr-CA" altLang="en-US" sz="40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19672" y="4653136"/>
            <a:ext cx="32449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Squirrel</a:t>
            </a:r>
            <a:endParaRPr lang="en-IE" sz="6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3551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7704" y="901169"/>
            <a:ext cx="61298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6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1772816"/>
            <a:ext cx="4446815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4</a:t>
            </a:r>
          </a:p>
          <a:p>
            <a:r>
              <a:rPr lang="fr-CA" altLang="en-US" sz="44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Sound </a:t>
            </a:r>
            <a:r>
              <a:rPr lang="fr-CA" altLang="en-US" sz="44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travels</a:t>
            </a:r>
            <a:r>
              <a:rPr lang="fr-CA" altLang="en-US" sz="44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in: </a:t>
            </a:r>
            <a:r>
              <a:rPr lang="fr-CA" altLang="en-US" sz="44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clouds</a:t>
            </a:r>
            <a:r>
              <a:rPr lang="fr-CA" altLang="en-US" sz="44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tunes or </a:t>
            </a:r>
            <a:r>
              <a:rPr lang="fr-CA" altLang="en-US" sz="44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waves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44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21159" y="4941168"/>
            <a:ext cx="27363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Waves</a:t>
            </a:r>
            <a:endParaRPr lang="en-IE" sz="6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894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19672" y="901169"/>
            <a:ext cx="64178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6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1772816"/>
            <a:ext cx="444681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Lemons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oranges, limes and grapefruit are all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types of fruit?</a:t>
            </a:r>
            <a:endParaRPr lang="fr-CA" altLang="en-US" sz="36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95736" y="4653136"/>
            <a:ext cx="24482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Citrus</a:t>
            </a:r>
            <a:endParaRPr lang="en-IE" sz="6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5686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91680" y="901169"/>
            <a:ext cx="63458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6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69030" y="1772816"/>
            <a:ext cx="444681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6</a:t>
            </a:r>
          </a:p>
          <a:p>
            <a:r>
              <a:rPr lang="fr-CA" altLang="en-US" sz="32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Unscramble</a:t>
            </a:r>
            <a:r>
              <a:rPr lang="fr-CA" altLang="en-US" sz="32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CA" altLang="en-US" sz="32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letters</a:t>
            </a:r>
            <a:r>
              <a:rPr lang="fr-CA" altLang="en-US" sz="32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fr-CA" altLang="en-US" sz="32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find</a:t>
            </a:r>
            <a:r>
              <a:rPr lang="fr-CA" altLang="en-US" sz="32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CA" altLang="en-US" sz="32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  <a:r>
              <a:rPr lang="fr-CA" altLang="en-US" sz="32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the place </a:t>
            </a:r>
            <a:r>
              <a:rPr lang="fr-CA" altLang="en-US" sz="32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where</a:t>
            </a:r>
            <a:r>
              <a:rPr lang="fr-CA" altLang="en-US" sz="32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plants and </a:t>
            </a:r>
            <a:r>
              <a:rPr lang="fr-CA" altLang="en-US" sz="32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animals</a:t>
            </a:r>
            <a:r>
              <a:rPr lang="fr-CA" altLang="en-US" sz="32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live: BITATAH</a:t>
            </a:r>
            <a:endParaRPr lang="fr-CA" altLang="en-US" sz="32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75858" y="4672249"/>
            <a:ext cx="31683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Habitat</a:t>
            </a:r>
            <a:endParaRPr lang="en-IE" sz="6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7029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27784" y="901169"/>
            <a:ext cx="54097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Science Fact #13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04186" y="1929475"/>
            <a:ext cx="496855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6000" b="1" dirty="0" smtClean="0">
                <a:solidFill>
                  <a:schemeClr val="accent6">
                    <a:lumMod val="75000"/>
                  </a:schemeClr>
                </a:solidFill>
              </a:rPr>
              <a:t>A duck has three eyelids per eye!</a:t>
            </a:r>
            <a:endParaRPr lang="en-US" altLang="en-US" sz="60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901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25913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1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23628" y="1628800"/>
            <a:ext cx="4896544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5</a:t>
            </a:r>
          </a:p>
          <a:p>
            <a:r>
              <a:rPr lang="fr-CA" altLang="en-US" sz="5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</a:t>
            </a:r>
            <a:r>
              <a:rPr lang="fr-CA" altLang="en-US" sz="5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5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planet</a:t>
            </a:r>
            <a:r>
              <a:rPr lang="fr-CA" altLang="en-US" sz="5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5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5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5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known</a:t>
            </a:r>
            <a:r>
              <a:rPr lang="fr-CA" altLang="en-US" sz="5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as the ‘</a:t>
            </a:r>
            <a:r>
              <a:rPr lang="fr-CA" altLang="en-US" sz="5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</a:t>
            </a:r>
            <a:r>
              <a:rPr lang="fr-CA" altLang="en-US" sz="5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5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Planet</a:t>
            </a:r>
            <a:r>
              <a:rPr lang="fr-CA" altLang="en-US" sz="5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’?</a:t>
            </a:r>
            <a:endParaRPr lang="fr-CA" altLang="en-US" sz="54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7482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43608" y="2276872"/>
            <a:ext cx="525658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1000" b="1" dirty="0" smtClean="0">
                <a:ln w="28575">
                  <a:solidFill>
                    <a:schemeClr val="tx1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Round 8</a:t>
            </a:r>
            <a:endParaRPr lang="en-IE" sz="11000" b="1" dirty="0">
              <a:ln w="28575">
                <a:solidFill>
                  <a:schemeClr val="tx1"/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508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1169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</a:t>
            </a:r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8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1431718"/>
            <a:ext cx="444681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en-US" sz="48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gemstone Ruby is typically what </a:t>
            </a:r>
            <a:r>
              <a:rPr lang="en-US" altLang="en-US" sz="48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colour</a:t>
            </a:r>
            <a:r>
              <a:rPr lang="en-US" altLang="en-US" sz="48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139701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1169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</a:t>
            </a:r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8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1431718"/>
            <a:ext cx="444681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given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a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female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fox?</a:t>
            </a:r>
            <a:endParaRPr lang="fr-CA" altLang="en-US" sz="48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6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1169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</a:t>
            </a:r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8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1431718"/>
            <a:ext cx="444681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chambers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are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human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heart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2, 3 or 4?</a:t>
            </a:r>
            <a:endParaRPr lang="fr-CA" altLang="en-US" sz="44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1475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1169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</a:t>
            </a:r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8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1431718"/>
            <a:ext cx="4446815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36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</a:t>
            </a:r>
            <a:r>
              <a:rPr lang="fr-CA" altLang="en-US" sz="36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lang="fr-CA" altLang="en-US" sz="36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6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stir</a:t>
            </a:r>
            <a:r>
              <a:rPr lang="fr-CA" altLang="en-US" sz="36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substance </a:t>
            </a:r>
            <a:r>
              <a:rPr lang="fr-CA" altLang="en-US" sz="36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into</a:t>
            </a:r>
            <a:r>
              <a:rPr lang="fr-CA" altLang="en-US" sz="36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water and </a:t>
            </a:r>
            <a:r>
              <a:rPr lang="fr-CA" altLang="en-US" sz="36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</a:t>
            </a:r>
            <a:r>
              <a:rPr lang="fr-CA" altLang="en-US" sz="36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6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disappears</a:t>
            </a:r>
            <a:r>
              <a:rPr lang="fr-CA" altLang="en-US" sz="36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has </a:t>
            </a:r>
            <a:r>
              <a:rPr lang="fr-CA" altLang="en-US" sz="36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</a:t>
            </a:r>
            <a:r>
              <a:rPr lang="fr-CA" altLang="en-US" sz="36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6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dissolved</a:t>
            </a:r>
            <a:r>
              <a:rPr lang="fr-CA" altLang="en-US" sz="36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or </a:t>
            </a:r>
            <a:r>
              <a:rPr lang="fr-CA" altLang="en-US" sz="36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evaporated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36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0686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1169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</a:t>
            </a:r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8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1431718"/>
            <a:ext cx="444681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main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ingredient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meringues?</a:t>
            </a:r>
            <a:endParaRPr lang="fr-CA" altLang="en-US" sz="48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0597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1169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</a:t>
            </a:r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8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1431718"/>
            <a:ext cx="4446815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Sodium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Chloride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scientific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common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kitchen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item: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flour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sugar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or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salt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36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8318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27784" y="901169"/>
            <a:ext cx="54097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Science Fact #14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04186" y="1929475"/>
            <a:ext cx="49685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6000" b="1" dirty="0" smtClean="0">
                <a:solidFill>
                  <a:schemeClr val="accent6">
                    <a:lumMod val="75000"/>
                  </a:schemeClr>
                </a:solidFill>
              </a:rPr>
              <a:t>87% of a raw apple is water.</a:t>
            </a:r>
            <a:endParaRPr lang="en-US" altLang="en-US" sz="60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85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03648" y="1196075"/>
            <a:ext cx="525658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1000" b="1" dirty="0" smtClean="0">
                <a:ln w="28575">
                  <a:solidFill>
                    <a:schemeClr val="tx1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Round 7 Answers</a:t>
            </a:r>
            <a:endParaRPr lang="en-IE" sz="11000" b="1" dirty="0">
              <a:ln w="28575">
                <a:solidFill>
                  <a:schemeClr val="tx1"/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903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79712" y="901169"/>
            <a:ext cx="6057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7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1" y="1700808"/>
            <a:ext cx="444681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40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True</a:t>
            </a:r>
            <a:r>
              <a:rPr lang="fr-CA" altLang="en-US" sz="40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or false: </a:t>
            </a:r>
            <a:r>
              <a:rPr lang="fr-CA" altLang="en-US" sz="40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wood</a:t>
            </a:r>
            <a:r>
              <a:rPr lang="fr-CA" altLang="en-US" sz="40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shavings are </a:t>
            </a:r>
            <a:r>
              <a:rPr lang="fr-CA" altLang="en-US" sz="40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attracted</a:t>
            </a:r>
            <a:r>
              <a:rPr lang="fr-CA" altLang="en-US" sz="40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by </a:t>
            </a:r>
            <a:r>
              <a:rPr lang="fr-CA" altLang="en-US" sz="40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magnets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40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95736" y="4653136"/>
            <a:ext cx="24482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False</a:t>
            </a:r>
            <a:endParaRPr lang="en-IE" sz="6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3033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4141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1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23628" y="1916832"/>
            <a:ext cx="489654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6</a:t>
            </a:r>
          </a:p>
          <a:p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does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term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‘nocturnal animal’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mean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48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07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91680" y="901169"/>
            <a:ext cx="63458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7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1772816"/>
            <a:ext cx="444681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en-US" sz="48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a shark a fish or a mammal</a:t>
            </a:r>
            <a:r>
              <a:rPr lang="en-US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altLang="en-US" sz="48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95736" y="4653136"/>
            <a:ext cx="24482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Fish</a:t>
            </a:r>
            <a:endParaRPr lang="en-IE" sz="6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096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19672" y="901169"/>
            <a:ext cx="64178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7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1916832"/>
            <a:ext cx="444681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en-US" sz="32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Nimbus, Cumulus and Stratus are all types of what: (a) mountains (b) rivers (c) clouds (d) trees</a:t>
            </a:r>
            <a:r>
              <a:rPr lang="en-US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altLang="en-US" sz="32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1680" y="4797152"/>
            <a:ext cx="29523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Clouds</a:t>
            </a:r>
            <a:endParaRPr lang="en-IE" sz="6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3293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79712" y="901169"/>
            <a:ext cx="6057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7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1700808"/>
            <a:ext cx="4446815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3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3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3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CA" altLang="en-US" sz="3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  <a:r>
              <a:rPr lang="fr-CA" altLang="en-US" sz="3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given</a:t>
            </a:r>
            <a:r>
              <a:rPr lang="fr-CA" altLang="en-US" sz="3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fr-CA" altLang="en-US" sz="3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</a:t>
            </a:r>
            <a:r>
              <a:rPr lang="fr-CA" altLang="en-US" sz="3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birds</a:t>
            </a:r>
            <a:r>
              <a:rPr lang="fr-CA" altLang="en-US" sz="3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fly</a:t>
            </a:r>
            <a:r>
              <a:rPr lang="fr-CA" altLang="en-US" sz="3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fr-CA" altLang="en-US" sz="3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warmer</a:t>
            </a:r>
            <a:r>
              <a:rPr lang="fr-CA" altLang="en-US" sz="3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countries for the </a:t>
            </a:r>
            <a:r>
              <a:rPr lang="fr-CA" altLang="en-US" sz="3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winter</a:t>
            </a:r>
            <a:r>
              <a:rPr lang="fr-CA" altLang="en-US" sz="3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fr-CA" altLang="en-US" sz="3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emigrate</a:t>
            </a:r>
            <a:r>
              <a:rPr lang="fr-CA" altLang="en-US" sz="3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CA" altLang="en-US" sz="3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migrate</a:t>
            </a:r>
            <a:r>
              <a:rPr lang="fr-CA" altLang="en-US" sz="3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or nitrate?</a:t>
            </a:r>
            <a:endParaRPr lang="fr-CA" altLang="en-US" sz="30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7664" y="4653136"/>
            <a:ext cx="30963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Migrate</a:t>
            </a:r>
            <a:endParaRPr lang="en-IE" sz="6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382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63688" y="901169"/>
            <a:ext cx="62738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7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44688" y="1772816"/>
            <a:ext cx="444681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collective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word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parsley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sage,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mint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thyme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40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80793" y="4819804"/>
            <a:ext cx="24482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Herbs</a:t>
            </a:r>
            <a:endParaRPr lang="en-IE" sz="6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970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35696" y="901169"/>
            <a:ext cx="62018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7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80727" y="1700808"/>
            <a:ext cx="444681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40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Milk, </a:t>
            </a:r>
            <a:r>
              <a:rPr lang="fr-CA" altLang="en-US" sz="40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cheese</a:t>
            </a:r>
            <a:r>
              <a:rPr lang="fr-CA" altLang="en-US" sz="40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butter and </a:t>
            </a:r>
            <a:r>
              <a:rPr lang="fr-CA" altLang="en-US" sz="40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yogurt</a:t>
            </a:r>
            <a:r>
              <a:rPr lang="fr-CA" altLang="en-US" sz="40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are all </a:t>
            </a:r>
            <a:r>
              <a:rPr lang="fr-CA" altLang="en-US" sz="40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40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type of </a:t>
            </a:r>
            <a:r>
              <a:rPr lang="fr-CA" altLang="en-US" sz="40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food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40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80793" y="4819804"/>
            <a:ext cx="24482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Dairy</a:t>
            </a:r>
            <a:endParaRPr lang="en-IE" sz="6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1819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27784" y="901169"/>
            <a:ext cx="54097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Science Fact #15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04186" y="1929475"/>
            <a:ext cx="49685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4800" b="1" dirty="0" smtClean="0">
                <a:solidFill>
                  <a:schemeClr val="accent6">
                    <a:lumMod val="75000"/>
                  </a:schemeClr>
                </a:solidFill>
              </a:rPr>
              <a:t>Butterflies have two main eyes, but up to 12,000 ‘compound’ eyes!</a:t>
            </a:r>
            <a:endParaRPr lang="en-US" altLang="en-US" sz="48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243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03648" y="1196075"/>
            <a:ext cx="525658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1000" b="1" dirty="0" smtClean="0">
                <a:ln w="28575">
                  <a:solidFill>
                    <a:schemeClr val="tx1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Round </a:t>
            </a:r>
            <a:r>
              <a:rPr lang="en-IE" sz="11000" b="1" dirty="0">
                <a:ln w="28575">
                  <a:solidFill>
                    <a:schemeClr val="tx1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8</a:t>
            </a:r>
            <a:r>
              <a:rPr lang="en-IE" sz="11000" b="1" dirty="0" smtClean="0">
                <a:ln w="28575">
                  <a:solidFill>
                    <a:schemeClr val="tx1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 Answers</a:t>
            </a:r>
            <a:endParaRPr lang="en-IE" sz="11000" b="1" dirty="0">
              <a:ln w="28575">
                <a:solidFill>
                  <a:schemeClr val="tx1"/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837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79712" y="901169"/>
            <a:ext cx="6057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8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1772816"/>
            <a:ext cx="4446815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en-US" sz="44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gemstone Ruby is typically what </a:t>
            </a:r>
            <a:r>
              <a:rPr lang="en-US" altLang="en-US" sz="44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colour</a:t>
            </a:r>
            <a:r>
              <a:rPr lang="en-US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altLang="en-US" sz="44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80793" y="4941168"/>
            <a:ext cx="24482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</a:t>
            </a:r>
            <a:endParaRPr lang="en-IE" sz="6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3600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7704" y="901169"/>
            <a:ext cx="61298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8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40497" y="1700808"/>
            <a:ext cx="444681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given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a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female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fox?</a:t>
            </a:r>
            <a:endParaRPr lang="fr-CA" altLang="en-US" sz="48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80793" y="4819804"/>
            <a:ext cx="24482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Vixen</a:t>
            </a:r>
            <a:endParaRPr lang="en-IE" sz="6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0988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35696" y="901169"/>
            <a:ext cx="62018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8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49760" y="1772816"/>
            <a:ext cx="444681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36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</a:t>
            </a:r>
            <a:r>
              <a:rPr lang="fr-CA" altLang="en-US" sz="36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</a:t>
            </a:r>
            <a:r>
              <a:rPr lang="fr-CA" altLang="en-US" sz="36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6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chambers</a:t>
            </a:r>
            <a:r>
              <a:rPr lang="fr-CA" altLang="en-US" sz="36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are </a:t>
            </a:r>
            <a:r>
              <a:rPr lang="fr-CA" altLang="en-US" sz="36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</a:t>
            </a:r>
            <a:r>
              <a:rPr lang="fr-CA" altLang="en-US" sz="36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</a:t>
            </a:r>
            <a:r>
              <a:rPr lang="fr-CA" altLang="en-US" sz="36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human</a:t>
            </a:r>
            <a:r>
              <a:rPr lang="fr-CA" altLang="en-US" sz="36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6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heart</a:t>
            </a:r>
            <a:r>
              <a:rPr lang="fr-CA" altLang="en-US" sz="36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2, 3 or 4?</a:t>
            </a:r>
          </a:p>
          <a:p>
            <a:endParaRPr lang="fr-CA" altLang="en-US" sz="48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80793" y="4653136"/>
            <a:ext cx="24482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IE" sz="6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0011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87824" y="901169"/>
            <a:ext cx="50496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Science Fact #1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04186" y="1929475"/>
            <a:ext cx="496855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3600" b="1" dirty="0">
                <a:solidFill>
                  <a:schemeClr val="accent6">
                    <a:lumMod val="75000"/>
                  </a:schemeClr>
                </a:solidFill>
              </a:rPr>
              <a:t>A flea can jump 130 times its own height. This would be the equivalent of a 6ft human jumping 780ft into the air!</a:t>
            </a:r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704585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19672" y="901169"/>
            <a:ext cx="64178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8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2262" y="1772816"/>
            <a:ext cx="444681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</a:t>
            </a:r>
            <a:r>
              <a:rPr lang="fr-CA" altLang="en-US" sz="32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2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stir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substance </a:t>
            </a:r>
            <a:r>
              <a:rPr lang="fr-CA" altLang="en-US" sz="32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into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water and </a:t>
            </a:r>
            <a:r>
              <a:rPr lang="fr-CA" altLang="en-US" sz="32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2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disappears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has </a:t>
            </a:r>
            <a:r>
              <a:rPr lang="fr-CA" altLang="en-US" sz="32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2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dissolved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or </a:t>
            </a:r>
            <a:r>
              <a:rPr lang="fr-CA" altLang="en-US" sz="32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evaporated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32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75656" y="4819804"/>
            <a:ext cx="31534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48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Dissolved</a:t>
            </a:r>
            <a:endParaRPr lang="en-IE" sz="48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882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91680" y="901169"/>
            <a:ext cx="63458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8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1" y="1772816"/>
            <a:ext cx="4446815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44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44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4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44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main </a:t>
            </a:r>
            <a:r>
              <a:rPr lang="fr-CA" altLang="en-US" sz="44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ingredient</a:t>
            </a:r>
            <a:r>
              <a:rPr lang="fr-CA" altLang="en-US" sz="44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meringues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44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27211" y="4221088"/>
            <a:ext cx="293738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Egg Whites</a:t>
            </a:r>
            <a:endParaRPr lang="en-IE" sz="54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1252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35696" y="901169"/>
            <a:ext cx="62018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8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1" y="1916832"/>
            <a:ext cx="444681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32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Sodium </a:t>
            </a:r>
            <a:r>
              <a:rPr lang="fr-CA" altLang="en-US" sz="32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Chloride</a:t>
            </a:r>
            <a:r>
              <a:rPr lang="fr-CA" altLang="en-US" sz="32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2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32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CA" altLang="en-US" sz="32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scientific</a:t>
            </a:r>
            <a:r>
              <a:rPr lang="fr-CA" altLang="en-US" sz="32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2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  <a:r>
              <a:rPr lang="fr-CA" altLang="en-US" sz="32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fr-CA" altLang="en-US" sz="32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32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2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common</a:t>
            </a:r>
            <a:r>
              <a:rPr lang="fr-CA" altLang="en-US" sz="32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2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kitchen</a:t>
            </a:r>
            <a:r>
              <a:rPr lang="fr-CA" altLang="en-US" sz="32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item: </a:t>
            </a:r>
            <a:r>
              <a:rPr lang="fr-CA" altLang="en-US" sz="32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flour</a:t>
            </a:r>
            <a:r>
              <a:rPr lang="fr-CA" altLang="en-US" sz="32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CA" altLang="en-US" sz="32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sugar</a:t>
            </a:r>
            <a:r>
              <a:rPr lang="fr-CA" altLang="en-US" sz="32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or </a:t>
            </a:r>
            <a:r>
              <a:rPr lang="fr-CA" altLang="en-US" sz="32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salt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32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80793" y="4819804"/>
            <a:ext cx="24482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Salt</a:t>
            </a:r>
            <a:endParaRPr lang="en-IE" sz="6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924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27784" y="901169"/>
            <a:ext cx="54097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Science Fact #16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04186" y="1929475"/>
            <a:ext cx="49685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5400" b="1" dirty="0" smtClean="0">
                <a:solidFill>
                  <a:schemeClr val="accent6">
                    <a:lumMod val="75000"/>
                  </a:schemeClr>
                </a:solidFill>
              </a:rPr>
              <a:t>A pineapple is neither a pine nor an apple but a berry!</a:t>
            </a:r>
            <a:endParaRPr lang="en-US" altLang="en-US" sz="54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718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72411" y="1628800"/>
            <a:ext cx="590465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1000" b="1" dirty="0" smtClean="0">
                <a:ln w="28575">
                  <a:solidFill>
                    <a:schemeClr val="tx1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Tie-Break Round</a:t>
            </a:r>
            <a:endParaRPr lang="en-IE" sz="11000" b="1" dirty="0">
              <a:ln w="28575">
                <a:solidFill>
                  <a:schemeClr val="tx1"/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643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35696" y="901169"/>
            <a:ext cx="62018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Tie-Break Round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78225" y="1772816"/>
            <a:ext cx="4446815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True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or false: a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Googol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large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number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</a:t>
            </a:r>
            <a:r>
              <a:rPr lang="fr-CA" altLang="en-US" sz="4400" b="1" baseline="30000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44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689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35696" y="901169"/>
            <a:ext cx="62018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Tie-Break Round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78225" y="1772816"/>
            <a:ext cx="4446815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en-US" sz="40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the human body’s largest organ: (a) lung (b) heart (c) skin (d) kidney?</a:t>
            </a:r>
          </a:p>
        </p:txBody>
      </p:sp>
    </p:spTree>
    <p:extLst>
      <p:ext uri="{BB962C8B-B14F-4D97-AF65-F5344CB8AC3E}">
        <p14:creationId xmlns:p14="http://schemas.microsoft.com/office/powerpoint/2010/main" val="4134095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35696" y="901169"/>
            <a:ext cx="62018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Tie-Break Round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78225" y="1772816"/>
            <a:ext cx="4446815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does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Entomologist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study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birds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insects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shellfish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40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877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35696" y="901169"/>
            <a:ext cx="62018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Tie-Break Round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78225" y="1772816"/>
            <a:ext cx="4446815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en-US" sz="36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“Sn” is the chemical symbol for what element: (a) sodium (b) tin (c) zinc</a:t>
            </a:r>
            <a:r>
              <a:rPr lang="en-US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altLang="en-US" sz="36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0608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35696" y="901169"/>
            <a:ext cx="62018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Tie-Break Round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78225" y="1772816"/>
            <a:ext cx="4446815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a crack in the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Earth’s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surface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spurts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boiling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water at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intervals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36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413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43608" y="2276872"/>
            <a:ext cx="525658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1000" b="1" dirty="0" smtClean="0">
                <a:ln w="28575">
                  <a:solidFill>
                    <a:schemeClr val="tx1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Round 2</a:t>
            </a:r>
            <a:endParaRPr lang="en-IE" sz="11000" b="1" dirty="0">
              <a:ln w="28575">
                <a:solidFill>
                  <a:schemeClr val="tx1"/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772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35696" y="901169"/>
            <a:ext cx="62018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Tie-Break Round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78225" y="1772816"/>
            <a:ext cx="4446815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freezes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at 0</a:t>
            </a:r>
            <a:r>
              <a:rPr lang="fr-CA" altLang="en-US" sz="4000" b="1" baseline="30000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temperature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Fahrenheit: 32</a:t>
            </a:r>
            <a:r>
              <a:rPr lang="fr-CA" altLang="en-US" sz="4000" b="1" baseline="30000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36</a:t>
            </a:r>
            <a:r>
              <a:rPr lang="fr-CA" altLang="en-US" sz="4000" b="1" baseline="30000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or 42</a:t>
            </a:r>
            <a:r>
              <a:rPr lang="fr-CA" altLang="en-US" sz="4000" b="1" baseline="30000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40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296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27784" y="901169"/>
            <a:ext cx="54097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Science Fact #17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04186" y="1929475"/>
            <a:ext cx="49685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4800" b="1" dirty="0" smtClean="0">
                <a:solidFill>
                  <a:schemeClr val="accent6">
                    <a:lumMod val="75000"/>
                  </a:schemeClr>
                </a:solidFill>
              </a:rPr>
              <a:t>A hummingbird’s heart beats 1,263 beats per minute.</a:t>
            </a:r>
            <a:endParaRPr lang="en-US" altLang="en-US" sz="48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189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99592" y="1268760"/>
            <a:ext cx="590465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1000" b="1" dirty="0" smtClean="0">
                <a:ln w="28575">
                  <a:solidFill>
                    <a:schemeClr val="tx1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Tie-Break Answers</a:t>
            </a:r>
            <a:endParaRPr lang="en-IE" sz="11000" b="1" dirty="0">
              <a:ln w="28575">
                <a:solidFill>
                  <a:schemeClr val="tx1"/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25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35696" y="901169"/>
            <a:ext cx="62018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Tie-Break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78225" y="1772816"/>
            <a:ext cx="444681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True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or false: a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Googol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large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number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</a:t>
            </a:r>
            <a:r>
              <a:rPr lang="fr-CA" altLang="en-US" sz="4000" b="1" baseline="30000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40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80793" y="4819804"/>
            <a:ext cx="24482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True</a:t>
            </a:r>
            <a:endParaRPr lang="en-IE" sz="6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0019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35696" y="901169"/>
            <a:ext cx="62018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Tie-Break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78225" y="1772816"/>
            <a:ext cx="4446815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en-US" sz="36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the human body’s largest organ: (a) lung (b) heart (c) skin (d) kidney</a:t>
            </a:r>
            <a:r>
              <a:rPr lang="en-US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altLang="en-US" sz="36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80793" y="4941168"/>
            <a:ext cx="24482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Skin</a:t>
            </a:r>
            <a:endParaRPr lang="en-IE" sz="6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5990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35696" y="901169"/>
            <a:ext cx="62018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Tie-Break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78225" y="1772816"/>
            <a:ext cx="444681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does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Entomologist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study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birds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insects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shellfish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36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19672" y="4725144"/>
            <a:ext cx="32254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Insects</a:t>
            </a:r>
            <a:endParaRPr lang="en-IE" sz="6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3964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35696" y="901169"/>
            <a:ext cx="62018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Tie-Break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78225" y="1772816"/>
            <a:ext cx="4446815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en-US" sz="36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“Sn” is the chemical symbol for what element: (a) sodium (b) tin (c) zinc</a:t>
            </a:r>
            <a:r>
              <a:rPr lang="en-US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altLang="en-US" sz="36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11758" y="4943513"/>
            <a:ext cx="20522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</a:t>
            </a:r>
            <a:endParaRPr lang="en-IE" sz="6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4371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35696" y="901169"/>
            <a:ext cx="62018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Tie-Break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78225" y="1772816"/>
            <a:ext cx="444681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32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2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CA" altLang="en-US" sz="32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a crack in the </a:t>
            </a:r>
            <a:r>
              <a:rPr lang="fr-CA" altLang="en-US" sz="32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Earth’s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surface </a:t>
            </a:r>
            <a:r>
              <a:rPr lang="fr-CA" altLang="en-US" sz="32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2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spurts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2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boiling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water at </a:t>
            </a:r>
            <a:r>
              <a:rPr lang="fr-CA" altLang="en-US" sz="32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intervals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32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59647" y="4725144"/>
            <a:ext cx="30093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Geyser</a:t>
            </a:r>
            <a:endParaRPr lang="en-IE" sz="6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0017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35696" y="901169"/>
            <a:ext cx="62018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Tie-Break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78225" y="1772816"/>
            <a:ext cx="444681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 </a:t>
            </a:r>
            <a:r>
              <a:rPr lang="fr-CA" altLang="en-US" sz="32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freezes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at 0</a:t>
            </a:r>
            <a:r>
              <a:rPr lang="fr-CA" altLang="en-US" sz="3200" b="1" baseline="30000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fr-CA" altLang="en-US" sz="32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2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2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2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temperature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Fahrenheit: 32</a:t>
            </a:r>
            <a:r>
              <a:rPr lang="fr-CA" altLang="en-US" sz="3200" b="1" baseline="30000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36</a:t>
            </a:r>
            <a:r>
              <a:rPr lang="fr-CA" altLang="en-US" sz="3200" b="1" baseline="30000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or 42</a:t>
            </a:r>
            <a:r>
              <a:rPr lang="fr-CA" altLang="en-US" sz="3200" b="1" baseline="30000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32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80793" y="4819804"/>
            <a:ext cx="24482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r>
              <a:rPr lang="en-IE" sz="6000" b="1" baseline="300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IE" sz="6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endParaRPr lang="en-IE" sz="6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695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27784" y="901169"/>
            <a:ext cx="54097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Science Fact #18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04186" y="1929475"/>
            <a:ext cx="49685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5400" b="1" dirty="0" smtClean="0">
                <a:solidFill>
                  <a:schemeClr val="accent6">
                    <a:lumMod val="75000"/>
                  </a:schemeClr>
                </a:solidFill>
              </a:rPr>
              <a:t>Jellyfish don’t have a heart, lungs or even a brain!</a:t>
            </a:r>
            <a:endParaRPr lang="en-US" altLang="en-US" sz="54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42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1169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2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48492" y="1844824"/>
            <a:ext cx="444681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1</a:t>
            </a:r>
          </a:p>
          <a:p>
            <a:r>
              <a:rPr lang="en-US" altLang="en-US" sz="40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the hair around the head of a male lion called?</a:t>
            </a:r>
          </a:p>
        </p:txBody>
      </p:sp>
    </p:spTree>
    <p:extLst>
      <p:ext uri="{BB962C8B-B14F-4D97-AF65-F5344CB8AC3E}">
        <p14:creationId xmlns:p14="http://schemas.microsoft.com/office/powerpoint/2010/main" val="132182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1560" y="908720"/>
            <a:ext cx="590465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 smtClean="0">
                <a:ln w="28575">
                  <a:solidFill>
                    <a:schemeClr val="tx1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Hope you all enjoyed the quiz!</a:t>
            </a:r>
            <a:endParaRPr lang="en-IE" sz="8800" b="1" dirty="0">
              <a:ln w="28575">
                <a:solidFill>
                  <a:schemeClr val="tx1"/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148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06488" y="1203487"/>
            <a:ext cx="425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400" b="1" dirty="0" smtClean="0">
                <a:ln w="19050">
                  <a:noFill/>
                </a:ln>
                <a:solidFill>
                  <a:srgbClr val="990033"/>
                </a:solidFill>
              </a:rPr>
              <a:t>Resources used in this file from:</a:t>
            </a:r>
            <a:endParaRPr lang="en-IE" sz="2400" b="1" dirty="0">
              <a:ln w="19050">
                <a:noFill/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pic>
        <p:nvPicPr>
          <p:cNvPr id="1026" name="Picture 2" descr="Science Demo Gu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450" y="1988840"/>
            <a:ext cx="66675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99792" y="2091382"/>
            <a:ext cx="2736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200" dirty="0" smtClean="0">
                <a:hlinkClick r:id="rId5"/>
              </a:rPr>
              <a:t>https://www.teacherspayteachers.com/Store/Science-Demo-Guy</a:t>
            </a:r>
            <a:r>
              <a:rPr lang="en-IE" sz="1200" dirty="0" smtClean="0"/>
              <a:t> </a:t>
            </a:r>
            <a:endParaRPr lang="en-IE" sz="1200" dirty="0"/>
          </a:p>
        </p:txBody>
      </p:sp>
    </p:spTree>
    <p:extLst>
      <p:ext uri="{BB962C8B-B14F-4D97-AF65-F5344CB8AC3E}">
        <p14:creationId xmlns:p14="http://schemas.microsoft.com/office/powerpoint/2010/main" val="200431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1169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2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1431718"/>
            <a:ext cx="4446815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2</a:t>
            </a:r>
          </a:p>
          <a:p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Monkey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nuts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common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nut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walnut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pecan,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peanut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almond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40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5449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1169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2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48492" y="1700808"/>
            <a:ext cx="4446815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en-US" sz="36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 the bones around your chest that protect the heart and other vital organs?</a:t>
            </a:r>
          </a:p>
        </p:txBody>
      </p:sp>
    </p:spTree>
    <p:extLst>
      <p:ext uri="{BB962C8B-B14F-4D97-AF65-F5344CB8AC3E}">
        <p14:creationId xmlns:p14="http://schemas.microsoft.com/office/powerpoint/2010/main" val="1881975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1169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2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48492" y="1928323"/>
            <a:ext cx="4446815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5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5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5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5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CA" altLang="en-US" sz="5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boiling</a:t>
            </a:r>
            <a:r>
              <a:rPr lang="fr-CA" altLang="en-US" sz="5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point of water?</a:t>
            </a:r>
            <a:endParaRPr lang="fr-CA" altLang="en-US" sz="54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7067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1169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2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343472" y="1628800"/>
            <a:ext cx="4896544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Unscramble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letters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find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 area of science:</a:t>
            </a:r>
          </a:p>
          <a:p>
            <a:pPr algn="ctr"/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HISSCPY</a:t>
            </a:r>
            <a:endParaRPr lang="fr-CA" altLang="en-US" sz="44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6917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62472" y="979395"/>
            <a:ext cx="69487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Before You Start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Ranga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23628" y="2204864"/>
            <a:ext cx="48965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400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</a:t>
            </a:r>
            <a:r>
              <a:rPr lang="fr-CA" altLang="en-US" sz="2400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sure </a:t>
            </a:r>
            <a:r>
              <a:rPr lang="fr-CA" altLang="en-US" sz="2400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lang="fr-CA" altLang="en-US" sz="2400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have </a:t>
            </a:r>
            <a:r>
              <a:rPr lang="fr-CA" altLang="en-US" sz="2400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written</a:t>
            </a:r>
            <a:r>
              <a:rPr lang="fr-CA" altLang="en-US" sz="2400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2400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lang="fr-CA" altLang="en-US" sz="2400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table/team </a:t>
            </a:r>
            <a:r>
              <a:rPr lang="fr-CA" altLang="en-US" sz="2400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number</a:t>
            </a:r>
            <a:r>
              <a:rPr lang="fr-CA" altLang="en-US" sz="2400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fr-CA" altLang="en-US" sz="2400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letter</a:t>
            </a:r>
            <a:r>
              <a:rPr lang="fr-CA" altLang="en-US" sz="2400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 </a:t>
            </a:r>
            <a:r>
              <a:rPr lang="fr-CA" altLang="en-US" sz="2400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every</a:t>
            </a:r>
            <a:r>
              <a:rPr lang="fr-CA" altLang="en-US" sz="2400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2400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answer</a:t>
            </a:r>
            <a:r>
              <a:rPr lang="fr-CA" altLang="en-US" sz="2400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2400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sheet</a:t>
            </a:r>
            <a:endParaRPr lang="fr-CA" altLang="en-US" sz="2400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400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Write the </a:t>
            </a:r>
            <a:r>
              <a:rPr lang="fr-CA" altLang="en-US" sz="2400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number</a:t>
            </a:r>
            <a:r>
              <a:rPr lang="fr-CA" altLang="en-US" sz="2400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fr-CA" altLang="en-US" sz="2400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each</a:t>
            </a:r>
            <a:r>
              <a:rPr lang="fr-CA" altLang="en-US" sz="2400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round 1-8 on </a:t>
            </a:r>
            <a:r>
              <a:rPr lang="fr-CA" altLang="en-US" sz="2400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every</a:t>
            </a:r>
            <a:r>
              <a:rPr lang="fr-CA" altLang="en-US" sz="2400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2400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answer</a:t>
            </a:r>
            <a:r>
              <a:rPr lang="fr-CA" altLang="en-US" sz="2400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2400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sheet</a:t>
            </a:r>
            <a:endParaRPr lang="fr-CA" altLang="en-US" sz="2400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400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Try</a:t>
            </a:r>
            <a:r>
              <a:rPr lang="fr-CA" altLang="en-US" sz="2400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not to </a:t>
            </a:r>
            <a:r>
              <a:rPr lang="fr-CA" altLang="en-US" sz="2400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shout</a:t>
            </a:r>
            <a:r>
              <a:rPr lang="fr-CA" altLang="en-US" sz="2400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out </a:t>
            </a:r>
            <a:r>
              <a:rPr lang="fr-CA" altLang="en-US" sz="2400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answers</a:t>
            </a:r>
            <a:endParaRPr lang="fr-CA" altLang="en-US" sz="2400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1198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1169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2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48491" y="1772816"/>
            <a:ext cx="4446815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these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0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bone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human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arm: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humerus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tibia, ulna, radius?</a:t>
            </a:r>
            <a:endParaRPr lang="fr-CA" altLang="en-US" sz="40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5985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87824" y="901169"/>
            <a:ext cx="50496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Science Fact #2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04186" y="1929475"/>
            <a:ext cx="496855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4800" b="1" dirty="0">
                <a:solidFill>
                  <a:schemeClr val="accent6">
                    <a:lumMod val="75000"/>
                  </a:schemeClr>
                </a:solidFill>
              </a:rPr>
              <a:t>The human eye blinks an average of 4,200,000 times a year!</a:t>
            </a:r>
            <a:endParaRPr lang="en-US" altLang="en-US" sz="4800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418610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31640" y="1196752"/>
            <a:ext cx="525658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1000" b="1" dirty="0" smtClean="0">
                <a:ln w="28575">
                  <a:solidFill>
                    <a:schemeClr val="tx1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Round 1 Answers</a:t>
            </a:r>
            <a:endParaRPr lang="en-IE" sz="11000" b="1" dirty="0">
              <a:ln w="28575">
                <a:solidFill>
                  <a:schemeClr val="tx1"/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961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23728" y="982367"/>
            <a:ext cx="59857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1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23628" y="1916832"/>
            <a:ext cx="489654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1</a:t>
            </a:r>
          </a:p>
          <a:p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solid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water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called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763688" y="4717599"/>
            <a:ext cx="28803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Ice</a:t>
            </a:r>
          </a:p>
        </p:txBody>
      </p:sp>
    </p:spTree>
    <p:extLst>
      <p:ext uri="{BB962C8B-B14F-4D97-AF65-F5344CB8AC3E}">
        <p14:creationId xmlns:p14="http://schemas.microsoft.com/office/powerpoint/2010/main" val="4145847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7704" y="979395"/>
            <a:ext cx="62018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1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23628" y="1916832"/>
            <a:ext cx="48965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2</a:t>
            </a:r>
          </a:p>
          <a:p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space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cannot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stand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because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 ___?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763688" y="4963820"/>
            <a:ext cx="29523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Gravity</a:t>
            </a:r>
          </a:p>
        </p:txBody>
      </p:sp>
    </p:spTree>
    <p:extLst>
      <p:ext uri="{BB962C8B-B14F-4D97-AF65-F5344CB8AC3E}">
        <p14:creationId xmlns:p14="http://schemas.microsoft.com/office/powerpoint/2010/main" val="2664638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91680" y="993253"/>
            <a:ext cx="64178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1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23628" y="1916832"/>
            <a:ext cx="489654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3</a:t>
            </a:r>
          </a:p>
          <a:p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young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a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deer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called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004898" y="4797152"/>
            <a:ext cx="2448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48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Fawn</a:t>
            </a:r>
          </a:p>
        </p:txBody>
      </p:sp>
    </p:spTree>
    <p:extLst>
      <p:ext uri="{BB962C8B-B14F-4D97-AF65-F5344CB8AC3E}">
        <p14:creationId xmlns:p14="http://schemas.microsoft.com/office/powerpoint/2010/main" val="3659326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23728" y="979394"/>
            <a:ext cx="59857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1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23628" y="1916832"/>
            <a:ext cx="48965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4</a:t>
            </a:r>
          </a:p>
          <a:p>
            <a:r>
              <a:rPr lang="fr-CA" altLang="en-US" sz="32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2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2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rub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fr-CA" altLang="en-US" sz="32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balloon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2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against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2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2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jumper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CA" altLang="en-US" sz="32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2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kind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fr-CA" altLang="en-US" sz="32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electricity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2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2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produced</a:t>
            </a:r>
            <a:endParaRPr lang="fr-CA" altLang="en-US" sz="3200" b="1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79712" y="4581128"/>
            <a:ext cx="26642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Static</a:t>
            </a:r>
          </a:p>
        </p:txBody>
      </p:sp>
    </p:spTree>
    <p:extLst>
      <p:ext uri="{BB962C8B-B14F-4D97-AF65-F5344CB8AC3E}">
        <p14:creationId xmlns:p14="http://schemas.microsoft.com/office/powerpoint/2010/main" val="3078381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73153" y="979394"/>
            <a:ext cx="59137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1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23628" y="1916832"/>
            <a:ext cx="489654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5</a:t>
            </a:r>
          </a:p>
          <a:p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planet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known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as the ‘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Planet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’?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195736" y="4720845"/>
            <a:ext cx="24482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Mars</a:t>
            </a:r>
          </a:p>
        </p:txBody>
      </p:sp>
    </p:spTree>
    <p:extLst>
      <p:ext uri="{BB962C8B-B14F-4D97-AF65-F5344CB8AC3E}">
        <p14:creationId xmlns:p14="http://schemas.microsoft.com/office/powerpoint/2010/main" val="4276311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23728" y="971482"/>
            <a:ext cx="59137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1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23628" y="1916832"/>
            <a:ext cx="489654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6</a:t>
            </a:r>
          </a:p>
          <a:p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does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term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‘nocturnal animal’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mean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979712" y="4653136"/>
            <a:ext cx="28803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40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Comes out at night</a:t>
            </a:r>
          </a:p>
        </p:txBody>
      </p:sp>
    </p:spTree>
    <p:extLst>
      <p:ext uri="{BB962C8B-B14F-4D97-AF65-F5344CB8AC3E}">
        <p14:creationId xmlns:p14="http://schemas.microsoft.com/office/powerpoint/2010/main" val="181698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87824" y="901169"/>
            <a:ext cx="50496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Science Fact #3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04186" y="1929475"/>
            <a:ext cx="4968552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4800" b="1" dirty="0">
                <a:solidFill>
                  <a:schemeClr val="accent6">
                    <a:lumMod val="75000"/>
                  </a:schemeClr>
                </a:solidFill>
              </a:rPr>
              <a:t>The world’s largest amphibian is the giant salamander. It can grow up to 5ft in length.</a:t>
            </a:r>
            <a:endParaRPr lang="en-US" altLang="en-US" sz="4800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17452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62472" y="979395"/>
            <a:ext cx="69487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Before You Start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15616" y="1916832"/>
            <a:ext cx="48965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400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</a:t>
            </a:r>
            <a:r>
              <a:rPr lang="fr-CA" altLang="en-US" sz="2400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fr-CA" altLang="en-US" sz="2400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2400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lang="fr-CA" altLang="en-US" sz="2400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team mates and </a:t>
            </a:r>
            <a:r>
              <a:rPr lang="fr-CA" altLang="en-US" sz="2400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agree</a:t>
            </a:r>
            <a:r>
              <a:rPr lang="fr-CA" altLang="en-US" sz="2400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 </a:t>
            </a:r>
            <a:r>
              <a:rPr lang="fr-CA" altLang="en-US" sz="2400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answer</a:t>
            </a:r>
            <a:r>
              <a:rPr lang="fr-CA" altLang="en-US" sz="2400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2400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before</a:t>
            </a:r>
            <a:r>
              <a:rPr lang="fr-CA" altLang="en-US" sz="2400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2400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lang="fr-CA" altLang="en-US" sz="2400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2400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write</a:t>
            </a:r>
            <a:r>
              <a:rPr lang="fr-CA" altLang="en-US" sz="2400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2400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</a:t>
            </a:r>
            <a:r>
              <a:rPr lang="fr-CA" altLang="en-US" sz="2400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down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400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Don’t</a:t>
            </a:r>
            <a:r>
              <a:rPr lang="fr-CA" altLang="en-US" sz="2400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2400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worry</a:t>
            </a:r>
            <a:r>
              <a:rPr lang="fr-CA" altLang="en-US" sz="2400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about </a:t>
            </a:r>
            <a:r>
              <a:rPr lang="fr-CA" altLang="en-US" sz="2400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spellings</a:t>
            </a:r>
            <a:r>
              <a:rPr lang="fr-CA" altLang="en-US" sz="2400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fr-CA" altLang="en-US" sz="2400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just</a:t>
            </a:r>
            <a:r>
              <a:rPr lang="fr-CA" altLang="en-US" sz="2400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fr-CA" altLang="en-US" sz="2400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lang="fr-CA" altLang="en-US" sz="2400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best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400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</a:t>
            </a:r>
            <a:r>
              <a:rPr lang="fr-CA" altLang="en-US" sz="2400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you’re</a:t>
            </a:r>
            <a:r>
              <a:rPr lang="fr-CA" altLang="en-US" sz="2400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not sure of the </a:t>
            </a:r>
            <a:r>
              <a:rPr lang="fr-CA" altLang="en-US" sz="2400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answer</a:t>
            </a:r>
            <a:r>
              <a:rPr lang="fr-CA" altLang="en-US" sz="2400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CA" altLang="en-US" sz="2400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</a:t>
            </a:r>
            <a:r>
              <a:rPr lang="fr-CA" altLang="en-US" sz="2400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2400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lang="fr-CA" altLang="en-US" sz="2400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best possible </a:t>
            </a:r>
            <a:r>
              <a:rPr lang="fr-CA" altLang="en-US" sz="2400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guess</a:t>
            </a:r>
            <a:endParaRPr lang="fr-CA" altLang="en-US" sz="2400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3517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43608" y="2276872"/>
            <a:ext cx="525658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1000" b="1" dirty="0" smtClean="0">
                <a:ln w="28575">
                  <a:solidFill>
                    <a:schemeClr val="tx1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Round 3</a:t>
            </a:r>
            <a:endParaRPr lang="en-IE" sz="11000" b="1" dirty="0">
              <a:ln w="28575">
                <a:solidFill>
                  <a:schemeClr val="tx1"/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105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1169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3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23628" y="1556792"/>
            <a:ext cx="4896544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1</a:t>
            </a:r>
          </a:p>
          <a:p>
            <a:r>
              <a:rPr lang="fr-CA" altLang="en-US" sz="5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True</a:t>
            </a:r>
            <a:r>
              <a:rPr lang="fr-CA" altLang="en-US" sz="5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or false: Light </a:t>
            </a:r>
            <a:r>
              <a:rPr lang="fr-CA" altLang="en-US" sz="5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travels</a:t>
            </a:r>
            <a:r>
              <a:rPr lang="fr-CA" altLang="en-US" sz="5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a straight line?</a:t>
            </a:r>
            <a:endParaRPr lang="fr-CA" altLang="en-US" sz="54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878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1169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3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23628" y="1556792"/>
            <a:ext cx="4896544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2</a:t>
            </a:r>
          </a:p>
          <a:p>
            <a:r>
              <a:rPr lang="fr-CA" altLang="en-US" sz="5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5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animal </a:t>
            </a:r>
            <a:r>
              <a:rPr lang="fr-CA" altLang="en-US" sz="5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does</a:t>
            </a:r>
            <a:r>
              <a:rPr lang="fr-CA" altLang="en-US" sz="5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5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pork</a:t>
            </a:r>
            <a:r>
              <a:rPr lang="fr-CA" altLang="en-US" sz="5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5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meat</a:t>
            </a:r>
            <a:r>
              <a:rPr lang="fr-CA" altLang="en-US" sz="5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come </a:t>
            </a:r>
            <a:r>
              <a:rPr lang="fr-CA" altLang="en-US" sz="5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fr-CA" altLang="en-US" sz="5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54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456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1169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3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23628" y="1556792"/>
            <a:ext cx="4896544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 the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pandemic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has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swept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across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world in 2020.</a:t>
            </a:r>
            <a:endParaRPr lang="fr-CA" altLang="en-US" sz="44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1137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1169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3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23628" y="1556792"/>
            <a:ext cx="4896544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4</a:t>
            </a:r>
          </a:p>
          <a:p>
            <a:r>
              <a:rPr lang="fr-CA" altLang="en-US" sz="5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5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5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kind</a:t>
            </a:r>
            <a:r>
              <a:rPr lang="fr-CA" altLang="en-US" sz="5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fr-CA" altLang="en-US" sz="5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  <a:r>
              <a:rPr lang="fr-CA" altLang="en-US" sz="5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5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does</a:t>
            </a:r>
            <a:r>
              <a:rPr lang="fr-CA" altLang="en-US" sz="5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CA" altLang="en-US" sz="5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sun</a:t>
            </a:r>
            <a:r>
              <a:rPr lang="fr-CA" altLang="en-US" sz="5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5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give</a:t>
            </a:r>
            <a:r>
              <a:rPr lang="fr-CA" altLang="en-US" sz="5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us?</a:t>
            </a:r>
            <a:endParaRPr lang="fr-CA" altLang="en-US" sz="54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3768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1169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3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23628" y="1556792"/>
            <a:ext cx="4896544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STEM stands for Science,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Technology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_____ and Maths.</a:t>
            </a:r>
            <a:endParaRPr lang="fr-CA" altLang="en-US" sz="44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300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1169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3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23628" y="1556792"/>
            <a:ext cx="4896544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6</a:t>
            </a:r>
          </a:p>
          <a:p>
            <a:r>
              <a:rPr lang="fr-CA" altLang="en-US" sz="3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3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area of Science </a:t>
            </a:r>
            <a:r>
              <a:rPr lang="fr-CA" altLang="en-US" sz="3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does</a:t>
            </a:r>
            <a:r>
              <a:rPr lang="fr-CA" altLang="en-US" sz="3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fr-CA" altLang="en-US" sz="3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Herpetologist</a:t>
            </a:r>
            <a:r>
              <a:rPr lang="fr-CA" altLang="en-US" sz="3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study</a:t>
            </a:r>
            <a:r>
              <a:rPr lang="fr-CA" altLang="en-US" sz="3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reptiles, </a:t>
            </a:r>
            <a:r>
              <a:rPr lang="fr-CA" altLang="en-US" sz="3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giraffes</a:t>
            </a:r>
            <a:r>
              <a:rPr lang="fr-CA" altLang="en-US" sz="3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or </a:t>
            </a:r>
            <a:r>
              <a:rPr lang="fr-CA" altLang="en-US" sz="3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butterflies</a:t>
            </a:r>
            <a:r>
              <a:rPr lang="fr-CA" altLang="en-US" sz="3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38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1378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87824" y="901169"/>
            <a:ext cx="50496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Science Fact #4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04186" y="1929475"/>
            <a:ext cx="496855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6000" b="1" dirty="0" smtClean="0">
                <a:solidFill>
                  <a:schemeClr val="accent6">
                    <a:lumMod val="75000"/>
                  </a:schemeClr>
                </a:solidFill>
              </a:rPr>
              <a:t>27% of dogs and 7% of cats snore!</a:t>
            </a:r>
            <a:endParaRPr lang="en-US" altLang="en-US" sz="6000" b="1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4030917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03648" y="1196075"/>
            <a:ext cx="525658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1000" b="1" dirty="0" smtClean="0">
                <a:ln w="28575">
                  <a:solidFill>
                    <a:schemeClr val="tx1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Round 2 Answers</a:t>
            </a:r>
            <a:endParaRPr lang="en-IE" sz="11000" b="1" dirty="0">
              <a:ln w="28575">
                <a:solidFill>
                  <a:schemeClr val="tx1"/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430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19872" y="901169"/>
            <a:ext cx="46176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48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2 Answers </a:t>
            </a:r>
            <a:endParaRPr lang="en-IE" sz="48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65344" y="1846750"/>
            <a:ext cx="4302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1</a:t>
            </a:r>
          </a:p>
          <a:p>
            <a:r>
              <a:rPr lang="en-US" altLang="en-US" sz="40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the hair around the head of a male lion called?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95736" y="4725144"/>
            <a:ext cx="24482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Mane</a:t>
            </a:r>
            <a:endParaRPr lang="en-IE" sz="6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3664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1124744"/>
            <a:ext cx="49325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Good luck!</a:t>
            </a:r>
            <a:endParaRPr lang="en-IE" sz="8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31640" y="2348880"/>
            <a:ext cx="49877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9600" b="1" dirty="0" smtClean="0">
                <a:ln w="28575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Enjoy the Quiz</a:t>
            </a:r>
            <a:endParaRPr lang="en-IE" sz="9600" b="1" dirty="0">
              <a:ln w="28575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Ranga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010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67744" y="901169"/>
            <a:ext cx="5769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2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87624" y="1916832"/>
            <a:ext cx="51845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2</a:t>
            </a:r>
          </a:p>
          <a:p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Monkey </a:t>
            </a:r>
            <a:r>
              <a:rPr lang="fr-CA" altLang="en-US" sz="32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nuts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2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fr-CA" altLang="en-US" sz="32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common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2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fr-CA" altLang="en-US" sz="32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2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nut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fr-CA" altLang="en-US" sz="32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walnut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pecan, </a:t>
            </a:r>
            <a:r>
              <a:rPr lang="fr-CA" altLang="en-US" sz="32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peanut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CA" altLang="en-US" sz="32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almond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32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63688" y="4720845"/>
            <a:ext cx="28803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Peanut</a:t>
            </a:r>
            <a:endParaRPr lang="en-IE" sz="6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7759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67744" y="901169"/>
            <a:ext cx="5769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2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48492" y="1928323"/>
            <a:ext cx="444681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en-US" sz="32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 the bones around your chest that protect the heart and other vital organs</a:t>
            </a:r>
            <a:r>
              <a:rPr lang="en-US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altLang="en-US" sz="32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07704" y="4869160"/>
            <a:ext cx="28803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Ribs</a:t>
            </a:r>
            <a:endParaRPr lang="en-IE" sz="6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6724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95736" y="901169"/>
            <a:ext cx="58417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2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48492" y="1928323"/>
            <a:ext cx="444681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boiling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point of water?</a:t>
            </a:r>
            <a:endParaRPr lang="fr-CA" altLang="en-US" sz="48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95736" y="4720845"/>
            <a:ext cx="24482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r>
              <a:rPr lang="en-IE" sz="6000" b="1" baseline="300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IE" sz="6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en-IE" sz="6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698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79712" y="901169"/>
            <a:ext cx="6057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2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343472" y="1772816"/>
            <a:ext cx="48965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Unscramble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letters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find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 area of science:</a:t>
            </a:r>
          </a:p>
          <a:p>
            <a:pPr algn="ctr"/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HISSCPY</a:t>
            </a:r>
            <a:endParaRPr lang="fr-CA" altLang="en-US" sz="40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7664" y="4720845"/>
            <a:ext cx="33005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Physics</a:t>
            </a:r>
            <a:endParaRPr lang="en-IE" sz="6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9917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19672" y="901169"/>
            <a:ext cx="64178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2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48492" y="1928323"/>
            <a:ext cx="4446815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3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</a:t>
            </a:r>
            <a:r>
              <a:rPr lang="fr-CA" altLang="en-US" sz="3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fr-CA" altLang="en-US" sz="3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these</a:t>
            </a:r>
            <a:r>
              <a:rPr lang="fr-CA" altLang="en-US" sz="3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3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4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fr-CA" altLang="en-US" sz="3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fr-CA" altLang="en-US" sz="3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bone</a:t>
            </a:r>
            <a:r>
              <a:rPr lang="fr-CA" altLang="en-US" sz="3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</a:t>
            </a:r>
            <a:r>
              <a:rPr lang="fr-CA" altLang="en-US" sz="3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human</a:t>
            </a:r>
            <a:r>
              <a:rPr lang="fr-CA" altLang="en-US" sz="3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arm: </a:t>
            </a:r>
            <a:r>
              <a:rPr lang="fr-CA" altLang="en-US" sz="3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humerus</a:t>
            </a:r>
            <a:r>
              <a:rPr lang="fr-CA" altLang="en-US" sz="3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tibia, ulna, radius?</a:t>
            </a:r>
            <a:endParaRPr lang="fr-CA" altLang="en-US" sz="34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95736" y="4941168"/>
            <a:ext cx="24482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Tibia</a:t>
            </a:r>
            <a:endParaRPr lang="en-IE" sz="6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6023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87824" y="901169"/>
            <a:ext cx="50496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Science Fact #5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04186" y="1929475"/>
            <a:ext cx="49685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4800" b="1" dirty="0" smtClean="0">
                <a:solidFill>
                  <a:schemeClr val="accent6">
                    <a:lumMod val="75000"/>
                  </a:schemeClr>
                </a:solidFill>
              </a:rPr>
              <a:t>Men are six times more likely to be struck by lightning as women.</a:t>
            </a:r>
            <a:endParaRPr lang="en-US" altLang="en-US" sz="48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921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43608" y="2276872"/>
            <a:ext cx="525658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1000" b="1" dirty="0" smtClean="0">
                <a:ln w="28575">
                  <a:solidFill>
                    <a:schemeClr val="tx1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Round 4</a:t>
            </a:r>
            <a:endParaRPr lang="en-IE" sz="11000" b="1" dirty="0">
              <a:ln w="28575">
                <a:solidFill>
                  <a:schemeClr val="tx1"/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51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1169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</a:t>
            </a:r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1431718"/>
            <a:ext cx="444681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Queen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bees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would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find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a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hive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48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6842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1169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</a:t>
            </a:r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1431718"/>
            <a:ext cx="4446815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2</a:t>
            </a:r>
          </a:p>
          <a:p>
            <a:r>
              <a:rPr lang="en-US" altLang="en-US" sz="36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animal that feeds on plants is called (a) carnivore (b) herbivore (c) omnivore?</a:t>
            </a:r>
          </a:p>
        </p:txBody>
      </p:sp>
    </p:spTree>
    <p:extLst>
      <p:ext uri="{BB962C8B-B14F-4D97-AF65-F5344CB8AC3E}">
        <p14:creationId xmlns:p14="http://schemas.microsoft.com/office/powerpoint/2010/main" val="1768734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1169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</a:t>
            </a:r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1431718"/>
            <a:ext cx="4446815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part of a plant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holds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plant in the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ground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soaks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up water and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nutrients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ground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36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0060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67644" y="1124744"/>
            <a:ext cx="46085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All Ready?</a:t>
            </a:r>
            <a:endParaRPr lang="en-IE" sz="8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84412" y="2492896"/>
            <a:ext cx="40583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9600" b="1" dirty="0" smtClean="0">
                <a:ln w="28575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Let’s</a:t>
            </a:r>
          </a:p>
          <a:p>
            <a:pPr algn="ctr"/>
            <a:r>
              <a:rPr lang="en-IE" sz="9600" b="1" dirty="0" smtClean="0">
                <a:ln w="28575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Go!</a:t>
            </a:r>
            <a:endParaRPr lang="en-IE" sz="9600" b="1" dirty="0">
              <a:ln w="28575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Ranga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83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1169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</a:t>
            </a:r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1431718"/>
            <a:ext cx="4446815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4</a:t>
            </a:r>
          </a:p>
          <a:p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given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a room/building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where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scientist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works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40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7862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1169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</a:t>
            </a:r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1431718"/>
            <a:ext cx="4446815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Light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enters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eye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through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pupil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lens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or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retina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44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282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1169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</a:t>
            </a:r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1431718"/>
            <a:ext cx="444681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6</a:t>
            </a:r>
          </a:p>
          <a:p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first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letter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 the top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left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line of a computer keyboard?</a:t>
            </a:r>
            <a:endParaRPr lang="fr-CA" altLang="en-US" sz="44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3741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87824" y="901169"/>
            <a:ext cx="50496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Science Fact #6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04186" y="1929475"/>
            <a:ext cx="49685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4800" b="1" dirty="0" smtClean="0">
                <a:solidFill>
                  <a:schemeClr val="accent6">
                    <a:lumMod val="75000"/>
                  </a:schemeClr>
                </a:solidFill>
              </a:rPr>
              <a:t>75% of wild birds die before reaching six months old.</a:t>
            </a:r>
            <a:endParaRPr lang="en-US" altLang="en-US" sz="48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038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03648" y="1196075"/>
            <a:ext cx="525658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1000" b="1" dirty="0" smtClean="0">
                <a:ln w="28575">
                  <a:solidFill>
                    <a:schemeClr val="tx1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Round </a:t>
            </a:r>
            <a:r>
              <a:rPr lang="en-IE" sz="11000" b="1" dirty="0">
                <a:ln w="28575">
                  <a:solidFill>
                    <a:schemeClr val="tx1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3</a:t>
            </a:r>
            <a:r>
              <a:rPr lang="en-IE" sz="11000" b="1" dirty="0" smtClean="0">
                <a:ln w="28575">
                  <a:solidFill>
                    <a:schemeClr val="tx1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 Answers</a:t>
            </a:r>
            <a:endParaRPr lang="en-IE" sz="11000" b="1" dirty="0">
              <a:ln w="28575">
                <a:solidFill>
                  <a:schemeClr val="tx1"/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384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51720" y="901169"/>
            <a:ext cx="59857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3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23628" y="1916832"/>
            <a:ext cx="4896544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1</a:t>
            </a:r>
          </a:p>
          <a:p>
            <a:r>
              <a:rPr lang="fr-CA" altLang="en-US" sz="44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True</a:t>
            </a:r>
            <a:r>
              <a:rPr lang="fr-CA" altLang="en-US" sz="44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or false: Light </a:t>
            </a:r>
            <a:r>
              <a:rPr lang="fr-CA" altLang="en-US" sz="44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travels</a:t>
            </a:r>
            <a:r>
              <a:rPr lang="fr-CA" altLang="en-US" sz="44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a straight line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44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95736" y="4797152"/>
            <a:ext cx="24482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True</a:t>
            </a:r>
            <a:endParaRPr lang="en-IE" sz="6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0892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91680" y="901169"/>
            <a:ext cx="63458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3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23628" y="1844824"/>
            <a:ext cx="4896544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2</a:t>
            </a:r>
          </a:p>
          <a:p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animal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does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pork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meat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come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44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95736" y="4797152"/>
            <a:ext cx="24482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Pig</a:t>
            </a:r>
            <a:endParaRPr lang="en-IE" sz="6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9281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63688" y="901169"/>
            <a:ext cx="62738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3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23628" y="1844824"/>
            <a:ext cx="48965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 the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pandemic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has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swept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across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world in 2020.</a:t>
            </a:r>
            <a:endParaRPr lang="fr-CA" altLang="en-US" sz="40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63688" y="4725144"/>
            <a:ext cx="3240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36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Coronavirus/Covid-19</a:t>
            </a:r>
            <a:endParaRPr lang="en-IE" sz="36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6749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79712" y="901169"/>
            <a:ext cx="6057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3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23628" y="1844757"/>
            <a:ext cx="489654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4</a:t>
            </a:r>
          </a:p>
          <a:p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kind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does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sun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give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us?</a:t>
            </a:r>
            <a:endParaRPr lang="fr-CA" altLang="en-US" sz="48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95736" y="4653136"/>
            <a:ext cx="24482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Solar</a:t>
            </a:r>
            <a:endParaRPr lang="en-IE" sz="6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7717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75656" y="901169"/>
            <a:ext cx="65618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3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23628" y="1823907"/>
            <a:ext cx="48965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STEM stands for Science,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Technology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_____ and Maths.</a:t>
            </a:r>
            <a:endParaRPr lang="fr-CA" altLang="en-US" sz="40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03648" y="4850001"/>
            <a:ext cx="34563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Engineering</a:t>
            </a:r>
            <a:endParaRPr lang="en-IE" sz="44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795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43608" y="2276872"/>
            <a:ext cx="525658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1000" b="1" dirty="0" smtClean="0">
                <a:ln w="28575">
                  <a:solidFill>
                    <a:schemeClr val="tx1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Round 1</a:t>
            </a:r>
            <a:endParaRPr lang="en-IE" sz="11000" b="1" dirty="0">
              <a:ln w="28575">
                <a:solidFill>
                  <a:schemeClr val="tx1"/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Ranga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272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23728" y="901169"/>
            <a:ext cx="59137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3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23628" y="1916832"/>
            <a:ext cx="489654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6</a:t>
            </a:r>
          </a:p>
          <a:p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area of Science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does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Herpetologist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study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reptiles,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giraffes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butterflies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36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1680" y="4717599"/>
            <a:ext cx="3168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Reptiles</a:t>
            </a:r>
            <a:endParaRPr lang="en-IE" sz="54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1432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87824" y="901169"/>
            <a:ext cx="50496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Science Fact #7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04186" y="1929475"/>
            <a:ext cx="49685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5400" b="1" dirty="0" smtClean="0">
                <a:solidFill>
                  <a:schemeClr val="accent6">
                    <a:lumMod val="75000"/>
                  </a:schemeClr>
                </a:solidFill>
              </a:rPr>
              <a:t>All babies are </a:t>
            </a:r>
            <a:r>
              <a:rPr lang="en-US" altLang="en-US" sz="5400" b="1" dirty="0" err="1" smtClean="0">
                <a:solidFill>
                  <a:schemeClr val="accent6">
                    <a:lumMod val="75000"/>
                  </a:schemeClr>
                </a:solidFill>
              </a:rPr>
              <a:t>colour</a:t>
            </a:r>
            <a:r>
              <a:rPr lang="en-US" altLang="en-US" sz="5400" b="1" dirty="0" smtClean="0">
                <a:solidFill>
                  <a:schemeClr val="accent6">
                    <a:lumMod val="75000"/>
                  </a:schemeClr>
                </a:solidFill>
              </a:rPr>
              <a:t> blind when they are born.</a:t>
            </a:r>
            <a:endParaRPr lang="en-US" altLang="en-US" sz="54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1475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43608" y="2276872"/>
            <a:ext cx="525658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1000" b="1" dirty="0" smtClean="0">
                <a:ln w="28575">
                  <a:solidFill>
                    <a:schemeClr val="tx1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Round 5</a:t>
            </a:r>
            <a:endParaRPr lang="en-IE" sz="11000" b="1" dirty="0">
              <a:ln w="28575">
                <a:solidFill>
                  <a:schemeClr val="tx1"/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193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1169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5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1431718"/>
            <a:ext cx="444681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48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</a:t>
            </a:r>
            <a:r>
              <a:rPr lang="fr-CA" altLang="en-US" sz="48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</a:t>
            </a:r>
            <a:r>
              <a:rPr lang="fr-CA" altLang="en-US" sz="48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8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colours</a:t>
            </a:r>
            <a:r>
              <a:rPr lang="fr-CA" altLang="en-US" sz="48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are </a:t>
            </a:r>
            <a:r>
              <a:rPr lang="fr-CA" altLang="en-US" sz="48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</a:t>
            </a:r>
            <a:r>
              <a:rPr lang="fr-CA" altLang="en-US" sz="48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a </a:t>
            </a:r>
            <a:r>
              <a:rPr lang="fr-CA" altLang="en-US" sz="48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rainbow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48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863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1169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5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1431718"/>
            <a:ext cx="4446815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2</a:t>
            </a:r>
          </a:p>
          <a:p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carrots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grow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above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ground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or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below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ground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44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2930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1169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5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1431718"/>
            <a:ext cx="4446815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a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material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allows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electricity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pass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through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conductor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or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insulator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36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208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1169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5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80659" y="1700808"/>
            <a:ext cx="4446815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4</a:t>
            </a:r>
          </a:p>
          <a:p>
            <a:r>
              <a:rPr lang="fr-CA" altLang="en-US" sz="5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5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type of </a:t>
            </a:r>
            <a:r>
              <a:rPr lang="fr-CA" altLang="en-US" sz="5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insect</a:t>
            </a:r>
            <a:r>
              <a:rPr lang="fr-CA" altLang="en-US" sz="5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5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5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fr-CA" altLang="en-US" sz="5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bluebottle</a:t>
            </a:r>
            <a:r>
              <a:rPr lang="fr-CA" altLang="en-US" sz="5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54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978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1169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5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1431718"/>
            <a:ext cx="4446815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‘Fe’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chemical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symbol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element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iron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copper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zinc?</a:t>
            </a:r>
            <a:endParaRPr lang="fr-CA" altLang="en-US" sz="40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7056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1169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5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331640" y="1628800"/>
            <a:ext cx="468052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6</a:t>
            </a:r>
          </a:p>
          <a:p>
            <a:r>
              <a:rPr lang="fr-CA" altLang="en-US" sz="5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5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5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does</a:t>
            </a:r>
            <a:r>
              <a:rPr lang="fr-CA" altLang="en-US" sz="5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fr-CA" altLang="en-US" sz="5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Meteorologist</a:t>
            </a:r>
            <a:r>
              <a:rPr lang="fr-CA" altLang="en-US" sz="5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5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study</a:t>
            </a:r>
            <a:r>
              <a:rPr lang="fr-CA" altLang="en-US" sz="5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54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262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87824" y="901169"/>
            <a:ext cx="50496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Science Fact #8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04186" y="1929475"/>
            <a:ext cx="496855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6000" b="1" dirty="0" smtClean="0">
                <a:solidFill>
                  <a:schemeClr val="accent6">
                    <a:lumMod val="75000"/>
                  </a:schemeClr>
                </a:solidFill>
              </a:rPr>
              <a:t>Chickens are made up of 75% water.</a:t>
            </a:r>
            <a:endParaRPr lang="en-US" altLang="en-US" sz="60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34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1169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1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23628" y="1556792"/>
            <a:ext cx="4896544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1</a:t>
            </a:r>
          </a:p>
          <a:p>
            <a:r>
              <a:rPr lang="fr-CA" altLang="en-US" sz="5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5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5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5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CA" altLang="en-US" sz="5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solid</a:t>
            </a:r>
            <a:r>
              <a:rPr lang="fr-CA" altLang="en-US" sz="5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5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</a:t>
            </a:r>
            <a:r>
              <a:rPr lang="fr-CA" altLang="en-US" sz="5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water </a:t>
            </a:r>
            <a:r>
              <a:rPr lang="fr-CA" altLang="en-US" sz="5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called</a:t>
            </a:r>
            <a:r>
              <a:rPr lang="fr-CA" altLang="en-US" sz="5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54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4647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03648" y="1196075"/>
            <a:ext cx="525658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1000" b="1" dirty="0" smtClean="0">
                <a:ln w="28575">
                  <a:solidFill>
                    <a:schemeClr val="tx1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Round 4 Answers</a:t>
            </a:r>
            <a:endParaRPr lang="en-IE" sz="11000" b="1" dirty="0">
              <a:ln w="28575">
                <a:solidFill>
                  <a:schemeClr val="tx1"/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942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67744" y="901169"/>
            <a:ext cx="5769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4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1916832"/>
            <a:ext cx="4446815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Queen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bees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would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find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a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hive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40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95736" y="4653136"/>
            <a:ext cx="24482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  <a:endParaRPr lang="en-IE" sz="6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577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79712" y="901169"/>
            <a:ext cx="6057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4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1772816"/>
            <a:ext cx="4446815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2</a:t>
            </a:r>
          </a:p>
          <a:p>
            <a:r>
              <a:rPr lang="en-US" altLang="en-US" sz="36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animal that feeds on plants is called (a) carnivore (b) herbivore (c) omnivore</a:t>
            </a:r>
            <a:r>
              <a:rPr lang="en-US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altLang="en-US" sz="36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7664" y="4941168"/>
            <a:ext cx="3240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48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Herbivore</a:t>
            </a:r>
            <a:endParaRPr lang="en-IE" sz="48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4358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7664" y="901169"/>
            <a:ext cx="64898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4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1890493"/>
            <a:ext cx="444681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32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32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part of a plant </a:t>
            </a:r>
            <a:r>
              <a:rPr lang="fr-CA" altLang="en-US" sz="32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holds</a:t>
            </a:r>
            <a:r>
              <a:rPr lang="fr-CA" altLang="en-US" sz="32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plant in the </a:t>
            </a:r>
            <a:r>
              <a:rPr lang="fr-CA" altLang="en-US" sz="32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ground</a:t>
            </a:r>
            <a:r>
              <a:rPr lang="fr-CA" altLang="en-US" sz="32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fr-CA" altLang="en-US" sz="32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soaks</a:t>
            </a:r>
            <a:r>
              <a:rPr lang="fr-CA" altLang="en-US" sz="32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up water and </a:t>
            </a:r>
            <a:r>
              <a:rPr lang="fr-CA" altLang="en-US" sz="32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nutrients</a:t>
            </a:r>
            <a:r>
              <a:rPr lang="fr-CA" altLang="en-US" sz="32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2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fr-CA" altLang="en-US" sz="32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CA" altLang="en-US" sz="32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ground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32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95736" y="4937481"/>
            <a:ext cx="24482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Roots</a:t>
            </a:r>
            <a:endParaRPr lang="en-IE" sz="6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3229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7704" y="901169"/>
            <a:ext cx="61298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4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47123" y="1916832"/>
            <a:ext cx="483454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4</a:t>
            </a:r>
          </a:p>
          <a:p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given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a room/building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where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scientist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works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36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75656" y="4653136"/>
            <a:ext cx="33123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Laboratory/Lab</a:t>
            </a:r>
            <a:endParaRPr lang="en-IE" sz="44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8771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7704" y="901169"/>
            <a:ext cx="61298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4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77346" y="1700808"/>
            <a:ext cx="4446815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44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Light </a:t>
            </a:r>
            <a:r>
              <a:rPr lang="fr-CA" altLang="en-US" sz="44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enters</a:t>
            </a:r>
            <a:r>
              <a:rPr lang="fr-CA" altLang="en-US" sz="44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CA" altLang="en-US" sz="44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eye</a:t>
            </a:r>
            <a:r>
              <a:rPr lang="fr-CA" altLang="en-US" sz="44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4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through</a:t>
            </a:r>
            <a:r>
              <a:rPr lang="fr-CA" altLang="en-US" sz="44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fr-CA" altLang="en-US" sz="44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pupil</a:t>
            </a:r>
            <a:r>
              <a:rPr lang="fr-CA" altLang="en-US" sz="44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CA" altLang="en-US" sz="44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lens</a:t>
            </a:r>
            <a:r>
              <a:rPr lang="fr-CA" altLang="en-US" sz="44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or </a:t>
            </a:r>
            <a:r>
              <a:rPr lang="fr-CA" altLang="en-US" sz="44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retina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44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95736" y="4869160"/>
            <a:ext cx="24482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Pupil</a:t>
            </a:r>
            <a:endParaRPr lang="en-IE" sz="6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0530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95736" y="901169"/>
            <a:ext cx="58417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4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89787" y="1772816"/>
            <a:ext cx="475252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6</a:t>
            </a:r>
          </a:p>
          <a:p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first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letter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 the top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left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line of a computer keyboard?</a:t>
            </a:r>
            <a:endParaRPr lang="fr-CA" altLang="en-US" sz="36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95736" y="4653136"/>
            <a:ext cx="24482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IE" sz="6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9605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87824" y="901169"/>
            <a:ext cx="50496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Science Fact #9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04186" y="1929475"/>
            <a:ext cx="49685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5400" b="1" dirty="0" smtClean="0">
                <a:solidFill>
                  <a:schemeClr val="accent6">
                    <a:lumMod val="75000"/>
                  </a:schemeClr>
                </a:solidFill>
              </a:rPr>
              <a:t>One out of every four million lobsters are blue.</a:t>
            </a:r>
            <a:endParaRPr lang="en-US" altLang="en-US" sz="54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218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43608" y="2276872"/>
            <a:ext cx="525658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1000" b="1" dirty="0" smtClean="0">
                <a:ln w="28575">
                  <a:solidFill>
                    <a:schemeClr val="tx1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Round 6</a:t>
            </a:r>
            <a:endParaRPr lang="en-IE" sz="11000" b="1" dirty="0">
              <a:ln w="28575">
                <a:solidFill>
                  <a:schemeClr val="tx1"/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318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1169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</a:t>
            </a:r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6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1431718"/>
            <a:ext cx="4446815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en-US" sz="40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Trees that lose their leaves in winter are called (a) coniferous (b) </a:t>
            </a:r>
            <a:r>
              <a:rPr lang="en-US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deciduous</a:t>
            </a:r>
            <a:endParaRPr lang="en-US" altLang="en-US" sz="40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9566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15027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1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23628" y="1456461"/>
            <a:ext cx="4896544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2</a:t>
            </a:r>
          </a:p>
          <a:p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space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cannot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stand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because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 ___?</a:t>
            </a:r>
            <a:endParaRPr lang="fr-CA" altLang="en-US" sz="48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0117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1169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</a:t>
            </a:r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6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1431718"/>
            <a:ext cx="4446815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2</a:t>
            </a:r>
          </a:p>
          <a:p>
            <a:r>
              <a:rPr lang="en-US" altLang="en-US" sz="36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the name of NASA’s most famous space telescope: (a) Hubble (b) Bubble (c) </a:t>
            </a:r>
            <a:r>
              <a:rPr lang="en-US" altLang="en-US" sz="36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Trubble</a:t>
            </a:r>
            <a:r>
              <a:rPr lang="en-US" altLang="en-US" sz="36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369087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1169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</a:t>
            </a:r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6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1431718"/>
            <a:ext cx="475252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animal, (‘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Iora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Rua’ as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Gaeilge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known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its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bushy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tail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fr-CA" altLang="en-US" sz="44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8123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1169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</a:t>
            </a:r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6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1431718"/>
            <a:ext cx="444681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4</a:t>
            </a:r>
          </a:p>
          <a:p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Sound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travels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in: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clouds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tunes or </a:t>
            </a:r>
            <a:r>
              <a:rPr lang="fr-CA" altLang="en-US" sz="48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waves</a:t>
            </a:r>
            <a:r>
              <a:rPr lang="fr-CA" altLang="en-US" sz="48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48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4433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1169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</a:t>
            </a:r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6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1431718"/>
            <a:ext cx="4446815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Lemons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oranges, limes and grapefruit are all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types of fruit?</a:t>
            </a:r>
            <a:endParaRPr lang="fr-CA" altLang="en-US" sz="40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753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1169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</a:t>
            </a:r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6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1431718"/>
            <a:ext cx="4446815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6</a:t>
            </a:r>
          </a:p>
          <a:p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Unscramble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letters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find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the place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where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plants and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animals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live:</a:t>
            </a:r>
          </a:p>
          <a:p>
            <a:pPr algn="ctr"/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BITATAH</a:t>
            </a:r>
            <a:endParaRPr lang="fr-CA" altLang="en-US" sz="36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7397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27784" y="901169"/>
            <a:ext cx="54097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Science Fact #10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04186" y="1929475"/>
            <a:ext cx="496855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4400" b="1" dirty="0" smtClean="0">
                <a:solidFill>
                  <a:schemeClr val="accent6">
                    <a:lumMod val="75000"/>
                  </a:schemeClr>
                </a:solidFill>
              </a:rPr>
              <a:t>Buzz Aldrin was the second man on the moon. His mother’s maiden name was Moon!</a:t>
            </a:r>
            <a:endParaRPr lang="en-US" altLang="en-US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699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03648" y="1196075"/>
            <a:ext cx="525658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1000" b="1" dirty="0" smtClean="0">
                <a:ln w="28575">
                  <a:solidFill>
                    <a:schemeClr val="tx1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Round 5 Answers</a:t>
            </a:r>
            <a:endParaRPr lang="en-IE" sz="11000" b="1" dirty="0">
              <a:ln w="28575">
                <a:solidFill>
                  <a:schemeClr val="tx1"/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74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95736" y="901169"/>
            <a:ext cx="58417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5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35494" y="1772816"/>
            <a:ext cx="4446815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colours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are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a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rainbow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44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84106" y="4941168"/>
            <a:ext cx="24482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en-IE" sz="6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9424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79712" y="901169"/>
            <a:ext cx="6057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5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75655" y="1916832"/>
            <a:ext cx="4446815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2</a:t>
            </a:r>
          </a:p>
          <a:p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carrots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grow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above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ground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or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below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0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ground</a:t>
            </a:r>
            <a:r>
              <a:rPr lang="fr-CA" altLang="en-US" sz="40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40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95736" y="4653136"/>
            <a:ext cx="24482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Below</a:t>
            </a:r>
            <a:endParaRPr lang="en-IE" sz="6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2553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91680" y="901169"/>
            <a:ext cx="63458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5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96464" y="1907018"/>
            <a:ext cx="444681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32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a </a:t>
            </a:r>
            <a:r>
              <a:rPr lang="fr-CA" altLang="en-US" sz="32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material</a:t>
            </a:r>
            <a:r>
              <a:rPr lang="fr-CA" altLang="en-US" sz="32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2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allows</a:t>
            </a:r>
            <a:r>
              <a:rPr lang="fr-CA" altLang="en-US" sz="32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2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electricity</a:t>
            </a:r>
            <a:r>
              <a:rPr lang="fr-CA" altLang="en-US" sz="32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fr-CA" altLang="en-US" sz="32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pass</a:t>
            </a:r>
            <a:r>
              <a:rPr lang="fr-CA" altLang="en-US" sz="32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2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through</a:t>
            </a:r>
            <a:r>
              <a:rPr lang="fr-CA" altLang="en-US" sz="32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2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</a:t>
            </a:r>
            <a:r>
              <a:rPr lang="fr-CA" altLang="en-US" sz="32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CA" altLang="en-US" sz="32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32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2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</a:t>
            </a:r>
            <a:r>
              <a:rPr lang="fr-CA" altLang="en-US" sz="32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fr-CA" altLang="en-US" sz="32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conductor</a:t>
            </a:r>
            <a:r>
              <a:rPr lang="fr-CA" altLang="en-US" sz="32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or </a:t>
            </a:r>
            <a:r>
              <a:rPr lang="fr-CA" altLang="en-US" sz="3200" b="1" dirty="0" err="1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insulator</a:t>
            </a:r>
            <a:r>
              <a:rPr lang="fr-CA" altLang="en-US" sz="32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32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03648" y="4869160"/>
            <a:ext cx="3384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48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Conductor</a:t>
            </a:r>
            <a:endParaRPr lang="en-IE" sz="48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715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48064" y="979394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1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23628" y="1628800"/>
            <a:ext cx="4896544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3</a:t>
            </a:r>
          </a:p>
          <a:p>
            <a:r>
              <a:rPr lang="fr-CA" altLang="en-US" sz="5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5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5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5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CA" altLang="en-US" sz="5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young</a:t>
            </a:r>
            <a:r>
              <a:rPr lang="fr-CA" altLang="en-US" sz="5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a </a:t>
            </a:r>
            <a:r>
              <a:rPr lang="fr-CA" altLang="en-US" sz="5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deer</a:t>
            </a:r>
            <a:r>
              <a:rPr lang="fr-CA" altLang="en-US" sz="5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5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called</a:t>
            </a:r>
            <a:r>
              <a:rPr lang="fr-CA" altLang="en-US" sz="5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54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6865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19672" y="901169"/>
            <a:ext cx="64178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5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80659" y="1844824"/>
            <a:ext cx="4446815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4</a:t>
            </a:r>
          </a:p>
          <a:p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type of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insect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bluebottle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44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95736" y="4653136"/>
            <a:ext cx="24482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Fly</a:t>
            </a:r>
            <a:endParaRPr lang="en-IE" sz="6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2678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79712" y="901169"/>
            <a:ext cx="6057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5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1" y="1700808"/>
            <a:ext cx="444681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‘Fe’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chemical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symbol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element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iron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copper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zinc?</a:t>
            </a:r>
            <a:endParaRPr lang="fr-CA" altLang="en-US" sz="36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95736" y="4653136"/>
            <a:ext cx="24482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Iron</a:t>
            </a:r>
            <a:endParaRPr lang="en-IE" sz="6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807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91680" y="901169"/>
            <a:ext cx="63458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5 Answers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rgbClr val="99003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331640" y="1844824"/>
            <a:ext cx="468052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6</a:t>
            </a:r>
          </a:p>
          <a:p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does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Meteorologist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study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44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55304" y="4460925"/>
            <a:ext cx="33843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Weather</a:t>
            </a:r>
            <a:endParaRPr lang="en-IE" sz="6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760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27784" y="901169"/>
            <a:ext cx="54097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Science Fact #11</a:t>
            </a:r>
            <a:endParaRPr lang="en-IE" sz="6000" b="1" dirty="0">
              <a:ln w="19050">
                <a:solidFill>
                  <a:schemeClr val="tx1"/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04186" y="1929475"/>
            <a:ext cx="49685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4800" b="1" dirty="0" smtClean="0">
                <a:solidFill>
                  <a:schemeClr val="accent6">
                    <a:lumMod val="75000"/>
                  </a:schemeClr>
                </a:solidFill>
              </a:rPr>
              <a:t>You can get 400 Quarter Pounder burgers from one cow!</a:t>
            </a:r>
            <a:endParaRPr lang="en-US" altLang="en-US" sz="48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091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43608" y="2276872"/>
            <a:ext cx="525658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1000" b="1" dirty="0" smtClean="0">
                <a:ln w="28575">
                  <a:solidFill>
                    <a:schemeClr val="tx1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Round 7</a:t>
            </a:r>
            <a:endParaRPr lang="en-IE" sz="11000" b="1" dirty="0">
              <a:ln w="28575">
                <a:solidFill>
                  <a:schemeClr val="tx1"/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532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1169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</a:t>
            </a:r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7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1431718"/>
            <a:ext cx="4446815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True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or false: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wood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shavings are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attracted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by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magnets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44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795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1169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</a:t>
            </a:r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7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1431718"/>
            <a:ext cx="444681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en-US" sz="48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a shark a fish or a mammal?</a:t>
            </a:r>
          </a:p>
        </p:txBody>
      </p:sp>
    </p:spTree>
    <p:extLst>
      <p:ext uri="{BB962C8B-B14F-4D97-AF65-F5344CB8AC3E}">
        <p14:creationId xmlns:p14="http://schemas.microsoft.com/office/powerpoint/2010/main" val="2553237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1169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</a:t>
            </a:r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7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1431718"/>
            <a:ext cx="4446815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en-US" sz="3600" b="1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Nimbus, Cumulus and Stratus are all types of what: (a) mountains (b) rivers (c) clouds (d) </a:t>
            </a:r>
            <a:r>
              <a:rPr lang="en-US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trees?</a:t>
            </a:r>
            <a:endParaRPr lang="en-US" altLang="en-US" sz="36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549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1169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</a:t>
            </a:r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7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1431718"/>
            <a:ext cx="4446815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given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birds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fly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warmer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countries for the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winter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emigrate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CA" altLang="en-US" sz="36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migrate</a:t>
            </a:r>
            <a:r>
              <a:rPr lang="fr-CA" altLang="en-US" sz="36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or nitrate?</a:t>
            </a:r>
            <a:endParaRPr lang="fr-CA" altLang="en-US" sz="36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2356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901169"/>
            <a:ext cx="2961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E" sz="6000" b="1" dirty="0" smtClean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Round </a:t>
            </a:r>
            <a:r>
              <a:rPr lang="en-IE" sz="6000" b="1" dirty="0">
                <a:ln w="19050">
                  <a:solidFill>
                    <a:schemeClr val="tx1"/>
                  </a:solidFill>
                </a:ln>
                <a:solidFill>
                  <a:srgbClr val="990033"/>
                </a:solidFill>
              </a:rPr>
              <a:t>7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79712" y="6495147"/>
            <a:ext cx="3384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 smtClean="0">
                <a:latin typeface="Sassoon" panose="02000503040000090004" pitchFamily="2" charset="0"/>
              </a:rPr>
              <a:t>© Seomra </a:t>
            </a:r>
            <a:r>
              <a:rPr lang="en-IE" sz="1000" b="1" dirty="0" err="1" smtClean="0">
                <a:latin typeface="Sassoon" panose="02000503040000090004" pitchFamily="2" charset="0"/>
              </a:rPr>
              <a:t>Ranga</a:t>
            </a:r>
            <a:r>
              <a:rPr lang="en-IE" sz="1000" b="1" dirty="0" smtClean="0">
                <a:latin typeface="Sassoon" panose="02000503040000090004" pitchFamily="2" charset="0"/>
              </a:rPr>
              <a:t> 2020 www.seomraranga.com</a:t>
            </a:r>
            <a:endParaRPr lang="en-IE" sz="1000" b="1" dirty="0">
              <a:latin typeface="Sassoon" panose="02000503040000090004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25960" cy="487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1431718"/>
            <a:ext cx="444681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altLang="en-US" sz="3200" b="1" u="sng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</a:t>
            </a:r>
            <a:r>
              <a:rPr lang="fr-CA" altLang="en-US" sz="3200" b="1" u="sng" dirty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fr-CA" altLang="en-US" sz="3200" b="1" u="sng" dirty="0" smtClean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collective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word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parsley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sage,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mint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fr-CA" altLang="en-US" sz="4400" b="1" dirty="0" err="1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thyme</a:t>
            </a:r>
            <a:r>
              <a:rPr lang="fr-CA" altLang="en-US" sz="4400" b="1" dirty="0" smtClean="0">
                <a:solidFill>
                  <a:srgbClr val="9900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fr-CA" altLang="en-US" sz="4400" b="1" dirty="0">
              <a:solidFill>
                <a:srgbClr val="990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8373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938</TotalTime>
  <Words>3259</Words>
  <Application>Microsoft Office PowerPoint</Application>
  <PresentationFormat>On-screen Show (4:3)</PresentationFormat>
  <Paragraphs>604</Paragraphs>
  <Slides>151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151</vt:i4>
      </vt:variant>
    </vt:vector>
  </HeadingPairs>
  <TitlesOfParts>
    <vt:vector size="15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Damien</dc:creator>
  <cp:lastModifiedBy>Damien</cp:lastModifiedBy>
  <cp:revision>57</cp:revision>
  <dcterms:created xsi:type="dcterms:W3CDTF">2020-10-30T19:43:08Z</dcterms:created>
  <dcterms:modified xsi:type="dcterms:W3CDTF">2020-11-08T13:44:49Z</dcterms:modified>
</cp:coreProperties>
</file>