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81" r:id="rId3"/>
    <p:sldId id="257" r:id="rId4"/>
    <p:sldId id="277" r:id="rId5"/>
    <p:sldId id="273" r:id="rId6"/>
    <p:sldId id="278" r:id="rId7"/>
    <p:sldId id="280" r:id="rId8"/>
    <p:sldId id="282" r:id="rId9"/>
    <p:sldId id="258" r:id="rId10"/>
    <p:sldId id="261" r:id="rId11"/>
    <p:sldId id="271" r:id="rId12"/>
    <p:sldId id="276" r:id="rId13"/>
    <p:sldId id="267" r:id="rId14"/>
    <p:sldId id="266" r:id="rId15"/>
    <p:sldId id="260" r:id="rId16"/>
    <p:sldId id="268" r:id="rId17"/>
    <p:sldId id="259" r:id="rId18"/>
    <p:sldId id="275" r:id="rId19"/>
    <p:sldId id="285" r:id="rId20"/>
    <p:sldId id="262" r:id="rId21"/>
    <p:sldId id="263" r:id="rId22"/>
    <p:sldId id="264" r:id="rId23"/>
    <p:sldId id="269" r:id="rId24"/>
    <p:sldId id="270" r:id="rId25"/>
    <p:sldId id="272" r:id="rId26"/>
    <p:sldId id="274" r:id="rId27"/>
    <p:sldId id="286" r:id="rId28"/>
    <p:sldId id="283" r:id="rId29"/>
    <p:sldId id="284" r:id="rId30"/>
    <p:sldId id="265" r:id="rId3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7" d="100"/>
          <a:sy n="87" d="100"/>
        </p:scale>
        <p:origin x="-1464" y="-84"/>
      </p:cViewPr>
      <p:guideLst>
        <p:guide orient="horz" pos="2160"/>
        <p:guide pos="2880"/>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IE"/>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IE"/>
          </a:p>
        </p:txBody>
      </p:sp>
      <p:sp>
        <p:nvSpPr>
          <p:cNvPr id="4" name="Date Placeholder 3"/>
          <p:cNvSpPr>
            <a:spLocks noGrp="1"/>
          </p:cNvSpPr>
          <p:nvPr>
            <p:ph type="dt" sz="half" idx="10"/>
          </p:nvPr>
        </p:nvSpPr>
        <p:spPr/>
        <p:txBody>
          <a:bodyPr/>
          <a:lstStyle/>
          <a:p>
            <a:fld id="{09CE4498-E57B-49B0-8A65-85A668D53AC5}" type="datetimeFigureOut">
              <a:rPr lang="en-IE" smtClean="0"/>
              <a:t>09/03/2020</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9B6778C4-F307-470C-8645-3F3D617DD567}" type="slidenum">
              <a:rPr lang="en-IE" smtClean="0"/>
              <a:t>‹#›</a:t>
            </a:fld>
            <a:endParaRPr lang="en-IE"/>
          </a:p>
        </p:txBody>
      </p:sp>
    </p:spTree>
    <p:extLst>
      <p:ext uri="{BB962C8B-B14F-4D97-AF65-F5344CB8AC3E}">
        <p14:creationId xmlns:p14="http://schemas.microsoft.com/office/powerpoint/2010/main" val="4092420812"/>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E"/>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Date Placeholder 3"/>
          <p:cNvSpPr>
            <a:spLocks noGrp="1"/>
          </p:cNvSpPr>
          <p:nvPr>
            <p:ph type="dt" sz="half" idx="10"/>
          </p:nvPr>
        </p:nvSpPr>
        <p:spPr/>
        <p:txBody>
          <a:bodyPr/>
          <a:lstStyle/>
          <a:p>
            <a:fld id="{09CE4498-E57B-49B0-8A65-85A668D53AC5}" type="datetimeFigureOut">
              <a:rPr lang="en-IE" smtClean="0"/>
              <a:t>09/03/2020</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9B6778C4-F307-470C-8645-3F3D617DD567}" type="slidenum">
              <a:rPr lang="en-IE" smtClean="0"/>
              <a:t>‹#›</a:t>
            </a:fld>
            <a:endParaRPr lang="en-IE"/>
          </a:p>
        </p:txBody>
      </p:sp>
    </p:spTree>
    <p:extLst>
      <p:ext uri="{BB962C8B-B14F-4D97-AF65-F5344CB8AC3E}">
        <p14:creationId xmlns:p14="http://schemas.microsoft.com/office/powerpoint/2010/main" val="2952735049"/>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IE"/>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Date Placeholder 3"/>
          <p:cNvSpPr>
            <a:spLocks noGrp="1"/>
          </p:cNvSpPr>
          <p:nvPr>
            <p:ph type="dt" sz="half" idx="10"/>
          </p:nvPr>
        </p:nvSpPr>
        <p:spPr/>
        <p:txBody>
          <a:bodyPr/>
          <a:lstStyle/>
          <a:p>
            <a:fld id="{09CE4498-E57B-49B0-8A65-85A668D53AC5}" type="datetimeFigureOut">
              <a:rPr lang="en-IE" smtClean="0"/>
              <a:t>09/03/2020</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9B6778C4-F307-470C-8645-3F3D617DD567}" type="slidenum">
              <a:rPr lang="en-IE" smtClean="0"/>
              <a:t>‹#›</a:t>
            </a:fld>
            <a:endParaRPr lang="en-IE"/>
          </a:p>
        </p:txBody>
      </p:sp>
    </p:spTree>
    <p:extLst>
      <p:ext uri="{BB962C8B-B14F-4D97-AF65-F5344CB8AC3E}">
        <p14:creationId xmlns:p14="http://schemas.microsoft.com/office/powerpoint/2010/main" val="656792908"/>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E"/>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Date Placeholder 3"/>
          <p:cNvSpPr>
            <a:spLocks noGrp="1"/>
          </p:cNvSpPr>
          <p:nvPr>
            <p:ph type="dt" sz="half" idx="10"/>
          </p:nvPr>
        </p:nvSpPr>
        <p:spPr/>
        <p:txBody>
          <a:bodyPr/>
          <a:lstStyle/>
          <a:p>
            <a:fld id="{09CE4498-E57B-49B0-8A65-85A668D53AC5}" type="datetimeFigureOut">
              <a:rPr lang="en-IE" smtClean="0"/>
              <a:t>09/03/2020</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9B6778C4-F307-470C-8645-3F3D617DD567}" type="slidenum">
              <a:rPr lang="en-IE" smtClean="0"/>
              <a:t>‹#›</a:t>
            </a:fld>
            <a:endParaRPr lang="en-IE"/>
          </a:p>
        </p:txBody>
      </p:sp>
    </p:spTree>
    <p:extLst>
      <p:ext uri="{BB962C8B-B14F-4D97-AF65-F5344CB8AC3E}">
        <p14:creationId xmlns:p14="http://schemas.microsoft.com/office/powerpoint/2010/main" val="4148024796"/>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IE"/>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9CE4498-E57B-49B0-8A65-85A668D53AC5}" type="datetimeFigureOut">
              <a:rPr lang="en-IE" smtClean="0"/>
              <a:t>09/03/2020</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9B6778C4-F307-470C-8645-3F3D617DD567}" type="slidenum">
              <a:rPr lang="en-IE" smtClean="0"/>
              <a:t>‹#›</a:t>
            </a:fld>
            <a:endParaRPr lang="en-IE"/>
          </a:p>
        </p:txBody>
      </p:sp>
    </p:spTree>
    <p:extLst>
      <p:ext uri="{BB962C8B-B14F-4D97-AF65-F5344CB8AC3E}">
        <p14:creationId xmlns:p14="http://schemas.microsoft.com/office/powerpoint/2010/main" val="1946956157"/>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E"/>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5" name="Date Placeholder 4"/>
          <p:cNvSpPr>
            <a:spLocks noGrp="1"/>
          </p:cNvSpPr>
          <p:nvPr>
            <p:ph type="dt" sz="half" idx="10"/>
          </p:nvPr>
        </p:nvSpPr>
        <p:spPr/>
        <p:txBody>
          <a:bodyPr/>
          <a:lstStyle/>
          <a:p>
            <a:fld id="{09CE4498-E57B-49B0-8A65-85A668D53AC5}" type="datetimeFigureOut">
              <a:rPr lang="en-IE" smtClean="0"/>
              <a:t>09/03/2020</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9B6778C4-F307-470C-8645-3F3D617DD567}" type="slidenum">
              <a:rPr lang="en-IE" smtClean="0"/>
              <a:t>‹#›</a:t>
            </a:fld>
            <a:endParaRPr lang="en-IE"/>
          </a:p>
        </p:txBody>
      </p:sp>
    </p:spTree>
    <p:extLst>
      <p:ext uri="{BB962C8B-B14F-4D97-AF65-F5344CB8AC3E}">
        <p14:creationId xmlns:p14="http://schemas.microsoft.com/office/powerpoint/2010/main" val="617890377"/>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IE"/>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7" name="Date Placeholder 6"/>
          <p:cNvSpPr>
            <a:spLocks noGrp="1"/>
          </p:cNvSpPr>
          <p:nvPr>
            <p:ph type="dt" sz="half" idx="10"/>
          </p:nvPr>
        </p:nvSpPr>
        <p:spPr/>
        <p:txBody>
          <a:bodyPr/>
          <a:lstStyle/>
          <a:p>
            <a:fld id="{09CE4498-E57B-49B0-8A65-85A668D53AC5}" type="datetimeFigureOut">
              <a:rPr lang="en-IE" smtClean="0"/>
              <a:t>09/03/2020</a:t>
            </a:fld>
            <a:endParaRPr lang="en-IE"/>
          </a:p>
        </p:txBody>
      </p:sp>
      <p:sp>
        <p:nvSpPr>
          <p:cNvPr id="8" name="Footer Placeholder 7"/>
          <p:cNvSpPr>
            <a:spLocks noGrp="1"/>
          </p:cNvSpPr>
          <p:nvPr>
            <p:ph type="ftr" sz="quarter" idx="11"/>
          </p:nvPr>
        </p:nvSpPr>
        <p:spPr/>
        <p:txBody>
          <a:bodyPr/>
          <a:lstStyle/>
          <a:p>
            <a:endParaRPr lang="en-IE"/>
          </a:p>
        </p:txBody>
      </p:sp>
      <p:sp>
        <p:nvSpPr>
          <p:cNvPr id="9" name="Slide Number Placeholder 8"/>
          <p:cNvSpPr>
            <a:spLocks noGrp="1"/>
          </p:cNvSpPr>
          <p:nvPr>
            <p:ph type="sldNum" sz="quarter" idx="12"/>
          </p:nvPr>
        </p:nvSpPr>
        <p:spPr/>
        <p:txBody>
          <a:bodyPr/>
          <a:lstStyle/>
          <a:p>
            <a:fld id="{9B6778C4-F307-470C-8645-3F3D617DD567}" type="slidenum">
              <a:rPr lang="en-IE" smtClean="0"/>
              <a:t>‹#›</a:t>
            </a:fld>
            <a:endParaRPr lang="en-IE"/>
          </a:p>
        </p:txBody>
      </p:sp>
    </p:spTree>
    <p:extLst>
      <p:ext uri="{BB962C8B-B14F-4D97-AF65-F5344CB8AC3E}">
        <p14:creationId xmlns:p14="http://schemas.microsoft.com/office/powerpoint/2010/main" val="1397125500"/>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E"/>
          </a:p>
        </p:txBody>
      </p:sp>
      <p:sp>
        <p:nvSpPr>
          <p:cNvPr id="3" name="Date Placeholder 2"/>
          <p:cNvSpPr>
            <a:spLocks noGrp="1"/>
          </p:cNvSpPr>
          <p:nvPr>
            <p:ph type="dt" sz="half" idx="10"/>
          </p:nvPr>
        </p:nvSpPr>
        <p:spPr/>
        <p:txBody>
          <a:bodyPr/>
          <a:lstStyle/>
          <a:p>
            <a:fld id="{09CE4498-E57B-49B0-8A65-85A668D53AC5}" type="datetimeFigureOut">
              <a:rPr lang="en-IE" smtClean="0"/>
              <a:t>09/03/2020</a:t>
            </a:fld>
            <a:endParaRPr lang="en-IE"/>
          </a:p>
        </p:txBody>
      </p:sp>
      <p:sp>
        <p:nvSpPr>
          <p:cNvPr id="4" name="Footer Placeholder 3"/>
          <p:cNvSpPr>
            <a:spLocks noGrp="1"/>
          </p:cNvSpPr>
          <p:nvPr>
            <p:ph type="ftr" sz="quarter" idx="11"/>
          </p:nvPr>
        </p:nvSpPr>
        <p:spPr/>
        <p:txBody>
          <a:bodyPr/>
          <a:lstStyle/>
          <a:p>
            <a:endParaRPr lang="en-IE"/>
          </a:p>
        </p:txBody>
      </p:sp>
      <p:sp>
        <p:nvSpPr>
          <p:cNvPr id="5" name="Slide Number Placeholder 4"/>
          <p:cNvSpPr>
            <a:spLocks noGrp="1"/>
          </p:cNvSpPr>
          <p:nvPr>
            <p:ph type="sldNum" sz="quarter" idx="12"/>
          </p:nvPr>
        </p:nvSpPr>
        <p:spPr/>
        <p:txBody>
          <a:bodyPr/>
          <a:lstStyle/>
          <a:p>
            <a:fld id="{9B6778C4-F307-470C-8645-3F3D617DD567}" type="slidenum">
              <a:rPr lang="en-IE" smtClean="0"/>
              <a:t>‹#›</a:t>
            </a:fld>
            <a:endParaRPr lang="en-IE"/>
          </a:p>
        </p:txBody>
      </p:sp>
    </p:spTree>
    <p:extLst>
      <p:ext uri="{BB962C8B-B14F-4D97-AF65-F5344CB8AC3E}">
        <p14:creationId xmlns:p14="http://schemas.microsoft.com/office/powerpoint/2010/main" val="1943565891"/>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9CE4498-E57B-49B0-8A65-85A668D53AC5}" type="datetimeFigureOut">
              <a:rPr lang="en-IE" smtClean="0"/>
              <a:t>09/03/2020</a:t>
            </a:fld>
            <a:endParaRPr lang="en-IE"/>
          </a:p>
        </p:txBody>
      </p:sp>
      <p:sp>
        <p:nvSpPr>
          <p:cNvPr id="3" name="Footer Placeholder 2"/>
          <p:cNvSpPr>
            <a:spLocks noGrp="1"/>
          </p:cNvSpPr>
          <p:nvPr>
            <p:ph type="ftr" sz="quarter" idx="11"/>
          </p:nvPr>
        </p:nvSpPr>
        <p:spPr/>
        <p:txBody>
          <a:bodyPr/>
          <a:lstStyle/>
          <a:p>
            <a:endParaRPr lang="en-IE"/>
          </a:p>
        </p:txBody>
      </p:sp>
      <p:sp>
        <p:nvSpPr>
          <p:cNvPr id="4" name="Slide Number Placeholder 3"/>
          <p:cNvSpPr>
            <a:spLocks noGrp="1"/>
          </p:cNvSpPr>
          <p:nvPr>
            <p:ph type="sldNum" sz="quarter" idx="12"/>
          </p:nvPr>
        </p:nvSpPr>
        <p:spPr/>
        <p:txBody>
          <a:bodyPr/>
          <a:lstStyle/>
          <a:p>
            <a:fld id="{9B6778C4-F307-470C-8645-3F3D617DD567}" type="slidenum">
              <a:rPr lang="en-IE" smtClean="0"/>
              <a:t>‹#›</a:t>
            </a:fld>
            <a:endParaRPr lang="en-IE"/>
          </a:p>
        </p:txBody>
      </p:sp>
    </p:spTree>
    <p:extLst>
      <p:ext uri="{BB962C8B-B14F-4D97-AF65-F5344CB8AC3E}">
        <p14:creationId xmlns:p14="http://schemas.microsoft.com/office/powerpoint/2010/main" val="1495925347"/>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IE"/>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9CE4498-E57B-49B0-8A65-85A668D53AC5}" type="datetimeFigureOut">
              <a:rPr lang="en-IE" smtClean="0"/>
              <a:t>09/03/2020</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9B6778C4-F307-470C-8645-3F3D617DD567}" type="slidenum">
              <a:rPr lang="en-IE" smtClean="0"/>
              <a:t>‹#›</a:t>
            </a:fld>
            <a:endParaRPr lang="en-IE"/>
          </a:p>
        </p:txBody>
      </p:sp>
    </p:spTree>
    <p:extLst>
      <p:ext uri="{BB962C8B-B14F-4D97-AF65-F5344CB8AC3E}">
        <p14:creationId xmlns:p14="http://schemas.microsoft.com/office/powerpoint/2010/main" val="1698051671"/>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IE"/>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E"/>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9CE4498-E57B-49B0-8A65-85A668D53AC5}" type="datetimeFigureOut">
              <a:rPr lang="en-IE" smtClean="0"/>
              <a:t>09/03/2020</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9B6778C4-F307-470C-8645-3F3D617DD567}" type="slidenum">
              <a:rPr lang="en-IE" smtClean="0"/>
              <a:t>‹#›</a:t>
            </a:fld>
            <a:endParaRPr lang="en-IE"/>
          </a:p>
        </p:txBody>
      </p:sp>
    </p:spTree>
    <p:extLst>
      <p:ext uri="{BB962C8B-B14F-4D97-AF65-F5344CB8AC3E}">
        <p14:creationId xmlns:p14="http://schemas.microsoft.com/office/powerpoint/2010/main" val="3626652662"/>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IE"/>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CE4498-E57B-49B0-8A65-85A668D53AC5}" type="datetimeFigureOut">
              <a:rPr lang="en-IE" smtClean="0"/>
              <a:t>09/03/2020</a:t>
            </a:fld>
            <a:endParaRPr lang="en-IE"/>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E"/>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6778C4-F307-470C-8645-3F3D617DD567}" type="slidenum">
              <a:rPr lang="en-IE" smtClean="0"/>
              <a:t>‹#›</a:t>
            </a:fld>
            <a:endParaRPr lang="en-IE"/>
          </a:p>
        </p:txBody>
      </p:sp>
    </p:spTree>
    <p:extLst>
      <p:ext uri="{BB962C8B-B14F-4D97-AF65-F5344CB8AC3E}">
        <p14:creationId xmlns:p14="http://schemas.microsoft.com/office/powerpoint/2010/main" val="16341228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7.xml"/><Relationship Id="rId5" Type="http://schemas.openxmlformats.org/officeDocument/2006/relationships/image" Target="../media/image3.jpeg"/><Relationship Id="rId4" Type="http://schemas.openxmlformats.org/officeDocument/2006/relationships/hyperlink" Target="https://depositphotos.com/"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9000"/>
            <a:lum/>
          </a:blip>
          <a:srcRect/>
          <a:stretch>
            <a:fillRect t="-9000" b="-9000"/>
          </a:stretch>
        </a:blipFill>
        <a:effectLst/>
      </p:bgPr>
    </p:bg>
    <p:spTree>
      <p:nvGrpSpPr>
        <p:cNvPr id="1" name=""/>
        <p:cNvGrpSpPr/>
        <p:nvPr/>
      </p:nvGrpSpPr>
      <p:grpSpPr>
        <a:xfrm>
          <a:off x="0" y="0"/>
          <a:ext cx="0" cy="0"/>
          <a:chOff x="0" y="0"/>
          <a:chExt cx="0" cy="0"/>
        </a:xfrm>
      </p:grpSpPr>
      <p:sp>
        <p:nvSpPr>
          <p:cNvPr id="4" name="Rectangle 3"/>
          <p:cNvSpPr/>
          <p:nvPr/>
        </p:nvSpPr>
        <p:spPr>
          <a:xfrm>
            <a:off x="0" y="0"/>
            <a:ext cx="9144000" cy="476672"/>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5" name="Rectangle 4"/>
          <p:cNvSpPr/>
          <p:nvPr/>
        </p:nvSpPr>
        <p:spPr>
          <a:xfrm>
            <a:off x="0" y="6381328"/>
            <a:ext cx="9144000" cy="476672"/>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6" name="Rectangle 5"/>
          <p:cNvSpPr/>
          <p:nvPr/>
        </p:nvSpPr>
        <p:spPr>
          <a:xfrm rot="16200000">
            <a:off x="-2911491" y="3353206"/>
            <a:ext cx="6299653" cy="476672"/>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7" name="Rectangle 6"/>
          <p:cNvSpPr/>
          <p:nvPr/>
        </p:nvSpPr>
        <p:spPr>
          <a:xfrm rot="16200000">
            <a:off x="5755837" y="3250028"/>
            <a:ext cx="6299653" cy="476672"/>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8" name="Text Box 2"/>
          <p:cNvSpPr txBox="1"/>
          <p:nvPr/>
        </p:nvSpPr>
        <p:spPr>
          <a:xfrm>
            <a:off x="3707904" y="6514366"/>
            <a:ext cx="3102645" cy="247650"/>
          </a:xfrm>
          <a:prstGeom prst="rect">
            <a:avLst/>
          </a:prstGeom>
          <a:solidFill>
            <a:schemeClr val="lt1">
              <a:alpha val="0"/>
            </a:schemeClr>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15000"/>
              </a:lnSpc>
              <a:spcAft>
                <a:spcPts val="1000"/>
              </a:spcAft>
            </a:pPr>
            <a:r>
              <a:rPr lang="en-IE" sz="1000" b="1" dirty="0">
                <a:solidFill>
                  <a:schemeClr val="bg1"/>
                </a:solidFill>
                <a:effectLst/>
                <a:latin typeface="Sassoon"/>
                <a:ea typeface="Calibri"/>
                <a:cs typeface="Times New Roman"/>
              </a:rPr>
              <a:t>© Seomra Ranga </a:t>
            </a:r>
            <a:r>
              <a:rPr lang="en-IE" sz="1000" b="1" dirty="0" smtClean="0">
                <a:solidFill>
                  <a:schemeClr val="bg1"/>
                </a:solidFill>
                <a:effectLst/>
                <a:latin typeface="Sassoon"/>
                <a:ea typeface="Calibri"/>
                <a:cs typeface="Times New Roman"/>
              </a:rPr>
              <a:t>2020 </a:t>
            </a:r>
            <a:r>
              <a:rPr lang="en-IE" sz="1000" b="1" dirty="0">
                <a:solidFill>
                  <a:schemeClr val="bg1"/>
                </a:solidFill>
                <a:effectLst/>
                <a:latin typeface="Sassoon"/>
                <a:ea typeface="Calibri"/>
                <a:cs typeface="Times New Roman"/>
              </a:rPr>
              <a:t>www.seomraranga.com</a:t>
            </a:r>
            <a:endParaRPr lang="en-IE" sz="1100" dirty="0">
              <a:solidFill>
                <a:schemeClr val="bg1"/>
              </a:solidFill>
              <a:effectLst/>
              <a:ea typeface="Calibri"/>
              <a:cs typeface="Times New Roman"/>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46249" y="6465715"/>
            <a:ext cx="1361655" cy="344952"/>
          </a:xfrm>
          <a:prstGeom prst="rect">
            <a:avLst/>
          </a:prstGeom>
        </p:spPr>
      </p:pic>
      <p:sp>
        <p:nvSpPr>
          <p:cNvPr id="10" name="TextBox 9"/>
          <p:cNvSpPr txBox="1"/>
          <p:nvPr/>
        </p:nvSpPr>
        <p:spPr>
          <a:xfrm>
            <a:off x="755576" y="2492896"/>
            <a:ext cx="7776864" cy="1785104"/>
          </a:xfrm>
          <a:prstGeom prst="rect">
            <a:avLst/>
          </a:prstGeom>
          <a:noFill/>
        </p:spPr>
        <p:txBody>
          <a:bodyPr wrap="square" rtlCol="0">
            <a:spAutoFit/>
          </a:bodyPr>
          <a:lstStyle/>
          <a:p>
            <a:pPr algn="ctr"/>
            <a:r>
              <a:rPr lang="en-IE" sz="11000" b="1" dirty="0" smtClean="0">
                <a:ln w="28575">
                  <a:solidFill>
                    <a:schemeClr val="accent6">
                      <a:lumMod val="50000"/>
                    </a:schemeClr>
                  </a:solidFill>
                </a:ln>
              </a:rPr>
              <a:t>Coronavirus</a:t>
            </a:r>
            <a:endParaRPr lang="en-IE" sz="11000" b="1" dirty="0">
              <a:ln w="28575">
                <a:solidFill>
                  <a:schemeClr val="accent6">
                    <a:lumMod val="50000"/>
                  </a:schemeClr>
                </a:solidFill>
              </a:ln>
            </a:endParaRPr>
          </a:p>
        </p:txBody>
      </p:sp>
      <p:sp>
        <p:nvSpPr>
          <p:cNvPr id="11" name="TextBox 10"/>
          <p:cNvSpPr txBox="1"/>
          <p:nvPr/>
        </p:nvSpPr>
        <p:spPr>
          <a:xfrm>
            <a:off x="3203848" y="4278000"/>
            <a:ext cx="5112568" cy="1938992"/>
          </a:xfrm>
          <a:prstGeom prst="rect">
            <a:avLst/>
          </a:prstGeom>
          <a:noFill/>
        </p:spPr>
        <p:txBody>
          <a:bodyPr wrap="square" rtlCol="0">
            <a:spAutoFit/>
          </a:bodyPr>
          <a:lstStyle/>
          <a:p>
            <a:pPr algn="r"/>
            <a:r>
              <a:rPr lang="en-IE" sz="4000" b="1" dirty="0" smtClean="0"/>
              <a:t>What is it?</a:t>
            </a:r>
          </a:p>
          <a:p>
            <a:pPr algn="r"/>
            <a:r>
              <a:rPr lang="en-IE" sz="4000" b="1" dirty="0"/>
              <a:t>a</a:t>
            </a:r>
            <a:r>
              <a:rPr lang="en-IE" sz="4000" b="1" dirty="0" smtClean="0"/>
              <a:t>nd</a:t>
            </a:r>
          </a:p>
          <a:p>
            <a:pPr algn="r"/>
            <a:r>
              <a:rPr lang="en-IE" sz="4000" b="1" dirty="0" smtClean="0"/>
              <a:t>A Glossary of Terms</a:t>
            </a:r>
            <a:endParaRPr lang="en-IE" sz="4000" b="1" dirty="0"/>
          </a:p>
        </p:txBody>
      </p:sp>
    </p:spTree>
    <p:extLst>
      <p:ext uri="{BB962C8B-B14F-4D97-AF65-F5344CB8AC3E}">
        <p14:creationId xmlns:p14="http://schemas.microsoft.com/office/powerpoint/2010/main" val="4289728725"/>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9000"/>
            <a:lum/>
          </a:blip>
          <a:srcRect/>
          <a:stretch>
            <a:fillRect t="-9000" b="-9000"/>
          </a:stretch>
        </a:blipFill>
        <a:effectLst/>
      </p:bgPr>
    </p:bg>
    <p:spTree>
      <p:nvGrpSpPr>
        <p:cNvPr id="1" name=""/>
        <p:cNvGrpSpPr/>
        <p:nvPr/>
      </p:nvGrpSpPr>
      <p:grpSpPr>
        <a:xfrm>
          <a:off x="0" y="0"/>
          <a:ext cx="0" cy="0"/>
          <a:chOff x="0" y="0"/>
          <a:chExt cx="0" cy="0"/>
        </a:xfrm>
      </p:grpSpPr>
      <p:sp>
        <p:nvSpPr>
          <p:cNvPr id="4" name="Rectangle 3"/>
          <p:cNvSpPr/>
          <p:nvPr/>
        </p:nvSpPr>
        <p:spPr>
          <a:xfrm>
            <a:off x="0" y="0"/>
            <a:ext cx="9144000" cy="476672"/>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5" name="Rectangle 4"/>
          <p:cNvSpPr/>
          <p:nvPr/>
        </p:nvSpPr>
        <p:spPr>
          <a:xfrm>
            <a:off x="0" y="6381328"/>
            <a:ext cx="9144000" cy="476672"/>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6" name="Rectangle 5"/>
          <p:cNvSpPr/>
          <p:nvPr/>
        </p:nvSpPr>
        <p:spPr>
          <a:xfrm rot="16200000">
            <a:off x="-2911491" y="3353206"/>
            <a:ext cx="6299653" cy="476672"/>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7" name="Rectangle 6"/>
          <p:cNvSpPr/>
          <p:nvPr/>
        </p:nvSpPr>
        <p:spPr>
          <a:xfrm rot="16200000">
            <a:off x="5755837" y="3250028"/>
            <a:ext cx="6299653" cy="476672"/>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8" name="Text Box 2"/>
          <p:cNvSpPr txBox="1"/>
          <p:nvPr/>
        </p:nvSpPr>
        <p:spPr>
          <a:xfrm>
            <a:off x="3707904" y="6514366"/>
            <a:ext cx="3102645" cy="247650"/>
          </a:xfrm>
          <a:prstGeom prst="rect">
            <a:avLst/>
          </a:prstGeom>
          <a:solidFill>
            <a:schemeClr val="lt1">
              <a:alpha val="0"/>
            </a:schemeClr>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15000"/>
              </a:lnSpc>
              <a:spcAft>
                <a:spcPts val="1000"/>
              </a:spcAft>
            </a:pPr>
            <a:r>
              <a:rPr lang="en-IE" sz="1000" b="1" dirty="0">
                <a:solidFill>
                  <a:schemeClr val="bg1"/>
                </a:solidFill>
                <a:effectLst/>
                <a:latin typeface="Sassoon"/>
                <a:ea typeface="Calibri"/>
                <a:cs typeface="Times New Roman"/>
              </a:rPr>
              <a:t>© Seomra Ranga </a:t>
            </a:r>
            <a:r>
              <a:rPr lang="en-IE" sz="1000" b="1" dirty="0" smtClean="0">
                <a:solidFill>
                  <a:schemeClr val="bg1"/>
                </a:solidFill>
                <a:effectLst/>
                <a:latin typeface="Sassoon"/>
                <a:ea typeface="Calibri"/>
                <a:cs typeface="Times New Roman"/>
              </a:rPr>
              <a:t>2020 </a:t>
            </a:r>
            <a:r>
              <a:rPr lang="en-IE" sz="1000" b="1" dirty="0">
                <a:solidFill>
                  <a:schemeClr val="bg1"/>
                </a:solidFill>
                <a:effectLst/>
                <a:latin typeface="Sassoon"/>
                <a:ea typeface="Calibri"/>
                <a:cs typeface="Times New Roman"/>
              </a:rPr>
              <a:t>www.seomraranga.com</a:t>
            </a:r>
            <a:endParaRPr lang="en-IE" sz="1100" dirty="0">
              <a:solidFill>
                <a:schemeClr val="bg1"/>
              </a:solidFill>
              <a:effectLst/>
              <a:ea typeface="Calibri"/>
              <a:cs typeface="Times New Roman"/>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46249" y="6465715"/>
            <a:ext cx="1361655" cy="344952"/>
          </a:xfrm>
          <a:prstGeom prst="rect">
            <a:avLst/>
          </a:prstGeom>
        </p:spPr>
      </p:pic>
      <p:sp>
        <p:nvSpPr>
          <p:cNvPr id="10" name="TextBox 9"/>
          <p:cNvSpPr txBox="1"/>
          <p:nvPr/>
        </p:nvSpPr>
        <p:spPr>
          <a:xfrm>
            <a:off x="6603369" y="-99517"/>
            <a:ext cx="2520280" cy="584775"/>
          </a:xfrm>
          <a:prstGeom prst="rect">
            <a:avLst/>
          </a:prstGeom>
          <a:noFill/>
        </p:spPr>
        <p:txBody>
          <a:bodyPr wrap="square" rtlCol="0">
            <a:spAutoFit/>
          </a:bodyPr>
          <a:lstStyle/>
          <a:p>
            <a:pPr algn="ctr"/>
            <a:r>
              <a:rPr lang="en-IE" sz="3200" b="1" dirty="0" smtClean="0">
                <a:ln w="9525">
                  <a:solidFill>
                    <a:schemeClr val="tx1"/>
                  </a:solidFill>
                </a:ln>
                <a:solidFill>
                  <a:schemeClr val="bg1"/>
                </a:solidFill>
              </a:rPr>
              <a:t>Coronavirus</a:t>
            </a:r>
            <a:endParaRPr lang="en-IE" sz="3200" b="1" dirty="0">
              <a:ln w="9525">
                <a:solidFill>
                  <a:schemeClr val="tx1"/>
                </a:solidFill>
              </a:ln>
              <a:solidFill>
                <a:schemeClr val="bg1"/>
              </a:solidFill>
            </a:endParaRPr>
          </a:p>
        </p:txBody>
      </p:sp>
      <p:sp>
        <p:nvSpPr>
          <p:cNvPr id="11" name="TextBox 10"/>
          <p:cNvSpPr txBox="1"/>
          <p:nvPr/>
        </p:nvSpPr>
        <p:spPr>
          <a:xfrm>
            <a:off x="683568" y="496211"/>
            <a:ext cx="7776864" cy="769441"/>
          </a:xfrm>
          <a:prstGeom prst="rect">
            <a:avLst/>
          </a:prstGeom>
          <a:noFill/>
        </p:spPr>
        <p:txBody>
          <a:bodyPr wrap="square" rtlCol="0">
            <a:spAutoFit/>
          </a:bodyPr>
          <a:lstStyle/>
          <a:p>
            <a:r>
              <a:rPr lang="en-IE" sz="4400" b="1" dirty="0" smtClean="0">
                <a:ln w="12700">
                  <a:solidFill>
                    <a:schemeClr val="accent6">
                      <a:lumMod val="50000"/>
                    </a:schemeClr>
                  </a:solidFill>
                </a:ln>
              </a:rPr>
              <a:t>Outbreak</a:t>
            </a:r>
            <a:endParaRPr lang="en-IE" sz="4400" b="1" dirty="0">
              <a:ln w="12700">
                <a:solidFill>
                  <a:schemeClr val="accent6">
                    <a:lumMod val="50000"/>
                  </a:schemeClr>
                </a:solidFill>
              </a:ln>
            </a:endParaRPr>
          </a:p>
        </p:txBody>
      </p:sp>
      <p:sp>
        <p:nvSpPr>
          <p:cNvPr id="2" name="TextBox 1"/>
          <p:cNvSpPr txBox="1"/>
          <p:nvPr/>
        </p:nvSpPr>
        <p:spPr>
          <a:xfrm>
            <a:off x="755576" y="1628800"/>
            <a:ext cx="7704856" cy="4832092"/>
          </a:xfrm>
          <a:prstGeom prst="rect">
            <a:avLst/>
          </a:prstGeom>
          <a:noFill/>
        </p:spPr>
        <p:txBody>
          <a:bodyPr wrap="square" rtlCol="0">
            <a:spAutoFit/>
          </a:bodyPr>
          <a:lstStyle/>
          <a:p>
            <a:r>
              <a:rPr lang="en-IE" sz="4400" dirty="0" smtClean="0"/>
              <a:t>An </a:t>
            </a:r>
            <a:r>
              <a:rPr lang="en-IE" sz="4400" b="1" dirty="0" smtClean="0"/>
              <a:t>Outbreak</a:t>
            </a:r>
            <a:r>
              <a:rPr lang="en-IE" sz="4400" dirty="0" smtClean="0"/>
              <a:t> of a disease is where there are two or more linked cases of the same illness or where the number of cases of the illness exceeds the expected number or where the number of cases continues to rise.</a:t>
            </a:r>
            <a:endParaRPr lang="en-IE" sz="4400" dirty="0"/>
          </a:p>
        </p:txBody>
      </p:sp>
    </p:spTree>
    <p:extLst>
      <p:ext uri="{BB962C8B-B14F-4D97-AF65-F5344CB8AC3E}">
        <p14:creationId xmlns:p14="http://schemas.microsoft.com/office/powerpoint/2010/main" val="163429842"/>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9000"/>
            <a:lum/>
          </a:blip>
          <a:srcRect/>
          <a:stretch>
            <a:fillRect t="-9000" b="-9000"/>
          </a:stretch>
        </a:blipFill>
        <a:effectLst/>
      </p:bgPr>
    </p:bg>
    <p:spTree>
      <p:nvGrpSpPr>
        <p:cNvPr id="1" name=""/>
        <p:cNvGrpSpPr/>
        <p:nvPr/>
      </p:nvGrpSpPr>
      <p:grpSpPr>
        <a:xfrm>
          <a:off x="0" y="0"/>
          <a:ext cx="0" cy="0"/>
          <a:chOff x="0" y="0"/>
          <a:chExt cx="0" cy="0"/>
        </a:xfrm>
      </p:grpSpPr>
      <p:sp>
        <p:nvSpPr>
          <p:cNvPr id="4" name="Rectangle 3"/>
          <p:cNvSpPr/>
          <p:nvPr/>
        </p:nvSpPr>
        <p:spPr>
          <a:xfrm>
            <a:off x="0" y="0"/>
            <a:ext cx="9144000" cy="476672"/>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5" name="Rectangle 4"/>
          <p:cNvSpPr/>
          <p:nvPr/>
        </p:nvSpPr>
        <p:spPr>
          <a:xfrm>
            <a:off x="0" y="6381328"/>
            <a:ext cx="9144000" cy="476672"/>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6" name="Rectangle 5"/>
          <p:cNvSpPr/>
          <p:nvPr/>
        </p:nvSpPr>
        <p:spPr>
          <a:xfrm rot="16200000">
            <a:off x="-2911491" y="3353206"/>
            <a:ext cx="6299653" cy="476672"/>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7" name="Rectangle 6"/>
          <p:cNvSpPr/>
          <p:nvPr/>
        </p:nvSpPr>
        <p:spPr>
          <a:xfrm rot="16200000">
            <a:off x="5755837" y="3250028"/>
            <a:ext cx="6299653" cy="476672"/>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8" name="Text Box 2"/>
          <p:cNvSpPr txBox="1"/>
          <p:nvPr/>
        </p:nvSpPr>
        <p:spPr>
          <a:xfrm>
            <a:off x="3707904" y="6514366"/>
            <a:ext cx="3102645" cy="247650"/>
          </a:xfrm>
          <a:prstGeom prst="rect">
            <a:avLst/>
          </a:prstGeom>
          <a:solidFill>
            <a:schemeClr val="lt1">
              <a:alpha val="0"/>
            </a:schemeClr>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15000"/>
              </a:lnSpc>
              <a:spcAft>
                <a:spcPts val="1000"/>
              </a:spcAft>
            </a:pPr>
            <a:r>
              <a:rPr lang="en-IE" sz="1000" b="1" dirty="0">
                <a:solidFill>
                  <a:schemeClr val="bg1"/>
                </a:solidFill>
                <a:effectLst/>
                <a:latin typeface="Sassoon"/>
                <a:ea typeface="Calibri"/>
                <a:cs typeface="Times New Roman"/>
              </a:rPr>
              <a:t>© Seomra Ranga </a:t>
            </a:r>
            <a:r>
              <a:rPr lang="en-IE" sz="1000" b="1" dirty="0" smtClean="0">
                <a:solidFill>
                  <a:schemeClr val="bg1"/>
                </a:solidFill>
                <a:effectLst/>
                <a:latin typeface="Sassoon"/>
                <a:ea typeface="Calibri"/>
                <a:cs typeface="Times New Roman"/>
              </a:rPr>
              <a:t>2020 </a:t>
            </a:r>
            <a:r>
              <a:rPr lang="en-IE" sz="1000" b="1" dirty="0">
                <a:solidFill>
                  <a:schemeClr val="bg1"/>
                </a:solidFill>
                <a:effectLst/>
                <a:latin typeface="Sassoon"/>
                <a:ea typeface="Calibri"/>
                <a:cs typeface="Times New Roman"/>
              </a:rPr>
              <a:t>www.seomraranga.com</a:t>
            </a:r>
            <a:endParaRPr lang="en-IE" sz="1100" dirty="0">
              <a:solidFill>
                <a:schemeClr val="bg1"/>
              </a:solidFill>
              <a:effectLst/>
              <a:ea typeface="Calibri"/>
              <a:cs typeface="Times New Roman"/>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46249" y="6465715"/>
            <a:ext cx="1361655" cy="344952"/>
          </a:xfrm>
          <a:prstGeom prst="rect">
            <a:avLst/>
          </a:prstGeom>
        </p:spPr>
      </p:pic>
      <p:sp>
        <p:nvSpPr>
          <p:cNvPr id="10" name="TextBox 9"/>
          <p:cNvSpPr txBox="1"/>
          <p:nvPr/>
        </p:nvSpPr>
        <p:spPr>
          <a:xfrm>
            <a:off x="6603369" y="-99517"/>
            <a:ext cx="2520280" cy="584775"/>
          </a:xfrm>
          <a:prstGeom prst="rect">
            <a:avLst/>
          </a:prstGeom>
          <a:noFill/>
        </p:spPr>
        <p:txBody>
          <a:bodyPr wrap="square" rtlCol="0">
            <a:spAutoFit/>
          </a:bodyPr>
          <a:lstStyle/>
          <a:p>
            <a:pPr algn="ctr"/>
            <a:r>
              <a:rPr lang="en-IE" sz="3200" b="1" dirty="0" smtClean="0">
                <a:ln w="9525">
                  <a:solidFill>
                    <a:schemeClr val="tx1"/>
                  </a:solidFill>
                </a:ln>
                <a:solidFill>
                  <a:schemeClr val="bg1"/>
                </a:solidFill>
              </a:rPr>
              <a:t>Coronavirus</a:t>
            </a:r>
            <a:endParaRPr lang="en-IE" sz="3200" b="1" dirty="0">
              <a:ln w="9525">
                <a:solidFill>
                  <a:schemeClr val="tx1"/>
                </a:solidFill>
              </a:ln>
              <a:solidFill>
                <a:schemeClr val="bg1"/>
              </a:solidFill>
            </a:endParaRPr>
          </a:p>
        </p:txBody>
      </p:sp>
      <p:sp>
        <p:nvSpPr>
          <p:cNvPr id="11" name="TextBox 10"/>
          <p:cNvSpPr txBox="1"/>
          <p:nvPr/>
        </p:nvSpPr>
        <p:spPr>
          <a:xfrm>
            <a:off x="683568" y="496211"/>
            <a:ext cx="7776864" cy="769441"/>
          </a:xfrm>
          <a:prstGeom prst="rect">
            <a:avLst/>
          </a:prstGeom>
          <a:noFill/>
        </p:spPr>
        <p:txBody>
          <a:bodyPr wrap="square" rtlCol="0">
            <a:spAutoFit/>
          </a:bodyPr>
          <a:lstStyle/>
          <a:p>
            <a:r>
              <a:rPr lang="en-IE" sz="4400" b="1" dirty="0" smtClean="0">
                <a:ln w="12700">
                  <a:solidFill>
                    <a:schemeClr val="accent6">
                      <a:lumMod val="50000"/>
                    </a:schemeClr>
                  </a:solidFill>
                </a:ln>
              </a:rPr>
              <a:t>At Risk</a:t>
            </a:r>
            <a:endParaRPr lang="en-IE" sz="4400" b="1" dirty="0">
              <a:ln w="12700">
                <a:solidFill>
                  <a:schemeClr val="accent6">
                    <a:lumMod val="50000"/>
                  </a:schemeClr>
                </a:solidFill>
              </a:ln>
            </a:endParaRPr>
          </a:p>
        </p:txBody>
      </p:sp>
      <p:sp>
        <p:nvSpPr>
          <p:cNvPr id="2" name="TextBox 1"/>
          <p:cNvSpPr txBox="1"/>
          <p:nvPr/>
        </p:nvSpPr>
        <p:spPr>
          <a:xfrm>
            <a:off x="755576" y="1628800"/>
            <a:ext cx="7704856" cy="4616648"/>
          </a:xfrm>
          <a:prstGeom prst="rect">
            <a:avLst/>
          </a:prstGeom>
          <a:noFill/>
        </p:spPr>
        <p:txBody>
          <a:bodyPr wrap="square" rtlCol="0">
            <a:spAutoFit/>
          </a:bodyPr>
          <a:lstStyle/>
          <a:p>
            <a:r>
              <a:rPr lang="en-IE" sz="4200" dirty="0" smtClean="0"/>
              <a:t>People are considered to be </a:t>
            </a:r>
            <a:r>
              <a:rPr lang="en-IE" sz="4200" b="1" dirty="0" smtClean="0"/>
              <a:t>At Risk</a:t>
            </a:r>
            <a:r>
              <a:rPr lang="en-IE" sz="4200" dirty="0" smtClean="0"/>
              <a:t> of contracting the Coronavirus if they are older or if they have other underlying medical conditions like heart disease or diabetes, or if they are pregnant.</a:t>
            </a:r>
            <a:endParaRPr lang="en-IE" sz="4200" dirty="0"/>
          </a:p>
        </p:txBody>
      </p:sp>
    </p:spTree>
    <p:extLst>
      <p:ext uri="{BB962C8B-B14F-4D97-AF65-F5344CB8AC3E}">
        <p14:creationId xmlns:p14="http://schemas.microsoft.com/office/powerpoint/2010/main" val="1040167830"/>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9000"/>
            <a:lum/>
          </a:blip>
          <a:srcRect/>
          <a:stretch>
            <a:fillRect t="-9000" b="-9000"/>
          </a:stretch>
        </a:blipFill>
        <a:effectLst/>
      </p:bgPr>
    </p:bg>
    <p:spTree>
      <p:nvGrpSpPr>
        <p:cNvPr id="1" name=""/>
        <p:cNvGrpSpPr/>
        <p:nvPr/>
      </p:nvGrpSpPr>
      <p:grpSpPr>
        <a:xfrm>
          <a:off x="0" y="0"/>
          <a:ext cx="0" cy="0"/>
          <a:chOff x="0" y="0"/>
          <a:chExt cx="0" cy="0"/>
        </a:xfrm>
      </p:grpSpPr>
      <p:sp>
        <p:nvSpPr>
          <p:cNvPr id="4" name="Rectangle 3"/>
          <p:cNvSpPr/>
          <p:nvPr/>
        </p:nvSpPr>
        <p:spPr>
          <a:xfrm>
            <a:off x="0" y="0"/>
            <a:ext cx="9144000" cy="476672"/>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5" name="Rectangle 4"/>
          <p:cNvSpPr/>
          <p:nvPr/>
        </p:nvSpPr>
        <p:spPr>
          <a:xfrm>
            <a:off x="0" y="6381328"/>
            <a:ext cx="9144000" cy="476672"/>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6" name="Rectangle 5"/>
          <p:cNvSpPr/>
          <p:nvPr/>
        </p:nvSpPr>
        <p:spPr>
          <a:xfrm rot="16200000">
            <a:off x="-2911491" y="3353206"/>
            <a:ext cx="6299653" cy="476672"/>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7" name="Rectangle 6"/>
          <p:cNvSpPr/>
          <p:nvPr/>
        </p:nvSpPr>
        <p:spPr>
          <a:xfrm rot="16200000">
            <a:off x="5755837" y="3250028"/>
            <a:ext cx="6299653" cy="476672"/>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8" name="Text Box 2"/>
          <p:cNvSpPr txBox="1"/>
          <p:nvPr/>
        </p:nvSpPr>
        <p:spPr>
          <a:xfrm>
            <a:off x="3707904" y="6514366"/>
            <a:ext cx="3102645" cy="247650"/>
          </a:xfrm>
          <a:prstGeom prst="rect">
            <a:avLst/>
          </a:prstGeom>
          <a:solidFill>
            <a:schemeClr val="lt1">
              <a:alpha val="0"/>
            </a:schemeClr>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15000"/>
              </a:lnSpc>
              <a:spcAft>
                <a:spcPts val="1000"/>
              </a:spcAft>
            </a:pPr>
            <a:r>
              <a:rPr lang="en-IE" sz="1000" b="1" dirty="0">
                <a:solidFill>
                  <a:schemeClr val="bg1"/>
                </a:solidFill>
                <a:effectLst/>
                <a:latin typeface="Sassoon"/>
                <a:ea typeface="Calibri"/>
                <a:cs typeface="Times New Roman"/>
              </a:rPr>
              <a:t>© Seomra Ranga </a:t>
            </a:r>
            <a:r>
              <a:rPr lang="en-IE" sz="1000" b="1" dirty="0" smtClean="0">
                <a:solidFill>
                  <a:schemeClr val="bg1"/>
                </a:solidFill>
                <a:effectLst/>
                <a:latin typeface="Sassoon"/>
                <a:ea typeface="Calibri"/>
                <a:cs typeface="Times New Roman"/>
              </a:rPr>
              <a:t>2020 </a:t>
            </a:r>
            <a:r>
              <a:rPr lang="en-IE" sz="1000" b="1" dirty="0">
                <a:solidFill>
                  <a:schemeClr val="bg1"/>
                </a:solidFill>
                <a:effectLst/>
                <a:latin typeface="Sassoon"/>
                <a:ea typeface="Calibri"/>
                <a:cs typeface="Times New Roman"/>
              </a:rPr>
              <a:t>www.seomraranga.com</a:t>
            </a:r>
            <a:endParaRPr lang="en-IE" sz="1100" dirty="0">
              <a:solidFill>
                <a:schemeClr val="bg1"/>
              </a:solidFill>
              <a:effectLst/>
              <a:ea typeface="Calibri"/>
              <a:cs typeface="Times New Roman"/>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46249" y="6465715"/>
            <a:ext cx="1361655" cy="344952"/>
          </a:xfrm>
          <a:prstGeom prst="rect">
            <a:avLst/>
          </a:prstGeom>
        </p:spPr>
      </p:pic>
      <p:sp>
        <p:nvSpPr>
          <p:cNvPr id="10" name="TextBox 9"/>
          <p:cNvSpPr txBox="1"/>
          <p:nvPr/>
        </p:nvSpPr>
        <p:spPr>
          <a:xfrm>
            <a:off x="6603369" y="-99517"/>
            <a:ext cx="2520280" cy="584775"/>
          </a:xfrm>
          <a:prstGeom prst="rect">
            <a:avLst/>
          </a:prstGeom>
          <a:noFill/>
        </p:spPr>
        <p:txBody>
          <a:bodyPr wrap="square" rtlCol="0">
            <a:spAutoFit/>
          </a:bodyPr>
          <a:lstStyle/>
          <a:p>
            <a:pPr algn="ctr"/>
            <a:r>
              <a:rPr lang="en-IE" sz="3200" b="1" dirty="0" smtClean="0">
                <a:ln w="9525">
                  <a:solidFill>
                    <a:schemeClr val="tx1"/>
                  </a:solidFill>
                </a:ln>
                <a:solidFill>
                  <a:schemeClr val="bg1"/>
                </a:solidFill>
              </a:rPr>
              <a:t>Coronavirus</a:t>
            </a:r>
            <a:endParaRPr lang="en-IE" sz="3200" b="1" dirty="0">
              <a:ln w="9525">
                <a:solidFill>
                  <a:schemeClr val="tx1"/>
                </a:solidFill>
              </a:ln>
              <a:solidFill>
                <a:schemeClr val="bg1"/>
              </a:solidFill>
            </a:endParaRPr>
          </a:p>
        </p:txBody>
      </p:sp>
      <p:sp>
        <p:nvSpPr>
          <p:cNvPr id="11" name="TextBox 10"/>
          <p:cNvSpPr txBox="1"/>
          <p:nvPr/>
        </p:nvSpPr>
        <p:spPr>
          <a:xfrm>
            <a:off x="683568" y="496211"/>
            <a:ext cx="7776864" cy="769441"/>
          </a:xfrm>
          <a:prstGeom prst="rect">
            <a:avLst/>
          </a:prstGeom>
          <a:noFill/>
        </p:spPr>
        <p:txBody>
          <a:bodyPr wrap="square" rtlCol="0">
            <a:spAutoFit/>
          </a:bodyPr>
          <a:lstStyle/>
          <a:p>
            <a:r>
              <a:rPr lang="en-IE" sz="4400" b="1" dirty="0" smtClean="0">
                <a:ln w="12700">
                  <a:solidFill>
                    <a:schemeClr val="accent6">
                      <a:lumMod val="50000"/>
                    </a:schemeClr>
                  </a:solidFill>
                </a:ln>
              </a:rPr>
              <a:t>Symptomatic</a:t>
            </a:r>
            <a:endParaRPr lang="en-IE" sz="4400" b="1" dirty="0">
              <a:ln w="12700">
                <a:solidFill>
                  <a:schemeClr val="accent6">
                    <a:lumMod val="50000"/>
                  </a:schemeClr>
                </a:solidFill>
              </a:ln>
            </a:endParaRPr>
          </a:p>
        </p:txBody>
      </p:sp>
      <p:sp>
        <p:nvSpPr>
          <p:cNvPr id="2" name="TextBox 1"/>
          <p:cNvSpPr txBox="1"/>
          <p:nvPr/>
        </p:nvSpPr>
        <p:spPr>
          <a:xfrm>
            <a:off x="755576" y="1628800"/>
            <a:ext cx="7704856" cy="4832092"/>
          </a:xfrm>
          <a:prstGeom prst="rect">
            <a:avLst/>
          </a:prstGeom>
          <a:noFill/>
        </p:spPr>
        <p:txBody>
          <a:bodyPr wrap="square" rtlCol="0">
            <a:spAutoFit/>
          </a:bodyPr>
          <a:lstStyle/>
          <a:p>
            <a:r>
              <a:rPr lang="en-IE" sz="4400" b="1" dirty="0" smtClean="0"/>
              <a:t>Symptomatic</a:t>
            </a:r>
            <a:r>
              <a:rPr lang="en-IE" sz="4400" dirty="0" smtClean="0"/>
              <a:t> means that a person is showing symptoms (signs) of an illness or virus. For Covid-19, that means that a person may be experiencing things like a fever, cough or shortness of breath.</a:t>
            </a:r>
            <a:endParaRPr lang="en-IE" sz="4400" dirty="0"/>
          </a:p>
        </p:txBody>
      </p:sp>
    </p:spTree>
    <p:extLst>
      <p:ext uri="{BB962C8B-B14F-4D97-AF65-F5344CB8AC3E}">
        <p14:creationId xmlns:p14="http://schemas.microsoft.com/office/powerpoint/2010/main" val="2539223517"/>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9000"/>
            <a:lum/>
          </a:blip>
          <a:srcRect/>
          <a:stretch>
            <a:fillRect t="-9000" b="-9000"/>
          </a:stretch>
        </a:blipFill>
        <a:effectLst/>
      </p:bgPr>
    </p:bg>
    <p:spTree>
      <p:nvGrpSpPr>
        <p:cNvPr id="1" name=""/>
        <p:cNvGrpSpPr/>
        <p:nvPr/>
      </p:nvGrpSpPr>
      <p:grpSpPr>
        <a:xfrm>
          <a:off x="0" y="0"/>
          <a:ext cx="0" cy="0"/>
          <a:chOff x="0" y="0"/>
          <a:chExt cx="0" cy="0"/>
        </a:xfrm>
      </p:grpSpPr>
      <p:sp>
        <p:nvSpPr>
          <p:cNvPr id="4" name="Rectangle 3"/>
          <p:cNvSpPr/>
          <p:nvPr/>
        </p:nvSpPr>
        <p:spPr>
          <a:xfrm>
            <a:off x="0" y="0"/>
            <a:ext cx="9144000" cy="476672"/>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5" name="Rectangle 4"/>
          <p:cNvSpPr/>
          <p:nvPr/>
        </p:nvSpPr>
        <p:spPr>
          <a:xfrm>
            <a:off x="0" y="6381328"/>
            <a:ext cx="9144000" cy="476672"/>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6" name="Rectangle 5"/>
          <p:cNvSpPr/>
          <p:nvPr/>
        </p:nvSpPr>
        <p:spPr>
          <a:xfrm rot="16200000">
            <a:off x="-2911491" y="3353206"/>
            <a:ext cx="6299653" cy="476672"/>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7" name="Rectangle 6"/>
          <p:cNvSpPr/>
          <p:nvPr/>
        </p:nvSpPr>
        <p:spPr>
          <a:xfrm rot="16200000">
            <a:off x="5755837" y="3250028"/>
            <a:ext cx="6299653" cy="476672"/>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8" name="Text Box 2"/>
          <p:cNvSpPr txBox="1"/>
          <p:nvPr/>
        </p:nvSpPr>
        <p:spPr>
          <a:xfrm>
            <a:off x="3707904" y="6514366"/>
            <a:ext cx="3102645" cy="247650"/>
          </a:xfrm>
          <a:prstGeom prst="rect">
            <a:avLst/>
          </a:prstGeom>
          <a:solidFill>
            <a:schemeClr val="lt1">
              <a:alpha val="0"/>
            </a:schemeClr>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15000"/>
              </a:lnSpc>
              <a:spcAft>
                <a:spcPts val="1000"/>
              </a:spcAft>
            </a:pPr>
            <a:r>
              <a:rPr lang="en-IE" sz="1000" b="1" dirty="0">
                <a:solidFill>
                  <a:schemeClr val="bg1"/>
                </a:solidFill>
                <a:effectLst/>
                <a:latin typeface="Sassoon"/>
                <a:ea typeface="Calibri"/>
                <a:cs typeface="Times New Roman"/>
              </a:rPr>
              <a:t>© Seomra Ranga </a:t>
            </a:r>
            <a:r>
              <a:rPr lang="en-IE" sz="1000" b="1" dirty="0" smtClean="0">
                <a:solidFill>
                  <a:schemeClr val="bg1"/>
                </a:solidFill>
                <a:effectLst/>
                <a:latin typeface="Sassoon"/>
                <a:ea typeface="Calibri"/>
                <a:cs typeface="Times New Roman"/>
              </a:rPr>
              <a:t>2020 </a:t>
            </a:r>
            <a:r>
              <a:rPr lang="en-IE" sz="1000" b="1" dirty="0">
                <a:solidFill>
                  <a:schemeClr val="bg1"/>
                </a:solidFill>
                <a:effectLst/>
                <a:latin typeface="Sassoon"/>
                <a:ea typeface="Calibri"/>
                <a:cs typeface="Times New Roman"/>
              </a:rPr>
              <a:t>www.seomraranga.com</a:t>
            </a:r>
            <a:endParaRPr lang="en-IE" sz="1100" dirty="0">
              <a:solidFill>
                <a:schemeClr val="bg1"/>
              </a:solidFill>
              <a:effectLst/>
              <a:ea typeface="Calibri"/>
              <a:cs typeface="Times New Roman"/>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46249" y="6465715"/>
            <a:ext cx="1361655" cy="344952"/>
          </a:xfrm>
          <a:prstGeom prst="rect">
            <a:avLst/>
          </a:prstGeom>
        </p:spPr>
      </p:pic>
      <p:sp>
        <p:nvSpPr>
          <p:cNvPr id="10" name="TextBox 9"/>
          <p:cNvSpPr txBox="1"/>
          <p:nvPr/>
        </p:nvSpPr>
        <p:spPr>
          <a:xfrm>
            <a:off x="6603369" y="-99517"/>
            <a:ext cx="2520280" cy="584775"/>
          </a:xfrm>
          <a:prstGeom prst="rect">
            <a:avLst/>
          </a:prstGeom>
          <a:noFill/>
        </p:spPr>
        <p:txBody>
          <a:bodyPr wrap="square" rtlCol="0">
            <a:spAutoFit/>
          </a:bodyPr>
          <a:lstStyle/>
          <a:p>
            <a:pPr algn="ctr"/>
            <a:r>
              <a:rPr lang="en-IE" sz="3200" b="1" dirty="0" smtClean="0">
                <a:ln w="9525">
                  <a:solidFill>
                    <a:schemeClr val="tx1"/>
                  </a:solidFill>
                </a:ln>
                <a:solidFill>
                  <a:schemeClr val="bg1"/>
                </a:solidFill>
              </a:rPr>
              <a:t>Coronavirus</a:t>
            </a:r>
            <a:endParaRPr lang="en-IE" sz="3200" b="1" dirty="0">
              <a:ln w="9525">
                <a:solidFill>
                  <a:schemeClr val="tx1"/>
                </a:solidFill>
              </a:ln>
              <a:solidFill>
                <a:schemeClr val="bg1"/>
              </a:solidFill>
            </a:endParaRPr>
          </a:p>
        </p:txBody>
      </p:sp>
      <p:sp>
        <p:nvSpPr>
          <p:cNvPr id="11" name="TextBox 10"/>
          <p:cNvSpPr txBox="1"/>
          <p:nvPr/>
        </p:nvSpPr>
        <p:spPr>
          <a:xfrm>
            <a:off x="683568" y="496211"/>
            <a:ext cx="7776864" cy="769441"/>
          </a:xfrm>
          <a:prstGeom prst="rect">
            <a:avLst/>
          </a:prstGeom>
          <a:noFill/>
        </p:spPr>
        <p:txBody>
          <a:bodyPr wrap="square" rtlCol="0">
            <a:spAutoFit/>
          </a:bodyPr>
          <a:lstStyle/>
          <a:p>
            <a:r>
              <a:rPr lang="en-IE" sz="4400" b="1" dirty="0" smtClean="0">
                <a:ln w="12700">
                  <a:solidFill>
                    <a:schemeClr val="accent6">
                      <a:lumMod val="50000"/>
                    </a:schemeClr>
                  </a:solidFill>
                </a:ln>
              </a:rPr>
              <a:t>Confirmed Case</a:t>
            </a:r>
            <a:endParaRPr lang="en-IE" sz="4400" b="1" dirty="0">
              <a:ln w="12700">
                <a:solidFill>
                  <a:schemeClr val="accent6">
                    <a:lumMod val="50000"/>
                  </a:schemeClr>
                </a:solidFill>
              </a:ln>
            </a:endParaRPr>
          </a:p>
        </p:txBody>
      </p:sp>
      <p:sp>
        <p:nvSpPr>
          <p:cNvPr id="2" name="TextBox 1"/>
          <p:cNvSpPr txBox="1"/>
          <p:nvPr/>
        </p:nvSpPr>
        <p:spPr>
          <a:xfrm>
            <a:off x="755576" y="1628800"/>
            <a:ext cx="7704856" cy="4154984"/>
          </a:xfrm>
          <a:prstGeom prst="rect">
            <a:avLst/>
          </a:prstGeom>
          <a:noFill/>
        </p:spPr>
        <p:txBody>
          <a:bodyPr wrap="square" rtlCol="0">
            <a:spAutoFit/>
          </a:bodyPr>
          <a:lstStyle/>
          <a:p>
            <a:r>
              <a:rPr lang="en-IE" sz="4400" dirty="0" smtClean="0"/>
              <a:t>A </a:t>
            </a:r>
            <a:r>
              <a:rPr lang="en-IE" sz="4400" b="1" dirty="0" smtClean="0"/>
              <a:t>Confirmed Case </a:t>
            </a:r>
            <a:r>
              <a:rPr lang="en-IE" sz="4400" dirty="0" smtClean="0"/>
              <a:t>of Coronavirus is where a person is informed that they have contracted the disease after medical tests have been carried out.</a:t>
            </a:r>
            <a:endParaRPr lang="en-IE" sz="4400" dirty="0"/>
          </a:p>
        </p:txBody>
      </p:sp>
    </p:spTree>
    <p:extLst>
      <p:ext uri="{BB962C8B-B14F-4D97-AF65-F5344CB8AC3E}">
        <p14:creationId xmlns:p14="http://schemas.microsoft.com/office/powerpoint/2010/main" val="1321698355"/>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9000"/>
            <a:lum/>
          </a:blip>
          <a:srcRect/>
          <a:stretch>
            <a:fillRect t="-9000" b="-9000"/>
          </a:stretch>
        </a:blipFill>
        <a:effectLst/>
      </p:bgPr>
    </p:bg>
    <p:spTree>
      <p:nvGrpSpPr>
        <p:cNvPr id="1" name=""/>
        <p:cNvGrpSpPr/>
        <p:nvPr/>
      </p:nvGrpSpPr>
      <p:grpSpPr>
        <a:xfrm>
          <a:off x="0" y="0"/>
          <a:ext cx="0" cy="0"/>
          <a:chOff x="0" y="0"/>
          <a:chExt cx="0" cy="0"/>
        </a:xfrm>
      </p:grpSpPr>
      <p:sp>
        <p:nvSpPr>
          <p:cNvPr id="4" name="Rectangle 3"/>
          <p:cNvSpPr/>
          <p:nvPr/>
        </p:nvSpPr>
        <p:spPr>
          <a:xfrm>
            <a:off x="0" y="0"/>
            <a:ext cx="9144000" cy="476672"/>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5" name="Rectangle 4"/>
          <p:cNvSpPr/>
          <p:nvPr/>
        </p:nvSpPr>
        <p:spPr>
          <a:xfrm>
            <a:off x="0" y="6381328"/>
            <a:ext cx="9144000" cy="476672"/>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6" name="Rectangle 5"/>
          <p:cNvSpPr/>
          <p:nvPr/>
        </p:nvSpPr>
        <p:spPr>
          <a:xfrm rot="16200000">
            <a:off x="-2911491" y="3353206"/>
            <a:ext cx="6299653" cy="476672"/>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7" name="Rectangle 6"/>
          <p:cNvSpPr/>
          <p:nvPr/>
        </p:nvSpPr>
        <p:spPr>
          <a:xfrm rot="16200000">
            <a:off x="5755837" y="3250028"/>
            <a:ext cx="6299653" cy="476672"/>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8" name="Text Box 2"/>
          <p:cNvSpPr txBox="1"/>
          <p:nvPr/>
        </p:nvSpPr>
        <p:spPr>
          <a:xfrm>
            <a:off x="3707904" y="6514366"/>
            <a:ext cx="3102645" cy="247650"/>
          </a:xfrm>
          <a:prstGeom prst="rect">
            <a:avLst/>
          </a:prstGeom>
          <a:solidFill>
            <a:schemeClr val="lt1">
              <a:alpha val="0"/>
            </a:schemeClr>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15000"/>
              </a:lnSpc>
              <a:spcAft>
                <a:spcPts val="1000"/>
              </a:spcAft>
            </a:pPr>
            <a:r>
              <a:rPr lang="en-IE" sz="1000" b="1" dirty="0">
                <a:solidFill>
                  <a:schemeClr val="bg1"/>
                </a:solidFill>
                <a:effectLst/>
                <a:latin typeface="Sassoon"/>
                <a:ea typeface="Calibri"/>
                <a:cs typeface="Times New Roman"/>
              </a:rPr>
              <a:t>© Seomra Ranga </a:t>
            </a:r>
            <a:r>
              <a:rPr lang="en-IE" sz="1000" b="1" dirty="0" smtClean="0">
                <a:solidFill>
                  <a:schemeClr val="bg1"/>
                </a:solidFill>
                <a:effectLst/>
                <a:latin typeface="Sassoon"/>
                <a:ea typeface="Calibri"/>
                <a:cs typeface="Times New Roman"/>
              </a:rPr>
              <a:t>2020 </a:t>
            </a:r>
            <a:r>
              <a:rPr lang="en-IE" sz="1000" b="1" dirty="0">
                <a:solidFill>
                  <a:schemeClr val="bg1"/>
                </a:solidFill>
                <a:effectLst/>
                <a:latin typeface="Sassoon"/>
                <a:ea typeface="Calibri"/>
                <a:cs typeface="Times New Roman"/>
              </a:rPr>
              <a:t>www.seomraranga.com</a:t>
            </a:r>
            <a:endParaRPr lang="en-IE" sz="1100" dirty="0">
              <a:solidFill>
                <a:schemeClr val="bg1"/>
              </a:solidFill>
              <a:effectLst/>
              <a:ea typeface="Calibri"/>
              <a:cs typeface="Times New Roman"/>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46249" y="6465715"/>
            <a:ext cx="1361655" cy="344952"/>
          </a:xfrm>
          <a:prstGeom prst="rect">
            <a:avLst/>
          </a:prstGeom>
        </p:spPr>
      </p:pic>
      <p:sp>
        <p:nvSpPr>
          <p:cNvPr id="10" name="TextBox 9"/>
          <p:cNvSpPr txBox="1"/>
          <p:nvPr/>
        </p:nvSpPr>
        <p:spPr>
          <a:xfrm>
            <a:off x="6603369" y="-99517"/>
            <a:ext cx="2520280" cy="584775"/>
          </a:xfrm>
          <a:prstGeom prst="rect">
            <a:avLst/>
          </a:prstGeom>
          <a:noFill/>
        </p:spPr>
        <p:txBody>
          <a:bodyPr wrap="square" rtlCol="0">
            <a:spAutoFit/>
          </a:bodyPr>
          <a:lstStyle/>
          <a:p>
            <a:pPr algn="ctr"/>
            <a:r>
              <a:rPr lang="en-IE" sz="3200" b="1" dirty="0" smtClean="0">
                <a:ln w="9525">
                  <a:solidFill>
                    <a:schemeClr val="tx1"/>
                  </a:solidFill>
                </a:ln>
                <a:solidFill>
                  <a:schemeClr val="bg1"/>
                </a:solidFill>
              </a:rPr>
              <a:t>Coronavirus</a:t>
            </a:r>
            <a:endParaRPr lang="en-IE" sz="3200" b="1" dirty="0">
              <a:ln w="9525">
                <a:solidFill>
                  <a:schemeClr val="tx1"/>
                </a:solidFill>
              </a:ln>
              <a:solidFill>
                <a:schemeClr val="bg1"/>
              </a:solidFill>
            </a:endParaRPr>
          </a:p>
        </p:txBody>
      </p:sp>
      <p:sp>
        <p:nvSpPr>
          <p:cNvPr id="11" name="TextBox 10"/>
          <p:cNvSpPr txBox="1"/>
          <p:nvPr/>
        </p:nvSpPr>
        <p:spPr>
          <a:xfrm>
            <a:off x="683568" y="496211"/>
            <a:ext cx="7776864" cy="769441"/>
          </a:xfrm>
          <a:prstGeom prst="rect">
            <a:avLst/>
          </a:prstGeom>
          <a:noFill/>
        </p:spPr>
        <p:txBody>
          <a:bodyPr wrap="square" rtlCol="0">
            <a:spAutoFit/>
          </a:bodyPr>
          <a:lstStyle/>
          <a:p>
            <a:r>
              <a:rPr lang="en-IE" sz="4400" b="1" dirty="0" smtClean="0">
                <a:ln w="12700">
                  <a:solidFill>
                    <a:schemeClr val="accent6">
                      <a:lumMod val="50000"/>
                    </a:schemeClr>
                  </a:solidFill>
                </a:ln>
              </a:rPr>
              <a:t>Self-Isolation</a:t>
            </a:r>
            <a:endParaRPr lang="en-IE" sz="4400" b="1" dirty="0">
              <a:ln w="12700">
                <a:solidFill>
                  <a:schemeClr val="accent6">
                    <a:lumMod val="50000"/>
                  </a:schemeClr>
                </a:solidFill>
              </a:ln>
            </a:endParaRPr>
          </a:p>
        </p:txBody>
      </p:sp>
      <p:sp>
        <p:nvSpPr>
          <p:cNvPr id="2" name="TextBox 1"/>
          <p:cNvSpPr txBox="1"/>
          <p:nvPr/>
        </p:nvSpPr>
        <p:spPr>
          <a:xfrm>
            <a:off x="755576" y="1628800"/>
            <a:ext cx="7704856" cy="4616648"/>
          </a:xfrm>
          <a:prstGeom prst="rect">
            <a:avLst/>
          </a:prstGeom>
          <a:noFill/>
        </p:spPr>
        <p:txBody>
          <a:bodyPr wrap="square" rtlCol="0">
            <a:spAutoFit/>
          </a:bodyPr>
          <a:lstStyle/>
          <a:p>
            <a:r>
              <a:rPr lang="en-IE" sz="4200" b="1" dirty="0" smtClean="0"/>
              <a:t>Self-isolation </a:t>
            </a:r>
            <a:r>
              <a:rPr lang="en-IE" sz="4200" dirty="0" smtClean="0"/>
              <a:t>refers to people who are asked to isolate themselves at home for a period of 14 days because they have been in close contact with a confirmed case or if they are developing symptoms of the disease.</a:t>
            </a:r>
            <a:endParaRPr lang="en-IE" sz="4200" dirty="0"/>
          </a:p>
        </p:txBody>
      </p:sp>
    </p:spTree>
    <p:extLst>
      <p:ext uri="{BB962C8B-B14F-4D97-AF65-F5344CB8AC3E}">
        <p14:creationId xmlns:p14="http://schemas.microsoft.com/office/powerpoint/2010/main" val="1232129497"/>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9000"/>
            <a:lum/>
          </a:blip>
          <a:srcRect/>
          <a:stretch>
            <a:fillRect t="-9000" b="-9000"/>
          </a:stretch>
        </a:blipFill>
        <a:effectLst/>
      </p:bgPr>
    </p:bg>
    <p:spTree>
      <p:nvGrpSpPr>
        <p:cNvPr id="1" name=""/>
        <p:cNvGrpSpPr/>
        <p:nvPr/>
      </p:nvGrpSpPr>
      <p:grpSpPr>
        <a:xfrm>
          <a:off x="0" y="0"/>
          <a:ext cx="0" cy="0"/>
          <a:chOff x="0" y="0"/>
          <a:chExt cx="0" cy="0"/>
        </a:xfrm>
      </p:grpSpPr>
      <p:sp>
        <p:nvSpPr>
          <p:cNvPr id="4" name="Rectangle 3"/>
          <p:cNvSpPr/>
          <p:nvPr/>
        </p:nvSpPr>
        <p:spPr>
          <a:xfrm>
            <a:off x="0" y="0"/>
            <a:ext cx="9144000" cy="476672"/>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5" name="Rectangle 4"/>
          <p:cNvSpPr/>
          <p:nvPr/>
        </p:nvSpPr>
        <p:spPr>
          <a:xfrm>
            <a:off x="0" y="6381328"/>
            <a:ext cx="9144000" cy="476672"/>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6" name="Rectangle 5"/>
          <p:cNvSpPr/>
          <p:nvPr/>
        </p:nvSpPr>
        <p:spPr>
          <a:xfrm rot="16200000">
            <a:off x="-2911491" y="3353206"/>
            <a:ext cx="6299653" cy="476672"/>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7" name="Rectangle 6"/>
          <p:cNvSpPr/>
          <p:nvPr/>
        </p:nvSpPr>
        <p:spPr>
          <a:xfrm rot="16200000">
            <a:off x="5755837" y="3250028"/>
            <a:ext cx="6299653" cy="476672"/>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8" name="Text Box 2"/>
          <p:cNvSpPr txBox="1"/>
          <p:nvPr/>
        </p:nvSpPr>
        <p:spPr>
          <a:xfrm>
            <a:off x="3707904" y="6514366"/>
            <a:ext cx="3102645" cy="247650"/>
          </a:xfrm>
          <a:prstGeom prst="rect">
            <a:avLst/>
          </a:prstGeom>
          <a:solidFill>
            <a:schemeClr val="lt1">
              <a:alpha val="0"/>
            </a:schemeClr>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15000"/>
              </a:lnSpc>
              <a:spcAft>
                <a:spcPts val="1000"/>
              </a:spcAft>
            </a:pPr>
            <a:r>
              <a:rPr lang="en-IE" sz="1000" b="1" dirty="0">
                <a:solidFill>
                  <a:schemeClr val="bg1"/>
                </a:solidFill>
                <a:effectLst/>
                <a:latin typeface="Sassoon"/>
                <a:ea typeface="Calibri"/>
                <a:cs typeface="Times New Roman"/>
              </a:rPr>
              <a:t>© Seomra Ranga </a:t>
            </a:r>
            <a:r>
              <a:rPr lang="en-IE" sz="1000" b="1" dirty="0" smtClean="0">
                <a:solidFill>
                  <a:schemeClr val="bg1"/>
                </a:solidFill>
                <a:effectLst/>
                <a:latin typeface="Sassoon"/>
                <a:ea typeface="Calibri"/>
                <a:cs typeface="Times New Roman"/>
              </a:rPr>
              <a:t>2020 </a:t>
            </a:r>
            <a:r>
              <a:rPr lang="en-IE" sz="1000" b="1" dirty="0">
                <a:solidFill>
                  <a:schemeClr val="bg1"/>
                </a:solidFill>
                <a:effectLst/>
                <a:latin typeface="Sassoon"/>
                <a:ea typeface="Calibri"/>
                <a:cs typeface="Times New Roman"/>
              </a:rPr>
              <a:t>www.seomraranga.com</a:t>
            </a:r>
            <a:endParaRPr lang="en-IE" sz="1100" dirty="0">
              <a:solidFill>
                <a:schemeClr val="bg1"/>
              </a:solidFill>
              <a:effectLst/>
              <a:ea typeface="Calibri"/>
              <a:cs typeface="Times New Roman"/>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46249" y="6465715"/>
            <a:ext cx="1361655" cy="344952"/>
          </a:xfrm>
          <a:prstGeom prst="rect">
            <a:avLst/>
          </a:prstGeom>
        </p:spPr>
      </p:pic>
      <p:sp>
        <p:nvSpPr>
          <p:cNvPr id="10" name="TextBox 9"/>
          <p:cNvSpPr txBox="1"/>
          <p:nvPr/>
        </p:nvSpPr>
        <p:spPr>
          <a:xfrm>
            <a:off x="6603369" y="-99517"/>
            <a:ext cx="2520280" cy="584775"/>
          </a:xfrm>
          <a:prstGeom prst="rect">
            <a:avLst/>
          </a:prstGeom>
          <a:noFill/>
        </p:spPr>
        <p:txBody>
          <a:bodyPr wrap="square" rtlCol="0">
            <a:spAutoFit/>
          </a:bodyPr>
          <a:lstStyle/>
          <a:p>
            <a:pPr algn="ctr"/>
            <a:r>
              <a:rPr lang="en-IE" sz="3200" b="1" dirty="0" smtClean="0">
                <a:ln w="9525">
                  <a:solidFill>
                    <a:schemeClr val="tx1"/>
                  </a:solidFill>
                </a:ln>
                <a:solidFill>
                  <a:schemeClr val="bg1"/>
                </a:solidFill>
              </a:rPr>
              <a:t>Coronavirus</a:t>
            </a:r>
            <a:endParaRPr lang="en-IE" sz="3200" b="1" dirty="0">
              <a:ln w="9525">
                <a:solidFill>
                  <a:schemeClr val="tx1"/>
                </a:solidFill>
              </a:ln>
              <a:solidFill>
                <a:schemeClr val="bg1"/>
              </a:solidFill>
            </a:endParaRPr>
          </a:p>
        </p:txBody>
      </p:sp>
      <p:sp>
        <p:nvSpPr>
          <p:cNvPr id="11" name="TextBox 10"/>
          <p:cNvSpPr txBox="1"/>
          <p:nvPr/>
        </p:nvSpPr>
        <p:spPr>
          <a:xfrm>
            <a:off x="683568" y="496211"/>
            <a:ext cx="7776864" cy="769441"/>
          </a:xfrm>
          <a:prstGeom prst="rect">
            <a:avLst/>
          </a:prstGeom>
          <a:noFill/>
        </p:spPr>
        <p:txBody>
          <a:bodyPr wrap="square" rtlCol="0">
            <a:spAutoFit/>
          </a:bodyPr>
          <a:lstStyle/>
          <a:p>
            <a:r>
              <a:rPr lang="en-IE" sz="4400" b="1" dirty="0" smtClean="0">
                <a:ln w="12700">
                  <a:solidFill>
                    <a:schemeClr val="accent6">
                      <a:lumMod val="50000"/>
                    </a:schemeClr>
                  </a:solidFill>
                </a:ln>
              </a:rPr>
              <a:t>Contact Tracing</a:t>
            </a:r>
            <a:endParaRPr lang="en-IE" sz="4400" b="1" dirty="0">
              <a:ln w="12700">
                <a:solidFill>
                  <a:schemeClr val="accent6">
                    <a:lumMod val="50000"/>
                  </a:schemeClr>
                </a:solidFill>
              </a:ln>
            </a:endParaRPr>
          </a:p>
        </p:txBody>
      </p:sp>
      <p:sp>
        <p:nvSpPr>
          <p:cNvPr id="2" name="TextBox 1"/>
          <p:cNvSpPr txBox="1"/>
          <p:nvPr/>
        </p:nvSpPr>
        <p:spPr>
          <a:xfrm>
            <a:off x="755576" y="1628800"/>
            <a:ext cx="7704856" cy="4154984"/>
          </a:xfrm>
          <a:prstGeom prst="rect">
            <a:avLst/>
          </a:prstGeom>
          <a:noFill/>
        </p:spPr>
        <p:txBody>
          <a:bodyPr wrap="square" rtlCol="0">
            <a:spAutoFit/>
          </a:bodyPr>
          <a:lstStyle/>
          <a:p>
            <a:r>
              <a:rPr lang="en-IE" sz="4400" b="1" dirty="0" smtClean="0"/>
              <a:t>Contact Tracing </a:t>
            </a:r>
            <a:r>
              <a:rPr lang="en-IE" sz="4400" dirty="0" smtClean="0"/>
              <a:t>refers to the attempts that are made by medical professionals to contact all of the people a confirmed case may have been in close contact with.</a:t>
            </a:r>
            <a:endParaRPr lang="en-IE" sz="4400" dirty="0"/>
          </a:p>
        </p:txBody>
      </p:sp>
    </p:spTree>
    <p:extLst>
      <p:ext uri="{BB962C8B-B14F-4D97-AF65-F5344CB8AC3E}">
        <p14:creationId xmlns:p14="http://schemas.microsoft.com/office/powerpoint/2010/main" val="1949378113"/>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9000"/>
            <a:lum/>
          </a:blip>
          <a:srcRect/>
          <a:stretch>
            <a:fillRect t="-9000" b="-9000"/>
          </a:stretch>
        </a:blipFill>
        <a:effectLst/>
      </p:bgPr>
    </p:bg>
    <p:spTree>
      <p:nvGrpSpPr>
        <p:cNvPr id="1" name=""/>
        <p:cNvGrpSpPr/>
        <p:nvPr/>
      </p:nvGrpSpPr>
      <p:grpSpPr>
        <a:xfrm>
          <a:off x="0" y="0"/>
          <a:ext cx="0" cy="0"/>
          <a:chOff x="0" y="0"/>
          <a:chExt cx="0" cy="0"/>
        </a:xfrm>
      </p:grpSpPr>
      <p:sp>
        <p:nvSpPr>
          <p:cNvPr id="4" name="Rectangle 3"/>
          <p:cNvSpPr/>
          <p:nvPr/>
        </p:nvSpPr>
        <p:spPr>
          <a:xfrm>
            <a:off x="0" y="0"/>
            <a:ext cx="9144000" cy="476672"/>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5" name="Rectangle 4"/>
          <p:cNvSpPr/>
          <p:nvPr/>
        </p:nvSpPr>
        <p:spPr>
          <a:xfrm>
            <a:off x="0" y="6381328"/>
            <a:ext cx="9144000" cy="476672"/>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6" name="Rectangle 5"/>
          <p:cNvSpPr/>
          <p:nvPr/>
        </p:nvSpPr>
        <p:spPr>
          <a:xfrm rot="16200000">
            <a:off x="-2911491" y="3353206"/>
            <a:ext cx="6299653" cy="476672"/>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7" name="Rectangle 6"/>
          <p:cNvSpPr/>
          <p:nvPr/>
        </p:nvSpPr>
        <p:spPr>
          <a:xfrm rot="16200000">
            <a:off x="5755837" y="3250028"/>
            <a:ext cx="6299653" cy="476672"/>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8" name="Text Box 2"/>
          <p:cNvSpPr txBox="1"/>
          <p:nvPr/>
        </p:nvSpPr>
        <p:spPr>
          <a:xfrm>
            <a:off x="3707904" y="6514366"/>
            <a:ext cx="3102645" cy="247650"/>
          </a:xfrm>
          <a:prstGeom prst="rect">
            <a:avLst/>
          </a:prstGeom>
          <a:solidFill>
            <a:schemeClr val="lt1">
              <a:alpha val="0"/>
            </a:schemeClr>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15000"/>
              </a:lnSpc>
              <a:spcAft>
                <a:spcPts val="1000"/>
              </a:spcAft>
            </a:pPr>
            <a:r>
              <a:rPr lang="en-IE" sz="1000" b="1" dirty="0">
                <a:solidFill>
                  <a:schemeClr val="bg1"/>
                </a:solidFill>
                <a:effectLst/>
                <a:latin typeface="Sassoon"/>
                <a:ea typeface="Calibri"/>
                <a:cs typeface="Times New Roman"/>
              </a:rPr>
              <a:t>© Seomra Ranga </a:t>
            </a:r>
            <a:r>
              <a:rPr lang="en-IE" sz="1000" b="1" dirty="0" smtClean="0">
                <a:solidFill>
                  <a:schemeClr val="bg1"/>
                </a:solidFill>
                <a:effectLst/>
                <a:latin typeface="Sassoon"/>
                <a:ea typeface="Calibri"/>
                <a:cs typeface="Times New Roman"/>
              </a:rPr>
              <a:t>2020 </a:t>
            </a:r>
            <a:r>
              <a:rPr lang="en-IE" sz="1000" b="1" dirty="0">
                <a:solidFill>
                  <a:schemeClr val="bg1"/>
                </a:solidFill>
                <a:effectLst/>
                <a:latin typeface="Sassoon"/>
                <a:ea typeface="Calibri"/>
                <a:cs typeface="Times New Roman"/>
              </a:rPr>
              <a:t>www.seomraranga.com</a:t>
            </a:r>
            <a:endParaRPr lang="en-IE" sz="1100" dirty="0">
              <a:solidFill>
                <a:schemeClr val="bg1"/>
              </a:solidFill>
              <a:effectLst/>
              <a:ea typeface="Calibri"/>
              <a:cs typeface="Times New Roman"/>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46249" y="6465715"/>
            <a:ext cx="1361655" cy="344952"/>
          </a:xfrm>
          <a:prstGeom prst="rect">
            <a:avLst/>
          </a:prstGeom>
        </p:spPr>
      </p:pic>
      <p:sp>
        <p:nvSpPr>
          <p:cNvPr id="10" name="TextBox 9"/>
          <p:cNvSpPr txBox="1"/>
          <p:nvPr/>
        </p:nvSpPr>
        <p:spPr>
          <a:xfrm>
            <a:off x="6603369" y="-99517"/>
            <a:ext cx="2520280" cy="584775"/>
          </a:xfrm>
          <a:prstGeom prst="rect">
            <a:avLst/>
          </a:prstGeom>
          <a:noFill/>
        </p:spPr>
        <p:txBody>
          <a:bodyPr wrap="square" rtlCol="0">
            <a:spAutoFit/>
          </a:bodyPr>
          <a:lstStyle/>
          <a:p>
            <a:pPr algn="ctr"/>
            <a:r>
              <a:rPr lang="en-IE" sz="3200" b="1" dirty="0" smtClean="0">
                <a:ln w="9525">
                  <a:solidFill>
                    <a:schemeClr val="tx1"/>
                  </a:solidFill>
                </a:ln>
                <a:solidFill>
                  <a:schemeClr val="bg1"/>
                </a:solidFill>
              </a:rPr>
              <a:t>Coronavirus</a:t>
            </a:r>
            <a:endParaRPr lang="en-IE" sz="3200" b="1" dirty="0">
              <a:ln w="9525">
                <a:solidFill>
                  <a:schemeClr val="tx1"/>
                </a:solidFill>
              </a:ln>
              <a:solidFill>
                <a:schemeClr val="bg1"/>
              </a:solidFill>
            </a:endParaRPr>
          </a:p>
        </p:txBody>
      </p:sp>
      <p:sp>
        <p:nvSpPr>
          <p:cNvPr id="11" name="TextBox 10"/>
          <p:cNvSpPr txBox="1"/>
          <p:nvPr/>
        </p:nvSpPr>
        <p:spPr>
          <a:xfrm>
            <a:off x="683568" y="496211"/>
            <a:ext cx="7776864" cy="769441"/>
          </a:xfrm>
          <a:prstGeom prst="rect">
            <a:avLst/>
          </a:prstGeom>
          <a:noFill/>
        </p:spPr>
        <p:txBody>
          <a:bodyPr wrap="square" rtlCol="0">
            <a:spAutoFit/>
          </a:bodyPr>
          <a:lstStyle/>
          <a:p>
            <a:r>
              <a:rPr lang="en-IE" sz="4400" b="1" dirty="0" smtClean="0">
                <a:ln w="12700">
                  <a:solidFill>
                    <a:schemeClr val="accent6">
                      <a:lumMod val="50000"/>
                    </a:schemeClr>
                  </a:solidFill>
                </a:ln>
              </a:rPr>
              <a:t>Close Contact</a:t>
            </a:r>
            <a:endParaRPr lang="en-IE" sz="4400" b="1" dirty="0">
              <a:ln w="12700">
                <a:solidFill>
                  <a:schemeClr val="accent6">
                    <a:lumMod val="50000"/>
                  </a:schemeClr>
                </a:solidFill>
              </a:ln>
            </a:endParaRPr>
          </a:p>
        </p:txBody>
      </p:sp>
      <p:sp>
        <p:nvSpPr>
          <p:cNvPr id="2" name="TextBox 1"/>
          <p:cNvSpPr txBox="1"/>
          <p:nvPr/>
        </p:nvSpPr>
        <p:spPr>
          <a:xfrm>
            <a:off x="755576" y="1628800"/>
            <a:ext cx="7704856" cy="4770537"/>
          </a:xfrm>
          <a:prstGeom prst="rect">
            <a:avLst/>
          </a:prstGeom>
          <a:noFill/>
        </p:spPr>
        <p:txBody>
          <a:bodyPr wrap="square" rtlCol="0">
            <a:spAutoFit/>
          </a:bodyPr>
          <a:lstStyle/>
          <a:p>
            <a:r>
              <a:rPr lang="en-IE" sz="3800" dirty="0" smtClean="0"/>
              <a:t>In the case of Coronavirus, </a:t>
            </a:r>
            <a:r>
              <a:rPr lang="en-IE" sz="3800" b="1" dirty="0" smtClean="0"/>
              <a:t>Close Contact</a:t>
            </a:r>
            <a:r>
              <a:rPr lang="en-IE" sz="3800" dirty="0" smtClean="0"/>
              <a:t> refers to someone who has spent more than fifteen minutes face-to-face contact within two metres of an infected person, or someone who is living in the same house or shared accommodation as an infected person.</a:t>
            </a:r>
            <a:endParaRPr lang="en-IE" sz="3800" dirty="0"/>
          </a:p>
        </p:txBody>
      </p:sp>
    </p:spTree>
    <p:extLst>
      <p:ext uri="{BB962C8B-B14F-4D97-AF65-F5344CB8AC3E}">
        <p14:creationId xmlns:p14="http://schemas.microsoft.com/office/powerpoint/2010/main" val="2248282877"/>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9000"/>
            <a:lum/>
          </a:blip>
          <a:srcRect/>
          <a:stretch>
            <a:fillRect t="-9000" b="-9000"/>
          </a:stretch>
        </a:blipFill>
        <a:effectLst/>
      </p:bgPr>
    </p:bg>
    <p:spTree>
      <p:nvGrpSpPr>
        <p:cNvPr id="1" name=""/>
        <p:cNvGrpSpPr/>
        <p:nvPr/>
      </p:nvGrpSpPr>
      <p:grpSpPr>
        <a:xfrm>
          <a:off x="0" y="0"/>
          <a:ext cx="0" cy="0"/>
          <a:chOff x="0" y="0"/>
          <a:chExt cx="0" cy="0"/>
        </a:xfrm>
      </p:grpSpPr>
      <p:sp>
        <p:nvSpPr>
          <p:cNvPr id="4" name="Rectangle 3"/>
          <p:cNvSpPr/>
          <p:nvPr/>
        </p:nvSpPr>
        <p:spPr>
          <a:xfrm>
            <a:off x="0" y="0"/>
            <a:ext cx="9144000" cy="476672"/>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5" name="Rectangle 4"/>
          <p:cNvSpPr/>
          <p:nvPr/>
        </p:nvSpPr>
        <p:spPr>
          <a:xfrm>
            <a:off x="0" y="6381328"/>
            <a:ext cx="9144000" cy="476672"/>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6" name="Rectangle 5"/>
          <p:cNvSpPr/>
          <p:nvPr/>
        </p:nvSpPr>
        <p:spPr>
          <a:xfrm rot="16200000">
            <a:off x="-2911491" y="3353206"/>
            <a:ext cx="6299653" cy="476672"/>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7" name="Rectangle 6"/>
          <p:cNvSpPr/>
          <p:nvPr/>
        </p:nvSpPr>
        <p:spPr>
          <a:xfrm rot="16200000">
            <a:off x="5755837" y="3250028"/>
            <a:ext cx="6299653" cy="476672"/>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8" name="Text Box 2"/>
          <p:cNvSpPr txBox="1"/>
          <p:nvPr/>
        </p:nvSpPr>
        <p:spPr>
          <a:xfrm>
            <a:off x="3707904" y="6514366"/>
            <a:ext cx="3102645" cy="247650"/>
          </a:xfrm>
          <a:prstGeom prst="rect">
            <a:avLst/>
          </a:prstGeom>
          <a:solidFill>
            <a:schemeClr val="lt1">
              <a:alpha val="0"/>
            </a:schemeClr>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15000"/>
              </a:lnSpc>
              <a:spcAft>
                <a:spcPts val="1000"/>
              </a:spcAft>
            </a:pPr>
            <a:r>
              <a:rPr lang="en-IE" sz="1000" b="1" dirty="0">
                <a:solidFill>
                  <a:schemeClr val="bg1"/>
                </a:solidFill>
                <a:effectLst/>
                <a:latin typeface="Sassoon"/>
                <a:ea typeface="Calibri"/>
                <a:cs typeface="Times New Roman"/>
              </a:rPr>
              <a:t>© Seomra Ranga </a:t>
            </a:r>
            <a:r>
              <a:rPr lang="en-IE" sz="1000" b="1" dirty="0" smtClean="0">
                <a:solidFill>
                  <a:schemeClr val="bg1"/>
                </a:solidFill>
                <a:effectLst/>
                <a:latin typeface="Sassoon"/>
                <a:ea typeface="Calibri"/>
                <a:cs typeface="Times New Roman"/>
              </a:rPr>
              <a:t>2020 </a:t>
            </a:r>
            <a:r>
              <a:rPr lang="en-IE" sz="1000" b="1" dirty="0">
                <a:solidFill>
                  <a:schemeClr val="bg1"/>
                </a:solidFill>
                <a:effectLst/>
                <a:latin typeface="Sassoon"/>
                <a:ea typeface="Calibri"/>
                <a:cs typeface="Times New Roman"/>
              </a:rPr>
              <a:t>www.seomraranga.com</a:t>
            </a:r>
            <a:endParaRPr lang="en-IE" sz="1100" dirty="0">
              <a:solidFill>
                <a:schemeClr val="bg1"/>
              </a:solidFill>
              <a:effectLst/>
              <a:ea typeface="Calibri"/>
              <a:cs typeface="Times New Roman"/>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46249" y="6465715"/>
            <a:ext cx="1361655" cy="344952"/>
          </a:xfrm>
          <a:prstGeom prst="rect">
            <a:avLst/>
          </a:prstGeom>
        </p:spPr>
      </p:pic>
      <p:sp>
        <p:nvSpPr>
          <p:cNvPr id="10" name="TextBox 9"/>
          <p:cNvSpPr txBox="1"/>
          <p:nvPr/>
        </p:nvSpPr>
        <p:spPr>
          <a:xfrm>
            <a:off x="6603369" y="-99517"/>
            <a:ext cx="2520280" cy="584775"/>
          </a:xfrm>
          <a:prstGeom prst="rect">
            <a:avLst/>
          </a:prstGeom>
          <a:noFill/>
        </p:spPr>
        <p:txBody>
          <a:bodyPr wrap="square" rtlCol="0">
            <a:spAutoFit/>
          </a:bodyPr>
          <a:lstStyle/>
          <a:p>
            <a:pPr algn="ctr"/>
            <a:r>
              <a:rPr lang="en-IE" sz="3200" b="1" dirty="0" smtClean="0">
                <a:ln w="9525">
                  <a:solidFill>
                    <a:schemeClr val="tx1"/>
                  </a:solidFill>
                </a:ln>
                <a:solidFill>
                  <a:schemeClr val="bg1"/>
                </a:solidFill>
              </a:rPr>
              <a:t>Coronavirus</a:t>
            </a:r>
            <a:endParaRPr lang="en-IE" sz="3200" b="1" dirty="0">
              <a:ln w="9525">
                <a:solidFill>
                  <a:schemeClr val="tx1"/>
                </a:solidFill>
              </a:ln>
              <a:solidFill>
                <a:schemeClr val="bg1"/>
              </a:solidFill>
            </a:endParaRPr>
          </a:p>
        </p:txBody>
      </p:sp>
      <p:sp>
        <p:nvSpPr>
          <p:cNvPr id="11" name="TextBox 10"/>
          <p:cNvSpPr txBox="1"/>
          <p:nvPr/>
        </p:nvSpPr>
        <p:spPr>
          <a:xfrm>
            <a:off x="683568" y="496211"/>
            <a:ext cx="7776864" cy="769441"/>
          </a:xfrm>
          <a:prstGeom prst="rect">
            <a:avLst/>
          </a:prstGeom>
          <a:noFill/>
        </p:spPr>
        <p:txBody>
          <a:bodyPr wrap="square" rtlCol="0">
            <a:spAutoFit/>
          </a:bodyPr>
          <a:lstStyle/>
          <a:p>
            <a:r>
              <a:rPr lang="en-IE" sz="4400" b="1" dirty="0" smtClean="0">
                <a:ln w="12700">
                  <a:solidFill>
                    <a:schemeClr val="accent6">
                      <a:lumMod val="50000"/>
                    </a:schemeClr>
                  </a:solidFill>
                </a:ln>
              </a:rPr>
              <a:t>Community Transmission</a:t>
            </a:r>
            <a:endParaRPr lang="en-IE" sz="4400" b="1" dirty="0">
              <a:ln w="12700">
                <a:solidFill>
                  <a:schemeClr val="accent6">
                    <a:lumMod val="50000"/>
                  </a:schemeClr>
                </a:solidFill>
              </a:ln>
            </a:endParaRPr>
          </a:p>
        </p:txBody>
      </p:sp>
      <p:sp>
        <p:nvSpPr>
          <p:cNvPr id="2" name="TextBox 1"/>
          <p:cNvSpPr txBox="1"/>
          <p:nvPr/>
        </p:nvSpPr>
        <p:spPr>
          <a:xfrm>
            <a:off x="755576" y="1628800"/>
            <a:ext cx="7704856" cy="4154984"/>
          </a:xfrm>
          <a:prstGeom prst="rect">
            <a:avLst/>
          </a:prstGeom>
          <a:noFill/>
        </p:spPr>
        <p:txBody>
          <a:bodyPr wrap="square" rtlCol="0">
            <a:spAutoFit/>
          </a:bodyPr>
          <a:lstStyle/>
          <a:p>
            <a:r>
              <a:rPr lang="en-IE" sz="4400" b="1" dirty="0" smtClean="0"/>
              <a:t>Community Transmission </a:t>
            </a:r>
            <a:r>
              <a:rPr lang="en-IE" sz="4400" dirty="0" smtClean="0"/>
              <a:t>means that someone has caught the virus from another person in the community, without having travelled to another virus-hit area like China or Italy.</a:t>
            </a:r>
            <a:endParaRPr lang="en-IE" sz="4400" dirty="0"/>
          </a:p>
        </p:txBody>
      </p:sp>
    </p:spTree>
    <p:extLst>
      <p:ext uri="{BB962C8B-B14F-4D97-AF65-F5344CB8AC3E}">
        <p14:creationId xmlns:p14="http://schemas.microsoft.com/office/powerpoint/2010/main" val="3152355170"/>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9000"/>
            <a:lum/>
          </a:blip>
          <a:srcRect/>
          <a:stretch>
            <a:fillRect t="-9000" b="-9000"/>
          </a:stretch>
        </a:blipFill>
        <a:effectLst/>
      </p:bgPr>
    </p:bg>
    <p:spTree>
      <p:nvGrpSpPr>
        <p:cNvPr id="1" name=""/>
        <p:cNvGrpSpPr/>
        <p:nvPr/>
      </p:nvGrpSpPr>
      <p:grpSpPr>
        <a:xfrm>
          <a:off x="0" y="0"/>
          <a:ext cx="0" cy="0"/>
          <a:chOff x="0" y="0"/>
          <a:chExt cx="0" cy="0"/>
        </a:xfrm>
      </p:grpSpPr>
      <p:sp>
        <p:nvSpPr>
          <p:cNvPr id="4" name="Rectangle 3"/>
          <p:cNvSpPr/>
          <p:nvPr/>
        </p:nvSpPr>
        <p:spPr>
          <a:xfrm>
            <a:off x="0" y="0"/>
            <a:ext cx="9144000" cy="476672"/>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5" name="Rectangle 4"/>
          <p:cNvSpPr/>
          <p:nvPr/>
        </p:nvSpPr>
        <p:spPr>
          <a:xfrm>
            <a:off x="0" y="6381328"/>
            <a:ext cx="9144000" cy="476672"/>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6" name="Rectangle 5"/>
          <p:cNvSpPr/>
          <p:nvPr/>
        </p:nvSpPr>
        <p:spPr>
          <a:xfrm rot="16200000">
            <a:off x="-2911491" y="3353206"/>
            <a:ext cx="6299653" cy="476672"/>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7" name="Rectangle 6"/>
          <p:cNvSpPr/>
          <p:nvPr/>
        </p:nvSpPr>
        <p:spPr>
          <a:xfrm rot="16200000">
            <a:off x="5755837" y="3250028"/>
            <a:ext cx="6299653" cy="476672"/>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8" name="Text Box 2"/>
          <p:cNvSpPr txBox="1"/>
          <p:nvPr/>
        </p:nvSpPr>
        <p:spPr>
          <a:xfrm>
            <a:off x="3707904" y="6514366"/>
            <a:ext cx="3102645" cy="247650"/>
          </a:xfrm>
          <a:prstGeom prst="rect">
            <a:avLst/>
          </a:prstGeom>
          <a:solidFill>
            <a:schemeClr val="lt1">
              <a:alpha val="0"/>
            </a:schemeClr>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15000"/>
              </a:lnSpc>
              <a:spcAft>
                <a:spcPts val="1000"/>
              </a:spcAft>
            </a:pPr>
            <a:r>
              <a:rPr lang="en-IE" sz="1000" b="1" dirty="0">
                <a:solidFill>
                  <a:schemeClr val="bg1"/>
                </a:solidFill>
                <a:effectLst/>
                <a:latin typeface="Sassoon"/>
                <a:ea typeface="Calibri"/>
                <a:cs typeface="Times New Roman"/>
              </a:rPr>
              <a:t>© Seomra Ranga </a:t>
            </a:r>
            <a:r>
              <a:rPr lang="en-IE" sz="1000" b="1" dirty="0" smtClean="0">
                <a:solidFill>
                  <a:schemeClr val="bg1"/>
                </a:solidFill>
                <a:effectLst/>
                <a:latin typeface="Sassoon"/>
                <a:ea typeface="Calibri"/>
                <a:cs typeface="Times New Roman"/>
              </a:rPr>
              <a:t>2020 </a:t>
            </a:r>
            <a:r>
              <a:rPr lang="en-IE" sz="1000" b="1" dirty="0">
                <a:solidFill>
                  <a:schemeClr val="bg1"/>
                </a:solidFill>
                <a:effectLst/>
                <a:latin typeface="Sassoon"/>
                <a:ea typeface="Calibri"/>
                <a:cs typeface="Times New Roman"/>
              </a:rPr>
              <a:t>www.seomraranga.com</a:t>
            </a:r>
            <a:endParaRPr lang="en-IE" sz="1100" dirty="0">
              <a:solidFill>
                <a:schemeClr val="bg1"/>
              </a:solidFill>
              <a:effectLst/>
              <a:ea typeface="Calibri"/>
              <a:cs typeface="Times New Roman"/>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46249" y="6465715"/>
            <a:ext cx="1361655" cy="344952"/>
          </a:xfrm>
          <a:prstGeom prst="rect">
            <a:avLst/>
          </a:prstGeom>
        </p:spPr>
      </p:pic>
      <p:sp>
        <p:nvSpPr>
          <p:cNvPr id="10" name="TextBox 9"/>
          <p:cNvSpPr txBox="1"/>
          <p:nvPr/>
        </p:nvSpPr>
        <p:spPr>
          <a:xfrm>
            <a:off x="6603369" y="-99517"/>
            <a:ext cx="2520280" cy="584775"/>
          </a:xfrm>
          <a:prstGeom prst="rect">
            <a:avLst/>
          </a:prstGeom>
          <a:noFill/>
        </p:spPr>
        <p:txBody>
          <a:bodyPr wrap="square" rtlCol="0">
            <a:spAutoFit/>
          </a:bodyPr>
          <a:lstStyle/>
          <a:p>
            <a:pPr algn="ctr"/>
            <a:r>
              <a:rPr lang="en-IE" sz="3200" b="1" dirty="0" smtClean="0">
                <a:ln w="9525">
                  <a:solidFill>
                    <a:schemeClr val="tx1"/>
                  </a:solidFill>
                </a:ln>
                <a:solidFill>
                  <a:schemeClr val="bg1"/>
                </a:solidFill>
              </a:rPr>
              <a:t>Coronavirus</a:t>
            </a:r>
            <a:endParaRPr lang="en-IE" sz="3200" b="1" dirty="0">
              <a:ln w="9525">
                <a:solidFill>
                  <a:schemeClr val="tx1"/>
                </a:solidFill>
              </a:ln>
              <a:solidFill>
                <a:schemeClr val="bg1"/>
              </a:solidFill>
            </a:endParaRPr>
          </a:p>
        </p:txBody>
      </p:sp>
      <p:sp>
        <p:nvSpPr>
          <p:cNvPr id="11" name="TextBox 10"/>
          <p:cNvSpPr txBox="1"/>
          <p:nvPr/>
        </p:nvSpPr>
        <p:spPr>
          <a:xfrm>
            <a:off x="683568" y="496211"/>
            <a:ext cx="7776864" cy="769441"/>
          </a:xfrm>
          <a:prstGeom prst="rect">
            <a:avLst/>
          </a:prstGeom>
          <a:noFill/>
        </p:spPr>
        <p:txBody>
          <a:bodyPr wrap="square" rtlCol="0">
            <a:spAutoFit/>
          </a:bodyPr>
          <a:lstStyle/>
          <a:p>
            <a:r>
              <a:rPr lang="en-IE" sz="4400" b="1" dirty="0" smtClean="0">
                <a:ln w="12700">
                  <a:solidFill>
                    <a:schemeClr val="accent6">
                      <a:lumMod val="50000"/>
                    </a:schemeClr>
                  </a:solidFill>
                </a:ln>
              </a:rPr>
              <a:t>Person-to-Person</a:t>
            </a:r>
            <a:endParaRPr lang="en-IE" sz="4400" b="1" dirty="0">
              <a:ln w="12700">
                <a:solidFill>
                  <a:schemeClr val="accent6">
                    <a:lumMod val="50000"/>
                  </a:schemeClr>
                </a:solidFill>
              </a:ln>
            </a:endParaRPr>
          </a:p>
        </p:txBody>
      </p:sp>
      <p:sp>
        <p:nvSpPr>
          <p:cNvPr id="2" name="TextBox 1"/>
          <p:cNvSpPr txBox="1"/>
          <p:nvPr/>
        </p:nvSpPr>
        <p:spPr>
          <a:xfrm>
            <a:off x="755576" y="1628800"/>
            <a:ext cx="7704856" cy="4154984"/>
          </a:xfrm>
          <a:prstGeom prst="rect">
            <a:avLst/>
          </a:prstGeom>
          <a:noFill/>
        </p:spPr>
        <p:txBody>
          <a:bodyPr wrap="square" rtlCol="0">
            <a:spAutoFit/>
          </a:bodyPr>
          <a:lstStyle/>
          <a:p>
            <a:r>
              <a:rPr lang="en-IE" sz="4400" b="1" dirty="0" smtClean="0"/>
              <a:t>Person-to-Person</a:t>
            </a:r>
            <a:r>
              <a:rPr lang="en-IE" sz="4400" dirty="0" smtClean="0"/>
              <a:t> refers to the spreading of a disease due to close personal contact between people, either through physical contact or a cough or a sneeze in close quarters.</a:t>
            </a:r>
            <a:endParaRPr lang="en-IE" sz="4400" dirty="0"/>
          </a:p>
        </p:txBody>
      </p:sp>
    </p:spTree>
    <p:extLst>
      <p:ext uri="{BB962C8B-B14F-4D97-AF65-F5344CB8AC3E}">
        <p14:creationId xmlns:p14="http://schemas.microsoft.com/office/powerpoint/2010/main" val="298874116"/>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9000"/>
            <a:lum/>
          </a:blip>
          <a:srcRect/>
          <a:stretch>
            <a:fillRect t="-9000" b="-9000"/>
          </a:stretch>
        </a:blipFill>
        <a:effectLst/>
      </p:bgPr>
    </p:bg>
    <p:spTree>
      <p:nvGrpSpPr>
        <p:cNvPr id="1" name=""/>
        <p:cNvGrpSpPr/>
        <p:nvPr/>
      </p:nvGrpSpPr>
      <p:grpSpPr>
        <a:xfrm>
          <a:off x="0" y="0"/>
          <a:ext cx="0" cy="0"/>
          <a:chOff x="0" y="0"/>
          <a:chExt cx="0" cy="0"/>
        </a:xfrm>
      </p:grpSpPr>
      <p:sp>
        <p:nvSpPr>
          <p:cNvPr id="4" name="Rectangle 3"/>
          <p:cNvSpPr/>
          <p:nvPr/>
        </p:nvSpPr>
        <p:spPr>
          <a:xfrm>
            <a:off x="0" y="0"/>
            <a:ext cx="9144000" cy="476672"/>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5" name="Rectangle 4"/>
          <p:cNvSpPr/>
          <p:nvPr/>
        </p:nvSpPr>
        <p:spPr>
          <a:xfrm>
            <a:off x="0" y="6381328"/>
            <a:ext cx="9144000" cy="476672"/>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6" name="Rectangle 5"/>
          <p:cNvSpPr/>
          <p:nvPr/>
        </p:nvSpPr>
        <p:spPr>
          <a:xfrm rot="16200000">
            <a:off x="-2911491" y="3353206"/>
            <a:ext cx="6299653" cy="476672"/>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7" name="Rectangle 6"/>
          <p:cNvSpPr/>
          <p:nvPr/>
        </p:nvSpPr>
        <p:spPr>
          <a:xfrm rot="16200000">
            <a:off x="5755837" y="3250028"/>
            <a:ext cx="6299653" cy="476672"/>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8" name="Text Box 2"/>
          <p:cNvSpPr txBox="1"/>
          <p:nvPr/>
        </p:nvSpPr>
        <p:spPr>
          <a:xfrm>
            <a:off x="3707904" y="6514366"/>
            <a:ext cx="3102645" cy="247650"/>
          </a:xfrm>
          <a:prstGeom prst="rect">
            <a:avLst/>
          </a:prstGeom>
          <a:solidFill>
            <a:schemeClr val="lt1">
              <a:alpha val="0"/>
            </a:schemeClr>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15000"/>
              </a:lnSpc>
              <a:spcAft>
                <a:spcPts val="1000"/>
              </a:spcAft>
            </a:pPr>
            <a:r>
              <a:rPr lang="en-IE" sz="1000" b="1" dirty="0">
                <a:solidFill>
                  <a:schemeClr val="bg1"/>
                </a:solidFill>
                <a:effectLst/>
                <a:latin typeface="Sassoon"/>
                <a:ea typeface="Calibri"/>
                <a:cs typeface="Times New Roman"/>
              </a:rPr>
              <a:t>© Seomra Ranga </a:t>
            </a:r>
            <a:r>
              <a:rPr lang="en-IE" sz="1000" b="1" dirty="0" smtClean="0">
                <a:solidFill>
                  <a:schemeClr val="bg1"/>
                </a:solidFill>
                <a:effectLst/>
                <a:latin typeface="Sassoon"/>
                <a:ea typeface="Calibri"/>
                <a:cs typeface="Times New Roman"/>
              </a:rPr>
              <a:t>2020 </a:t>
            </a:r>
            <a:r>
              <a:rPr lang="en-IE" sz="1000" b="1" dirty="0">
                <a:solidFill>
                  <a:schemeClr val="bg1"/>
                </a:solidFill>
                <a:effectLst/>
                <a:latin typeface="Sassoon"/>
                <a:ea typeface="Calibri"/>
                <a:cs typeface="Times New Roman"/>
              </a:rPr>
              <a:t>www.seomraranga.com</a:t>
            </a:r>
            <a:endParaRPr lang="en-IE" sz="1100" dirty="0">
              <a:solidFill>
                <a:schemeClr val="bg1"/>
              </a:solidFill>
              <a:effectLst/>
              <a:ea typeface="Calibri"/>
              <a:cs typeface="Times New Roman"/>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46249" y="6465715"/>
            <a:ext cx="1361655" cy="344952"/>
          </a:xfrm>
          <a:prstGeom prst="rect">
            <a:avLst/>
          </a:prstGeom>
        </p:spPr>
      </p:pic>
      <p:sp>
        <p:nvSpPr>
          <p:cNvPr id="10" name="TextBox 9"/>
          <p:cNvSpPr txBox="1"/>
          <p:nvPr/>
        </p:nvSpPr>
        <p:spPr>
          <a:xfrm>
            <a:off x="6603369" y="-99517"/>
            <a:ext cx="2520280" cy="584775"/>
          </a:xfrm>
          <a:prstGeom prst="rect">
            <a:avLst/>
          </a:prstGeom>
          <a:noFill/>
        </p:spPr>
        <p:txBody>
          <a:bodyPr wrap="square" rtlCol="0">
            <a:spAutoFit/>
          </a:bodyPr>
          <a:lstStyle/>
          <a:p>
            <a:pPr algn="ctr"/>
            <a:r>
              <a:rPr lang="en-IE" sz="3200" b="1" dirty="0" smtClean="0">
                <a:ln w="9525">
                  <a:solidFill>
                    <a:schemeClr val="tx1"/>
                  </a:solidFill>
                </a:ln>
                <a:solidFill>
                  <a:schemeClr val="bg1"/>
                </a:solidFill>
              </a:rPr>
              <a:t>Coronavirus</a:t>
            </a:r>
            <a:endParaRPr lang="en-IE" sz="3200" b="1" dirty="0">
              <a:ln w="9525">
                <a:solidFill>
                  <a:schemeClr val="tx1"/>
                </a:solidFill>
              </a:ln>
              <a:solidFill>
                <a:schemeClr val="bg1"/>
              </a:solidFill>
            </a:endParaRPr>
          </a:p>
        </p:txBody>
      </p:sp>
      <p:sp>
        <p:nvSpPr>
          <p:cNvPr id="11" name="TextBox 10"/>
          <p:cNvSpPr txBox="1"/>
          <p:nvPr/>
        </p:nvSpPr>
        <p:spPr>
          <a:xfrm>
            <a:off x="683568" y="496211"/>
            <a:ext cx="7776864" cy="769441"/>
          </a:xfrm>
          <a:prstGeom prst="rect">
            <a:avLst/>
          </a:prstGeom>
          <a:noFill/>
        </p:spPr>
        <p:txBody>
          <a:bodyPr wrap="square" rtlCol="0">
            <a:spAutoFit/>
          </a:bodyPr>
          <a:lstStyle/>
          <a:p>
            <a:r>
              <a:rPr lang="en-IE" sz="4400" b="1" dirty="0" smtClean="0">
                <a:ln w="12700">
                  <a:solidFill>
                    <a:schemeClr val="accent6">
                      <a:lumMod val="50000"/>
                    </a:schemeClr>
                  </a:solidFill>
                </a:ln>
              </a:rPr>
              <a:t>Social Distancing</a:t>
            </a:r>
            <a:endParaRPr lang="en-IE" sz="4400" b="1" dirty="0">
              <a:ln w="12700">
                <a:solidFill>
                  <a:schemeClr val="accent6">
                    <a:lumMod val="50000"/>
                  </a:schemeClr>
                </a:solidFill>
              </a:ln>
            </a:endParaRPr>
          </a:p>
        </p:txBody>
      </p:sp>
      <p:sp>
        <p:nvSpPr>
          <p:cNvPr id="2" name="TextBox 1"/>
          <p:cNvSpPr txBox="1"/>
          <p:nvPr/>
        </p:nvSpPr>
        <p:spPr>
          <a:xfrm>
            <a:off x="755576" y="1628800"/>
            <a:ext cx="7704856" cy="3477875"/>
          </a:xfrm>
          <a:prstGeom prst="rect">
            <a:avLst/>
          </a:prstGeom>
          <a:noFill/>
        </p:spPr>
        <p:txBody>
          <a:bodyPr wrap="square" rtlCol="0">
            <a:spAutoFit/>
          </a:bodyPr>
          <a:lstStyle/>
          <a:p>
            <a:r>
              <a:rPr lang="en-IE" sz="4400" b="1" dirty="0" smtClean="0"/>
              <a:t>Social Distancing</a:t>
            </a:r>
            <a:r>
              <a:rPr lang="en-IE" sz="4400" dirty="0" smtClean="0"/>
              <a:t> refers to attempts to keep yourself away from other people as a means of protecting yourself from contracting a disease. </a:t>
            </a:r>
            <a:endParaRPr lang="en-IE" sz="4400" dirty="0"/>
          </a:p>
        </p:txBody>
      </p:sp>
    </p:spTree>
    <p:extLst>
      <p:ext uri="{BB962C8B-B14F-4D97-AF65-F5344CB8AC3E}">
        <p14:creationId xmlns:p14="http://schemas.microsoft.com/office/powerpoint/2010/main" val="4247184700"/>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9000"/>
            <a:lum/>
          </a:blip>
          <a:srcRect/>
          <a:stretch>
            <a:fillRect t="-9000" b="-9000"/>
          </a:stretch>
        </a:blipFill>
        <a:effectLst/>
      </p:bgPr>
    </p:bg>
    <p:spTree>
      <p:nvGrpSpPr>
        <p:cNvPr id="1" name=""/>
        <p:cNvGrpSpPr/>
        <p:nvPr/>
      </p:nvGrpSpPr>
      <p:grpSpPr>
        <a:xfrm>
          <a:off x="0" y="0"/>
          <a:ext cx="0" cy="0"/>
          <a:chOff x="0" y="0"/>
          <a:chExt cx="0" cy="0"/>
        </a:xfrm>
      </p:grpSpPr>
      <p:sp>
        <p:nvSpPr>
          <p:cNvPr id="4" name="Rectangle 3"/>
          <p:cNvSpPr/>
          <p:nvPr/>
        </p:nvSpPr>
        <p:spPr>
          <a:xfrm>
            <a:off x="0" y="0"/>
            <a:ext cx="9144000" cy="476672"/>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5" name="Rectangle 4"/>
          <p:cNvSpPr/>
          <p:nvPr/>
        </p:nvSpPr>
        <p:spPr>
          <a:xfrm>
            <a:off x="0" y="6381328"/>
            <a:ext cx="9144000" cy="476672"/>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6" name="Rectangle 5"/>
          <p:cNvSpPr/>
          <p:nvPr/>
        </p:nvSpPr>
        <p:spPr>
          <a:xfrm rot="16200000">
            <a:off x="-2911491" y="3353206"/>
            <a:ext cx="6299653" cy="476672"/>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7" name="Rectangle 6"/>
          <p:cNvSpPr/>
          <p:nvPr/>
        </p:nvSpPr>
        <p:spPr>
          <a:xfrm rot="16200000">
            <a:off x="5755837" y="3250028"/>
            <a:ext cx="6299653" cy="476672"/>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8" name="Text Box 2"/>
          <p:cNvSpPr txBox="1"/>
          <p:nvPr/>
        </p:nvSpPr>
        <p:spPr>
          <a:xfrm>
            <a:off x="3707904" y="6514366"/>
            <a:ext cx="3102645" cy="247650"/>
          </a:xfrm>
          <a:prstGeom prst="rect">
            <a:avLst/>
          </a:prstGeom>
          <a:solidFill>
            <a:schemeClr val="lt1">
              <a:alpha val="0"/>
            </a:schemeClr>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15000"/>
              </a:lnSpc>
              <a:spcAft>
                <a:spcPts val="1000"/>
              </a:spcAft>
            </a:pPr>
            <a:r>
              <a:rPr lang="en-IE" sz="1000" b="1" dirty="0">
                <a:solidFill>
                  <a:schemeClr val="bg1"/>
                </a:solidFill>
                <a:effectLst/>
                <a:latin typeface="Sassoon"/>
                <a:ea typeface="Calibri"/>
                <a:cs typeface="Times New Roman"/>
              </a:rPr>
              <a:t>© Seomra Ranga </a:t>
            </a:r>
            <a:r>
              <a:rPr lang="en-IE" sz="1000" b="1" dirty="0" smtClean="0">
                <a:solidFill>
                  <a:schemeClr val="bg1"/>
                </a:solidFill>
                <a:effectLst/>
                <a:latin typeface="Sassoon"/>
                <a:ea typeface="Calibri"/>
                <a:cs typeface="Times New Roman"/>
              </a:rPr>
              <a:t>2020 </a:t>
            </a:r>
            <a:r>
              <a:rPr lang="en-IE" sz="1000" b="1" dirty="0">
                <a:solidFill>
                  <a:schemeClr val="bg1"/>
                </a:solidFill>
                <a:effectLst/>
                <a:latin typeface="Sassoon"/>
                <a:ea typeface="Calibri"/>
                <a:cs typeface="Times New Roman"/>
              </a:rPr>
              <a:t>www.seomraranga.com</a:t>
            </a:r>
            <a:endParaRPr lang="en-IE" sz="1100" dirty="0">
              <a:solidFill>
                <a:schemeClr val="bg1"/>
              </a:solidFill>
              <a:effectLst/>
              <a:ea typeface="Calibri"/>
              <a:cs typeface="Times New Roman"/>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46249" y="6465715"/>
            <a:ext cx="1361655" cy="344952"/>
          </a:xfrm>
          <a:prstGeom prst="rect">
            <a:avLst/>
          </a:prstGeom>
        </p:spPr>
      </p:pic>
      <p:sp>
        <p:nvSpPr>
          <p:cNvPr id="10" name="TextBox 9"/>
          <p:cNvSpPr txBox="1"/>
          <p:nvPr/>
        </p:nvSpPr>
        <p:spPr>
          <a:xfrm>
            <a:off x="580120" y="1749426"/>
            <a:ext cx="7983760" cy="3477875"/>
          </a:xfrm>
          <a:prstGeom prst="rect">
            <a:avLst/>
          </a:prstGeom>
          <a:noFill/>
        </p:spPr>
        <p:txBody>
          <a:bodyPr wrap="square" rtlCol="0">
            <a:spAutoFit/>
          </a:bodyPr>
          <a:lstStyle/>
          <a:p>
            <a:pPr algn="ctr"/>
            <a:r>
              <a:rPr lang="en-IE" sz="11000" b="1" dirty="0" smtClean="0">
                <a:ln w="28575">
                  <a:solidFill>
                    <a:schemeClr val="accent6">
                      <a:lumMod val="50000"/>
                    </a:schemeClr>
                  </a:solidFill>
                </a:ln>
              </a:rPr>
              <a:t>What is the Coronavirus?</a:t>
            </a:r>
            <a:endParaRPr lang="en-IE" sz="11000" b="1" dirty="0">
              <a:ln w="28575">
                <a:solidFill>
                  <a:schemeClr val="accent6">
                    <a:lumMod val="50000"/>
                  </a:schemeClr>
                </a:solidFill>
              </a:ln>
            </a:endParaRPr>
          </a:p>
        </p:txBody>
      </p:sp>
    </p:spTree>
    <p:extLst>
      <p:ext uri="{BB962C8B-B14F-4D97-AF65-F5344CB8AC3E}">
        <p14:creationId xmlns:p14="http://schemas.microsoft.com/office/powerpoint/2010/main" val="2210623265"/>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9000"/>
            <a:lum/>
          </a:blip>
          <a:srcRect/>
          <a:stretch>
            <a:fillRect t="-9000" b="-9000"/>
          </a:stretch>
        </a:blipFill>
        <a:effectLst/>
      </p:bgPr>
    </p:bg>
    <p:spTree>
      <p:nvGrpSpPr>
        <p:cNvPr id="1" name=""/>
        <p:cNvGrpSpPr/>
        <p:nvPr/>
      </p:nvGrpSpPr>
      <p:grpSpPr>
        <a:xfrm>
          <a:off x="0" y="0"/>
          <a:ext cx="0" cy="0"/>
          <a:chOff x="0" y="0"/>
          <a:chExt cx="0" cy="0"/>
        </a:xfrm>
      </p:grpSpPr>
      <p:sp>
        <p:nvSpPr>
          <p:cNvPr id="4" name="Rectangle 3"/>
          <p:cNvSpPr/>
          <p:nvPr/>
        </p:nvSpPr>
        <p:spPr>
          <a:xfrm>
            <a:off x="0" y="0"/>
            <a:ext cx="9144000" cy="476672"/>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5" name="Rectangle 4"/>
          <p:cNvSpPr/>
          <p:nvPr/>
        </p:nvSpPr>
        <p:spPr>
          <a:xfrm>
            <a:off x="0" y="6381328"/>
            <a:ext cx="9144000" cy="476672"/>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6" name="Rectangle 5"/>
          <p:cNvSpPr/>
          <p:nvPr/>
        </p:nvSpPr>
        <p:spPr>
          <a:xfrm rot="16200000">
            <a:off x="-2911491" y="3353206"/>
            <a:ext cx="6299653" cy="476672"/>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7" name="Rectangle 6"/>
          <p:cNvSpPr/>
          <p:nvPr/>
        </p:nvSpPr>
        <p:spPr>
          <a:xfrm rot="16200000">
            <a:off x="5755837" y="3250028"/>
            <a:ext cx="6299653" cy="476672"/>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8" name="Text Box 2"/>
          <p:cNvSpPr txBox="1"/>
          <p:nvPr/>
        </p:nvSpPr>
        <p:spPr>
          <a:xfrm>
            <a:off x="3707904" y="6514366"/>
            <a:ext cx="3102645" cy="247650"/>
          </a:xfrm>
          <a:prstGeom prst="rect">
            <a:avLst/>
          </a:prstGeom>
          <a:solidFill>
            <a:schemeClr val="lt1">
              <a:alpha val="0"/>
            </a:schemeClr>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15000"/>
              </a:lnSpc>
              <a:spcAft>
                <a:spcPts val="1000"/>
              </a:spcAft>
            </a:pPr>
            <a:r>
              <a:rPr lang="en-IE" sz="1000" b="1" dirty="0">
                <a:solidFill>
                  <a:schemeClr val="bg1"/>
                </a:solidFill>
                <a:effectLst/>
                <a:latin typeface="Sassoon"/>
                <a:ea typeface="Calibri"/>
                <a:cs typeface="Times New Roman"/>
              </a:rPr>
              <a:t>© Seomra Ranga </a:t>
            </a:r>
            <a:r>
              <a:rPr lang="en-IE" sz="1000" b="1" dirty="0" smtClean="0">
                <a:solidFill>
                  <a:schemeClr val="bg1"/>
                </a:solidFill>
                <a:effectLst/>
                <a:latin typeface="Sassoon"/>
                <a:ea typeface="Calibri"/>
                <a:cs typeface="Times New Roman"/>
              </a:rPr>
              <a:t>2020 </a:t>
            </a:r>
            <a:r>
              <a:rPr lang="en-IE" sz="1000" b="1" dirty="0">
                <a:solidFill>
                  <a:schemeClr val="bg1"/>
                </a:solidFill>
                <a:effectLst/>
                <a:latin typeface="Sassoon"/>
                <a:ea typeface="Calibri"/>
                <a:cs typeface="Times New Roman"/>
              </a:rPr>
              <a:t>www.seomraranga.com</a:t>
            </a:r>
            <a:endParaRPr lang="en-IE" sz="1100" dirty="0">
              <a:solidFill>
                <a:schemeClr val="bg1"/>
              </a:solidFill>
              <a:effectLst/>
              <a:ea typeface="Calibri"/>
              <a:cs typeface="Times New Roman"/>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46249" y="6465715"/>
            <a:ext cx="1361655" cy="344952"/>
          </a:xfrm>
          <a:prstGeom prst="rect">
            <a:avLst/>
          </a:prstGeom>
        </p:spPr>
      </p:pic>
      <p:sp>
        <p:nvSpPr>
          <p:cNvPr id="10" name="TextBox 9"/>
          <p:cNvSpPr txBox="1"/>
          <p:nvPr/>
        </p:nvSpPr>
        <p:spPr>
          <a:xfrm>
            <a:off x="6603369" y="-99517"/>
            <a:ext cx="2520280" cy="584775"/>
          </a:xfrm>
          <a:prstGeom prst="rect">
            <a:avLst/>
          </a:prstGeom>
          <a:noFill/>
        </p:spPr>
        <p:txBody>
          <a:bodyPr wrap="square" rtlCol="0">
            <a:spAutoFit/>
          </a:bodyPr>
          <a:lstStyle/>
          <a:p>
            <a:pPr algn="ctr"/>
            <a:r>
              <a:rPr lang="en-IE" sz="3200" b="1" dirty="0" smtClean="0">
                <a:ln w="9525">
                  <a:solidFill>
                    <a:schemeClr val="tx1"/>
                  </a:solidFill>
                </a:ln>
                <a:solidFill>
                  <a:schemeClr val="bg1"/>
                </a:solidFill>
              </a:rPr>
              <a:t>Coronavirus</a:t>
            </a:r>
            <a:endParaRPr lang="en-IE" sz="3200" b="1" dirty="0">
              <a:ln w="9525">
                <a:solidFill>
                  <a:schemeClr val="tx1"/>
                </a:solidFill>
              </a:ln>
              <a:solidFill>
                <a:schemeClr val="bg1"/>
              </a:solidFill>
            </a:endParaRPr>
          </a:p>
        </p:txBody>
      </p:sp>
      <p:sp>
        <p:nvSpPr>
          <p:cNvPr id="11" name="TextBox 10"/>
          <p:cNvSpPr txBox="1"/>
          <p:nvPr/>
        </p:nvSpPr>
        <p:spPr>
          <a:xfrm>
            <a:off x="683568" y="496211"/>
            <a:ext cx="7776864" cy="769441"/>
          </a:xfrm>
          <a:prstGeom prst="rect">
            <a:avLst/>
          </a:prstGeom>
          <a:noFill/>
        </p:spPr>
        <p:txBody>
          <a:bodyPr wrap="square" rtlCol="0">
            <a:spAutoFit/>
          </a:bodyPr>
          <a:lstStyle/>
          <a:p>
            <a:r>
              <a:rPr lang="en-IE" sz="4400" b="1" dirty="0" smtClean="0">
                <a:ln w="12700">
                  <a:solidFill>
                    <a:schemeClr val="accent6">
                      <a:lumMod val="50000"/>
                    </a:schemeClr>
                  </a:solidFill>
                </a:ln>
              </a:rPr>
              <a:t>Mortality Rate</a:t>
            </a:r>
            <a:endParaRPr lang="en-IE" sz="4400" b="1" dirty="0">
              <a:ln w="12700">
                <a:solidFill>
                  <a:schemeClr val="accent6">
                    <a:lumMod val="50000"/>
                  </a:schemeClr>
                </a:solidFill>
              </a:ln>
            </a:endParaRPr>
          </a:p>
        </p:txBody>
      </p:sp>
      <p:sp>
        <p:nvSpPr>
          <p:cNvPr id="2" name="TextBox 1"/>
          <p:cNvSpPr txBox="1"/>
          <p:nvPr/>
        </p:nvSpPr>
        <p:spPr>
          <a:xfrm>
            <a:off x="755576" y="1628800"/>
            <a:ext cx="7704856" cy="4616648"/>
          </a:xfrm>
          <a:prstGeom prst="rect">
            <a:avLst/>
          </a:prstGeom>
          <a:noFill/>
        </p:spPr>
        <p:txBody>
          <a:bodyPr wrap="square" rtlCol="0">
            <a:spAutoFit/>
          </a:bodyPr>
          <a:lstStyle/>
          <a:p>
            <a:r>
              <a:rPr lang="en-IE" sz="4200" b="1" dirty="0" smtClean="0"/>
              <a:t>Mortality Rate </a:t>
            </a:r>
            <a:r>
              <a:rPr lang="en-IE" sz="4200" dirty="0" smtClean="0"/>
              <a:t>refers to the number of deaths caused by the disease in a defined population. This is usually expressed as a percentage of people who die from the overall number of people who contracted a disease. </a:t>
            </a:r>
            <a:endParaRPr lang="en-IE" sz="4200" dirty="0"/>
          </a:p>
        </p:txBody>
      </p:sp>
    </p:spTree>
    <p:extLst>
      <p:ext uri="{BB962C8B-B14F-4D97-AF65-F5344CB8AC3E}">
        <p14:creationId xmlns:p14="http://schemas.microsoft.com/office/powerpoint/2010/main" val="3628085773"/>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9000"/>
            <a:lum/>
          </a:blip>
          <a:srcRect/>
          <a:stretch>
            <a:fillRect t="-9000" b="-9000"/>
          </a:stretch>
        </a:blipFill>
        <a:effectLst/>
      </p:bgPr>
    </p:bg>
    <p:spTree>
      <p:nvGrpSpPr>
        <p:cNvPr id="1" name=""/>
        <p:cNvGrpSpPr/>
        <p:nvPr/>
      </p:nvGrpSpPr>
      <p:grpSpPr>
        <a:xfrm>
          <a:off x="0" y="0"/>
          <a:ext cx="0" cy="0"/>
          <a:chOff x="0" y="0"/>
          <a:chExt cx="0" cy="0"/>
        </a:xfrm>
      </p:grpSpPr>
      <p:sp>
        <p:nvSpPr>
          <p:cNvPr id="4" name="Rectangle 3"/>
          <p:cNvSpPr/>
          <p:nvPr/>
        </p:nvSpPr>
        <p:spPr>
          <a:xfrm>
            <a:off x="0" y="0"/>
            <a:ext cx="9144000" cy="476672"/>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5" name="Rectangle 4"/>
          <p:cNvSpPr/>
          <p:nvPr/>
        </p:nvSpPr>
        <p:spPr>
          <a:xfrm>
            <a:off x="0" y="6381328"/>
            <a:ext cx="9144000" cy="476672"/>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6" name="Rectangle 5"/>
          <p:cNvSpPr/>
          <p:nvPr/>
        </p:nvSpPr>
        <p:spPr>
          <a:xfrm rot="16200000">
            <a:off x="-2911491" y="3353206"/>
            <a:ext cx="6299653" cy="476672"/>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7" name="Rectangle 6"/>
          <p:cNvSpPr/>
          <p:nvPr/>
        </p:nvSpPr>
        <p:spPr>
          <a:xfrm rot="16200000">
            <a:off x="5755837" y="3250028"/>
            <a:ext cx="6299653" cy="476672"/>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8" name="Text Box 2"/>
          <p:cNvSpPr txBox="1"/>
          <p:nvPr/>
        </p:nvSpPr>
        <p:spPr>
          <a:xfrm>
            <a:off x="3707904" y="6514366"/>
            <a:ext cx="3102645" cy="247650"/>
          </a:xfrm>
          <a:prstGeom prst="rect">
            <a:avLst/>
          </a:prstGeom>
          <a:solidFill>
            <a:schemeClr val="lt1">
              <a:alpha val="0"/>
            </a:schemeClr>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15000"/>
              </a:lnSpc>
              <a:spcAft>
                <a:spcPts val="1000"/>
              </a:spcAft>
            </a:pPr>
            <a:r>
              <a:rPr lang="en-IE" sz="1000" b="1" dirty="0">
                <a:solidFill>
                  <a:schemeClr val="bg1"/>
                </a:solidFill>
                <a:effectLst/>
                <a:latin typeface="Sassoon"/>
                <a:ea typeface="Calibri"/>
                <a:cs typeface="Times New Roman"/>
              </a:rPr>
              <a:t>© Seomra Ranga </a:t>
            </a:r>
            <a:r>
              <a:rPr lang="en-IE" sz="1000" b="1" dirty="0" smtClean="0">
                <a:solidFill>
                  <a:schemeClr val="bg1"/>
                </a:solidFill>
                <a:effectLst/>
                <a:latin typeface="Sassoon"/>
                <a:ea typeface="Calibri"/>
                <a:cs typeface="Times New Roman"/>
              </a:rPr>
              <a:t>2020 </a:t>
            </a:r>
            <a:r>
              <a:rPr lang="en-IE" sz="1000" b="1" dirty="0">
                <a:solidFill>
                  <a:schemeClr val="bg1"/>
                </a:solidFill>
                <a:effectLst/>
                <a:latin typeface="Sassoon"/>
                <a:ea typeface="Calibri"/>
                <a:cs typeface="Times New Roman"/>
              </a:rPr>
              <a:t>www.seomraranga.com</a:t>
            </a:r>
            <a:endParaRPr lang="en-IE" sz="1100" dirty="0">
              <a:solidFill>
                <a:schemeClr val="bg1"/>
              </a:solidFill>
              <a:effectLst/>
              <a:ea typeface="Calibri"/>
              <a:cs typeface="Times New Roman"/>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46249" y="6465715"/>
            <a:ext cx="1361655" cy="344952"/>
          </a:xfrm>
          <a:prstGeom prst="rect">
            <a:avLst/>
          </a:prstGeom>
        </p:spPr>
      </p:pic>
      <p:sp>
        <p:nvSpPr>
          <p:cNvPr id="10" name="TextBox 9"/>
          <p:cNvSpPr txBox="1"/>
          <p:nvPr/>
        </p:nvSpPr>
        <p:spPr>
          <a:xfrm>
            <a:off x="6603369" y="-99517"/>
            <a:ext cx="2520280" cy="584775"/>
          </a:xfrm>
          <a:prstGeom prst="rect">
            <a:avLst/>
          </a:prstGeom>
          <a:noFill/>
        </p:spPr>
        <p:txBody>
          <a:bodyPr wrap="square" rtlCol="0">
            <a:spAutoFit/>
          </a:bodyPr>
          <a:lstStyle/>
          <a:p>
            <a:pPr algn="ctr"/>
            <a:r>
              <a:rPr lang="en-IE" sz="3200" b="1" dirty="0" smtClean="0">
                <a:ln w="9525">
                  <a:solidFill>
                    <a:schemeClr val="tx1"/>
                  </a:solidFill>
                </a:ln>
                <a:solidFill>
                  <a:schemeClr val="bg1"/>
                </a:solidFill>
              </a:rPr>
              <a:t>Coronavirus</a:t>
            </a:r>
            <a:endParaRPr lang="en-IE" sz="3200" b="1" dirty="0">
              <a:ln w="9525">
                <a:solidFill>
                  <a:schemeClr val="tx1"/>
                </a:solidFill>
              </a:ln>
              <a:solidFill>
                <a:schemeClr val="bg1"/>
              </a:solidFill>
            </a:endParaRPr>
          </a:p>
        </p:txBody>
      </p:sp>
      <p:sp>
        <p:nvSpPr>
          <p:cNvPr id="11" name="TextBox 10"/>
          <p:cNvSpPr txBox="1"/>
          <p:nvPr/>
        </p:nvSpPr>
        <p:spPr>
          <a:xfrm>
            <a:off x="683568" y="496211"/>
            <a:ext cx="7776864" cy="769441"/>
          </a:xfrm>
          <a:prstGeom prst="rect">
            <a:avLst/>
          </a:prstGeom>
          <a:noFill/>
        </p:spPr>
        <p:txBody>
          <a:bodyPr wrap="square" rtlCol="0">
            <a:spAutoFit/>
          </a:bodyPr>
          <a:lstStyle/>
          <a:p>
            <a:r>
              <a:rPr lang="en-IE" sz="4400" b="1" dirty="0" smtClean="0">
                <a:ln w="12700">
                  <a:solidFill>
                    <a:schemeClr val="accent6">
                      <a:lumMod val="50000"/>
                    </a:schemeClr>
                  </a:solidFill>
                </a:ln>
              </a:rPr>
              <a:t>WHO</a:t>
            </a:r>
            <a:endParaRPr lang="en-IE" sz="4400" b="1" dirty="0">
              <a:ln w="12700">
                <a:solidFill>
                  <a:schemeClr val="accent6">
                    <a:lumMod val="50000"/>
                  </a:schemeClr>
                </a:solidFill>
              </a:ln>
            </a:endParaRPr>
          </a:p>
        </p:txBody>
      </p:sp>
      <p:sp>
        <p:nvSpPr>
          <p:cNvPr id="2" name="TextBox 1"/>
          <p:cNvSpPr txBox="1"/>
          <p:nvPr/>
        </p:nvSpPr>
        <p:spPr>
          <a:xfrm>
            <a:off x="755576" y="1628800"/>
            <a:ext cx="7704856" cy="4616648"/>
          </a:xfrm>
          <a:prstGeom prst="rect">
            <a:avLst/>
          </a:prstGeom>
          <a:noFill/>
        </p:spPr>
        <p:txBody>
          <a:bodyPr wrap="square" rtlCol="0">
            <a:spAutoFit/>
          </a:bodyPr>
          <a:lstStyle/>
          <a:p>
            <a:r>
              <a:rPr lang="en-IE" sz="4200" b="1" dirty="0" smtClean="0"/>
              <a:t>WHO </a:t>
            </a:r>
            <a:r>
              <a:rPr lang="en-IE" sz="4200" dirty="0" smtClean="0"/>
              <a:t>refers to the World Health Organisation, an agency of the United Nations which is in charge of directing international health across the world. WHO is leading the battle against the Coronavirus/Covid-19.</a:t>
            </a:r>
            <a:endParaRPr lang="en-IE" sz="4200" dirty="0"/>
          </a:p>
        </p:txBody>
      </p:sp>
    </p:spTree>
    <p:extLst>
      <p:ext uri="{BB962C8B-B14F-4D97-AF65-F5344CB8AC3E}">
        <p14:creationId xmlns:p14="http://schemas.microsoft.com/office/powerpoint/2010/main" val="254411310"/>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9000"/>
            <a:lum/>
          </a:blip>
          <a:srcRect/>
          <a:stretch>
            <a:fillRect t="-9000" b="-9000"/>
          </a:stretch>
        </a:blipFill>
        <a:effectLst/>
      </p:bgPr>
    </p:bg>
    <p:spTree>
      <p:nvGrpSpPr>
        <p:cNvPr id="1" name=""/>
        <p:cNvGrpSpPr/>
        <p:nvPr/>
      </p:nvGrpSpPr>
      <p:grpSpPr>
        <a:xfrm>
          <a:off x="0" y="0"/>
          <a:ext cx="0" cy="0"/>
          <a:chOff x="0" y="0"/>
          <a:chExt cx="0" cy="0"/>
        </a:xfrm>
      </p:grpSpPr>
      <p:sp>
        <p:nvSpPr>
          <p:cNvPr id="4" name="Rectangle 3"/>
          <p:cNvSpPr/>
          <p:nvPr/>
        </p:nvSpPr>
        <p:spPr>
          <a:xfrm>
            <a:off x="0" y="0"/>
            <a:ext cx="9144000" cy="476672"/>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5" name="Rectangle 4"/>
          <p:cNvSpPr/>
          <p:nvPr/>
        </p:nvSpPr>
        <p:spPr>
          <a:xfrm>
            <a:off x="0" y="6381328"/>
            <a:ext cx="9144000" cy="476672"/>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6" name="Rectangle 5"/>
          <p:cNvSpPr/>
          <p:nvPr/>
        </p:nvSpPr>
        <p:spPr>
          <a:xfrm rot="16200000">
            <a:off x="-2911491" y="3353206"/>
            <a:ext cx="6299653" cy="476672"/>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7" name="Rectangle 6"/>
          <p:cNvSpPr/>
          <p:nvPr/>
        </p:nvSpPr>
        <p:spPr>
          <a:xfrm rot="16200000">
            <a:off x="5755837" y="3250028"/>
            <a:ext cx="6299653" cy="476672"/>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8" name="Text Box 2"/>
          <p:cNvSpPr txBox="1"/>
          <p:nvPr/>
        </p:nvSpPr>
        <p:spPr>
          <a:xfrm>
            <a:off x="3707904" y="6514366"/>
            <a:ext cx="3102645" cy="247650"/>
          </a:xfrm>
          <a:prstGeom prst="rect">
            <a:avLst/>
          </a:prstGeom>
          <a:solidFill>
            <a:schemeClr val="lt1">
              <a:alpha val="0"/>
            </a:schemeClr>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15000"/>
              </a:lnSpc>
              <a:spcAft>
                <a:spcPts val="1000"/>
              </a:spcAft>
            </a:pPr>
            <a:r>
              <a:rPr lang="en-IE" sz="1000" b="1" dirty="0">
                <a:solidFill>
                  <a:schemeClr val="bg1"/>
                </a:solidFill>
                <a:effectLst/>
                <a:latin typeface="Sassoon"/>
                <a:ea typeface="Calibri"/>
                <a:cs typeface="Times New Roman"/>
              </a:rPr>
              <a:t>© Seomra Ranga </a:t>
            </a:r>
            <a:r>
              <a:rPr lang="en-IE" sz="1000" b="1" dirty="0" smtClean="0">
                <a:solidFill>
                  <a:schemeClr val="bg1"/>
                </a:solidFill>
                <a:effectLst/>
                <a:latin typeface="Sassoon"/>
                <a:ea typeface="Calibri"/>
                <a:cs typeface="Times New Roman"/>
              </a:rPr>
              <a:t>2020 </a:t>
            </a:r>
            <a:r>
              <a:rPr lang="en-IE" sz="1000" b="1" dirty="0">
                <a:solidFill>
                  <a:schemeClr val="bg1"/>
                </a:solidFill>
                <a:effectLst/>
                <a:latin typeface="Sassoon"/>
                <a:ea typeface="Calibri"/>
                <a:cs typeface="Times New Roman"/>
              </a:rPr>
              <a:t>www.seomraranga.com</a:t>
            </a:r>
            <a:endParaRPr lang="en-IE" sz="1100" dirty="0">
              <a:solidFill>
                <a:schemeClr val="bg1"/>
              </a:solidFill>
              <a:effectLst/>
              <a:ea typeface="Calibri"/>
              <a:cs typeface="Times New Roman"/>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46249" y="6465715"/>
            <a:ext cx="1361655" cy="344952"/>
          </a:xfrm>
          <a:prstGeom prst="rect">
            <a:avLst/>
          </a:prstGeom>
        </p:spPr>
      </p:pic>
      <p:sp>
        <p:nvSpPr>
          <p:cNvPr id="10" name="TextBox 9"/>
          <p:cNvSpPr txBox="1"/>
          <p:nvPr/>
        </p:nvSpPr>
        <p:spPr>
          <a:xfrm>
            <a:off x="6603369" y="-99517"/>
            <a:ext cx="2520280" cy="584775"/>
          </a:xfrm>
          <a:prstGeom prst="rect">
            <a:avLst/>
          </a:prstGeom>
          <a:noFill/>
        </p:spPr>
        <p:txBody>
          <a:bodyPr wrap="square" rtlCol="0">
            <a:spAutoFit/>
          </a:bodyPr>
          <a:lstStyle/>
          <a:p>
            <a:pPr algn="ctr"/>
            <a:r>
              <a:rPr lang="en-IE" sz="3200" b="1" dirty="0" smtClean="0">
                <a:ln w="9525">
                  <a:solidFill>
                    <a:schemeClr val="tx1"/>
                  </a:solidFill>
                </a:ln>
                <a:solidFill>
                  <a:schemeClr val="bg1"/>
                </a:solidFill>
              </a:rPr>
              <a:t>Coronavirus</a:t>
            </a:r>
            <a:endParaRPr lang="en-IE" sz="3200" b="1" dirty="0">
              <a:ln w="9525">
                <a:solidFill>
                  <a:schemeClr val="tx1"/>
                </a:solidFill>
              </a:ln>
              <a:solidFill>
                <a:schemeClr val="bg1"/>
              </a:solidFill>
            </a:endParaRPr>
          </a:p>
        </p:txBody>
      </p:sp>
      <p:sp>
        <p:nvSpPr>
          <p:cNvPr id="11" name="TextBox 10"/>
          <p:cNvSpPr txBox="1"/>
          <p:nvPr/>
        </p:nvSpPr>
        <p:spPr>
          <a:xfrm>
            <a:off x="683568" y="496211"/>
            <a:ext cx="7776864" cy="769441"/>
          </a:xfrm>
          <a:prstGeom prst="rect">
            <a:avLst/>
          </a:prstGeom>
          <a:noFill/>
        </p:spPr>
        <p:txBody>
          <a:bodyPr wrap="square" rtlCol="0">
            <a:spAutoFit/>
          </a:bodyPr>
          <a:lstStyle/>
          <a:p>
            <a:r>
              <a:rPr lang="en-IE" sz="4400" b="1" dirty="0" smtClean="0">
                <a:ln w="12700">
                  <a:solidFill>
                    <a:schemeClr val="accent6">
                      <a:lumMod val="50000"/>
                    </a:schemeClr>
                  </a:solidFill>
                </a:ln>
              </a:rPr>
              <a:t>ECDC</a:t>
            </a:r>
            <a:endParaRPr lang="en-IE" sz="4400" b="1" dirty="0">
              <a:ln w="12700">
                <a:solidFill>
                  <a:schemeClr val="accent6">
                    <a:lumMod val="50000"/>
                  </a:schemeClr>
                </a:solidFill>
              </a:ln>
            </a:endParaRPr>
          </a:p>
        </p:txBody>
      </p:sp>
      <p:sp>
        <p:nvSpPr>
          <p:cNvPr id="2" name="TextBox 1"/>
          <p:cNvSpPr txBox="1"/>
          <p:nvPr/>
        </p:nvSpPr>
        <p:spPr>
          <a:xfrm>
            <a:off x="755576" y="1628800"/>
            <a:ext cx="7704856" cy="4832092"/>
          </a:xfrm>
          <a:prstGeom prst="rect">
            <a:avLst/>
          </a:prstGeom>
          <a:noFill/>
        </p:spPr>
        <p:txBody>
          <a:bodyPr wrap="square" rtlCol="0">
            <a:spAutoFit/>
          </a:bodyPr>
          <a:lstStyle/>
          <a:p>
            <a:r>
              <a:rPr lang="en-IE" sz="4400" b="1" dirty="0" smtClean="0"/>
              <a:t>ECDC </a:t>
            </a:r>
            <a:r>
              <a:rPr lang="en-IE" sz="4400" dirty="0" smtClean="0"/>
              <a:t>refers to the European Centre for Disease Prevention and Control which is like the WHO but supports the member states of the European Union in battling against Coronavirus/Covid-19.</a:t>
            </a:r>
            <a:endParaRPr lang="en-IE" sz="4400" dirty="0"/>
          </a:p>
        </p:txBody>
      </p:sp>
    </p:spTree>
    <p:extLst>
      <p:ext uri="{BB962C8B-B14F-4D97-AF65-F5344CB8AC3E}">
        <p14:creationId xmlns:p14="http://schemas.microsoft.com/office/powerpoint/2010/main" val="3838657866"/>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9000"/>
            <a:lum/>
          </a:blip>
          <a:srcRect/>
          <a:stretch>
            <a:fillRect t="-9000" b="-9000"/>
          </a:stretch>
        </a:blipFill>
        <a:effectLst/>
      </p:bgPr>
    </p:bg>
    <p:spTree>
      <p:nvGrpSpPr>
        <p:cNvPr id="1" name=""/>
        <p:cNvGrpSpPr/>
        <p:nvPr/>
      </p:nvGrpSpPr>
      <p:grpSpPr>
        <a:xfrm>
          <a:off x="0" y="0"/>
          <a:ext cx="0" cy="0"/>
          <a:chOff x="0" y="0"/>
          <a:chExt cx="0" cy="0"/>
        </a:xfrm>
      </p:grpSpPr>
      <p:sp>
        <p:nvSpPr>
          <p:cNvPr id="4" name="Rectangle 3"/>
          <p:cNvSpPr/>
          <p:nvPr/>
        </p:nvSpPr>
        <p:spPr>
          <a:xfrm>
            <a:off x="0" y="0"/>
            <a:ext cx="9144000" cy="476672"/>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5" name="Rectangle 4"/>
          <p:cNvSpPr/>
          <p:nvPr/>
        </p:nvSpPr>
        <p:spPr>
          <a:xfrm>
            <a:off x="0" y="6381328"/>
            <a:ext cx="9144000" cy="476672"/>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6" name="Rectangle 5"/>
          <p:cNvSpPr/>
          <p:nvPr/>
        </p:nvSpPr>
        <p:spPr>
          <a:xfrm rot="16200000">
            <a:off x="-2911491" y="3353206"/>
            <a:ext cx="6299653" cy="476672"/>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7" name="Rectangle 6"/>
          <p:cNvSpPr/>
          <p:nvPr/>
        </p:nvSpPr>
        <p:spPr>
          <a:xfrm rot="16200000">
            <a:off x="5755837" y="3250028"/>
            <a:ext cx="6299653" cy="476672"/>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8" name="Text Box 2"/>
          <p:cNvSpPr txBox="1"/>
          <p:nvPr/>
        </p:nvSpPr>
        <p:spPr>
          <a:xfrm>
            <a:off x="3707904" y="6514366"/>
            <a:ext cx="3102645" cy="247650"/>
          </a:xfrm>
          <a:prstGeom prst="rect">
            <a:avLst/>
          </a:prstGeom>
          <a:solidFill>
            <a:schemeClr val="lt1">
              <a:alpha val="0"/>
            </a:schemeClr>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15000"/>
              </a:lnSpc>
              <a:spcAft>
                <a:spcPts val="1000"/>
              </a:spcAft>
            </a:pPr>
            <a:r>
              <a:rPr lang="en-IE" sz="1000" b="1" dirty="0">
                <a:solidFill>
                  <a:schemeClr val="bg1"/>
                </a:solidFill>
                <a:effectLst/>
                <a:latin typeface="Sassoon"/>
                <a:ea typeface="Calibri"/>
                <a:cs typeface="Times New Roman"/>
              </a:rPr>
              <a:t>© Seomra Ranga </a:t>
            </a:r>
            <a:r>
              <a:rPr lang="en-IE" sz="1000" b="1" dirty="0" smtClean="0">
                <a:solidFill>
                  <a:schemeClr val="bg1"/>
                </a:solidFill>
                <a:effectLst/>
                <a:latin typeface="Sassoon"/>
                <a:ea typeface="Calibri"/>
                <a:cs typeface="Times New Roman"/>
              </a:rPr>
              <a:t>2020 </a:t>
            </a:r>
            <a:r>
              <a:rPr lang="en-IE" sz="1000" b="1" dirty="0">
                <a:solidFill>
                  <a:schemeClr val="bg1"/>
                </a:solidFill>
                <a:effectLst/>
                <a:latin typeface="Sassoon"/>
                <a:ea typeface="Calibri"/>
                <a:cs typeface="Times New Roman"/>
              </a:rPr>
              <a:t>www.seomraranga.com</a:t>
            </a:r>
            <a:endParaRPr lang="en-IE" sz="1100" dirty="0">
              <a:solidFill>
                <a:schemeClr val="bg1"/>
              </a:solidFill>
              <a:effectLst/>
              <a:ea typeface="Calibri"/>
              <a:cs typeface="Times New Roman"/>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46249" y="6465715"/>
            <a:ext cx="1361655" cy="344952"/>
          </a:xfrm>
          <a:prstGeom prst="rect">
            <a:avLst/>
          </a:prstGeom>
        </p:spPr>
      </p:pic>
      <p:sp>
        <p:nvSpPr>
          <p:cNvPr id="10" name="TextBox 9"/>
          <p:cNvSpPr txBox="1"/>
          <p:nvPr/>
        </p:nvSpPr>
        <p:spPr>
          <a:xfrm>
            <a:off x="6603369" y="-99517"/>
            <a:ext cx="2520280" cy="584775"/>
          </a:xfrm>
          <a:prstGeom prst="rect">
            <a:avLst/>
          </a:prstGeom>
          <a:noFill/>
        </p:spPr>
        <p:txBody>
          <a:bodyPr wrap="square" rtlCol="0">
            <a:spAutoFit/>
          </a:bodyPr>
          <a:lstStyle/>
          <a:p>
            <a:pPr algn="ctr"/>
            <a:r>
              <a:rPr lang="en-IE" sz="3200" b="1" dirty="0" smtClean="0">
                <a:ln w="9525">
                  <a:solidFill>
                    <a:schemeClr val="tx1"/>
                  </a:solidFill>
                </a:ln>
                <a:solidFill>
                  <a:schemeClr val="bg1"/>
                </a:solidFill>
              </a:rPr>
              <a:t>Coronavirus</a:t>
            </a:r>
            <a:endParaRPr lang="en-IE" sz="3200" b="1" dirty="0">
              <a:ln w="9525">
                <a:solidFill>
                  <a:schemeClr val="tx1"/>
                </a:solidFill>
              </a:ln>
              <a:solidFill>
                <a:schemeClr val="bg1"/>
              </a:solidFill>
            </a:endParaRPr>
          </a:p>
        </p:txBody>
      </p:sp>
      <p:sp>
        <p:nvSpPr>
          <p:cNvPr id="11" name="TextBox 10"/>
          <p:cNvSpPr txBox="1"/>
          <p:nvPr/>
        </p:nvSpPr>
        <p:spPr>
          <a:xfrm>
            <a:off x="683568" y="496211"/>
            <a:ext cx="7776864" cy="769441"/>
          </a:xfrm>
          <a:prstGeom prst="rect">
            <a:avLst/>
          </a:prstGeom>
          <a:noFill/>
        </p:spPr>
        <p:txBody>
          <a:bodyPr wrap="square" rtlCol="0">
            <a:spAutoFit/>
          </a:bodyPr>
          <a:lstStyle/>
          <a:p>
            <a:r>
              <a:rPr lang="en-IE" sz="4400" b="1" dirty="0" smtClean="0">
                <a:ln w="12700">
                  <a:solidFill>
                    <a:schemeClr val="accent6">
                      <a:lumMod val="50000"/>
                    </a:schemeClr>
                  </a:solidFill>
                </a:ln>
              </a:rPr>
              <a:t>Pandemic</a:t>
            </a:r>
            <a:endParaRPr lang="en-IE" sz="4400" b="1" dirty="0">
              <a:ln w="12700">
                <a:solidFill>
                  <a:schemeClr val="accent6">
                    <a:lumMod val="50000"/>
                  </a:schemeClr>
                </a:solidFill>
              </a:ln>
            </a:endParaRPr>
          </a:p>
        </p:txBody>
      </p:sp>
      <p:sp>
        <p:nvSpPr>
          <p:cNvPr id="2" name="TextBox 1"/>
          <p:cNvSpPr txBox="1"/>
          <p:nvPr/>
        </p:nvSpPr>
        <p:spPr>
          <a:xfrm>
            <a:off x="755576" y="1628800"/>
            <a:ext cx="7704856" cy="4616648"/>
          </a:xfrm>
          <a:prstGeom prst="rect">
            <a:avLst/>
          </a:prstGeom>
          <a:noFill/>
        </p:spPr>
        <p:txBody>
          <a:bodyPr wrap="square" rtlCol="0">
            <a:spAutoFit/>
          </a:bodyPr>
          <a:lstStyle/>
          <a:p>
            <a:r>
              <a:rPr lang="en-IE" sz="4200" dirty="0" smtClean="0"/>
              <a:t>A </a:t>
            </a:r>
            <a:r>
              <a:rPr lang="en-IE" sz="4200" b="1" dirty="0" smtClean="0"/>
              <a:t>Pandemic</a:t>
            </a:r>
            <a:r>
              <a:rPr lang="en-IE" sz="4200" dirty="0" smtClean="0"/>
              <a:t> refers to the worldwide spread of a new disease – as distinct from an epidemic which is an outbreak within a smaller community or country. Covid-19 is not yet considered to be a pandemic.</a:t>
            </a:r>
            <a:endParaRPr lang="en-IE" sz="4200" dirty="0"/>
          </a:p>
        </p:txBody>
      </p:sp>
    </p:spTree>
    <p:extLst>
      <p:ext uri="{BB962C8B-B14F-4D97-AF65-F5344CB8AC3E}">
        <p14:creationId xmlns:p14="http://schemas.microsoft.com/office/powerpoint/2010/main" val="3304036949"/>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9000"/>
            <a:lum/>
          </a:blip>
          <a:srcRect/>
          <a:stretch>
            <a:fillRect t="-9000" b="-9000"/>
          </a:stretch>
        </a:blipFill>
        <a:effectLst/>
      </p:bgPr>
    </p:bg>
    <p:spTree>
      <p:nvGrpSpPr>
        <p:cNvPr id="1" name=""/>
        <p:cNvGrpSpPr/>
        <p:nvPr/>
      </p:nvGrpSpPr>
      <p:grpSpPr>
        <a:xfrm>
          <a:off x="0" y="0"/>
          <a:ext cx="0" cy="0"/>
          <a:chOff x="0" y="0"/>
          <a:chExt cx="0" cy="0"/>
        </a:xfrm>
      </p:grpSpPr>
      <p:sp>
        <p:nvSpPr>
          <p:cNvPr id="4" name="Rectangle 3"/>
          <p:cNvSpPr/>
          <p:nvPr/>
        </p:nvSpPr>
        <p:spPr>
          <a:xfrm>
            <a:off x="0" y="0"/>
            <a:ext cx="9144000" cy="476672"/>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5" name="Rectangle 4"/>
          <p:cNvSpPr/>
          <p:nvPr/>
        </p:nvSpPr>
        <p:spPr>
          <a:xfrm>
            <a:off x="0" y="6381328"/>
            <a:ext cx="9144000" cy="476672"/>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6" name="Rectangle 5"/>
          <p:cNvSpPr/>
          <p:nvPr/>
        </p:nvSpPr>
        <p:spPr>
          <a:xfrm rot="16200000">
            <a:off x="-2911491" y="3353206"/>
            <a:ext cx="6299653" cy="476672"/>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7" name="Rectangle 6"/>
          <p:cNvSpPr/>
          <p:nvPr/>
        </p:nvSpPr>
        <p:spPr>
          <a:xfrm rot="16200000">
            <a:off x="5755837" y="3250028"/>
            <a:ext cx="6299653" cy="476672"/>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8" name="Text Box 2"/>
          <p:cNvSpPr txBox="1"/>
          <p:nvPr/>
        </p:nvSpPr>
        <p:spPr>
          <a:xfrm>
            <a:off x="3707904" y="6514366"/>
            <a:ext cx="3102645" cy="247650"/>
          </a:xfrm>
          <a:prstGeom prst="rect">
            <a:avLst/>
          </a:prstGeom>
          <a:solidFill>
            <a:schemeClr val="lt1">
              <a:alpha val="0"/>
            </a:schemeClr>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15000"/>
              </a:lnSpc>
              <a:spcAft>
                <a:spcPts val="1000"/>
              </a:spcAft>
            </a:pPr>
            <a:r>
              <a:rPr lang="en-IE" sz="1000" b="1" dirty="0">
                <a:solidFill>
                  <a:schemeClr val="bg1"/>
                </a:solidFill>
                <a:effectLst/>
                <a:latin typeface="Sassoon"/>
                <a:ea typeface="Calibri"/>
                <a:cs typeface="Times New Roman"/>
              </a:rPr>
              <a:t>© Seomra Ranga </a:t>
            </a:r>
            <a:r>
              <a:rPr lang="en-IE" sz="1000" b="1" dirty="0" smtClean="0">
                <a:solidFill>
                  <a:schemeClr val="bg1"/>
                </a:solidFill>
                <a:effectLst/>
                <a:latin typeface="Sassoon"/>
                <a:ea typeface="Calibri"/>
                <a:cs typeface="Times New Roman"/>
              </a:rPr>
              <a:t>2020 </a:t>
            </a:r>
            <a:r>
              <a:rPr lang="en-IE" sz="1000" b="1" dirty="0">
                <a:solidFill>
                  <a:schemeClr val="bg1"/>
                </a:solidFill>
                <a:effectLst/>
                <a:latin typeface="Sassoon"/>
                <a:ea typeface="Calibri"/>
                <a:cs typeface="Times New Roman"/>
              </a:rPr>
              <a:t>www.seomraranga.com</a:t>
            </a:r>
            <a:endParaRPr lang="en-IE" sz="1100" dirty="0">
              <a:solidFill>
                <a:schemeClr val="bg1"/>
              </a:solidFill>
              <a:effectLst/>
              <a:ea typeface="Calibri"/>
              <a:cs typeface="Times New Roman"/>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46249" y="6465715"/>
            <a:ext cx="1361655" cy="344952"/>
          </a:xfrm>
          <a:prstGeom prst="rect">
            <a:avLst/>
          </a:prstGeom>
        </p:spPr>
      </p:pic>
      <p:sp>
        <p:nvSpPr>
          <p:cNvPr id="10" name="TextBox 9"/>
          <p:cNvSpPr txBox="1"/>
          <p:nvPr/>
        </p:nvSpPr>
        <p:spPr>
          <a:xfrm>
            <a:off x="6603369" y="-99517"/>
            <a:ext cx="2520280" cy="584775"/>
          </a:xfrm>
          <a:prstGeom prst="rect">
            <a:avLst/>
          </a:prstGeom>
          <a:noFill/>
        </p:spPr>
        <p:txBody>
          <a:bodyPr wrap="square" rtlCol="0">
            <a:spAutoFit/>
          </a:bodyPr>
          <a:lstStyle/>
          <a:p>
            <a:pPr algn="ctr"/>
            <a:r>
              <a:rPr lang="en-IE" sz="3200" b="1" dirty="0" smtClean="0">
                <a:ln w="9525">
                  <a:solidFill>
                    <a:schemeClr val="tx1"/>
                  </a:solidFill>
                </a:ln>
                <a:solidFill>
                  <a:schemeClr val="bg1"/>
                </a:solidFill>
              </a:rPr>
              <a:t>Coronavirus</a:t>
            </a:r>
            <a:endParaRPr lang="en-IE" sz="3200" b="1" dirty="0">
              <a:ln w="9525">
                <a:solidFill>
                  <a:schemeClr val="tx1"/>
                </a:solidFill>
              </a:ln>
              <a:solidFill>
                <a:schemeClr val="bg1"/>
              </a:solidFill>
            </a:endParaRPr>
          </a:p>
        </p:txBody>
      </p:sp>
      <p:sp>
        <p:nvSpPr>
          <p:cNvPr id="11" name="TextBox 10"/>
          <p:cNvSpPr txBox="1"/>
          <p:nvPr/>
        </p:nvSpPr>
        <p:spPr>
          <a:xfrm>
            <a:off x="683568" y="496211"/>
            <a:ext cx="7776864" cy="769441"/>
          </a:xfrm>
          <a:prstGeom prst="rect">
            <a:avLst/>
          </a:prstGeom>
          <a:noFill/>
        </p:spPr>
        <p:txBody>
          <a:bodyPr wrap="square" rtlCol="0">
            <a:spAutoFit/>
          </a:bodyPr>
          <a:lstStyle/>
          <a:p>
            <a:r>
              <a:rPr lang="en-IE" sz="4400" b="1" dirty="0" smtClean="0">
                <a:ln w="12700">
                  <a:solidFill>
                    <a:schemeClr val="accent6">
                      <a:lumMod val="50000"/>
                    </a:schemeClr>
                  </a:solidFill>
                </a:ln>
              </a:rPr>
              <a:t>Vaccine</a:t>
            </a:r>
            <a:endParaRPr lang="en-IE" sz="4400" b="1" dirty="0">
              <a:ln w="12700">
                <a:solidFill>
                  <a:schemeClr val="accent6">
                    <a:lumMod val="50000"/>
                  </a:schemeClr>
                </a:solidFill>
              </a:ln>
            </a:endParaRPr>
          </a:p>
        </p:txBody>
      </p:sp>
      <p:sp>
        <p:nvSpPr>
          <p:cNvPr id="2" name="TextBox 1"/>
          <p:cNvSpPr txBox="1"/>
          <p:nvPr/>
        </p:nvSpPr>
        <p:spPr>
          <a:xfrm>
            <a:off x="755576" y="1628800"/>
            <a:ext cx="7704856" cy="4616648"/>
          </a:xfrm>
          <a:prstGeom prst="rect">
            <a:avLst/>
          </a:prstGeom>
          <a:noFill/>
        </p:spPr>
        <p:txBody>
          <a:bodyPr wrap="square" rtlCol="0">
            <a:spAutoFit/>
          </a:bodyPr>
          <a:lstStyle/>
          <a:p>
            <a:r>
              <a:rPr lang="en-IE" sz="4200" dirty="0" smtClean="0"/>
              <a:t>A </a:t>
            </a:r>
            <a:r>
              <a:rPr lang="en-IE" sz="4200" b="1" dirty="0" smtClean="0"/>
              <a:t>Vaccine</a:t>
            </a:r>
            <a:r>
              <a:rPr lang="en-IE" sz="4200" dirty="0" smtClean="0"/>
              <a:t> is a substance used to stimulate the production of antibodies to provide immunity against a disease. A vaccine has not yet been developed to either treat or protect against the Coronavirus.</a:t>
            </a:r>
            <a:endParaRPr lang="en-IE" sz="4200" dirty="0"/>
          </a:p>
        </p:txBody>
      </p:sp>
    </p:spTree>
    <p:extLst>
      <p:ext uri="{BB962C8B-B14F-4D97-AF65-F5344CB8AC3E}">
        <p14:creationId xmlns:p14="http://schemas.microsoft.com/office/powerpoint/2010/main" val="342984513"/>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9000"/>
            <a:lum/>
          </a:blip>
          <a:srcRect/>
          <a:stretch>
            <a:fillRect t="-9000" b="-9000"/>
          </a:stretch>
        </a:blipFill>
        <a:effectLst/>
      </p:bgPr>
    </p:bg>
    <p:spTree>
      <p:nvGrpSpPr>
        <p:cNvPr id="1" name=""/>
        <p:cNvGrpSpPr/>
        <p:nvPr/>
      </p:nvGrpSpPr>
      <p:grpSpPr>
        <a:xfrm>
          <a:off x="0" y="0"/>
          <a:ext cx="0" cy="0"/>
          <a:chOff x="0" y="0"/>
          <a:chExt cx="0" cy="0"/>
        </a:xfrm>
      </p:grpSpPr>
      <p:sp>
        <p:nvSpPr>
          <p:cNvPr id="4" name="Rectangle 3"/>
          <p:cNvSpPr/>
          <p:nvPr/>
        </p:nvSpPr>
        <p:spPr>
          <a:xfrm>
            <a:off x="0" y="0"/>
            <a:ext cx="9144000" cy="476672"/>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5" name="Rectangle 4"/>
          <p:cNvSpPr/>
          <p:nvPr/>
        </p:nvSpPr>
        <p:spPr>
          <a:xfrm>
            <a:off x="0" y="6381328"/>
            <a:ext cx="9144000" cy="476672"/>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6" name="Rectangle 5"/>
          <p:cNvSpPr/>
          <p:nvPr/>
        </p:nvSpPr>
        <p:spPr>
          <a:xfrm rot="16200000">
            <a:off x="-2911491" y="3353206"/>
            <a:ext cx="6299653" cy="476672"/>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7" name="Rectangle 6"/>
          <p:cNvSpPr/>
          <p:nvPr/>
        </p:nvSpPr>
        <p:spPr>
          <a:xfrm rot="16200000">
            <a:off x="5755837" y="3250028"/>
            <a:ext cx="6299653" cy="476672"/>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8" name="Text Box 2"/>
          <p:cNvSpPr txBox="1"/>
          <p:nvPr/>
        </p:nvSpPr>
        <p:spPr>
          <a:xfrm>
            <a:off x="3707904" y="6514366"/>
            <a:ext cx="3102645" cy="247650"/>
          </a:xfrm>
          <a:prstGeom prst="rect">
            <a:avLst/>
          </a:prstGeom>
          <a:solidFill>
            <a:schemeClr val="lt1">
              <a:alpha val="0"/>
            </a:schemeClr>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15000"/>
              </a:lnSpc>
              <a:spcAft>
                <a:spcPts val="1000"/>
              </a:spcAft>
            </a:pPr>
            <a:r>
              <a:rPr lang="en-IE" sz="1000" b="1" dirty="0">
                <a:solidFill>
                  <a:schemeClr val="bg1"/>
                </a:solidFill>
                <a:effectLst/>
                <a:latin typeface="Sassoon"/>
                <a:ea typeface="Calibri"/>
                <a:cs typeface="Times New Roman"/>
              </a:rPr>
              <a:t>© Seomra Ranga </a:t>
            </a:r>
            <a:r>
              <a:rPr lang="en-IE" sz="1000" b="1" dirty="0" smtClean="0">
                <a:solidFill>
                  <a:schemeClr val="bg1"/>
                </a:solidFill>
                <a:effectLst/>
                <a:latin typeface="Sassoon"/>
                <a:ea typeface="Calibri"/>
                <a:cs typeface="Times New Roman"/>
              </a:rPr>
              <a:t>2020 </a:t>
            </a:r>
            <a:r>
              <a:rPr lang="en-IE" sz="1000" b="1" dirty="0">
                <a:solidFill>
                  <a:schemeClr val="bg1"/>
                </a:solidFill>
                <a:effectLst/>
                <a:latin typeface="Sassoon"/>
                <a:ea typeface="Calibri"/>
                <a:cs typeface="Times New Roman"/>
              </a:rPr>
              <a:t>www.seomraranga.com</a:t>
            </a:r>
            <a:endParaRPr lang="en-IE" sz="1100" dirty="0">
              <a:solidFill>
                <a:schemeClr val="bg1"/>
              </a:solidFill>
              <a:effectLst/>
              <a:ea typeface="Calibri"/>
              <a:cs typeface="Times New Roman"/>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46249" y="6465715"/>
            <a:ext cx="1361655" cy="344952"/>
          </a:xfrm>
          <a:prstGeom prst="rect">
            <a:avLst/>
          </a:prstGeom>
        </p:spPr>
      </p:pic>
      <p:sp>
        <p:nvSpPr>
          <p:cNvPr id="10" name="TextBox 9"/>
          <p:cNvSpPr txBox="1"/>
          <p:nvPr/>
        </p:nvSpPr>
        <p:spPr>
          <a:xfrm>
            <a:off x="6603369" y="-99517"/>
            <a:ext cx="2520280" cy="584775"/>
          </a:xfrm>
          <a:prstGeom prst="rect">
            <a:avLst/>
          </a:prstGeom>
          <a:noFill/>
        </p:spPr>
        <p:txBody>
          <a:bodyPr wrap="square" rtlCol="0">
            <a:spAutoFit/>
          </a:bodyPr>
          <a:lstStyle/>
          <a:p>
            <a:pPr algn="ctr"/>
            <a:r>
              <a:rPr lang="en-IE" sz="3200" b="1" dirty="0" smtClean="0">
                <a:ln w="9525">
                  <a:solidFill>
                    <a:schemeClr val="tx1"/>
                  </a:solidFill>
                </a:ln>
                <a:solidFill>
                  <a:schemeClr val="bg1"/>
                </a:solidFill>
              </a:rPr>
              <a:t>Coronavirus</a:t>
            </a:r>
            <a:endParaRPr lang="en-IE" sz="3200" b="1" dirty="0">
              <a:ln w="9525">
                <a:solidFill>
                  <a:schemeClr val="tx1"/>
                </a:solidFill>
              </a:ln>
              <a:solidFill>
                <a:schemeClr val="bg1"/>
              </a:solidFill>
            </a:endParaRPr>
          </a:p>
        </p:txBody>
      </p:sp>
      <p:sp>
        <p:nvSpPr>
          <p:cNvPr id="11" name="TextBox 10"/>
          <p:cNvSpPr txBox="1"/>
          <p:nvPr/>
        </p:nvSpPr>
        <p:spPr>
          <a:xfrm>
            <a:off x="683568" y="496211"/>
            <a:ext cx="7776864" cy="769441"/>
          </a:xfrm>
          <a:prstGeom prst="rect">
            <a:avLst/>
          </a:prstGeom>
          <a:noFill/>
        </p:spPr>
        <p:txBody>
          <a:bodyPr wrap="square" rtlCol="0">
            <a:spAutoFit/>
          </a:bodyPr>
          <a:lstStyle/>
          <a:p>
            <a:r>
              <a:rPr lang="en-IE" sz="4400" b="1" dirty="0" smtClean="0">
                <a:ln w="12700">
                  <a:solidFill>
                    <a:schemeClr val="accent6">
                      <a:lumMod val="50000"/>
                    </a:schemeClr>
                  </a:solidFill>
                </a:ln>
              </a:rPr>
              <a:t>Cluster</a:t>
            </a:r>
            <a:endParaRPr lang="en-IE" sz="4400" b="1" dirty="0">
              <a:ln w="12700">
                <a:solidFill>
                  <a:schemeClr val="accent6">
                    <a:lumMod val="50000"/>
                  </a:schemeClr>
                </a:solidFill>
              </a:ln>
            </a:endParaRPr>
          </a:p>
        </p:txBody>
      </p:sp>
      <p:sp>
        <p:nvSpPr>
          <p:cNvPr id="2" name="TextBox 1"/>
          <p:cNvSpPr txBox="1"/>
          <p:nvPr/>
        </p:nvSpPr>
        <p:spPr>
          <a:xfrm>
            <a:off x="755576" y="1628800"/>
            <a:ext cx="7704856" cy="2031325"/>
          </a:xfrm>
          <a:prstGeom prst="rect">
            <a:avLst/>
          </a:prstGeom>
          <a:noFill/>
        </p:spPr>
        <p:txBody>
          <a:bodyPr wrap="square" rtlCol="0">
            <a:spAutoFit/>
          </a:bodyPr>
          <a:lstStyle/>
          <a:p>
            <a:r>
              <a:rPr lang="en-IE" sz="4200" dirty="0" smtClean="0"/>
              <a:t>A </a:t>
            </a:r>
            <a:r>
              <a:rPr lang="en-IE" sz="4200" b="1" dirty="0" smtClean="0"/>
              <a:t>Cluster</a:t>
            </a:r>
            <a:r>
              <a:rPr lang="en-IE" sz="4200" dirty="0" smtClean="0"/>
              <a:t> refers to the outbreak of a disease in the same area at about the same time. </a:t>
            </a:r>
            <a:endParaRPr lang="en-IE" sz="4200" dirty="0"/>
          </a:p>
        </p:txBody>
      </p:sp>
    </p:spTree>
    <p:extLst>
      <p:ext uri="{BB962C8B-B14F-4D97-AF65-F5344CB8AC3E}">
        <p14:creationId xmlns:p14="http://schemas.microsoft.com/office/powerpoint/2010/main" val="832377443"/>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9000"/>
            <a:lum/>
          </a:blip>
          <a:srcRect/>
          <a:stretch>
            <a:fillRect t="-9000" b="-9000"/>
          </a:stretch>
        </a:blipFill>
        <a:effectLst/>
      </p:bgPr>
    </p:bg>
    <p:spTree>
      <p:nvGrpSpPr>
        <p:cNvPr id="1" name=""/>
        <p:cNvGrpSpPr/>
        <p:nvPr/>
      </p:nvGrpSpPr>
      <p:grpSpPr>
        <a:xfrm>
          <a:off x="0" y="0"/>
          <a:ext cx="0" cy="0"/>
          <a:chOff x="0" y="0"/>
          <a:chExt cx="0" cy="0"/>
        </a:xfrm>
      </p:grpSpPr>
      <p:sp>
        <p:nvSpPr>
          <p:cNvPr id="4" name="Rectangle 3"/>
          <p:cNvSpPr/>
          <p:nvPr/>
        </p:nvSpPr>
        <p:spPr>
          <a:xfrm>
            <a:off x="0" y="0"/>
            <a:ext cx="9144000" cy="476672"/>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5" name="Rectangle 4"/>
          <p:cNvSpPr/>
          <p:nvPr/>
        </p:nvSpPr>
        <p:spPr>
          <a:xfrm>
            <a:off x="0" y="6381328"/>
            <a:ext cx="9144000" cy="476672"/>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6" name="Rectangle 5"/>
          <p:cNvSpPr/>
          <p:nvPr/>
        </p:nvSpPr>
        <p:spPr>
          <a:xfrm rot="16200000">
            <a:off x="-2911491" y="3353206"/>
            <a:ext cx="6299653" cy="476672"/>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7" name="Rectangle 6"/>
          <p:cNvSpPr/>
          <p:nvPr/>
        </p:nvSpPr>
        <p:spPr>
          <a:xfrm rot="16200000">
            <a:off x="5755837" y="3250028"/>
            <a:ext cx="6299653" cy="476672"/>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8" name="Text Box 2"/>
          <p:cNvSpPr txBox="1"/>
          <p:nvPr/>
        </p:nvSpPr>
        <p:spPr>
          <a:xfrm>
            <a:off x="3707904" y="6514366"/>
            <a:ext cx="3102645" cy="247650"/>
          </a:xfrm>
          <a:prstGeom prst="rect">
            <a:avLst/>
          </a:prstGeom>
          <a:solidFill>
            <a:schemeClr val="lt1">
              <a:alpha val="0"/>
            </a:schemeClr>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15000"/>
              </a:lnSpc>
              <a:spcAft>
                <a:spcPts val="1000"/>
              </a:spcAft>
            </a:pPr>
            <a:r>
              <a:rPr lang="en-IE" sz="1000" b="1" dirty="0">
                <a:solidFill>
                  <a:schemeClr val="bg1"/>
                </a:solidFill>
                <a:effectLst/>
                <a:latin typeface="Sassoon"/>
                <a:ea typeface="Calibri"/>
                <a:cs typeface="Times New Roman"/>
              </a:rPr>
              <a:t>© Seomra Ranga </a:t>
            </a:r>
            <a:r>
              <a:rPr lang="en-IE" sz="1000" b="1" dirty="0" smtClean="0">
                <a:solidFill>
                  <a:schemeClr val="bg1"/>
                </a:solidFill>
                <a:effectLst/>
                <a:latin typeface="Sassoon"/>
                <a:ea typeface="Calibri"/>
                <a:cs typeface="Times New Roman"/>
              </a:rPr>
              <a:t>2020 </a:t>
            </a:r>
            <a:r>
              <a:rPr lang="en-IE" sz="1000" b="1" dirty="0">
                <a:solidFill>
                  <a:schemeClr val="bg1"/>
                </a:solidFill>
                <a:effectLst/>
                <a:latin typeface="Sassoon"/>
                <a:ea typeface="Calibri"/>
                <a:cs typeface="Times New Roman"/>
              </a:rPr>
              <a:t>www.seomraranga.com</a:t>
            </a:r>
            <a:endParaRPr lang="en-IE" sz="1100" dirty="0">
              <a:solidFill>
                <a:schemeClr val="bg1"/>
              </a:solidFill>
              <a:effectLst/>
              <a:ea typeface="Calibri"/>
              <a:cs typeface="Times New Roman"/>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46249" y="6465715"/>
            <a:ext cx="1361655" cy="344952"/>
          </a:xfrm>
          <a:prstGeom prst="rect">
            <a:avLst/>
          </a:prstGeom>
        </p:spPr>
      </p:pic>
      <p:sp>
        <p:nvSpPr>
          <p:cNvPr id="10" name="TextBox 9"/>
          <p:cNvSpPr txBox="1"/>
          <p:nvPr/>
        </p:nvSpPr>
        <p:spPr>
          <a:xfrm>
            <a:off x="6603369" y="-99517"/>
            <a:ext cx="2520280" cy="584775"/>
          </a:xfrm>
          <a:prstGeom prst="rect">
            <a:avLst/>
          </a:prstGeom>
          <a:noFill/>
        </p:spPr>
        <p:txBody>
          <a:bodyPr wrap="square" rtlCol="0">
            <a:spAutoFit/>
          </a:bodyPr>
          <a:lstStyle/>
          <a:p>
            <a:pPr algn="ctr"/>
            <a:r>
              <a:rPr lang="en-IE" sz="3200" b="1" dirty="0" smtClean="0">
                <a:ln w="9525">
                  <a:solidFill>
                    <a:schemeClr val="tx1"/>
                  </a:solidFill>
                </a:ln>
                <a:solidFill>
                  <a:schemeClr val="bg1"/>
                </a:solidFill>
              </a:rPr>
              <a:t>Coronavirus</a:t>
            </a:r>
            <a:endParaRPr lang="en-IE" sz="3200" b="1" dirty="0">
              <a:ln w="9525">
                <a:solidFill>
                  <a:schemeClr val="tx1"/>
                </a:solidFill>
              </a:ln>
              <a:solidFill>
                <a:schemeClr val="bg1"/>
              </a:solidFill>
            </a:endParaRPr>
          </a:p>
        </p:txBody>
      </p:sp>
      <p:sp>
        <p:nvSpPr>
          <p:cNvPr id="11" name="TextBox 10"/>
          <p:cNvSpPr txBox="1"/>
          <p:nvPr/>
        </p:nvSpPr>
        <p:spPr>
          <a:xfrm>
            <a:off x="683568" y="496211"/>
            <a:ext cx="7776864" cy="769441"/>
          </a:xfrm>
          <a:prstGeom prst="rect">
            <a:avLst/>
          </a:prstGeom>
          <a:noFill/>
        </p:spPr>
        <p:txBody>
          <a:bodyPr wrap="square" rtlCol="0">
            <a:spAutoFit/>
          </a:bodyPr>
          <a:lstStyle/>
          <a:p>
            <a:r>
              <a:rPr lang="en-IE" sz="4400" b="1" dirty="0" smtClean="0">
                <a:ln w="12700">
                  <a:solidFill>
                    <a:schemeClr val="accent6">
                      <a:lumMod val="50000"/>
                    </a:schemeClr>
                  </a:solidFill>
                </a:ln>
              </a:rPr>
              <a:t>Novel</a:t>
            </a:r>
            <a:endParaRPr lang="en-IE" sz="4400" b="1" dirty="0">
              <a:ln w="12700">
                <a:solidFill>
                  <a:schemeClr val="accent6">
                    <a:lumMod val="50000"/>
                  </a:schemeClr>
                </a:solidFill>
              </a:ln>
            </a:endParaRPr>
          </a:p>
        </p:txBody>
      </p:sp>
      <p:sp>
        <p:nvSpPr>
          <p:cNvPr id="2" name="TextBox 1"/>
          <p:cNvSpPr txBox="1"/>
          <p:nvPr/>
        </p:nvSpPr>
        <p:spPr>
          <a:xfrm>
            <a:off x="755576" y="1628800"/>
            <a:ext cx="7704856" cy="2677656"/>
          </a:xfrm>
          <a:prstGeom prst="rect">
            <a:avLst/>
          </a:prstGeom>
          <a:noFill/>
        </p:spPr>
        <p:txBody>
          <a:bodyPr wrap="square" rtlCol="0">
            <a:spAutoFit/>
          </a:bodyPr>
          <a:lstStyle/>
          <a:p>
            <a:r>
              <a:rPr lang="en-IE" sz="4200" b="1" dirty="0" smtClean="0"/>
              <a:t>Novel</a:t>
            </a:r>
            <a:r>
              <a:rPr lang="en-IE" sz="4200" dirty="0" smtClean="0"/>
              <a:t> means new, so a novel Coronavirus refers to a strain of the virus that has not been detected in humans before. </a:t>
            </a:r>
            <a:endParaRPr lang="en-IE" sz="4200" dirty="0"/>
          </a:p>
        </p:txBody>
      </p:sp>
    </p:spTree>
    <p:extLst>
      <p:ext uri="{BB962C8B-B14F-4D97-AF65-F5344CB8AC3E}">
        <p14:creationId xmlns:p14="http://schemas.microsoft.com/office/powerpoint/2010/main" val="4170168217"/>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9000"/>
            <a:lum/>
          </a:blip>
          <a:srcRect/>
          <a:stretch>
            <a:fillRect t="-9000" b="-9000"/>
          </a:stretch>
        </a:blipFill>
        <a:effectLst/>
      </p:bgPr>
    </p:bg>
    <p:spTree>
      <p:nvGrpSpPr>
        <p:cNvPr id="1" name=""/>
        <p:cNvGrpSpPr/>
        <p:nvPr/>
      </p:nvGrpSpPr>
      <p:grpSpPr>
        <a:xfrm>
          <a:off x="0" y="0"/>
          <a:ext cx="0" cy="0"/>
          <a:chOff x="0" y="0"/>
          <a:chExt cx="0" cy="0"/>
        </a:xfrm>
      </p:grpSpPr>
      <p:sp>
        <p:nvSpPr>
          <p:cNvPr id="4" name="Rectangle 3"/>
          <p:cNvSpPr/>
          <p:nvPr/>
        </p:nvSpPr>
        <p:spPr>
          <a:xfrm>
            <a:off x="0" y="0"/>
            <a:ext cx="9144000" cy="476672"/>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5" name="Rectangle 4"/>
          <p:cNvSpPr/>
          <p:nvPr/>
        </p:nvSpPr>
        <p:spPr>
          <a:xfrm>
            <a:off x="0" y="6381328"/>
            <a:ext cx="9144000" cy="476672"/>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6" name="Rectangle 5"/>
          <p:cNvSpPr/>
          <p:nvPr/>
        </p:nvSpPr>
        <p:spPr>
          <a:xfrm rot="16200000">
            <a:off x="-2911491" y="3353206"/>
            <a:ext cx="6299653" cy="476672"/>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7" name="Rectangle 6"/>
          <p:cNvSpPr/>
          <p:nvPr/>
        </p:nvSpPr>
        <p:spPr>
          <a:xfrm rot="16200000">
            <a:off x="5755837" y="3250028"/>
            <a:ext cx="6299653" cy="476672"/>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8" name="Text Box 2"/>
          <p:cNvSpPr txBox="1"/>
          <p:nvPr/>
        </p:nvSpPr>
        <p:spPr>
          <a:xfrm>
            <a:off x="3707904" y="6514366"/>
            <a:ext cx="3102645" cy="247650"/>
          </a:xfrm>
          <a:prstGeom prst="rect">
            <a:avLst/>
          </a:prstGeom>
          <a:solidFill>
            <a:schemeClr val="lt1">
              <a:alpha val="0"/>
            </a:schemeClr>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15000"/>
              </a:lnSpc>
              <a:spcAft>
                <a:spcPts val="1000"/>
              </a:spcAft>
            </a:pPr>
            <a:r>
              <a:rPr lang="en-IE" sz="1000" b="1" dirty="0">
                <a:solidFill>
                  <a:schemeClr val="bg1"/>
                </a:solidFill>
                <a:effectLst/>
                <a:latin typeface="Sassoon"/>
                <a:ea typeface="Calibri"/>
                <a:cs typeface="Times New Roman"/>
              </a:rPr>
              <a:t>© Seomra Ranga </a:t>
            </a:r>
            <a:r>
              <a:rPr lang="en-IE" sz="1000" b="1" dirty="0" smtClean="0">
                <a:solidFill>
                  <a:schemeClr val="bg1"/>
                </a:solidFill>
                <a:effectLst/>
                <a:latin typeface="Sassoon"/>
                <a:ea typeface="Calibri"/>
                <a:cs typeface="Times New Roman"/>
              </a:rPr>
              <a:t>2020 </a:t>
            </a:r>
            <a:r>
              <a:rPr lang="en-IE" sz="1000" b="1" dirty="0">
                <a:solidFill>
                  <a:schemeClr val="bg1"/>
                </a:solidFill>
                <a:effectLst/>
                <a:latin typeface="Sassoon"/>
                <a:ea typeface="Calibri"/>
                <a:cs typeface="Times New Roman"/>
              </a:rPr>
              <a:t>www.seomraranga.com</a:t>
            </a:r>
            <a:endParaRPr lang="en-IE" sz="1100" dirty="0">
              <a:solidFill>
                <a:schemeClr val="bg1"/>
              </a:solidFill>
              <a:effectLst/>
              <a:ea typeface="Calibri"/>
              <a:cs typeface="Times New Roman"/>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46249" y="6465715"/>
            <a:ext cx="1361655" cy="344952"/>
          </a:xfrm>
          <a:prstGeom prst="rect">
            <a:avLst/>
          </a:prstGeom>
        </p:spPr>
      </p:pic>
      <p:sp>
        <p:nvSpPr>
          <p:cNvPr id="10" name="TextBox 9"/>
          <p:cNvSpPr txBox="1"/>
          <p:nvPr/>
        </p:nvSpPr>
        <p:spPr>
          <a:xfrm>
            <a:off x="6603369" y="-99517"/>
            <a:ext cx="2520280" cy="584775"/>
          </a:xfrm>
          <a:prstGeom prst="rect">
            <a:avLst/>
          </a:prstGeom>
          <a:noFill/>
        </p:spPr>
        <p:txBody>
          <a:bodyPr wrap="square" rtlCol="0">
            <a:spAutoFit/>
          </a:bodyPr>
          <a:lstStyle/>
          <a:p>
            <a:pPr algn="ctr"/>
            <a:r>
              <a:rPr lang="en-IE" sz="3200" b="1" dirty="0" smtClean="0">
                <a:ln w="9525">
                  <a:solidFill>
                    <a:schemeClr val="tx1"/>
                  </a:solidFill>
                </a:ln>
                <a:solidFill>
                  <a:schemeClr val="bg1"/>
                </a:solidFill>
              </a:rPr>
              <a:t>Coronavirus</a:t>
            </a:r>
            <a:endParaRPr lang="en-IE" sz="3200" b="1" dirty="0">
              <a:ln w="9525">
                <a:solidFill>
                  <a:schemeClr val="tx1"/>
                </a:solidFill>
              </a:ln>
              <a:solidFill>
                <a:schemeClr val="bg1"/>
              </a:solidFill>
            </a:endParaRPr>
          </a:p>
        </p:txBody>
      </p:sp>
      <p:sp>
        <p:nvSpPr>
          <p:cNvPr id="11" name="TextBox 10"/>
          <p:cNvSpPr txBox="1"/>
          <p:nvPr/>
        </p:nvSpPr>
        <p:spPr>
          <a:xfrm>
            <a:off x="683568" y="496211"/>
            <a:ext cx="7776864" cy="769441"/>
          </a:xfrm>
          <a:prstGeom prst="rect">
            <a:avLst/>
          </a:prstGeom>
          <a:noFill/>
        </p:spPr>
        <p:txBody>
          <a:bodyPr wrap="square" rtlCol="0">
            <a:spAutoFit/>
          </a:bodyPr>
          <a:lstStyle/>
          <a:p>
            <a:r>
              <a:rPr lang="en-IE" sz="4400" b="1" dirty="0" smtClean="0">
                <a:ln w="12700">
                  <a:solidFill>
                    <a:schemeClr val="accent6">
                      <a:lumMod val="50000"/>
                    </a:schemeClr>
                  </a:solidFill>
                </a:ln>
              </a:rPr>
              <a:t>Quarantine</a:t>
            </a:r>
            <a:endParaRPr lang="en-IE" sz="4400" b="1" dirty="0">
              <a:ln w="12700">
                <a:solidFill>
                  <a:schemeClr val="accent6">
                    <a:lumMod val="50000"/>
                  </a:schemeClr>
                </a:solidFill>
              </a:ln>
            </a:endParaRPr>
          </a:p>
        </p:txBody>
      </p:sp>
      <p:sp>
        <p:nvSpPr>
          <p:cNvPr id="2" name="TextBox 1"/>
          <p:cNvSpPr txBox="1"/>
          <p:nvPr/>
        </p:nvSpPr>
        <p:spPr>
          <a:xfrm>
            <a:off x="755576" y="1628800"/>
            <a:ext cx="7704856" cy="4401205"/>
          </a:xfrm>
          <a:prstGeom prst="rect">
            <a:avLst/>
          </a:prstGeom>
          <a:noFill/>
        </p:spPr>
        <p:txBody>
          <a:bodyPr wrap="square" rtlCol="0">
            <a:spAutoFit/>
          </a:bodyPr>
          <a:lstStyle/>
          <a:p>
            <a:r>
              <a:rPr lang="en-IE" sz="4000" b="1" dirty="0" smtClean="0"/>
              <a:t>Quarantine </a:t>
            </a:r>
            <a:r>
              <a:rPr lang="en-IE" sz="4000" dirty="0" smtClean="0"/>
              <a:t>refers to isolation imposed on people that have arrived from elsewhere having been exposed to Coronavirus/Covid-19 and who might spread the disease. This period of isolation is known as quarantine. </a:t>
            </a:r>
            <a:endParaRPr lang="en-IE" sz="4000" dirty="0"/>
          </a:p>
        </p:txBody>
      </p:sp>
    </p:spTree>
    <p:extLst>
      <p:ext uri="{BB962C8B-B14F-4D97-AF65-F5344CB8AC3E}">
        <p14:creationId xmlns:p14="http://schemas.microsoft.com/office/powerpoint/2010/main" val="1458311124"/>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9000"/>
            <a:lum/>
          </a:blip>
          <a:srcRect/>
          <a:stretch>
            <a:fillRect t="-9000" b="-9000"/>
          </a:stretch>
        </a:blipFill>
        <a:effectLst/>
      </p:bgPr>
    </p:bg>
    <p:spTree>
      <p:nvGrpSpPr>
        <p:cNvPr id="1" name=""/>
        <p:cNvGrpSpPr/>
        <p:nvPr/>
      </p:nvGrpSpPr>
      <p:grpSpPr>
        <a:xfrm>
          <a:off x="0" y="0"/>
          <a:ext cx="0" cy="0"/>
          <a:chOff x="0" y="0"/>
          <a:chExt cx="0" cy="0"/>
        </a:xfrm>
      </p:grpSpPr>
      <p:sp>
        <p:nvSpPr>
          <p:cNvPr id="4" name="Rectangle 3"/>
          <p:cNvSpPr/>
          <p:nvPr/>
        </p:nvSpPr>
        <p:spPr>
          <a:xfrm>
            <a:off x="0" y="0"/>
            <a:ext cx="9144000" cy="476672"/>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5" name="Rectangle 4"/>
          <p:cNvSpPr/>
          <p:nvPr/>
        </p:nvSpPr>
        <p:spPr>
          <a:xfrm>
            <a:off x="0" y="6381328"/>
            <a:ext cx="9144000" cy="476672"/>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6" name="Rectangle 5"/>
          <p:cNvSpPr/>
          <p:nvPr/>
        </p:nvSpPr>
        <p:spPr>
          <a:xfrm rot="16200000">
            <a:off x="-2911491" y="3353206"/>
            <a:ext cx="6299653" cy="476672"/>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7" name="Rectangle 6"/>
          <p:cNvSpPr/>
          <p:nvPr/>
        </p:nvSpPr>
        <p:spPr>
          <a:xfrm rot="16200000">
            <a:off x="5755837" y="3250028"/>
            <a:ext cx="6299653" cy="476672"/>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8" name="Text Box 2"/>
          <p:cNvSpPr txBox="1"/>
          <p:nvPr/>
        </p:nvSpPr>
        <p:spPr>
          <a:xfrm>
            <a:off x="3707904" y="6514366"/>
            <a:ext cx="3102645" cy="247650"/>
          </a:xfrm>
          <a:prstGeom prst="rect">
            <a:avLst/>
          </a:prstGeom>
          <a:solidFill>
            <a:schemeClr val="lt1">
              <a:alpha val="0"/>
            </a:schemeClr>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15000"/>
              </a:lnSpc>
              <a:spcAft>
                <a:spcPts val="1000"/>
              </a:spcAft>
            </a:pPr>
            <a:r>
              <a:rPr lang="en-IE" sz="1000" b="1" dirty="0">
                <a:solidFill>
                  <a:schemeClr val="bg1"/>
                </a:solidFill>
                <a:effectLst/>
                <a:latin typeface="Sassoon"/>
                <a:ea typeface="Calibri"/>
                <a:cs typeface="Times New Roman"/>
              </a:rPr>
              <a:t>© Seomra Ranga </a:t>
            </a:r>
            <a:r>
              <a:rPr lang="en-IE" sz="1000" b="1" dirty="0" smtClean="0">
                <a:solidFill>
                  <a:schemeClr val="bg1"/>
                </a:solidFill>
                <a:effectLst/>
                <a:latin typeface="Sassoon"/>
                <a:ea typeface="Calibri"/>
                <a:cs typeface="Times New Roman"/>
              </a:rPr>
              <a:t>2020 </a:t>
            </a:r>
            <a:r>
              <a:rPr lang="en-IE" sz="1000" b="1" dirty="0">
                <a:solidFill>
                  <a:schemeClr val="bg1"/>
                </a:solidFill>
                <a:effectLst/>
                <a:latin typeface="Sassoon"/>
                <a:ea typeface="Calibri"/>
                <a:cs typeface="Times New Roman"/>
              </a:rPr>
              <a:t>www.seomraranga.com</a:t>
            </a:r>
            <a:endParaRPr lang="en-IE" sz="1100" dirty="0">
              <a:solidFill>
                <a:schemeClr val="bg1"/>
              </a:solidFill>
              <a:effectLst/>
              <a:ea typeface="Calibri"/>
              <a:cs typeface="Times New Roman"/>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46249" y="6465715"/>
            <a:ext cx="1361655" cy="344952"/>
          </a:xfrm>
          <a:prstGeom prst="rect">
            <a:avLst/>
          </a:prstGeom>
        </p:spPr>
      </p:pic>
      <p:sp>
        <p:nvSpPr>
          <p:cNvPr id="10" name="TextBox 9"/>
          <p:cNvSpPr txBox="1"/>
          <p:nvPr/>
        </p:nvSpPr>
        <p:spPr>
          <a:xfrm>
            <a:off x="6603369" y="-99517"/>
            <a:ext cx="2520280" cy="584775"/>
          </a:xfrm>
          <a:prstGeom prst="rect">
            <a:avLst/>
          </a:prstGeom>
          <a:noFill/>
        </p:spPr>
        <p:txBody>
          <a:bodyPr wrap="square" rtlCol="0">
            <a:spAutoFit/>
          </a:bodyPr>
          <a:lstStyle/>
          <a:p>
            <a:pPr algn="ctr"/>
            <a:r>
              <a:rPr lang="en-IE" sz="3200" b="1" dirty="0" smtClean="0">
                <a:ln w="9525">
                  <a:solidFill>
                    <a:schemeClr val="tx1"/>
                  </a:solidFill>
                </a:ln>
                <a:solidFill>
                  <a:schemeClr val="bg1"/>
                </a:solidFill>
              </a:rPr>
              <a:t>Coronavirus</a:t>
            </a:r>
            <a:endParaRPr lang="en-IE" sz="3200" b="1" dirty="0">
              <a:ln w="9525">
                <a:solidFill>
                  <a:schemeClr val="tx1"/>
                </a:solidFill>
              </a:ln>
              <a:solidFill>
                <a:schemeClr val="bg1"/>
              </a:solidFill>
            </a:endParaRPr>
          </a:p>
        </p:txBody>
      </p:sp>
      <p:sp>
        <p:nvSpPr>
          <p:cNvPr id="11" name="TextBox 10"/>
          <p:cNvSpPr txBox="1"/>
          <p:nvPr/>
        </p:nvSpPr>
        <p:spPr>
          <a:xfrm>
            <a:off x="683568" y="496211"/>
            <a:ext cx="7776864" cy="769441"/>
          </a:xfrm>
          <a:prstGeom prst="rect">
            <a:avLst/>
          </a:prstGeom>
          <a:noFill/>
        </p:spPr>
        <p:txBody>
          <a:bodyPr wrap="square" rtlCol="0">
            <a:spAutoFit/>
          </a:bodyPr>
          <a:lstStyle/>
          <a:p>
            <a:r>
              <a:rPr lang="en-IE" sz="4400" b="1" dirty="0" smtClean="0">
                <a:ln w="12700">
                  <a:solidFill>
                    <a:schemeClr val="accent6">
                      <a:lumMod val="50000"/>
                    </a:schemeClr>
                  </a:solidFill>
                </a:ln>
              </a:rPr>
              <a:t>Containment Phase</a:t>
            </a:r>
            <a:endParaRPr lang="en-IE" sz="4400" b="1" dirty="0">
              <a:ln w="12700">
                <a:solidFill>
                  <a:schemeClr val="accent6">
                    <a:lumMod val="50000"/>
                  </a:schemeClr>
                </a:solidFill>
              </a:ln>
            </a:endParaRPr>
          </a:p>
        </p:txBody>
      </p:sp>
      <p:sp>
        <p:nvSpPr>
          <p:cNvPr id="2" name="TextBox 1"/>
          <p:cNvSpPr txBox="1"/>
          <p:nvPr/>
        </p:nvSpPr>
        <p:spPr>
          <a:xfrm>
            <a:off x="755576" y="1628800"/>
            <a:ext cx="7704856" cy="3323987"/>
          </a:xfrm>
          <a:prstGeom prst="rect">
            <a:avLst/>
          </a:prstGeom>
          <a:noFill/>
        </p:spPr>
        <p:txBody>
          <a:bodyPr wrap="square" rtlCol="0">
            <a:spAutoFit/>
          </a:bodyPr>
          <a:lstStyle/>
          <a:p>
            <a:r>
              <a:rPr lang="en-IE" sz="4200" b="1" dirty="0" smtClean="0"/>
              <a:t>Containment Phase </a:t>
            </a:r>
            <a:r>
              <a:rPr lang="en-IE" sz="4200" dirty="0" smtClean="0"/>
              <a:t>refers to the attempts to catch cases of the Coronavirus/Covid-19 early and trace all of their close contacts to prevent the spread of the disease.</a:t>
            </a:r>
            <a:endParaRPr lang="en-IE" sz="4200" dirty="0"/>
          </a:p>
        </p:txBody>
      </p:sp>
    </p:spTree>
    <p:extLst>
      <p:ext uri="{BB962C8B-B14F-4D97-AF65-F5344CB8AC3E}">
        <p14:creationId xmlns:p14="http://schemas.microsoft.com/office/powerpoint/2010/main" val="3517448587"/>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9000"/>
            <a:lum/>
          </a:blip>
          <a:srcRect/>
          <a:stretch>
            <a:fillRect t="-9000" b="-9000"/>
          </a:stretch>
        </a:blipFill>
        <a:effectLst/>
      </p:bgPr>
    </p:bg>
    <p:spTree>
      <p:nvGrpSpPr>
        <p:cNvPr id="1" name=""/>
        <p:cNvGrpSpPr/>
        <p:nvPr/>
      </p:nvGrpSpPr>
      <p:grpSpPr>
        <a:xfrm>
          <a:off x="0" y="0"/>
          <a:ext cx="0" cy="0"/>
          <a:chOff x="0" y="0"/>
          <a:chExt cx="0" cy="0"/>
        </a:xfrm>
      </p:grpSpPr>
      <p:sp>
        <p:nvSpPr>
          <p:cNvPr id="4" name="Rectangle 3"/>
          <p:cNvSpPr/>
          <p:nvPr/>
        </p:nvSpPr>
        <p:spPr>
          <a:xfrm>
            <a:off x="0" y="0"/>
            <a:ext cx="9144000" cy="476672"/>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5" name="Rectangle 4"/>
          <p:cNvSpPr/>
          <p:nvPr/>
        </p:nvSpPr>
        <p:spPr>
          <a:xfrm>
            <a:off x="0" y="6381328"/>
            <a:ext cx="9144000" cy="476672"/>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6" name="Rectangle 5"/>
          <p:cNvSpPr/>
          <p:nvPr/>
        </p:nvSpPr>
        <p:spPr>
          <a:xfrm rot="16200000">
            <a:off x="-2911491" y="3353206"/>
            <a:ext cx="6299653" cy="476672"/>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7" name="Rectangle 6"/>
          <p:cNvSpPr/>
          <p:nvPr/>
        </p:nvSpPr>
        <p:spPr>
          <a:xfrm rot="16200000">
            <a:off x="5755837" y="3250028"/>
            <a:ext cx="6299653" cy="476672"/>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8" name="Text Box 2"/>
          <p:cNvSpPr txBox="1"/>
          <p:nvPr/>
        </p:nvSpPr>
        <p:spPr>
          <a:xfrm>
            <a:off x="3707904" y="6514366"/>
            <a:ext cx="3102645" cy="247650"/>
          </a:xfrm>
          <a:prstGeom prst="rect">
            <a:avLst/>
          </a:prstGeom>
          <a:solidFill>
            <a:schemeClr val="lt1">
              <a:alpha val="0"/>
            </a:schemeClr>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15000"/>
              </a:lnSpc>
              <a:spcAft>
                <a:spcPts val="1000"/>
              </a:spcAft>
            </a:pPr>
            <a:r>
              <a:rPr lang="en-IE" sz="1000" b="1" dirty="0">
                <a:solidFill>
                  <a:schemeClr val="bg1"/>
                </a:solidFill>
                <a:effectLst/>
                <a:latin typeface="Sassoon"/>
                <a:ea typeface="Calibri"/>
                <a:cs typeface="Times New Roman"/>
              </a:rPr>
              <a:t>© Seomra Ranga </a:t>
            </a:r>
            <a:r>
              <a:rPr lang="en-IE" sz="1000" b="1" dirty="0" smtClean="0">
                <a:solidFill>
                  <a:schemeClr val="bg1"/>
                </a:solidFill>
                <a:effectLst/>
                <a:latin typeface="Sassoon"/>
                <a:ea typeface="Calibri"/>
                <a:cs typeface="Times New Roman"/>
              </a:rPr>
              <a:t>2020 </a:t>
            </a:r>
            <a:r>
              <a:rPr lang="en-IE" sz="1000" b="1" dirty="0">
                <a:solidFill>
                  <a:schemeClr val="bg1"/>
                </a:solidFill>
                <a:effectLst/>
                <a:latin typeface="Sassoon"/>
                <a:ea typeface="Calibri"/>
                <a:cs typeface="Times New Roman"/>
              </a:rPr>
              <a:t>www.seomraranga.com</a:t>
            </a:r>
            <a:endParaRPr lang="en-IE" sz="1100" dirty="0">
              <a:solidFill>
                <a:schemeClr val="bg1"/>
              </a:solidFill>
              <a:effectLst/>
              <a:ea typeface="Calibri"/>
              <a:cs typeface="Times New Roman"/>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46249" y="6465715"/>
            <a:ext cx="1361655" cy="344952"/>
          </a:xfrm>
          <a:prstGeom prst="rect">
            <a:avLst/>
          </a:prstGeom>
        </p:spPr>
      </p:pic>
      <p:sp>
        <p:nvSpPr>
          <p:cNvPr id="10" name="TextBox 9"/>
          <p:cNvSpPr txBox="1"/>
          <p:nvPr/>
        </p:nvSpPr>
        <p:spPr>
          <a:xfrm>
            <a:off x="6603369" y="-99517"/>
            <a:ext cx="2520280" cy="584775"/>
          </a:xfrm>
          <a:prstGeom prst="rect">
            <a:avLst/>
          </a:prstGeom>
          <a:noFill/>
        </p:spPr>
        <p:txBody>
          <a:bodyPr wrap="square" rtlCol="0">
            <a:spAutoFit/>
          </a:bodyPr>
          <a:lstStyle/>
          <a:p>
            <a:pPr algn="ctr"/>
            <a:r>
              <a:rPr lang="en-IE" sz="3200" b="1" dirty="0" smtClean="0">
                <a:ln w="9525">
                  <a:solidFill>
                    <a:schemeClr val="tx1"/>
                  </a:solidFill>
                </a:ln>
                <a:solidFill>
                  <a:schemeClr val="bg1"/>
                </a:solidFill>
              </a:rPr>
              <a:t>Coronavirus</a:t>
            </a:r>
            <a:endParaRPr lang="en-IE" sz="3200" b="1" dirty="0">
              <a:ln w="9525">
                <a:solidFill>
                  <a:schemeClr val="tx1"/>
                </a:solidFill>
              </a:ln>
              <a:solidFill>
                <a:schemeClr val="bg1"/>
              </a:solidFill>
            </a:endParaRPr>
          </a:p>
        </p:txBody>
      </p:sp>
      <p:sp>
        <p:nvSpPr>
          <p:cNvPr id="11" name="TextBox 10"/>
          <p:cNvSpPr txBox="1"/>
          <p:nvPr/>
        </p:nvSpPr>
        <p:spPr>
          <a:xfrm>
            <a:off x="683568" y="496211"/>
            <a:ext cx="7776864" cy="769441"/>
          </a:xfrm>
          <a:prstGeom prst="rect">
            <a:avLst/>
          </a:prstGeom>
          <a:noFill/>
        </p:spPr>
        <p:txBody>
          <a:bodyPr wrap="square" rtlCol="0">
            <a:spAutoFit/>
          </a:bodyPr>
          <a:lstStyle/>
          <a:p>
            <a:r>
              <a:rPr lang="en-IE" sz="4400" b="1" dirty="0" smtClean="0">
                <a:ln w="12700">
                  <a:solidFill>
                    <a:schemeClr val="accent6">
                      <a:lumMod val="50000"/>
                    </a:schemeClr>
                  </a:solidFill>
                </a:ln>
              </a:rPr>
              <a:t>Delay Phase</a:t>
            </a:r>
            <a:endParaRPr lang="en-IE" sz="4400" b="1" dirty="0">
              <a:ln w="12700">
                <a:solidFill>
                  <a:schemeClr val="accent6">
                    <a:lumMod val="50000"/>
                  </a:schemeClr>
                </a:solidFill>
              </a:ln>
            </a:endParaRPr>
          </a:p>
        </p:txBody>
      </p:sp>
      <p:sp>
        <p:nvSpPr>
          <p:cNvPr id="2" name="TextBox 1"/>
          <p:cNvSpPr txBox="1"/>
          <p:nvPr/>
        </p:nvSpPr>
        <p:spPr>
          <a:xfrm>
            <a:off x="755576" y="1628800"/>
            <a:ext cx="7704856" cy="4616648"/>
          </a:xfrm>
          <a:prstGeom prst="rect">
            <a:avLst/>
          </a:prstGeom>
          <a:noFill/>
        </p:spPr>
        <p:txBody>
          <a:bodyPr wrap="square" rtlCol="0">
            <a:spAutoFit/>
          </a:bodyPr>
          <a:lstStyle/>
          <a:p>
            <a:r>
              <a:rPr lang="en-IE" sz="4200" b="1" dirty="0" smtClean="0"/>
              <a:t>Delay Phase </a:t>
            </a:r>
            <a:r>
              <a:rPr lang="en-IE" sz="4200" dirty="0" smtClean="0"/>
              <a:t>– if the numbers of cases of the Coronavirus/Covid-19 continue to rise, attempts will be made to delay the spread of the illness by doing things like closing schools and cancelling large-scale events.</a:t>
            </a:r>
            <a:endParaRPr lang="en-IE" sz="4200" dirty="0"/>
          </a:p>
        </p:txBody>
      </p:sp>
    </p:spTree>
    <p:extLst>
      <p:ext uri="{BB962C8B-B14F-4D97-AF65-F5344CB8AC3E}">
        <p14:creationId xmlns:p14="http://schemas.microsoft.com/office/powerpoint/2010/main" val="1335180733"/>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9000"/>
            <a:lum/>
          </a:blip>
          <a:srcRect/>
          <a:stretch>
            <a:fillRect t="-9000" b="-9000"/>
          </a:stretch>
        </a:blipFill>
        <a:effectLst/>
      </p:bgPr>
    </p:bg>
    <p:spTree>
      <p:nvGrpSpPr>
        <p:cNvPr id="1" name=""/>
        <p:cNvGrpSpPr/>
        <p:nvPr/>
      </p:nvGrpSpPr>
      <p:grpSpPr>
        <a:xfrm>
          <a:off x="0" y="0"/>
          <a:ext cx="0" cy="0"/>
          <a:chOff x="0" y="0"/>
          <a:chExt cx="0" cy="0"/>
        </a:xfrm>
      </p:grpSpPr>
      <p:sp>
        <p:nvSpPr>
          <p:cNvPr id="4" name="Rectangle 3"/>
          <p:cNvSpPr/>
          <p:nvPr/>
        </p:nvSpPr>
        <p:spPr>
          <a:xfrm>
            <a:off x="0" y="0"/>
            <a:ext cx="9144000" cy="476672"/>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5" name="Rectangle 4"/>
          <p:cNvSpPr/>
          <p:nvPr/>
        </p:nvSpPr>
        <p:spPr>
          <a:xfrm>
            <a:off x="0" y="6381328"/>
            <a:ext cx="9144000" cy="476672"/>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6" name="Rectangle 5"/>
          <p:cNvSpPr/>
          <p:nvPr/>
        </p:nvSpPr>
        <p:spPr>
          <a:xfrm rot="16200000">
            <a:off x="-2911491" y="3353206"/>
            <a:ext cx="6299653" cy="476672"/>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7" name="Rectangle 6"/>
          <p:cNvSpPr/>
          <p:nvPr/>
        </p:nvSpPr>
        <p:spPr>
          <a:xfrm rot="16200000">
            <a:off x="5755837" y="3250028"/>
            <a:ext cx="6299653" cy="476672"/>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8" name="Text Box 2"/>
          <p:cNvSpPr txBox="1"/>
          <p:nvPr/>
        </p:nvSpPr>
        <p:spPr>
          <a:xfrm>
            <a:off x="3707904" y="6514366"/>
            <a:ext cx="3102645" cy="247650"/>
          </a:xfrm>
          <a:prstGeom prst="rect">
            <a:avLst/>
          </a:prstGeom>
          <a:solidFill>
            <a:schemeClr val="lt1">
              <a:alpha val="0"/>
            </a:schemeClr>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15000"/>
              </a:lnSpc>
              <a:spcAft>
                <a:spcPts val="1000"/>
              </a:spcAft>
            </a:pPr>
            <a:r>
              <a:rPr lang="en-IE" sz="1000" b="1" dirty="0">
                <a:solidFill>
                  <a:schemeClr val="bg1"/>
                </a:solidFill>
                <a:effectLst/>
                <a:latin typeface="Sassoon"/>
                <a:ea typeface="Calibri"/>
                <a:cs typeface="Times New Roman"/>
              </a:rPr>
              <a:t>© Seomra Ranga </a:t>
            </a:r>
            <a:r>
              <a:rPr lang="en-IE" sz="1000" b="1" dirty="0" smtClean="0">
                <a:solidFill>
                  <a:schemeClr val="bg1"/>
                </a:solidFill>
                <a:effectLst/>
                <a:latin typeface="Sassoon"/>
                <a:ea typeface="Calibri"/>
                <a:cs typeface="Times New Roman"/>
              </a:rPr>
              <a:t>2020 </a:t>
            </a:r>
            <a:r>
              <a:rPr lang="en-IE" sz="1000" b="1" dirty="0">
                <a:solidFill>
                  <a:schemeClr val="bg1"/>
                </a:solidFill>
                <a:effectLst/>
                <a:latin typeface="Sassoon"/>
                <a:ea typeface="Calibri"/>
                <a:cs typeface="Times New Roman"/>
              </a:rPr>
              <a:t>www.seomraranga.com</a:t>
            </a:r>
            <a:endParaRPr lang="en-IE" sz="1100" dirty="0">
              <a:solidFill>
                <a:schemeClr val="bg1"/>
              </a:solidFill>
              <a:effectLst/>
              <a:ea typeface="Calibri"/>
              <a:cs typeface="Times New Roman"/>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46249" y="6465715"/>
            <a:ext cx="1361655" cy="344952"/>
          </a:xfrm>
          <a:prstGeom prst="rect">
            <a:avLst/>
          </a:prstGeom>
        </p:spPr>
      </p:pic>
      <p:sp>
        <p:nvSpPr>
          <p:cNvPr id="10" name="TextBox 9"/>
          <p:cNvSpPr txBox="1"/>
          <p:nvPr/>
        </p:nvSpPr>
        <p:spPr>
          <a:xfrm>
            <a:off x="6603369" y="-99517"/>
            <a:ext cx="2520280" cy="584775"/>
          </a:xfrm>
          <a:prstGeom prst="rect">
            <a:avLst/>
          </a:prstGeom>
          <a:noFill/>
        </p:spPr>
        <p:txBody>
          <a:bodyPr wrap="square" rtlCol="0">
            <a:spAutoFit/>
          </a:bodyPr>
          <a:lstStyle/>
          <a:p>
            <a:pPr algn="ctr"/>
            <a:r>
              <a:rPr lang="en-IE" sz="3200" b="1" dirty="0" smtClean="0">
                <a:ln w="9525">
                  <a:solidFill>
                    <a:schemeClr val="tx1"/>
                  </a:solidFill>
                </a:ln>
                <a:solidFill>
                  <a:schemeClr val="bg1"/>
                </a:solidFill>
              </a:rPr>
              <a:t>Coronavirus</a:t>
            </a:r>
            <a:endParaRPr lang="en-IE" sz="3200" b="1" dirty="0">
              <a:ln w="9525">
                <a:solidFill>
                  <a:schemeClr val="tx1"/>
                </a:solidFill>
              </a:ln>
              <a:solidFill>
                <a:schemeClr val="bg1"/>
              </a:solidFill>
            </a:endParaRPr>
          </a:p>
        </p:txBody>
      </p:sp>
      <p:sp>
        <p:nvSpPr>
          <p:cNvPr id="11" name="TextBox 10"/>
          <p:cNvSpPr txBox="1"/>
          <p:nvPr/>
        </p:nvSpPr>
        <p:spPr>
          <a:xfrm>
            <a:off x="683568" y="496211"/>
            <a:ext cx="7776864" cy="769441"/>
          </a:xfrm>
          <a:prstGeom prst="rect">
            <a:avLst/>
          </a:prstGeom>
          <a:noFill/>
        </p:spPr>
        <p:txBody>
          <a:bodyPr wrap="square" rtlCol="0">
            <a:spAutoFit/>
          </a:bodyPr>
          <a:lstStyle/>
          <a:p>
            <a:r>
              <a:rPr lang="en-IE" sz="4400" b="1" dirty="0" smtClean="0">
                <a:ln w="12700">
                  <a:solidFill>
                    <a:schemeClr val="accent6">
                      <a:lumMod val="50000"/>
                    </a:schemeClr>
                  </a:solidFill>
                </a:ln>
              </a:rPr>
              <a:t>What is a Virus?</a:t>
            </a:r>
            <a:endParaRPr lang="en-IE" sz="4400" b="1" dirty="0">
              <a:ln w="12700">
                <a:solidFill>
                  <a:schemeClr val="accent6">
                    <a:lumMod val="50000"/>
                  </a:schemeClr>
                </a:solidFill>
              </a:ln>
            </a:endParaRPr>
          </a:p>
        </p:txBody>
      </p:sp>
      <p:sp>
        <p:nvSpPr>
          <p:cNvPr id="12" name="TextBox 11"/>
          <p:cNvSpPr txBox="1"/>
          <p:nvPr/>
        </p:nvSpPr>
        <p:spPr>
          <a:xfrm>
            <a:off x="755576" y="1628800"/>
            <a:ext cx="7704856" cy="4832092"/>
          </a:xfrm>
          <a:prstGeom prst="rect">
            <a:avLst/>
          </a:prstGeom>
          <a:noFill/>
        </p:spPr>
        <p:txBody>
          <a:bodyPr wrap="square" rtlCol="0">
            <a:spAutoFit/>
          </a:bodyPr>
          <a:lstStyle/>
          <a:p>
            <a:r>
              <a:rPr lang="en-IE" sz="4400" dirty="0" smtClean="0"/>
              <a:t>Viruses are tiny particles that can cause disease in people, animals and plants. Viruses are so small that they can only be seen through a microscope. Viruses can cause many diseases including measles and the ‘flu.</a:t>
            </a:r>
            <a:endParaRPr lang="en-IE" sz="4400" dirty="0"/>
          </a:p>
        </p:txBody>
      </p:sp>
    </p:spTree>
    <p:extLst>
      <p:ext uri="{BB962C8B-B14F-4D97-AF65-F5344CB8AC3E}">
        <p14:creationId xmlns:p14="http://schemas.microsoft.com/office/powerpoint/2010/main" val="1485180053"/>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9000"/>
            <a:lum/>
          </a:blip>
          <a:srcRect/>
          <a:stretch>
            <a:fillRect t="-9000" b="-9000"/>
          </a:stretch>
        </a:blipFill>
        <a:effectLst/>
      </p:bgPr>
    </p:bg>
    <p:spTree>
      <p:nvGrpSpPr>
        <p:cNvPr id="1" name=""/>
        <p:cNvGrpSpPr/>
        <p:nvPr/>
      </p:nvGrpSpPr>
      <p:grpSpPr>
        <a:xfrm>
          <a:off x="0" y="0"/>
          <a:ext cx="0" cy="0"/>
          <a:chOff x="0" y="0"/>
          <a:chExt cx="0" cy="0"/>
        </a:xfrm>
      </p:grpSpPr>
      <p:sp>
        <p:nvSpPr>
          <p:cNvPr id="4" name="Rectangle 3"/>
          <p:cNvSpPr/>
          <p:nvPr/>
        </p:nvSpPr>
        <p:spPr>
          <a:xfrm>
            <a:off x="0" y="0"/>
            <a:ext cx="9144000" cy="476672"/>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5" name="Rectangle 4"/>
          <p:cNvSpPr/>
          <p:nvPr/>
        </p:nvSpPr>
        <p:spPr>
          <a:xfrm>
            <a:off x="0" y="6381328"/>
            <a:ext cx="9144000" cy="476672"/>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6" name="Rectangle 5"/>
          <p:cNvSpPr/>
          <p:nvPr/>
        </p:nvSpPr>
        <p:spPr>
          <a:xfrm rot="16200000">
            <a:off x="-2911491" y="3353206"/>
            <a:ext cx="6299653" cy="476672"/>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7" name="Rectangle 6"/>
          <p:cNvSpPr/>
          <p:nvPr/>
        </p:nvSpPr>
        <p:spPr>
          <a:xfrm rot="16200000">
            <a:off x="5755837" y="3250028"/>
            <a:ext cx="6299653" cy="476672"/>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8" name="Text Box 2"/>
          <p:cNvSpPr txBox="1"/>
          <p:nvPr/>
        </p:nvSpPr>
        <p:spPr>
          <a:xfrm>
            <a:off x="3707904" y="6514366"/>
            <a:ext cx="3102645" cy="247650"/>
          </a:xfrm>
          <a:prstGeom prst="rect">
            <a:avLst/>
          </a:prstGeom>
          <a:solidFill>
            <a:schemeClr val="lt1">
              <a:alpha val="0"/>
            </a:schemeClr>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15000"/>
              </a:lnSpc>
              <a:spcAft>
                <a:spcPts val="1000"/>
              </a:spcAft>
            </a:pPr>
            <a:r>
              <a:rPr lang="en-IE" sz="1000" b="1" dirty="0">
                <a:solidFill>
                  <a:schemeClr val="bg1"/>
                </a:solidFill>
                <a:effectLst/>
                <a:latin typeface="Sassoon"/>
                <a:ea typeface="Calibri"/>
                <a:cs typeface="Times New Roman"/>
              </a:rPr>
              <a:t>© Seomra Ranga </a:t>
            </a:r>
            <a:r>
              <a:rPr lang="en-IE" sz="1000" b="1" dirty="0" smtClean="0">
                <a:solidFill>
                  <a:schemeClr val="bg1"/>
                </a:solidFill>
                <a:effectLst/>
                <a:latin typeface="Sassoon"/>
                <a:ea typeface="Calibri"/>
                <a:cs typeface="Times New Roman"/>
              </a:rPr>
              <a:t>2020 </a:t>
            </a:r>
            <a:r>
              <a:rPr lang="en-IE" sz="1000" b="1" dirty="0">
                <a:solidFill>
                  <a:schemeClr val="bg1"/>
                </a:solidFill>
                <a:effectLst/>
                <a:latin typeface="Sassoon"/>
                <a:ea typeface="Calibri"/>
                <a:cs typeface="Times New Roman"/>
              </a:rPr>
              <a:t>www.seomraranga.com</a:t>
            </a:r>
            <a:endParaRPr lang="en-IE" sz="1100" dirty="0">
              <a:solidFill>
                <a:schemeClr val="bg1"/>
              </a:solidFill>
              <a:effectLst/>
              <a:ea typeface="Calibri"/>
              <a:cs typeface="Times New Roman"/>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46249" y="6465715"/>
            <a:ext cx="1361655" cy="344952"/>
          </a:xfrm>
          <a:prstGeom prst="rect">
            <a:avLst/>
          </a:prstGeom>
        </p:spPr>
      </p:pic>
      <p:sp>
        <p:nvSpPr>
          <p:cNvPr id="10" name="TextBox 9"/>
          <p:cNvSpPr txBox="1"/>
          <p:nvPr/>
        </p:nvSpPr>
        <p:spPr>
          <a:xfrm>
            <a:off x="6603369" y="-99517"/>
            <a:ext cx="2520280" cy="584775"/>
          </a:xfrm>
          <a:prstGeom prst="rect">
            <a:avLst/>
          </a:prstGeom>
          <a:noFill/>
        </p:spPr>
        <p:txBody>
          <a:bodyPr wrap="square" rtlCol="0">
            <a:spAutoFit/>
          </a:bodyPr>
          <a:lstStyle/>
          <a:p>
            <a:pPr algn="ctr"/>
            <a:r>
              <a:rPr lang="en-IE" sz="3200" b="1" dirty="0" smtClean="0">
                <a:ln w="9525">
                  <a:solidFill>
                    <a:schemeClr val="tx1"/>
                  </a:solidFill>
                </a:ln>
                <a:solidFill>
                  <a:schemeClr val="bg1"/>
                </a:solidFill>
              </a:rPr>
              <a:t>Coronavirus</a:t>
            </a:r>
            <a:endParaRPr lang="en-IE" sz="3200" b="1" dirty="0">
              <a:ln w="9525">
                <a:solidFill>
                  <a:schemeClr val="tx1"/>
                </a:solidFill>
              </a:ln>
              <a:solidFill>
                <a:schemeClr val="bg1"/>
              </a:solidFill>
            </a:endParaRPr>
          </a:p>
        </p:txBody>
      </p:sp>
      <p:sp>
        <p:nvSpPr>
          <p:cNvPr id="12" name="TextBox 11"/>
          <p:cNvSpPr txBox="1"/>
          <p:nvPr/>
        </p:nvSpPr>
        <p:spPr>
          <a:xfrm>
            <a:off x="1907704" y="1220505"/>
            <a:ext cx="4855566" cy="400110"/>
          </a:xfrm>
          <a:prstGeom prst="rect">
            <a:avLst/>
          </a:prstGeom>
          <a:noFill/>
        </p:spPr>
        <p:txBody>
          <a:bodyPr wrap="square" rtlCol="0">
            <a:spAutoFit/>
          </a:bodyPr>
          <a:lstStyle/>
          <a:p>
            <a:pPr algn="ctr"/>
            <a:r>
              <a:rPr lang="en-IE" sz="2000" b="1" dirty="0" smtClean="0">
                <a:ln w="28575">
                  <a:noFill/>
                </a:ln>
                <a:ea typeface="HelloChunky" panose="02000603000000000000" pitchFamily="2" charset="0"/>
              </a:rPr>
              <a:t>Resources used in this file from:</a:t>
            </a:r>
            <a:endParaRPr lang="en-IE" sz="2000" b="1" dirty="0">
              <a:ln w="28575">
                <a:noFill/>
              </a:ln>
              <a:ea typeface="HelloChunky" panose="02000603000000000000" pitchFamily="2" charset="0"/>
            </a:endParaRPr>
          </a:p>
        </p:txBody>
      </p:sp>
      <p:sp>
        <p:nvSpPr>
          <p:cNvPr id="13" name="TextBox 12"/>
          <p:cNvSpPr txBox="1"/>
          <p:nvPr/>
        </p:nvSpPr>
        <p:spPr>
          <a:xfrm>
            <a:off x="4103103" y="2060848"/>
            <a:ext cx="2949281" cy="307777"/>
          </a:xfrm>
          <a:prstGeom prst="rect">
            <a:avLst/>
          </a:prstGeom>
          <a:noFill/>
        </p:spPr>
        <p:txBody>
          <a:bodyPr wrap="square" rtlCol="0">
            <a:spAutoFit/>
          </a:bodyPr>
          <a:lstStyle/>
          <a:p>
            <a:r>
              <a:rPr lang="en-IE" sz="1400" dirty="0" smtClean="0">
                <a:hlinkClick r:id="rId4"/>
              </a:rPr>
              <a:t>https://depositphotos.com/</a:t>
            </a:r>
            <a:r>
              <a:rPr lang="en-IE" sz="1400" dirty="0" smtClean="0"/>
              <a:t> </a:t>
            </a:r>
            <a:endParaRPr lang="en-IE" sz="1400" dirty="0"/>
          </a:p>
        </p:txBody>
      </p:sp>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86942" y="2031166"/>
            <a:ext cx="1835696" cy="367139"/>
          </a:xfrm>
          <a:prstGeom prst="rect">
            <a:avLst/>
          </a:prstGeom>
        </p:spPr>
      </p:pic>
    </p:spTree>
    <p:extLst>
      <p:ext uri="{BB962C8B-B14F-4D97-AF65-F5344CB8AC3E}">
        <p14:creationId xmlns:p14="http://schemas.microsoft.com/office/powerpoint/2010/main" val="3903695020"/>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9000"/>
            <a:lum/>
          </a:blip>
          <a:srcRect/>
          <a:stretch>
            <a:fillRect t="-9000" b="-9000"/>
          </a:stretch>
        </a:blipFill>
        <a:effectLst/>
      </p:bgPr>
    </p:bg>
    <p:spTree>
      <p:nvGrpSpPr>
        <p:cNvPr id="1" name=""/>
        <p:cNvGrpSpPr/>
        <p:nvPr/>
      </p:nvGrpSpPr>
      <p:grpSpPr>
        <a:xfrm>
          <a:off x="0" y="0"/>
          <a:ext cx="0" cy="0"/>
          <a:chOff x="0" y="0"/>
          <a:chExt cx="0" cy="0"/>
        </a:xfrm>
      </p:grpSpPr>
      <p:sp>
        <p:nvSpPr>
          <p:cNvPr id="4" name="Rectangle 3"/>
          <p:cNvSpPr/>
          <p:nvPr/>
        </p:nvSpPr>
        <p:spPr>
          <a:xfrm>
            <a:off x="0" y="0"/>
            <a:ext cx="9144000" cy="476672"/>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5" name="Rectangle 4"/>
          <p:cNvSpPr/>
          <p:nvPr/>
        </p:nvSpPr>
        <p:spPr>
          <a:xfrm>
            <a:off x="0" y="6381328"/>
            <a:ext cx="9144000" cy="476672"/>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6" name="Rectangle 5"/>
          <p:cNvSpPr/>
          <p:nvPr/>
        </p:nvSpPr>
        <p:spPr>
          <a:xfrm rot="16200000">
            <a:off x="-2911491" y="3353206"/>
            <a:ext cx="6299653" cy="476672"/>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7" name="Rectangle 6"/>
          <p:cNvSpPr/>
          <p:nvPr/>
        </p:nvSpPr>
        <p:spPr>
          <a:xfrm rot="16200000">
            <a:off x="5755837" y="3250028"/>
            <a:ext cx="6299653" cy="476672"/>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8" name="Text Box 2"/>
          <p:cNvSpPr txBox="1"/>
          <p:nvPr/>
        </p:nvSpPr>
        <p:spPr>
          <a:xfrm>
            <a:off x="3707904" y="6514366"/>
            <a:ext cx="3102645" cy="247650"/>
          </a:xfrm>
          <a:prstGeom prst="rect">
            <a:avLst/>
          </a:prstGeom>
          <a:solidFill>
            <a:schemeClr val="lt1">
              <a:alpha val="0"/>
            </a:schemeClr>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15000"/>
              </a:lnSpc>
              <a:spcAft>
                <a:spcPts val="1000"/>
              </a:spcAft>
            </a:pPr>
            <a:r>
              <a:rPr lang="en-IE" sz="1000" b="1" dirty="0">
                <a:solidFill>
                  <a:schemeClr val="bg1"/>
                </a:solidFill>
                <a:effectLst/>
                <a:latin typeface="Sassoon"/>
                <a:ea typeface="Calibri"/>
                <a:cs typeface="Times New Roman"/>
              </a:rPr>
              <a:t>© Seomra Ranga </a:t>
            </a:r>
            <a:r>
              <a:rPr lang="en-IE" sz="1000" b="1" dirty="0" smtClean="0">
                <a:solidFill>
                  <a:schemeClr val="bg1"/>
                </a:solidFill>
                <a:effectLst/>
                <a:latin typeface="Sassoon"/>
                <a:ea typeface="Calibri"/>
                <a:cs typeface="Times New Roman"/>
              </a:rPr>
              <a:t>2020 </a:t>
            </a:r>
            <a:r>
              <a:rPr lang="en-IE" sz="1000" b="1" dirty="0">
                <a:solidFill>
                  <a:schemeClr val="bg1"/>
                </a:solidFill>
                <a:effectLst/>
                <a:latin typeface="Sassoon"/>
                <a:ea typeface="Calibri"/>
                <a:cs typeface="Times New Roman"/>
              </a:rPr>
              <a:t>www.seomraranga.com</a:t>
            </a:r>
            <a:endParaRPr lang="en-IE" sz="1100" dirty="0">
              <a:solidFill>
                <a:schemeClr val="bg1"/>
              </a:solidFill>
              <a:effectLst/>
              <a:ea typeface="Calibri"/>
              <a:cs typeface="Times New Roman"/>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46249" y="6465715"/>
            <a:ext cx="1361655" cy="344952"/>
          </a:xfrm>
          <a:prstGeom prst="rect">
            <a:avLst/>
          </a:prstGeom>
        </p:spPr>
      </p:pic>
      <p:sp>
        <p:nvSpPr>
          <p:cNvPr id="10" name="TextBox 9"/>
          <p:cNvSpPr txBox="1"/>
          <p:nvPr/>
        </p:nvSpPr>
        <p:spPr>
          <a:xfrm>
            <a:off x="6603369" y="-99517"/>
            <a:ext cx="2520280" cy="584775"/>
          </a:xfrm>
          <a:prstGeom prst="rect">
            <a:avLst/>
          </a:prstGeom>
          <a:noFill/>
        </p:spPr>
        <p:txBody>
          <a:bodyPr wrap="square" rtlCol="0">
            <a:spAutoFit/>
          </a:bodyPr>
          <a:lstStyle/>
          <a:p>
            <a:pPr algn="ctr"/>
            <a:r>
              <a:rPr lang="en-IE" sz="3200" b="1" dirty="0" smtClean="0">
                <a:ln w="9525">
                  <a:solidFill>
                    <a:schemeClr val="tx1"/>
                  </a:solidFill>
                </a:ln>
                <a:solidFill>
                  <a:schemeClr val="bg1"/>
                </a:solidFill>
              </a:rPr>
              <a:t>Coronavirus</a:t>
            </a:r>
            <a:endParaRPr lang="en-IE" sz="3200" b="1" dirty="0">
              <a:ln w="9525">
                <a:solidFill>
                  <a:schemeClr val="tx1"/>
                </a:solidFill>
              </a:ln>
              <a:solidFill>
                <a:schemeClr val="bg1"/>
              </a:solidFill>
            </a:endParaRPr>
          </a:p>
        </p:txBody>
      </p:sp>
      <p:sp>
        <p:nvSpPr>
          <p:cNvPr id="11" name="TextBox 10"/>
          <p:cNvSpPr txBox="1"/>
          <p:nvPr/>
        </p:nvSpPr>
        <p:spPr>
          <a:xfrm>
            <a:off x="683568" y="496211"/>
            <a:ext cx="7776864" cy="769441"/>
          </a:xfrm>
          <a:prstGeom prst="rect">
            <a:avLst/>
          </a:prstGeom>
          <a:noFill/>
        </p:spPr>
        <p:txBody>
          <a:bodyPr wrap="square" rtlCol="0">
            <a:spAutoFit/>
          </a:bodyPr>
          <a:lstStyle/>
          <a:p>
            <a:r>
              <a:rPr lang="en-IE" sz="4400" b="1" dirty="0" smtClean="0">
                <a:ln w="12700">
                  <a:solidFill>
                    <a:schemeClr val="accent6">
                      <a:lumMod val="50000"/>
                    </a:schemeClr>
                  </a:solidFill>
                </a:ln>
              </a:rPr>
              <a:t>What is a Virus?</a:t>
            </a:r>
            <a:endParaRPr lang="en-IE" sz="4400" b="1" dirty="0">
              <a:ln w="12700">
                <a:solidFill>
                  <a:schemeClr val="accent6">
                    <a:lumMod val="50000"/>
                  </a:schemeClr>
                </a:solidFill>
              </a:ln>
            </a:endParaRPr>
          </a:p>
        </p:txBody>
      </p:sp>
      <p:sp>
        <p:nvSpPr>
          <p:cNvPr id="12" name="TextBox 11"/>
          <p:cNvSpPr txBox="1"/>
          <p:nvPr/>
        </p:nvSpPr>
        <p:spPr>
          <a:xfrm>
            <a:off x="755576" y="1628800"/>
            <a:ext cx="7704856" cy="4185761"/>
          </a:xfrm>
          <a:prstGeom prst="rect">
            <a:avLst/>
          </a:prstGeom>
          <a:noFill/>
        </p:spPr>
        <p:txBody>
          <a:bodyPr wrap="square" rtlCol="0">
            <a:spAutoFit/>
          </a:bodyPr>
          <a:lstStyle/>
          <a:p>
            <a:r>
              <a:rPr lang="en-IE" sz="3800" dirty="0" smtClean="0"/>
              <a:t>In order to thrive, a virus needs a suitable environment in which to grow. Inside the human body, known as the “host”, a virus moves through the bloodstream and starts to make copies of itself, causing the person to feel symptoms of the illness.</a:t>
            </a:r>
            <a:endParaRPr lang="en-IE" sz="3800" dirty="0"/>
          </a:p>
        </p:txBody>
      </p:sp>
    </p:spTree>
    <p:extLst>
      <p:ext uri="{BB962C8B-B14F-4D97-AF65-F5344CB8AC3E}">
        <p14:creationId xmlns:p14="http://schemas.microsoft.com/office/powerpoint/2010/main" val="153322384"/>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9000"/>
            <a:lum/>
          </a:blip>
          <a:srcRect/>
          <a:stretch>
            <a:fillRect t="-9000" b="-9000"/>
          </a:stretch>
        </a:blipFill>
        <a:effectLst/>
      </p:bgPr>
    </p:bg>
    <p:spTree>
      <p:nvGrpSpPr>
        <p:cNvPr id="1" name=""/>
        <p:cNvGrpSpPr/>
        <p:nvPr/>
      </p:nvGrpSpPr>
      <p:grpSpPr>
        <a:xfrm>
          <a:off x="0" y="0"/>
          <a:ext cx="0" cy="0"/>
          <a:chOff x="0" y="0"/>
          <a:chExt cx="0" cy="0"/>
        </a:xfrm>
      </p:grpSpPr>
      <p:sp>
        <p:nvSpPr>
          <p:cNvPr id="4" name="Rectangle 3"/>
          <p:cNvSpPr/>
          <p:nvPr/>
        </p:nvSpPr>
        <p:spPr>
          <a:xfrm>
            <a:off x="0" y="0"/>
            <a:ext cx="9144000" cy="476672"/>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5" name="Rectangle 4"/>
          <p:cNvSpPr/>
          <p:nvPr/>
        </p:nvSpPr>
        <p:spPr>
          <a:xfrm>
            <a:off x="0" y="6381328"/>
            <a:ext cx="9144000" cy="476672"/>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6" name="Rectangle 5"/>
          <p:cNvSpPr/>
          <p:nvPr/>
        </p:nvSpPr>
        <p:spPr>
          <a:xfrm rot="16200000">
            <a:off x="-2911491" y="3353206"/>
            <a:ext cx="6299653" cy="476672"/>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7" name="Rectangle 6"/>
          <p:cNvSpPr/>
          <p:nvPr/>
        </p:nvSpPr>
        <p:spPr>
          <a:xfrm rot="16200000">
            <a:off x="5755837" y="3250028"/>
            <a:ext cx="6299653" cy="476672"/>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8" name="Text Box 2"/>
          <p:cNvSpPr txBox="1"/>
          <p:nvPr/>
        </p:nvSpPr>
        <p:spPr>
          <a:xfrm>
            <a:off x="3707904" y="6514366"/>
            <a:ext cx="3102645" cy="247650"/>
          </a:xfrm>
          <a:prstGeom prst="rect">
            <a:avLst/>
          </a:prstGeom>
          <a:solidFill>
            <a:schemeClr val="lt1">
              <a:alpha val="0"/>
            </a:schemeClr>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15000"/>
              </a:lnSpc>
              <a:spcAft>
                <a:spcPts val="1000"/>
              </a:spcAft>
            </a:pPr>
            <a:r>
              <a:rPr lang="en-IE" sz="1000" b="1" dirty="0">
                <a:solidFill>
                  <a:schemeClr val="bg1"/>
                </a:solidFill>
                <a:effectLst/>
                <a:latin typeface="Sassoon"/>
                <a:ea typeface="Calibri"/>
                <a:cs typeface="Times New Roman"/>
              </a:rPr>
              <a:t>© Seomra Ranga </a:t>
            </a:r>
            <a:r>
              <a:rPr lang="en-IE" sz="1000" b="1" dirty="0" smtClean="0">
                <a:solidFill>
                  <a:schemeClr val="bg1"/>
                </a:solidFill>
                <a:effectLst/>
                <a:latin typeface="Sassoon"/>
                <a:ea typeface="Calibri"/>
                <a:cs typeface="Times New Roman"/>
              </a:rPr>
              <a:t>2020 </a:t>
            </a:r>
            <a:r>
              <a:rPr lang="en-IE" sz="1000" b="1" dirty="0">
                <a:solidFill>
                  <a:schemeClr val="bg1"/>
                </a:solidFill>
                <a:effectLst/>
                <a:latin typeface="Sassoon"/>
                <a:ea typeface="Calibri"/>
                <a:cs typeface="Times New Roman"/>
              </a:rPr>
              <a:t>www.seomraranga.com</a:t>
            </a:r>
            <a:endParaRPr lang="en-IE" sz="1100" dirty="0">
              <a:solidFill>
                <a:schemeClr val="bg1"/>
              </a:solidFill>
              <a:effectLst/>
              <a:ea typeface="Calibri"/>
              <a:cs typeface="Times New Roman"/>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46249" y="6465715"/>
            <a:ext cx="1361655" cy="344952"/>
          </a:xfrm>
          <a:prstGeom prst="rect">
            <a:avLst/>
          </a:prstGeom>
        </p:spPr>
      </p:pic>
      <p:sp>
        <p:nvSpPr>
          <p:cNvPr id="10" name="TextBox 9"/>
          <p:cNvSpPr txBox="1"/>
          <p:nvPr/>
        </p:nvSpPr>
        <p:spPr>
          <a:xfrm>
            <a:off x="6603369" y="-99517"/>
            <a:ext cx="2520280" cy="584775"/>
          </a:xfrm>
          <a:prstGeom prst="rect">
            <a:avLst/>
          </a:prstGeom>
          <a:noFill/>
        </p:spPr>
        <p:txBody>
          <a:bodyPr wrap="square" rtlCol="0">
            <a:spAutoFit/>
          </a:bodyPr>
          <a:lstStyle/>
          <a:p>
            <a:pPr algn="ctr"/>
            <a:r>
              <a:rPr lang="en-IE" sz="3200" b="1" dirty="0" smtClean="0">
                <a:ln w="9525">
                  <a:solidFill>
                    <a:schemeClr val="tx1"/>
                  </a:solidFill>
                </a:ln>
                <a:solidFill>
                  <a:schemeClr val="bg1"/>
                </a:solidFill>
              </a:rPr>
              <a:t>Coronavirus</a:t>
            </a:r>
            <a:endParaRPr lang="en-IE" sz="3200" b="1" dirty="0">
              <a:ln w="9525">
                <a:solidFill>
                  <a:schemeClr val="tx1"/>
                </a:solidFill>
              </a:ln>
              <a:solidFill>
                <a:schemeClr val="bg1"/>
              </a:solidFill>
            </a:endParaRPr>
          </a:p>
        </p:txBody>
      </p:sp>
      <p:sp>
        <p:nvSpPr>
          <p:cNvPr id="11" name="TextBox 10"/>
          <p:cNvSpPr txBox="1"/>
          <p:nvPr/>
        </p:nvSpPr>
        <p:spPr>
          <a:xfrm>
            <a:off x="683568" y="496211"/>
            <a:ext cx="7776864" cy="769441"/>
          </a:xfrm>
          <a:prstGeom prst="rect">
            <a:avLst/>
          </a:prstGeom>
          <a:noFill/>
        </p:spPr>
        <p:txBody>
          <a:bodyPr wrap="square" rtlCol="0">
            <a:spAutoFit/>
          </a:bodyPr>
          <a:lstStyle/>
          <a:p>
            <a:r>
              <a:rPr lang="en-IE" sz="4400" b="1" dirty="0" smtClean="0">
                <a:ln w="12700">
                  <a:solidFill>
                    <a:schemeClr val="accent6">
                      <a:lumMod val="50000"/>
                    </a:schemeClr>
                  </a:solidFill>
                </a:ln>
              </a:rPr>
              <a:t>Coronavirus</a:t>
            </a:r>
            <a:endParaRPr lang="en-IE" sz="4400" b="1" dirty="0">
              <a:ln w="12700">
                <a:solidFill>
                  <a:schemeClr val="accent6">
                    <a:lumMod val="50000"/>
                  </a:schemeClr>
                </a:solidFill>
              </a:ln>
            </a:endParaRPr>
          </a:p>
        </p:txBody>
      </p:sp>
      <p:sp>
        <p:nvSpPr>
          <p:cNvPr id="12" name="TextBox 11"/>
          <p:cNvSpPr txBox="1"/>
          <p:nvPr/>
        </p:nvSpPr>
        <p:spPr>
          <a:xfrm>
            <a:off x="755576" y="1628800"/>
            <a:ext cx="7704856" cy="4832092"/>
          </a:xfrm>
          <a:prstGeom prst="rect">
            <a:avLst/>
          </a:prstGeom>
          <a:noFill/>
        </p:spPr>
        <p:txBody>
          <a:bodyPr wrap="square" rtlCol="0">
            <a:spAutoFit/>
          </a:bodyPr>
          <a:lstStyle/>
          <a:p>
            <a:r>
              <a:rPr lang="en-IE" sz="4400" dirty="0" smtClean="0"/>
              <a:t>Coronaviruses are a large family of viruses that can cause illnesses in humans and animals. In humans, they can cause respiratory (breathing) illnesses ranging from the common cold to more severe illnesses.</a:t>
            </a:r>
            <a:endParaRPr lang="en-IE" sz="4400" dirty="0"/>
          </a:p>
        </p:txBody>
      </p:sp>
    </p:spTree>
    <p:extLst>
      <p:ext uri="{BB962C8B-B14F-4D97-AF65-F5344CB8AC3E}">
        <p14:creationId xmlns:p14="http://schemas.microsoft.com/office/powerpoint/2010/main" val="697896515"/>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9000"/>
            <a:lum/>
          </a:blip>
          <a:srcRect/>
          <a:stretch>
            <a:fillRect t="-9000" b="-9000"/>
          </a:stretch>
        </a:blipFill>
        <a:effectLst/>
      </p:bgPr>
    </p:bg>
    <p:spTree>
      <p:nvGrpSpPr>
        <p:cNvPr id="1" name=""/>
        <p:cNvGrpSpPr/>
        <p:nvPr/>
      </p:nvGrpSpPr>
      <p:grpSpPr>
        <a:xfrm>
          <a:off x="0" y="0"/>
          <a:ext cx="0" cy="0"/>
          <a:chOff x="0" y="0"/>
          <a:chExt cx="0" cy="0"/>
        </a:xfrm>
      </p:grpSpPr>
      <p:sp>
        <p:nvSpPr>
          <p:cNvPr id="4" name="Rectangle 3"/>
          <p:cNvSpPr/>
          <p:nvPr/>
        </p:nvSpPr>
        <p:spPr>
          <a:xfrm>
            <a:off x="0" y="0"/>
            <a:ext cx="9144000" cy="476672"/>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5" name="Rectangle 4"/>
          <p:cNvSpPr/>
          <p:nvPr/>
        </p:nvSpPr>
        <p:spPr>
          <a:xfrm>
            <a:off x="0" y="6381328"/>
            <a:ext cx="9144000" cy="476672"/>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6" name="Rectangle 5"/>
          <p:cNvSpPr/>
          <p:nvPr/>
        </p:nvSpPr>
        <p:spPr>
          <a:xfrm rot="16200000">
            <a:off x="-2911491" y="3353206"/>
            <a:ext cx="6299653" cy="476672"/>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7" name="Rectangle 6"/>
          <p:cNvSpPr/>
          <p:nvPr/>
        </p:nvSpPr>
        <p:spPr>
          <a:xfrm rot="16200000">
            <a:off x="5755837" y="3250028"/>
            <a:ext cx="6299653" cy="476672"/>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8" name="Text Box 2"/>
          <p:cNvSpPr txBox="1"/>
          <p:nvPr/>
        </p:nvSpPr>
        <p:spPr>
          <a:xfrm>
            <a:off x="3707904" y="6514366"/>
            <a:ext cx="3102645" cy="247650"/>
          </a:xfrm>
          <a:prstGeom prst="rect">
            <a:avLst/>
          </a:prstGeom>
          <a:solidFill>
            <a:schemeClr val="lt1">
              <a:alpha val="0"/>
            </a:schemeClr>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15000"/>
              </a:lnSpc>
              <a:spcAft>
                <a:spcPts val="1000"/>
              </a:spcAft>
            </a:pPr>
            <a:r>
              <a:rPr lang="en-IE" sz="1000" b="1" dirty="0">
                <a:solidFill>
                  <a:schemeClr val="bg1"/>
                </a:solidFill>
                <a:effectLst/>
                <a:latin typeface="Sassoon"/>
                <a:ea typeface="Calibri"/>
                <a:cs typeface="Times New Roman"/>
              </a:rPr>
              <a:t>© Seomra Ranga </a:t>
            </a:r>
            <a:r>
              <a:rPr lang="en-IE" sz="1000" b="1" dirty="0" smtClean="0">
                <a:solidFill>
                  <a:schemeClr val="bg1"/>
                </a:solidFill>
                <a:effectLst/>
                <a:latin typeface="Sassoon"/>
                <a:ea typeface="Calibri"/>
                <a:cs typeface="Times New Roman"/>
              </a:rPr>
              <a:t>2020 </a:t>
            </a:r>
            <a:r>
              <a:rPr lang="en-IE" sz="1000" b="1" dirty="0">
                <a:solidFill>
                  <a:schemeClr val="bg1"/>
                </a:solidFill>
                <a:effectLst/>
                <a:latin typeface="Sassoon"/>
                <a:ea typeface="Calibri"/>
                <a:cs typeface="Times New Roman"/>
              </a:rPr>
              <a:t>www.seomraranga.com</a:t>
            </a:r>
            <a:endParaRPr lang="en-IE" sz="1100" dirty="0">
              <a:solidFill>
                <a:schemeClr val="bg1"/>
              </a:solidFill>
              <a:effectLst/>
              <a:ea typeface="Calibri"/>
              <a:cs typeface="Times New Roman"/>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46249" y="6465715"/>
            <a:ext cx="1361655" cy="344952"/>
          </a:xfrm>
          <a:prstGeom prst="rect">
            <a:avLst/>
          </a:prstGeom>
        </p:spPr>
      </p:pic>
      <p:sp>
        <p:nvSpPr>
          <p:cNvPr id="10" name="TextBox 9"/>
          <p:cNvSpPr txBox="1"/>
          <p:nvPr/>
        </p:nvSpPr>
        <p:spPr>
          <a:xfrm>
            <a:off x="6603369" y="-99517"/>
            <a:ext cx="2520280" cy="584775"/>
          </a:xfrm>
          <a:prstGeom prst="rect">
            <a:avLst/>
          </a:prstGeom>
          <a:noFill/>
        </p:spPr>
        <p:txBody>
          <a:bodyPr wrap="square" rtlCol="0">
            <a:spAutoFit/>
          </a:bodyPr>
          <a:lstStyle/>
          <a:p>
            <a:pPr algn="ctr"/>
            <a:r>
              <a:rPr lang="en-IE" sz="3200" b="1" dirty="0" smtClean="0">
                <a:ln w="9525">
                  <a:solidFill>
                    <a:schemeClr val="tx1"/>
                  </a:solidFill>
                </a:ln>
                <a:solidFill>
                  <a:schemeClr val="bg1"/>
                </a:solidFill>
              </a:rPr>
              <a:t>Coronavirus</a:t>
            </a:r>
            <a:endParaRPr lang="en-IE" sz="3200" b="1" dirty="0">
              <a:ln w="9525">
                <a:solidFill>
                  <a:schemeClr val="tx1"/>
                </a:solidFill>
              </a:ln>
              <a:solidFill>
                <a:schemeClr val="bg1"/>
              </a:solidFill>
            </a:endParaRPr>
          </a:p>
        </p:txBody>
      </p:sp>
      <p:sp>
        <p:nvSpPr>
          <p:cNvPr id="11" name="TextBox 10"/>
          <p:cNvSpPr txBox="1"/>
          <p:nvPr/>
        </p:nvSpPr>
        <p:spPr>
          <a:xfrm>
            <a:off x="683568" y="496211"/>
            <a:ext cx="7776864" cy="769441"/>
          </a:xfrm>
          <a:prstGeom prst="rect">
            <a:avLst/>
          </a:prstGeom>
          <a:noFill/>
        </p:spPr>
        <p:txBody>
          <a:bodyPr wrap="square" rtlCol="0">
            <a:spAutoFit/>
          </a:bodyPr>
          <a:lstStyle/>
          <a:p>
            <a:r>
              <a:rPr lang="en-IE" sz="4400" b="1" dirty="0" smtClean="0">
                <a:ln w="12700">
                  <a:solidFill>
                    <a:schemeClr val="accent6">
                      <a:lumMod val="50000"/>
                    </a:schemeClr>
                  </a:solidFill>
                </a:ln>
              </a:rPr>
              <a:t>Covid-19</a:t>
            </a:r>
            <a:endParaRPr lang="en-IE" sz="4400" b="1" dirty="0">
              <a:ln w="12700">
                <a:solidFill>
                  <a:schemeClr val="accent6">
                    <a:lumMod val="50000"/>
                  </a:schemeClr>
                </a:solidFill>
              </a:ln>
            </a:endParaRPr>
          </a:p>
        </p:txBody>
      </p:sp>
      <p:sp>
        <p:nvSpPr>
          <p:cNvPr id="12" name="TextBox 11"/>
          <p:cNvSpPr txBox="1"/>
          <p:nvPr/>
        </p:nvSpPr>
        <p:spPr>
          <a:xfrm>
            <a:off x="755576" y="1628800"/>
            <a:ext cx="7704856" cy="4832092"/>
          </a:xfrm>
          <a:prstGeom prst="rect">
            <a:avLst/>
          </a:prstGeom>
          <a:noFill/>
        </p:spPr>
        <p:txBody>
          <a:bodyPr wrap="square" rtlCol="0">
            <a:spAutoFit/>
          </a:bodyPr>
          <a:lstStyle/>
          <a:p>
            <a:r>
              <a:rPr lang="en-IE" sz="4400" dirty="0" smtClean="0"/>
              <a:t>Covid-19 refers to the specific illness related to the current outbreak of Coronavirus. It was named by WHO and it stands for </a:t>
            </a:r>
            <a:r>
              <a:rPr lang="en-IE" sz="4400" b="1" dirty="0" smtClean="0">
                <a:solidFill>
                  <a:schemeClr val="accent6">
                    <a:lumMod val="50000"/>
                  </a:schemeClr>
                </a:solidFill>
              </a:rPr>
              <a:t>Co</a:t>
            </a:r>
            <a:r>
              <a:rPr lang="en-IE" sz="4400" dirty="0" smtClean="0"/>
              <a:t>rona</a:t>
            </a:r>
            <a:r>
              <a:rPr lang="en-IE" sz="4400" b="1" dirty="0" smtClean="0">
                <a:solidFill>
                  <a:schemeClr val="accent6">
                    <a:lumMod val="50000"/>
                  </a:schemeClr>
                </a:solidFill>
              </a:rPr>
              <a:t>vi</a:t>
            </a:r>
            <a:r>
              <a:rPr lang="en-IE" sz="4400" dirty="0" smtClean="0"/>
              <a:t>rus </a:t>
            </a:r>
            <a:r>
              <a:rPr lang="en-IE" sz="4400" b="1" dirty="0" smtClean="0">
                <a:solidFill>
                  <a:schemeClr val="accent6">
                    <a:lumMod val="50000"/>
                  </a:schemeClr>
                </a:solidFill>
              </a:rPr>
              <a:t>D</a:t>
            </a:r>
            <a:r>
              <a:rPr lang="en-IE" sz="4400" dirty="0" smtClean="0"/>
              <a:t>isease 20</a:t>
            </a:r>
            <a:r>
              <a:rPr lang="en-IE" sz="4400" b="1" dirty="0" smtClean="0">
                <a:solidFill>
                  <a:schemeClr val="accent6">
                    <a:lumMod val="50000"/>
                  </a:schemeClr>
                </a:solidFill>
              </a:rPr>
              <a:t>19</a:t>
            </a:r>
            <a:r>
              <a:rPr lang="en-IE" sz="4400" dirty="0" smtClean="0"/>
              <a:t>, the year in which it was first detected.</a:t>
            </a:r>
            <a:endParaRPr lang="en-IE" sz="4400" dirty="0"/>
          </a:p>
        </p:txBody>
      </p:sp>
    </p:spTree>
    <p:extLst>
      <p:ext uri="{BB962C8B-B14F-4D97-AF65-F5344CB8AC3E}">
        <p14:creationId xmlns:p14="http://schemas.microsoft.com/office/powerpoint/2010/main" val="4149460345"/>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9000"/>
            <a:lum/>
          </a:blip>
          <a:srcRect/>
          <a:stretch>
            <a:fillRect t="-9000" b="-9000"/>
          </a:stretch>
        </a:blipFill>
        <a:effectLst/>
      </p:bgPr>
    </p:bg>
    <p:spTree>
      <p:nvGrpSpPr>
        <p:cNvPr id="1" name=""/>
        <p:cNvGrpSpPr/>
        <p:nvPr/>
      </p:nvGrpSpPr>
      <p:grpSpPr>
        <a:xfrm>
          <a:off x="0" y="0"/>
          <a:ext cx="0" cy="0"/>
          <a:chOff x="0" y="0"/>
          <a:chExt cx="0" cy="0"/>
        </a:xfrm>
      </p:grpSpPr>
      <p:sp>
        <p:nvSpPr>
          <p:cNvPr id="4" name="Rectangle 3"/>
          <p:cNvSpPr/>
          <p:nvPr/>
        </p:nvSpPr>
        <p:spPr>
          <a:xfrm>
            <a:off x="0" y="0"/>
            <a:ext cx="9144000" cy="476672"/>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5" name="Rectangle 4"/>
          <p:cNvSpPr/>
          <p:nvPr/>
        </p:nvSpPr>
        <p:spPr>
          <a:xfrm>
            <a:off x="0" y="6381328"/>
            <a:ext cx="9144000" cy="476672"/>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6" name="Rectangle 5"/>
          <p:cNvSpPr/>
          <p:nvPr/>
        </p:nvSpPr>
        <p:spPr>
          <a:xfrm rot="16200000">
            <a:off x="-2911491" y="3353206"/>
            <a:ext cx="6299653" cy="476672"/>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7" name="Rectangle 6"/>
          <p:cNvSpPr/>
          <p:nvPr/>
        </p:nvSpPr>
        <p:spPr>
          <a:xfrm rot="16200000">
            <a:off x="5755837" y="3250028"/>
            <a:ext cx="6299653" cy="476672"/>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8" name="Text Box 2"/>
          <p:cNvSpPr txBox="1"/>
          <p:nvPr/>
        </p:nvSpPr>
        <p:spPr>
          <a:xfrm>
            <a:off x="3707904" y="6514366"/>
            <a:ext cx="3102645" cy="247650"/>
          </a:xfrm>
          <a:prstGeom prst="rect">
            <a:avLst/>
          </a:prstGeom>
          <a:solidFill>
            <a:schemeClr val="lt1">
              <a:alpha val="0"/>
            </a:schemeClr>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15000"/>
              </a:lnSpc>
              <a:spcAft>
                <a:spcPts val="1000"/>
              </a:spcAft>
            </a:pPr>
            <a:r>
              <a:rPr lang="en-IE" sz="1000" b="1" dirty="0">
                <a:solidFill>
                  <a:schemeClr val="bg1"/>
                </a:solidFill>
                <a:effectLst/>
                <a:latin typeface="Sassoon"/>
                <a:ea typeface="Calibri"/>
                <a:cs typeface="Times New Roman"/>
              </a:rPr>
              <a:t>© Seomra Ranga </a:t>
            </a:r>
            <a:r>
              <a:rPr lang="en-IE" sz="1000" b="1" dirty="0" smtClean="0">
                <a:solidFill>
                  <a:schemeClr val="bg1"/>
                </a:solidFill>
                <a:effectLst/>
                <a:latin typeface="Sassoon"/>
                <a:ea typeface="Calibri"/>
                <a:cs typeface="Times New Roman"/>
              </a:rPr>
              <a:t>2020 </a:t>
            </a:r>
            <a:r>
              <a:rPr lang="en-IE" sz="1000" b="1" dirty="0">
                <a:solidFill>
                  <a:schemeClr val="bg1"/>
                </a:solidFill>
                <a:effectLst/>
                <a:latin typeface="Sassoon"/>
                <a:ea typeface="Calibri"/>
                <a:cs typeface="Times New Roman"/>
              </a:rPr>
              <a:t>www.seomraranga.com</a:t>
            </a:r>
            <a:endParaRPr lang="en-IE" sz="1100" dirty="0">
              <a:solidFill>
                <a:schemeClr val="bg1"/>
              </a:solidFill>
              <a:effectLst/>
              <a:ea typeface="Calibri"/>
              <a:cs typeface="Times New Roman"/>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46249" y="6465715"/>
            <a:ext cx="1361655" cy="344952"/>
          </a:xfrm>
          <a:prstGeom prst="rect">
            <a:avLst/>
          </a:prstGeom>
        </p:spPr>
      </p:pic>
      <p:sp>
        <p:nvSpPr>
          <p:cNvPr id="10" name="TextBox 9"/>
          <p:cNvSpPr txBox="1"/>
          <p:nvPr/>
        </p:nvSpPr>
        <p:spPr>
          <a:xfrm>
            <a:off x="6603369" y="-99517"/>
            <a:ext cx="2520280" cy="584775"/>
          </a:xfrm>
          <a:prstGeom prst="rect">
            <a:avLst/>
          </a:prstGeom>
          <a:noFill/>
        </p:spPr>
        <p:txBody>
          <a:bodyPr wrap="square" rtlCol="0">
            <a:spAutoFit/>
          </a:bodyPr>
          <a:lstStyle/>
          <a:p>
            <a:pPr algn="ctr"/>
            <a:r>
              <a:rPr lang="en-IE" sz="3200" b="1" dirty="0" smtClean="0">
                <a:ln w="9525">
                  <a:solidFill>
                    <a:schemeClr val="tx1"/>
                  </a:solidFill>
                </a:ln>
                <a:solidFill>
                  <a:schemeClr val="bg1"/>
                </a:solidFill>
              </a:rPr>
              <a:t>Coronavirus</a:t>
            </a:r>
            <a:endParaRPr lang="en-IE" sz="3200" b="1" dirty="0">
              <a:ln w="9525">
                <a:solidFill>
                  <a:schemeClr val="tx1"/>
                </a:solidFill>
              </a:ln>
              <a:solidFill>
                <a:schemeClr val="bg1"/>
              </a:solidFill>
            </a:endParaRPr>
          </a:p>
        </p:txBody>
      </p:sp>
      <p:sp>
        <p:nvSpPr>
          <p:cNvPr id="11" name="TextBox 10"/>
          <p:cNvSpPr txBox="1"/>
          <p:nvPr/>
        </p:nvSpPr>
        <p:spPr>
          <a:xfrm>
            <a:off x="683568" y="496211"/>
            <a:ext cx="7776864" cy="769441"/>
          </a:xfrm>
          <a:prstGeom prst="rect">
            <a:avLst/>
          </a:prstGeom>
          <a:noFill/>
        </p:spPr>
        <p:txBody>
          <a:bodyPr wrap="square" rtlCol="0">
            <a:spAutoFit/>
          </a:bodyPr>
          <a:lstStyle/>
          <a:p>
            <a:r>
              <a:rPr lang="en-IE" sz="4400" b="1" dirty="0" smtClean="0">
                <a:ln w="12700">
                  <a:solidFill>
                    <a:schemeClr val="accent6">
                      <a:lumMod val="50000"/>
                    </a:schemeClr>
                  </a:solidFill>
                </a:ln>
              </a:rPr>
              <a:t>Covid-19</a:t>
            </a:r>
            <a:endParaRPr lang="en-IE" sz="4400" b="1" dirty="0">
              <a:ln w="12700">
                <a:solidFill>
                  <a:schemeClr val="accent6">
                    <a:lumMod val="50000"/>
                  </a:schemeClr>
                </a:solidFill>
              </a:ln>
            </a:endParaRPr>
          </a:p>
        </p:txBody>
      </p:sp>
      <p:sp>
        <p:nvSpPr>
          <p:cNvPr id="12" name="TextBox 11"/>
          <p:cNvSpPr txBox="1"/>
          <p:nvPr/>
        </p:nvSpPr>
        <p:spPr>
          <a:xfrm>
            <a:off x="755576" y="1628800"/>
            <a:ext cx="7704856" cy="4832092"/>
          </a:xfrm>
          <a:prstGeom prst="rect">
            <a:avLst/>
          </a:prstGeom>
          <a:noFill/>
        </p:spPr>
        <p:txBody>
          <a:bodyPr wrap="square" rtlCol="0">
            <a:spAutoFit/>
          </a:bodyPr>
          <a:lstStyle/>
          <a:p>
            <a:r>
              <a:rPr lang="en-IE" sz="4400" b="1" dirty="0" smtClean="0"/>
              <a:t>Covid-19</a:t>
            </a:r>
            <a:r>
              <a:rPr lang="en-IE" sz="4400" dirty="0" smtClean="0"/>
              <a:t>, the current strain of the Coronavirus, was unknown before the outbreak in Wuhan, China in December 2019. It is not yet known how it started but it is suspected that it was started by an animal. </a:t>
            </a:r>
            <a:endParaRPr lang="en-IE" sz="4400" dirty="0"/>
          </a:p>
        </p:txBody>
      </p:sp>
    </p:spTree>
    <p:extLst>
      <p:ext uri="{BB962C8B-B14F-4D97-AF65-F5344CB8AC3E}">
        <p14:creationId xmlns:p14="http://schemas.microsoft.com/office/powerpoint/2010/main" val="2571711904"/>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9000"/>
            <a:lum/>
          </a:blip>
          <a:srcRect/>
          <a:stretch>
            <a:fillRect t="-9000" b="-9000"/>
          </a:stretch>
        </a:blipFill>
        <a:effectLst/>
      </p:bgPr>
    </p:bg>
    <p:spTree>
      <p:nvGrpSpPr>
        <p:cNvPr id="1" name=""/>
        <p:cNvGrpSpPr/>
        <p:nvPr/>
      </p:nvGrpSpPr>
      <p:grpSpPr>
        <a:xfrm>
          <a:off x="0" y="0"/>
          <a:ext cx="0" cy="0"/>
          <a:chOff x="0" y="0"/>
          <a:chExt cx="0" cy="0"/>
        </a:xfrm>
      </p:grpSpPr>
      <p:sp>
        <p:nvSpPr>
          <p:cNvPr id="4" name="Rectangle 3"/>
          <p:cNvSpPr/>
          <p:nvPr/>
        </p:nvSpPr>
        <p:spPr>
          <a:xfrm>
            <a:off x="0" y="0"/>
            <a:ext cx="9144000" cy="476672"/>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5" name="Rectangle 4"/>
          <p:cNvSpPr/>
          <p:nvPr/>
        </p:nvSpPr>
        <p:spPr>
          <a:xfrm>
            <a:off x="0" y="6381328"/>
            <a:ext cx="9144000" cy="476672"/>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6" name="Rectangle 5"/>
          <p:cNvSpPr/>
          <p:nvPr/>
        </p:nvSpPr>
        <p:spPr>
          <a:xfrm rot="16200000">
            <a:off x="-2911491" y="3353206"/>
            <a:ext cx="6299653" cy="476672"/>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7" name="Rectangle 6"/>
          <p:cNvSpPr/>
          <p:nvPr/>
        </p:nvSpPr>
        <p:spPr>
          <a:xfrm rot="16200000">
            <a:off x="5755837" y="3250028"/>
            <a:ext cx="6299653" cy="476672"/>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8" name="Text Box 2"/>
          <p:cNvSpPr txBox="1"/>
          <p:nvPr/>
        </p:nvSpPr>
        <p:spPr>
          <a:xfrm>
            <a:off x="3707904" y="6514366"/>
            <a:ext cx="3102645" cy="247650"/>
          </a:xfrm>
          <a:prstGeom prst="rect">
            <a:avLst/>
          </a:prstGeom>
          <a:solidFill>
            <a:schemeClr val="lt1">
              <a:alpha val="0"/>
            </a:schemeClr>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15000"/>
              </a:lnSpc>
              <a:spcAft>
                <a:spcPts val="1000"/>
              </a:spcAft>
            </a:pPr>
            <a:r>
              <a:rPr lang="en-IE" sz="1000" b="1" dirty="0">
                <a:solidFill>
                  <a:schemeClr val="bg1"/>
                </a:solidFill>
                <a:effectLst/>
                <a:latin typeface="Sassoon"/>
                <a:ea typeface="Calibri"/>
                <a:cs typeface="Times New Roman"/>
              </a:rPr>
              <a:t>© Seomra Ranga </a:t>
            </a:r>
            <a:r>
              <a:rPr lang="en-IE" sz="1000" b="1" dirty="0" smtClean="0">
                <a:solidFill>
                  <a:schemeClr val="bg1"/>
                </a:solidFill>
                <a:effectLst/>
                <a:latin typeface="Sassoon"/>
                <a:ea typeface="Calibri"/>
                <a:cs typeface="Times New Roman"/>
              </a:rPr>
              <a:t>2020 </a:t>
            </a:r>
            <a:r>
              <a:rPr lang="en-IE" sz="1000" b="1" dirty="0">
                <a:solidFill>
                  <a:schemeClr val="bg1"/>
                </a:solidFill>
                <a:effectLst/>
                <a:latin typeface="Sassoon"/>
                <a:ea typeface="Calibri"/>
                <a:cs typeface="Times New Roman"/>
              </a:rPr>
              <a:t>www.seomraranga.com</a:t>
            </a:r>
            <a:endParaRPr lang="en-IE" sz="1100" dirty="0">
              <a:solidFill>
                <a:schemeClr val="bg1"/>
              </a:solidFill>
              <a:effectLst/>
              <a:ea typeface="Calibri"/>
              <a:cs typeface="Times New Roman"/>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46249" y="6465715"/>
            <a:ext cx="1361655" cy="344952"/>
          </a:xfrm>
          <a:prstGeom prst="rect">
            <a:avLst/>
          </a:prstGeom>
        </p:spPr>
      </p:pic>
      <p:sp>
        <p:nvSpPr>
          <p:cNvPr id="10" name="TextBox 9"/>
          <p:cNvSpPr txBox="1"/>
          <p:nvPr/>
        </p:nvSpPr>
        <p:spPr>
          <a:xfrm>
            <a:off x="580120" y="1749426"/>
            <a:ext cx="7983760" cy="3477875"/>
          </a:xfrm>
          <a:prstGeom prst="rect">
            <a:avLst/>
          </a:prstGeom>
          <a:noFill/>
        </p:spPr>
        <p:txBody>
          <a:bodyPr wrap="square" rtlCol="0">
            <a:spAutoFit/>
          </a:bodyPr>
          <a:lstStyle/>
          <a:p>
            <a:pPr algn="ctr"/>
            <a:r>
              <a:rPr lang="en-IE" sz="11000" b="1" dirty="0" smtClean="0">
                <a:ln w="28575">
                  <a:solidFill>
                    <a:schemeClr val="accent6">
                      <a:lumMod val="50000"/>
                    </a:schemeClr>
                  </a:solidFill>
                </a:ln>
              </a:rPr>
              <a:t>Glossary of Terms</a:t>
            </a:r>
            <a:endParaRPr lang="en-IE" sz="11000" b="1" dirty="0">
              <a:ln w="28575">
                <a:solidFill>
                  <a:schemeClr val="accent6">
                    <a:lumMod val="50000"/>
                  </a:schemeClr>
                </a:solidFill>
              </a:ln>
            </a:endParaRPr>
          </a:p>
        </p:txBody>
      </p:sp>
    </p:spTree>
    <p:extLst>
      <p:ext uri="{BB962C8B-B14F-4D97-AF65-F5344CB8AC3E}">
        <p14:creationId xmlns:p14="http://schemas.microsoft.com/office/powerpoint/2010/main" val="3523139175"/>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9000"/>
            <a:lum/>
          </a:blip>
          <a:srcRect/>
          <a:stretch>
            <a:fillRect t="-9000" b="-9000"/>
          </a:stretch>
        </a:blipFill>
        <a:effectLst/>
      </p:bgPr>
    </p:bg>
    <p:spTree>
      <p:nvGrpSpPr>
        <p:cNvPr id="1" name=""/>
        <p:cNvGrpSpPr/>
        <p:nvPr/>
      </p:nvGrpSpPr>
      <p:grpSpPr>
        <a:xfrm>
          <a:off x="0" y="0"/>
          <a:ext cx="0" cy="0"/>
          <a:chOff x="0" y="0"/>
          <a:chExt cx="0" cy="0"/>
        </a:xfrm>
      </p:grpSpPr>
      <p:sp>
        <p:nvSpPr>
          <p:cNvPr id="4" name="Rectangle 3"/>
          <p:cNvSpPr/>
          <p:nvPr/>
        </p:nvSpPr>
        <p:spPr>
          <a:xfrm>
            <a:off x="0" y="0"/>
            <a:ext cx="9144000" cy="476672"/>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5" name="Rectangle 4"/>
          <p:cNvSpPr/>
          <p:nvPr/>
        </p:nvSpPr>
        <p:spPr>
          <a:xfrm>
            <a:off x="0" y="6381328"/>
            <a:ext cx="9144000" cy="476672"/>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6" name="Rectangle 5"/>
          <p:cNvSpPr/>
          <p:nvPr/>
        </p:nvSpPr>
        <p:spPr>
          <a:xfrm rot="16200000">
            <a:off x="-2911491" y="3353206"/>
            <a:ext cx="6299653" cy="476672"/>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7" name="Rectangle 6"/>
          <p:cNvSpPr/>
          <p:nvPr/>
        </p:nvSpPr>
        <p:spPr>
          <a:xfrm rot="16200000">
            <a:off x="5755837" y="3250028"/>
            <a:ext cx="6299653" cy="476672"/>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8" name="Text Box 2"/>
          <p:cNvSpPr txBox="1"/>
          <p:nvPr/>
        </p:nvSpPr>
        <p:spPr>
          <a:xfrm>
            <a:off x="3707904" y="6514366"/>
            <a:ext cx="3102645" cy="247650"/>
          </a:xfrm>
          <a:prstGeom prst="rect">
            <a:avLst/>
          </a:prstGeom>
          <a:solidFill>
            <a:schemeClr val="lt1">
              <a:alpha val="0"/>
            </a:schemeClr>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15000"/>
              </a:lnSpc>
              <a:spcAft>
                <a:spcPts val="1000"/>
              </a:spcAft>
            </a:pPr>
            <a:r>
              <a:rPr lang="en-IE" sz="1000" b="1" dirty="0">
                <a:solidFill>
                  <a:schemeClr val="bg1"/>
                </a:solidFill>
                <a:effectLst/>
                <a:latin typeface="Sassoon"/>
                <a:ea typeface="Calibri"/>
                <a:cs typeface="Times New Roman"/>
              </a:rPr>
              <a:t>© Seomra Ranga </a:t>
            </a:r>
            <a:r>
              <a:rPr lang="en-IE" sz="1000" b="1" dirty="0" smtClean="0">
                <a:solidFill>
                  <a:schemeClr val="bg1"/>
                </a:solidFill>
                <a:effectLst/>
                <a:latin typeface="Sassoon"/>
                <a:ea typeface="Calibri"/>
                <a:cs typeface="Times New Roman"/>
              </a:rPr>
              <a:t>2020 </a:t>
            </a:r>
            <a:r>
              <a:rPr lang="en-IE" sz="1000" b="1" dirty="0">
                <a:solidFill>
                  <a:schemeClr val="bg1"/>
                </a:solidFill>
                <a:effectLst/>
                <a:latin typeface="Sassoon"/>
                <a:ea typeface="Calibri"/>
                <a:cs typeface="Times New Roman"/>
              </a:rPr>
              <a:t>www.seomraranga.com</a:t>
            </a:r>
            <a:endParaRPr lang="en-IE" sz="1100" dirty="0">
              <a:solidFill>
                <a:schemeClr val="bg1"/>
              </a:solidFill>
              <a:effectLst/>
              <a:ea typeface="Calibri"/>
              <a:cs typeface="Times New Roman"/>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46249" y="6465715"/>
            <a:ext cx="1361655" cy="344952"/>
          </a:xfrm>
          <a:prstGeom prst="rect">
            <a:avLst/>
          </a:prstGeom>
        </p:spPr>
      </p:pic>
      <p:sp>
        <p:nvSpPr>
          <p:cNvPr id="10" name="TextBox 9"/>
          <p:cNvSpPr txBox="1"/>
          <p:nvPr/>
        </p:nvSpPr>
        <p:spPr>
          <a:xfrm>
            <a:off x="6603369" y="-99517"/>
            <a:ext cx="2520280" cy="584775"/>
          </a:xfrm>
          <a:prstGeom prst="rect">
            <a:avLst/>
          </a:prstGeom>
          <a:noFill/>
        </p:spPr>
        <p:txBody>
          <a:bodyPr wrap="square" rtlCol="0">
            <a:spAutoFit/>
          </a:bodyPr>
          <a:lstStyle/>
          <a:p>
            <a:pPr algn="ctr"/>
            <a:r>
              <a:rPr lang="en-IE" sz="3200" b="1" dirty="0" smtClean="0">
                <a:ln w="9525">
                  <a:solidFill>
                    <a:schemeClr val="tx1"/>
                  </a:solidFill>
                </a:ln>
                <a:solidFill>
                  <a:schemeClr val="bg1"/>
                </a:solidFill>
              </a:rPr>
              <a:t>Coronavirus</a:t>
            </a:r>
            <a:endParaRPr lang="en-IE" sz="3200" b="1" dirty="0">
              <a:ln w="9525">
                <a:solidFill>
                  <a:schemeClr val="tx1"/>
                </a:solidFill>
              </a:ln>
              <a:solidFill>
                <a:schemeClr val="bg1"/>
              </a:solidFill>
            </a:endParaRPr>
          </a:p>
        </p:txBody>
      </p:sp>
      <p:sp>
        <p:nvSpPr>
          <p:cNvPr id="11" name="TextBox 10"/>
          <p:cNvSpPr txBox="1"/>
          <p:nvPr/>
        </p:nvSpPr>
        <p:spPr>
          <a:xfrm>
            <a:off x="683568" y="496211"/>
            <a:ext cx="7776864" cy="769441"/>
          </a:xfrm>
          <a:prstGeom prst="rect">
            <a:avLst/>
          </a:prstGeom>
          <a:noFill/>
        </p:spPr>
        <p:txBody>
          <a:bodyPr wrap="square" rtlCol="0">
            <a:spAutoFit/>
          </a:bodyPr>
          <a:lstStyle/>
          <a:p>
            <a:r>
              <a:rPr lang="en-IE" sz="4400" b="1" dirty="0" smtClean="0">
                <a:ln w="12700">
                  <a:solidFill>
                    <a:schemeClr val="accent6">
                      <a:lumMod val="50000"/>
                    </a:schemeClr>
                  </a:solidFill>
                </a:ln>
              </a:rPr>
              <a:t>Glossary of Terms</a:t>
            </a:r>
            <a:endParaRPr lang="en-IE" sz="4400" b="1" dirty="0">
              <a:ln w="12700">
                <a:solidFill>
                  <a:schemeClr val="accent6">
                    <a:lumMod val="50000"/>
                  </a:schemeClr>
                </a:solidFill>
              </a:ln>
            </a:endParaRPr>
          </a:p>
        </p:txBody>
      </p:sp>
      <p:sp>
        <p:nvSpPr>
          <p:cNvPr id="2" name="TextBox 1"/>
          <p:cNvSpPr txBox="1"/>
          <p:nvPr/>
        </p:nvSpPr>
        <p:spPr>
          <a:xfrm>
            <a:off x="755576" y="1628800"/>
            <a:ext cx="7704856" cy="4832092"/>
          </a:xfrm>
          <a:prstGeom prst="rect">
            <a:avLst/>
          </a:prstGeom>
          <a:noFill/>
        </p:spPr>
        <p:txBody>
          <a:bodyPr wrap="square" rtlCol="0">
            <a:spAutoFit/>
          </a:bodyPr>
          <a:lstStyle/>
          <a:p>
            <a:r>
              <a:rPr lang="en-IE" sz="4400" dirty="0" smtClean="0"/>
              <a:t>The emergence of the Coronavirus/Covid-19 has brought with it a lot of new terminology which you may not have heard of before. The following are some of those terms with a simple explanation:</a:t>
            </a:r>
            <a:endParaRPr lang="en-IE" sz="4400" dirty="0"/>
          </a:p>
        </p:txBody>
      </p:sp>
    </p:spTree>
    <p:extLst>
      <p:ext uri="{BB962C8B-B14F-4D97-AF65-F5344CB8AC3E}">
        <p14:creationId xmlns:p14="http://schemas.microsoft.com/office/powerpoint/2010/main" val="3102498002"/>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225</TotalTime>
  <Words>1145</Words>
  <Application>Microsoft Office PowerPoint</Application>
  <PresentationFormat>On-screen Show (4:3)</PresentationFormat>
  <Paragraphs>117</Paragraphs>
  <Slides>30</Slides>
  <Notes>0</Notes>
  <HiddenSlides>0</HiddenSlides>
  <MMClips>0</MMClips>
  <ScaleCrop>false</ScaleCrop>
  <HeadingPairs>
    <vt:vector size="4" baseType="variant">
      <vt:variant>
        <vt:lpstr>Theme</vt:lpstr>
      </vt:variant>
      <vt:variant>
        <vt:i4>1</vt:i4>
      </vt:variant>
      <vt:variant>
        <vt:lpstr>Slide Titles</vt:lpstr>
      </vt:variant>
      <vt:variant>
        <vt:i4>30</vt:i4>
      </vt:variant>
    </vt:vector>
  </HeadingPairs>
  <TitlesOfParts>
    <vt:vector size="31"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Damien</dc:creator>
  <cp:lastModifiedBy>Damien</cp:lastModifiedBy>
  <cp:revision>29</cp:revision>
  <dcterms:created xsi:type="dcterms:W3CDTF">2020-03-09T19:30:33Z</dcterms:created>
  <dcterms:modified xsi:type="dcterms:W3CDTF">2020-03-09T23:16:06Z</dcterms:modified>
</cp:coreProperties>
</file>