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1F903860-D4F1-446D-B972-1609DACAE29C}" type="datetimeFigureOut">
              <a:rPr lang="en-IE" smtClean="0"/>
              <a:t>05/01/2020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FFFCD44-64B9-4883-BF8E-8B1DAE4977F1}" type="slidenum">
              <a:rPr lang="en-IE" smtClean="0"/>
              <a:t>‹#›</a:t>
            </a:fld>
            <a:endParaRPr lang="en-IE"/>
          </a:p>
        </p:txBody>
      </p:sp>
    </p:spTree>
    <p:extLst>
      <p:ext uri="{BB962C8B-B14F-4D97-AF65-F5344CB8AC3E}">
        <p14:creationId xmlns:p14="http://schemas.microsoft.com/office/powerpoint/2010/main" val="416371010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F903860-D4F1-446D-B972-1609DACAE29C}" type="datetimeFigureOut">
              <a:rPr lang="en-IE" smtClean="0"/>
              <a:t>05/01/2020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FFFCD44-64B9-4883-BF8E-8B1DAE4977F1}" type="slidenum">
              <a:rPr lang="en-IE" smtClean="0"/>
              <a:t>‹#›</a:t>
            </a:fld>
            <a:endParaRPr lang="en-IE"/>
          </a:p>
        </p:txBody>
      </p:sp>
    </p:spTree>
    <p:extLst>
      <p:ext uri="{BB962C8B-B14F-4D97-AF65-F5344CB8AC3E}">
        <p14:creationId xmlns:p14="http://schemas.microsoft.com/office/powerpoint/2010/main" val="295343712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F903860-D4F1-446D-B972-1609DACAE29C}" type="datetimeFigureOut">
              <a:rPr lang="en-IE" smtClean="0"/>
              <a:t>05/01/2020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FFFCD44-64B9-4883-BF8E-8B1DAE4977F1}" type="slidenum">
              <a:rPr lang="en-IE" smtClean="0"/>
              <a:t>‹#›</a:t>
            </a:fld>
            <a:endParaRPr lang="en-IE"/>
          </a:p>
        </p:txBody>
      </p:sp>
    </p:spTree>
    <p:extLst>
      <p:ext uri="{BB962C8B-B14F-4D97-AF65-F5344CB8AC3E}">
        <p14:creationId xmlns:p14="http://schemas.microsoft.com/office/powerpoint/2010/main" val="54307426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F903860-D4F1-446D-B972-1609DACAE29C}" type="datetimeFigureOut">
              <a:rPr lang="en-IE" smtClean="0"/>
              <a:t>05/01/2020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FFFCD44-64B9-4883-BF8E-8B1DAE4977F1}" type="slidenum">
              <a:rPr lang="en-IE" smtClean="0"/>
              <a:t>‹#›</a:t>
            </a:fld>
            <a:endParaRPr lang="en-IE"/>
          </a:p>
        </p:txBody>
      </p:sp>
    </p:spTree>
    <p:extLst>
      <p:ext uri="{BB962C8B-B14F-4D97-AF65-F5344CB8AC3E}">
        <p14:creationId xmlns:p14="http://schemas.microsoft.com/office/powerpoint/2010/main" val="299364284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903860-D4F1-446D-B972-1609DACAE29C}" type="datetimeFigureOut">
              <a:rPr lang="en-IE" smtClean="0"/>
              <a:t>05/01/2020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FFFCD44-64B9-4883-BF8E-8B1DAE4977F1}" type="slidenum">
              <a:rPr lang="en-IE" smtClean="0"/>
              <a:t>‹#›</a:t>
            </a:fld>
            <a:endParaRPr lang="en-IE"/>
          </a:p>
        </p:txBody>
      </p:sp>
    </p:spTree>
    <p:extLst>
      <p:ext uri="{BB962C8B-B14F-4D97-AF65-F5344CB8AC3E}">
        <p14:creationId xmlns:p14="http://schemas.microsoft.com/office/powerpoint/2010/main" val="195178638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1F903860-D4F1-446D-B972-1609DACAE29C}" type="datetimeFigureOut">
              <a:rPr lang="en-IE" smtClean="0"/>
              <a:t>05/01/2020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1FFFCD44-64B9-4883-BF8E-8B1DAE4977F1}" type="slidenum">
              <a:rPr lang="en-IE" smtClean="0"/>
              <a:t>‹#›</a:t>
            </a:fld>
            <a:endParaRPr lang="en-IE"/>
          </a:p>
        </p:txBody>
      </p:sp>
    </p:spTree>
    <p:extLst>
      <p:ext uri="{BB962C8B-B14F-4D97-AF65-F5344CB8AC3E}">
        <p14:creationId xmlns:p14="http://schemas.microsoft.com/office/powerpoint/2010/main" val="65135128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1F903860-D4F1-446D-B972-1609DACAE29C}" type="datetimeFigureOut">
              <a:rPr lang="en-IE" smtClean="0"/>
              <a:t>05/01/2020</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1FFFCD44-64B9-4883-BF8E-8B1DAE4977F1}" type="slidenum">
              <a:rPr lang="en-IE" smtClean="0"/>
              <a:t>‹#›</a:t>
            </a:fld>
            <a:endParaRPr lang="en-IE"/>
          </a:p>
        </p:txBody>
      </p:sp>
    </p:spTree>
    <p:extLst>
      <p:ext uri="{BB962C8B-B14F-4D97-AF65-F5344CB8AC3E}">
        <p14:creationId xmlns:p14="http://schemas.microsoft.com/office/powerpoint/2010/main" val="115649666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1F903860-D4F1-446D-B972-1609DACAE29C}" type="datetimeFigureOut">
              <a:rPr lang="en-IE" smtClean="0"/>
              <a:t>05/01/2020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1FFFCD44-64B9-4883-BF8E-8B1DAE4977F1}" type="slidenum">
              <a:rPr lang="en-IE" smtClean="0"/>
              <a:t>‹#›</a:t>
            </a:fld>
            <a:endParaRPr lang="en-IE"/>
          </a:p>
        </p:txBody>
      </p:sp>
    </p:spTree>
    <p:extLst>
      <p:ext uri="{BB962C8B-B14F-4D97-AF65-F5344CB8AC3E}">
        <p14:creationId xmlns:p14="http://schemas.microsoft.com/office/powerpoint/2010/main" val="380204227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903860-D4F1-446D-B972-1609DACAE29C}" type="datetimeFigureOut">
              <a:rPr lang="en-IE" smtClean="0"/>
              <a:t>05/01/2020</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1FFFCD44-64B9-4883-BF8E-8B1DAE4977F1}" type="slidenum">
              <a:rPr lang="en-IE" smtClean="0"/>
              <a:t>‹#›</a:t>
            </a:fld>
            <a:endParaRPr lang="en-IE"/>
          </a:p>
        </p:txBody>
      </p:sp>
    </p:spTree>
    <p:extLst>
      <p:ext uri="{BB962C8B-B14F-4D97-AF65-F5344CB8AC3E}">
        <p14:creationId xmlns:p14="http://schemas.microsoft.com/office/powerpoint/2010/main" val="251586827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903860-D4F1-446D-B972-1609DACAE29C}" type="datetimeFigureOut">
              <a:rPr lang="en-IE" smtClean="0"/>
              <a:t>05/01/2020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1FFFCD44-64B9-4883-BF8E-8B1DAE4977F1}" type="slidenum">
              <a:rPr lang="en-IE" smtClean="0"/>
              <a:t>‹#›</a:t>
            </a:fld>
            <a:endParaRPr lang="en-IE"/>
          </a:p>
        </p:txBody>
      </p:sp>
    </p:spTree>
    <p:extLst>
      <p:ext uri="{BB962C8B-B14F-4D97-AF65-F5344CB8AC3E}">
        <p14:creationId xmlns:p14="http://schemas.microsoft.com/office/powerpoint/2010/main" val="90258099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903860-D4F1-446D-B972-1609DACAE29C}" type="datetimeFigureOut">
              <a:rPr lang="en-IE" smtClean="0"/>
              <a:t>05/01/2020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1FFFCD44-64B9-4883-BF8E-8B1DAE4977F1}" type="slidenum">
              <a:rPr lang="en-IE" smtClean="0"/>
              <a:t>‹#›</a:t>
            </a:fld>
            <a:endParaRPr lang="en-IE"/>
          </a:p>
        </p:txBody>
      </p:sp>
    </p:spTree>
    <p:extLst>
      <p:ext uri="{BB962C8B-B14F-4D97-AF65-F5344CB8AC3E}">
        <p14:creationId xmlns:p14="http://schemas.microsoft.com/office/powerpoint/2010/main" val="231495591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903860-D4F1-446D-B972-1609DACAE29C}" type="datetimeFigureOut">
              <a:rPr lang="en-IE" smtClean="0"/>
              <a:t>05/01/2020</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FFCD44-64B9-4883-BF8E-8B1DAE4977F1}" type="slidenum">
              <a:rPr lang="en-IE" smtClean="0"/>
              <a:t>‹#›</a:t>
            </a:fld>
            <a:endParaRPr lang="en-IE"/>
          </a:p>
        </p:txBody>
      </p:sp>
    </p:spTree>
    <p:extLst>
      <p:ext uri="{BB962C8B-B14F-4D97-AF65-F5344CB8AC3E}">
        <p14:creationId xmlns:p14="http://schemas.microsoft.com/office/powerpoint/2010/main" val="2310906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teacherspayteachers.com/Store/Hello-Literacy" TargetMode="Externa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s://depositphoto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5364088" y="6487670"/>
            <a:ext cx="3384376" cy="246221"/>
          </a:xfrm>
          <a:prstGeom prst="rect">
            <a:avLst/>
          </a:prstGeom>
          <a:noFill/>
        </p:spPr>
        <p:txBody>
          <a:bodyPr wrap="square" rtlCol="0">
            <a:spAutoFit/>
          </a:bodyPr>
          <a:lstStyle/>
          <a:p>
            <a:pPr algn="ctr"/>
            <a:r>
              <a:rPr lang="en-IE" sz="1000" b="1" dirty="0" smtClean="0">
                <a:solidFill>
                  <a:schemeClr val="bg1"/>
                </a:solidFill>
                <a:latin typeface="Sassoon" panose="02000503040000090004" pitchFamily="2" charset="0"/>
              </a:rPr>
              <a:t>© Seomra Ranga 2019 www.seomraranga.com</a:t>
            </a:r>
            <a:endParaRPr lang="en-IE" sz="1000" b="1" dirty="0">
              <a:solidFill>
                <a:schemeClr val="bg1"/>
              </a:solidFill>
              <a:latin typeface="Sassoon" panose="02000503040000090004" pitchFamily="2" charset="0"/>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3970521" y="6432430"/>
            <a:ext cx="1219200" cy="304800"/>
          </a:xfrm>
          <a:prstGeom prst="rect">
            <a:avLst/>
          </a:prstGeom>
        </p:spPr>
      </p:pic>
      <p:sp>
        <p:nvSpPr>
          <p:cNvPr id="8" name="TextBox 7"/>
          <p:cNvSpPr txBox="1"/>
          <p:nvPr/>
        </p:nvSpPr>
        <p:spPr>
          <a:xfrm>
            <a:off x="4716016" y="1340768"/>
            <a:ext cx="4032448" cy="3785652"/>
          </a:xfrm>
          <a:prstGeom prst="rect">
            <a:avLst/>
          </a:prstGeom>
          <a:noFill/>
        </p:spPr>
        <p:txBody>
          <a:bodyPr wrap="square" rtlCol="0">
            <a:spAutoFit/>
          </a:bodyPr>
          <a:lstStyle/>
          <a:p>
            <a:pPr algn="ctr"/>
            <a:r>
              <a:rPr lang="en-IE" sz="12000" b="1" dirty="0" smtClean="0">
                <a:solidFill>
                  <a:schemeClr val="bg1"/>
                </a:solidFill>
                <a:latin typeface="+mj-lt"/>
                <a:ea typeface="HelloChunky" panose="02000603000000000000" pitchFamily="2" charset="0"/>
              </a:rPr>
              <a:t>The Wolf</a:t>
            </a:r>
            <a:endParaRPr lang="en-IE" sz="12000" b="1" dirty="0">
              <a:solidFill>
                <a:schemeClr val="bg1"/>
              </a:solidFill>
              <a:latin typeface="+mj-lt"/>
              <a:ea typeface="HelloChunky" panose="02000603000000000000" pitchFamily="2" charset="0"/>
            </a:endParaRPr>
          </a:p>
        </p:txBody>
      </p:sp>
    </p:spTree>
    <p:extLst>
      <p:ext uri="{BB962C8B-B14F-4D97-AF65-F5344CB8AC3E}">
        <p14:creationId xmlns:p14="http://schemas.microsoft.com/office/powerpoint/2010/main" val="290788147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5364088" y="6487670"/>
            <a:ext cx="3384376" cy="246221"/>
          </a:xfrm>
          <a:prstGeom prst="rect">
            <a:avLst/>
          </a:prstGeom>
          <a:noFill/>
        </p:spPr>
        <p:txBody>
          <a:bodyPr wrap="square" rtlCol="0">
            <a:spAutoFit/>
          </a:bodyPr>
          <a:lstStyle/>
          <a:p>
            <a:pPr algn="ctr"/>
            <a:r>
              <a:rPr lang="en-IE" sz="1000" b="1" dirty="0" smtClean="0">
                <a:solidFill>
                  <a:schemeClr val="bg1"/>
                </a:solidFill>
                <a:latin typeface="Sassoon" panose="02000503040000090004" pitchFamily="2" charset="0"/>
              </a:rPr>
              <a:t>© Seomra Ranga 2019 www.seomraranga.com</a:t>
            </a:r>
            <a:endParaRPr lang="en-IE" sz="1000" b="1" dirty="0">
              <a:solidFill>
                <a:schemeClr val="bg1"/>
              </a:solidFill>
              <a:latin typeface="Sassoon" panose="02000503040000090004" pitchFamily="2" charset="0"/>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3970521" y="6432430"/>
            <a:ext cx="1219200" cy="304800"/>
          </a:xfrm>
          <a:prstGeom prst="rect">
            <a:avLst/>
          </a:prstGeom>
        </p:spPr>
      </p:pic>
      <p:sp>
        <p:nvSpPr>
          <p:cNvPr id="7" name="Rounded Rectangle 6"/>
          <p:cNvSpPr/>
          <p:nvPr/>
        </p:nvSpPr>
        <p:spPr>
          <a:xfrm>
            <a:off x="4580121" y="260648"/>
            <a:ext cx="4312359" cy="59046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p:cNvSpPr txBox="1"/>
          <p:nvPr/>
        </p:nvSpPr>
        <p:spPr>
          <a:xfrm>
            <a:off x="4900096" y="1412776"/>
            <a:ext cx="3672408" cy="3970318"/>
          </a:xfrm>
          <a:prstGeom prst="rect">
            <a:avLst/>
          </a:prstGeom>
          <a:noFill/>
        </p:spPr>
        <p:txBody>
          <a:bodyPr wrap="square" rtlCol="0">
            <a:spAutoFit/>
          </a:bodyPr>
          <a:lstStyle/>
          <a:p>
            <a:r>
              <a:rPr lang="en-IE" sz="2800" dirty="0" smtClean="0">
                <a:latin typeface="+mj-lt"/>
                <a:ea typeface="HelloAli" panose="02000603000000000000" pitchFamily="2" charset="0"/>
              </a:rPr>
              <a:t>A wolf is a member of the dog family. It looks a bit like a German Shepherd dog. Wolves can be found in Asia, Europe and North America, although they are now extinct in Ireland and England.</a:t>
            </a:r>
            <a:endParaRPr lang="en-IE" sz="2800" dirty="0">
              <a:latin typeface="+mj-lt"/>
              <a:ea typeface="HelloAli" panose="02000603000000000000" pitchFamily="2" charset="0"/>
            </a:endParaRPr>
          </a:p>
        </p:txBody>
      </p:sp>
      <p:sp>
        <p:nvSpPr>
          <p:cNvPr id="6" name="TextBox 5"/>
          <p:cNvSpPr txBox="1"/>
          <p:nvPr/>
        </p:nvSpPr>
        <p:spPr>
          <a:xfrm>
            <a:off x="5301885" y="332656"/>
            <a:ext cx="2952328" cy="707886"/>
          </a:xfrm>
          <a:prstGeom prst="rect">
            <a:avLst/>
          </a:prstGeom>
          <a:noFill/>
        </p:spPr>
        <p:txBody>
          <a:bodyPr wrap="square" rtlCol="0">
            <a:spAutoFit/>
          </a:bodyPr>
          <a:lstStyle/>
          <a:p>
            <a:pPr algn="ctr"/>
            <a:r>
              <a:rPr lang="en-IE" sz="4000" b="1" dirty="0" smtClean="0">
                <a:latin typeface="+mj-lt"/>
                <a:ea typeface="HelloChunky" panose="02000603000000000000" pitchFamily="2" charset="0"/>
              </a:rPr>
              <a:t>The Wolf</a:t>
            </a:r>
            <a:endParaRPr lang="en-IE" sz="4000" b="1" dirty="0">
              <a:latin typeface="+mj-lt"/>
              <a:ea typeface="HelloChunky" panose="02000603000000000000" pitchFamily="2" charset="0"/>
            </a:endParaRPr>
          </a:p>
        </p:txBody>
      </p:sp>
      <p:sp>
        <p:nvSpPr>
          <p:cNvPr id="3" name="Rounded Rectangle 2"/>
          <p:cNvSpPr/>
          <p:nvPr/>
        </p:nvSpPr>
        <p:spPr>
          <a:xfrm>
            <a:off x="179512" y="6165304"/>
            <a:ext cx="568587" cy="56858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b="1" dirty="0">
                <a:solidFill>
                  <a:schemeClr val="tx1"/>
                </a:solidFill>
              </a:rPr>
              <a:t>2</a:t>
            </a:r>
          </a:p>
        </p:txBody>
      </p:sp>
    </p:spTree>
    <p:extLst>
      <p:ext uri="{BB962C8B-B14F-4D97-AF65-F5344CB8AC3E}">
        <p14:creationId xmlns:p14="http://schemas.microsoft.com/office/powerpoint/2010/main" val="17078377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5364088" y="6487670"/>
            <a:ext cx="3384376" cy="246221"/>
          </a:xfrm>
          <a:prstGeom prst="rect">
            <a:avLst/>
          </a:prstGeom>
          <a:noFill/>
        </p:spPr>
        <p:txBody>
          <a:bodyPr wrap="square" rtlCol="0">
            <a:spAutoFit/>
          </a:bodyPr>
          <a:lstStyle/>
          <a:p>
            <a:pPr algn="ctr"/>
            <a:r>
              <a:rPr lang="en-IE" sz="1000" b="1" dirty="0" smtClean="0">
                <a:solidFill>
                  <a:schemeClr val="bg1"/>
                </a:solidFill>
                <a:latin typeface="Sassoon" panose="02000503040000090004" pitchFamily="2" charset="0"/>
              </a:rPr>
              <a:t>© Seomra Ranga 2019 www.seomraranga.com</a:t>
            </a:r>
            <a:endParaRPr lang="en-IE" sz="1000" b="1" dirty="0">
              <a:solidFill>
                <a:schemeClr val="bg1"/>
              </a:solidFill>
              <a:latin typeface="Sassoon" panose="02000503040000090004" pitchFamily="2" charset="0"/>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3970521" y="6432430"/>
            <a:ext cx="1219200" cy="304800"/>
          </a:xfrm>
          <a:prstGeom prst="rect">
            <a:avLst/>
          </a:prstGeom>
        </p:spPr>
      </p:pic>
      <p:sp>
        <p:nvSpPr>
          <p:cNvPr id="7" name="Rounded Rectangle 6"/>
          <p:cNvSpPr/>
          <p:nvPr/>
        </p:nvSpPr>
        <p:spPr>
          <a:xfrm>
            <a:off x="4580121" y="260648"/>
            <a:ext cx="4312359" cy="59046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p:cNvSpPr txBox="1"/>
          <p:nvPr/>
        </p:nvSpPr>
        <p:spPr>
          <a:xfrm>
            <a:off x="4900127" y="1443261"/>
            <a:ext cx="3672408" cy="4031873"/>
          </a:xfrm>
          <a:prstGeom prst="rect">
            <a:avLst/>
          </a:prstGeom>
          <a:noFill/>
        </p:spPr>
        <p:txBody>
          <a:bodyPr wrap="square" rtlCol="0">
            <a:spAutoFit/>
          </a:bodyPr>
          <a:lstStyle/>
          <a:p>
            <a:r>
              <a:rPr lang="en-IE" sz="3200" dirty="0" smtClean="0">
                <a:latin typeface="+mj-lt"/>
                <a:ea typeface="HelloAli" panose="02000603000000000000" pitchFamily="2" charset="0"/>
              </a:rPr>
              <a:t>Adult male wolves can grow up to 35-55Kg in weight and up to two metres in length (including the tail). Female wolves are usually smaller than this.</a:t>
            </a:r>
            <a:endParaRPr lang="en-IE" sz="3200" dirty="0">
              <a:latin typeface="+mj-lt"/>
              <a:ea typeface="HelloAli" panose="02000603000000000000" pitchFamily="2" charset="0"/>
            </a:endParaRPr>
          </a:p>
        </p:txBody>
      </p:sp>
      <p:sp>
        <p:nvSpPr>
          <p:cNvPr id="6" name="TextBox 5"/>
          <p:cNvSpPr txBox="1"/>
          <p:nvPr/>
        </p:nvSpPr>
        <p:spPr>
          <a:xfrm>
            <a:off x="5328727" y="476672"/>
            <a:ext cx="2952328" cy="707886"/>
          </a:xfrm>
          <a:prstGeom prst="rect">
            <a:avLst/>
          </a:prstGeom>
          <a:noFill/>
        </p:spPr>
        <p:txBody>
          <a:bodyPr wrap="square" rtlCol="0">
            <a:spAutoFit/>
          </a:bodyPr>
          <a:lstStyle/>
          <a:p>
            <a:pPr algn="ctr"/>
            <a:r>
              <a:rPr lang="en-IE" sz="4000" b="1" dirty="0" smtClean="0">
                <a:latin typeface="+mj-lt"/>
                <a:ea typeface="HelloChunky" panose="02000603000000000000" pitchFamily="2" charset="0"/>
              </a:rPr>
              <a:t>The Wolf</a:t>
            </a:r>
            <a:endParaRPr lang="en-IE" sz="4000" b="1" dirty="0">
              <a:latin typeface="+mj-lt"/>
              <a:ea typeface="HelloChunky" panose="02000603000000000000" pitchFamily="2" charset="0"/>
            </a:endParaRPr>
          </a:p>
        </p:txBody>
      </p:sp>
      <p:sp>
        <p:nvSpPr>
          <p:cNvPr id="8" name="Rounded Rectangle 7"/>
          <p:cNvSpPr/>
          <p:nvPr/>
        </p:nvSpPr>
        <p:spPr>
          <a:xfrm>
            <a:off x="179512" y="6165304"/>
            <a:ext cx="568587" cy="56858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b="1" dirty="0" smtClean="0">
                <a:solidFill>
                  <a:schemeClr val="tx1"/>
                </a:solidFill>
              </a:rPr>
              <a:t>3</a:t>
            </a:r>
            <a:endParaRPr lang="en-IE" sz="3200" b="1" dirty="0">
              <a:solidFill>
                <a:schemeClr val="tx1"/>
              </a:solidFill>
            </a:endParaRPr>
          </a:p>
        </p:txBody>
      </p:sp>
    </p:spTree>
    <p:extLst>
      <p:ext uri="{BB962C8B-B14F-4D97-AF65-F5344CB8AC3E}">
        <p14:creationId xmlns:p14="http://schemas.microsoft.com/office/powerpoint/2010/main" val="381031574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5364088" y="6487670"/>
            <a:ext cx="3384376" cy="246221"/>
          </a:xfrm>
          <a:prstGeom prst="rect">
            <a:avLst/>
          </a:prstGeom>
          <a:noFill/>
        </p:spPr>
        <p:txBody>
          <a:bodyPr wrap="square" rtlCol="0">
            <a:spAutoFit/>
          </a:bodyPr>
          <a:lstStyle/>
          <a:p>
            <a:pPr algn="ctr"/>
            <a:r>
              <a:rPr lang="en-IE" sz="1000" b="1" dirty="0" smtClean="0">
                <a:solidFill>
                  <a:schemeClr val="bg1"/>
                </a:solidFill>
                <a:latin typeface="Sassoon" panose="02000503040000090004" pitchFamily="2" charset="0"/>
              </a:rPr>
              <a:t>© Seomra Ranga 2019 www.seomraranga.com</a:t>
            </a:r>
            <a:endParaRPr lang="en-IE" sz="1000" b="1" dirty="0">
              <a:solidFill>
                <a:schemeClr val="bg1"/>
              </a:solidFill>
              <a:latin typeface="Sassoon" panose="02000503040000090004" pitchFamily="2" charset="0"/>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3970521" y="6432430"/>
            <a:ext cx="1219200" cy="304800"/>
          </a:xfrm>
          <a:prstGeom prst="rect">
            <a:avLst/>
          </a:prstGeom>
        </p:spPr>
      </p:pic>
      <p:sp>
        <p:nvSpPr>
          <p:cNvPr id="7" name="Rounded Rectangle 6"/>
          <p:cNvSpPr/>
          <p:nvPr/>
        </p:nvSpPr>
        <p:spPr>
          <a:xfrm>
            <a:off x="4580121" y="260648"/>
            <a:ext cx="4312359" cy="59046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p:cNvSpPr txBox="1"/>
          <p:nvPr/>
        </p:nvSpPr>
        <p:spPr>
          <a:xfrm>
            <a:off x="4900127" y="1340768"/>
            <a:ext cx="3672408" cy="4524315"/>
          </a:xfrm>
          <a:prstGeom prst="rect">
            <a:avLst/>
          </a:prstGeom>
          <a:noFill/>
        </p:spPr>
        <p:txBody>
          <a:bodyPr wrap="square" rtlCol="0">
            <a:spAutoFit/>
          </a:bodyPr>
          <a:lstStyle/>
          <a:p>
            <a:r>
              <a:rPr lang="en-IE" sz="3200" dirty="0" smtClean="0">
                <a:latin typeface="+mj-lt"/>
                <a:ea typeface="HelloAli" panose="02000603000000000000" pitchFamily="2" charset="0"/>
              </a:rPr>
              <a:t>Wolves are excellent hunters – their sense of sight, hearing and smell help them when they are hunting. Wolves will hunt for almost any animal that they can find.</a:t>
            </a:r>
            <a:endParaRPr lang="en-IE" sz="3200" dirty="0">
              <a:latin typeface="+mj-lt"/>
              <a:ea typeface="HelloAli" panose="02000603000000000000" pitchFamily="2" charset="0"/>
            </a:endParaRPr>
          </a:p>
        </p:txBody>
      </p:sp>
      <p:sp>
        <p:nvSpPr>
          <p:cNvPr id="6" name="TextBox 5"/>
          <p:cNvSpPr txBox="1"/>
          <p:nvPr/>
        </p:nvSpPr>
        <p:spPr>
          <a:xfrm>
            <a:off x="5328727" y="476672"/>
            <a:ext cx="2952328" cy="707886"/>
          </a:xfrm>
          <a:prstGeom prst="rect">
            <a:avLst/>
          </a:prstGeom>
          <a:noFill/>
        </p:spPr>
        <p:txBody>
          <a:bodyPr wrap="square" rtlCol="0">
            <a:spAutoFit/>
          </a:bodyPr>
          <a:lstStyle/>
          <a:p>
            <a:pPr algn="ctr"/>
            <a:r>
              <a:rPr lang="en-IE" sz="4000" b="1" dirty="0" smtClean="0">
                <a:latin typeface="+mj-lt"/>
                <a:ea typeface="HelloChunky" panose="02000603000000000000" pitchFamily="2" charset="0"/>
              </a:rPr>
              <a:t>The Wolf</a:t>
            </a:r>
            <a:endParaRPr lang="en-IE" sz="4000" b="1" dirty="0">
              <a:latin typeface="+mj-lt"/>
              <a:ea typeface="HelloChunky" panose="02000603000000000000" pitchFamily="2" charset="0"/>
            </a:endParaRPr>
          </a:p>
        </p:txBody>
      </p:sp>
      <p:sp>
        <p:nvSpPr>
          <p:cNvPr id="8" name="Rounded Rectangle 7"/>
          <p:cNvSpPr/>
          <p:nvPr/>
        </p:nvSpPr>
        <p:spPr>
          <a:xfrm>
            <a:off x="179512" y="6165304"/>
            <a:ext cx="568587" cy="56858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b="1" dirty="0" smtClean="0">
                <a:solidFill>
                  <a:schemeClr val="tx1"/>
                </a:solidFill>
              </a:rPr>
              <a:t>4</a:t>
            </a:r>
            <a:endParaRPr lang="en-IE" sz="3200" b="1" dirty="0">
              <a:solidFill>
                <a:schemeClr val="tx1"/>
              </a:solidFill>
            </a:endParaRPr>
          </a:p>
        </p:txBody>
      </p:sp>
    </p:spTree>
    <p:extLst>
      <p:ext uri="{BB962C8B-B14F-4D97-AF65-F5344CB8AC3E}">
        <p14:creationId xmlns:p14="http://schemas.microsoft.com/office/powerpoint/2010/main" val="171307262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5364088" y="6487670"/>
            <a:ext cx="3384376" cy="246221"/>
          </a:xfrm>
          <a:prstGeom prst="rect">
            <a:avLst/>
          </a:prstGeom>
          <a:noFill/>
        </p:spPr>
        <p:txBody>
          <a:bodyPr wrap="square" rtlCol="0">
            <a:spAutoFit/>
          </a:bodyPr>
          <a:lstStyle/>
          <a:p>
            <a:pPr algn="ctr"/>
            <a:r>
              <a:rPr lang="en-IE" sz="1000" b="1" dirty="0" smtClean="0">
                <a:solidFill>
                  <a:schemeClr val="bg1"/>
                </a:solidFill>
                <a:latin typeface="Sassoon" panose="02000503040000090004" pitchFamily="2" charset="0"/>
              </a:rPr>
              <a:t>© Seomra Ranga 2019 www.seomraranga.com</a:t>
            </a:r>
            <a:endParaRPr lang="en-IE" sz="1000" b="1" dirty="0">
              <a:solidFill>
                <a:schemeClr val="bg1"/>
              </a:solidFill>
              <a:latin typeface="Sassoon" panose="02000503040000090004" pitchFamily="2" charset="0"/>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3970521" y="6432430"/>
            <a:ext cx="1219200" cy="304800"/>
          </a:xfrm>
          <a:prstGeom prst="rect">
            <a:avLst/>
          </a:prstGeom>
        </p:spPr>
      </p:pic>
      <p:sp>
        <p:nvSpPr>
          <p:cNvPr id="7" name="Rounded Rectangle 6"/>
          <p:cNvSpPr/>
          <p:nvPr/>
        </p:nvSpPr>
        <p:spPr>
          <a:xfrm>
            <a:off x="4580121" y="260648"/>
            <a:ext cx="4312359" cy="59046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p:cNvSpPr txBox="1"/>
          <p:nvPr/>
        </p:nvSpPr>
        <p:spPr>
          <a:xfrm>
            <a:off x="4900127" y="1443261"/>
            <a:ext cx="3672408" cy="4247317"/>
          </a:xfrm>
          <a:prstGeom prst="rect">
            <a:avLst/>
          </a:prstGeom>
          <a:noFill/>
        </p:spPr>
        <p:txBody>
          <a:bodyPr wrap="square" rtlCol="0">
            <a:spAutoFit/>
          </a:bodyPr>
          <a:lstStyle/>
          <a:p>
            <a:r>
              <a:rPr lang="en-IE" sz="3000" dirty="0" smtClean="0">
                <a:latin typeface="+mj-lt"/>
                <a:ea typeface="HelloAli" panose="02000603000000000000" pitchFamily="2" charset="0"/>
              </a:rPr>
              <a:t>Wolves live and hunt in groups called packs. Most packs have about eight members but some have more than that. They hunt at any time for food, but they usually hunt at night.</a:t>
            </a:r>
            <a:endParaRPr lang="en-IE" sz="3000" dirty="0">
              <a:latin typeface="+mj-lt"/>
              <a:ea typeface="HelloAli" panose="02000603000000000000" pitchFamily="2" charset="0"/>
            </a:endParaRPr>
          </a:p>
        </p:txBody>
      </p:sp>
      <p:sp>
        <p:nvSpPr>
          <p:cNvPr id="6" name="TextBox 5"/>
          <p:cNvSpPr txBox="1"/>
          <p:nvPr/>
        </p:nvSpPr>
        <p:spPr>
          <a:xfrm>
            <a:off x="5328727" y="476672"/>
            <a:ext cx="2952328" cy="707886"/>
          </a:xfrm>
          <a:prstGeom prst="rect">
            <a:avLst/>
          </a:prstGeom>
          <a:noFill/>
        </p:spPr>
        <p:txBody>
          <a:bodyPr wrap="square" rtlCol="0">
            <a:spAutoFit/>
          </a:bodyPr>
          <a:lstStyle/>
          <a:p>
            <a:pPr algn="ctr"/>
            <a:r>
              <a:rPr lang="en-IE" sz="4000" b="1" dirty="0" smtClean="0">
                <a:latin typeface="+mj-lt"/>
                <a:ea typeface="HelloChunky" panose="02000603000000000000" pitchFamily="2" charset="0"/>
              </a:rPr>
              <a:t>The Wolf</a:t>
            </a:r>
            <a:endParaRPr lang="en-IE" sz="4000" b="1" dirty="0">
              <a:latin typeface="+mj-lt"/>
              <a:ea typeface="HelloChunky" panose="02000603000000000000" pitchFamily="2" charset="0"/>
            </a:endParaRPr>
          </a:p>
        </p:txBody>
      </p:sp>
      <p:sp>
        <p:nvSpPr>
          <p:cNvPr id="8" name="Rounded Rectangle 7"/>
          <p:cNvSpPr/>
          <p:nvPr/>
        </p:nvSpPr>
        <p:spPr>
          <a:xfrm>
            <a:off x="179512" y="6165304"/>
            <a:ext cx="568587" cy="56858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b="1" dirty="0" smtClean="0">
                <a:solidFill>
                  <a:schemeClr val="tx1"/>
                </a:solidFill>
              </a:rPr>
              <a:t>5</a:t>
            </a:r>
            <a:endParaRPr lang="en-IE" sz="3200" b="1" dirty="0">
              <a:solidFill>
                <a:schemeClr val="tx1"/>
              </a:solidFill>
            </a:endParaRPr>
          </a:p>
        </p:txBody>
      </p:sp>
    </p:spTree>
    <p:extLst>
      <p:ext uri="{BB962C8B-B14F-4D97-AF65-F5344CB8AC3E}">
        <p14:creationId xmlns:p14="http://schemas.microsoft.com/office/powerpoint/2010/main" val="335345213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5364088" y="6487670"/>
            <a:ext cx="3384376" cy="246221"/>
          </a:xfrm>
          <a:prstGeom prst="rect">
            <a:avLst/>
          </a:prstGeom>
          <a:noFill/>
        </p:spPr>
        <p:txBody>
          <a:bodyPr wrap="square" rtlCol="0">
            <a:spAutoFit/>
          </a:bodyPr>
          <a:lstStyle/>
          <a:p>
            <a:pPr algn="ctr"/>
            <a:r>
              <a:rPr lang="en-IE" sz="1000" b="1" dirty="0" smtClean="0">
                <a:solidFill>
                  <a:schemeClr val="bg1"/>
                </a:solidFill>
                <a:latin typeface="Sassoon" panose="02000503040000090004" pitchFamily="2" charset="0"/>
              </a:rPr>
              <a:t>© Seomra Ranga 2019 www.seomraranga.com</a:t>
            </a:r>
            <a:endParaRPr lang="en-IE" sz="1000" b="1" dirty="0">
              <a:solidFill>
                <a:schemeClr val="bg1"/>
              </a:solidFill>
              <a:latin typeface="Sassoon" panose="02000503040000090004" pitchFamily="2" charset="0"/>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3970521" y="6432430"/>
            <a:ext cx="1219200" cy="304800"/>
          </a:xfrm>
          <a:prstGeom prst="rect">
            <a:avLst/>
          </a:prstGeom>
        </p:spPr>
      </p:pic>
      <p:sp>
        <p:nvSpPr>
          <p:cNvPr id="7" name="Rounded Rectangle 6"/>
          <p:cNvSpPr/>
          <p:nvPr/>
        </p:nvSpPr>
        <p:spPr>
          <a:xfrm>
            <a:off x="4580121" y="260648"/>
            <a:ext cx="4312359" cy="59046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p:cNvSpPr txBox="1"/>
          <p:nvPr/>
        </p:nvSpPr>
        <p:spPr>
          <a:xfrm>
            <a:off x="4900127" y="1340768"/>
            <a:ext cx="3672408" cy="4524315"/>
          </a:xfrm>
          <a:prstGeom prst="rect">
            <a:avLst/>
          </a:prstGeom>
          <a:noFill/>
        </p:spPr>
        <p:txBody>
          <a:bodyPr wrap="square" rtlCol="0">
            <a:spAutoFit/>
          </a:bodyPr>
          <a:lstStyle/>
          <a:p>
            <a:r>
              <a:rPr lang="en-IE" sz="3200" dirty="0" smtClean="0">
                <a:latin typeface="+mj-lt"/>
                <a:ea typeface="HelloAli" panose="02000603000000000000" pitchFamily="2" charset="0"/>
              </a:rPr>
              <a:t>Wolves are territorial which means that they like to stay in a particular area. They will not allow other animals in their area and will fight away any intruders.</a:t>
            </a:r>
            <a:endParaRPr lang="en-IE" sz="3200" dirty="0">
              <a:latin typeface="+mj-lt"/>
              <a:ea typeface="HelloAli" panose="02000603000000000000" pitchFamily="2" charset="0"/>
            </a:endParaRPr>
          </a:p>
        </p:txBody>
      </p:sp>
      <p:sp>
        <p:nvSpPr>
          <p:cNvPr id="6" name="TextBox 5"/>
          <p:cNvSpPr txBox="1"/>
          <p:nvPr/>
        </p:nvSpPr>
        <p:spPr>
          <a:xfrm>
            <a:off x="5328727" y="476672"/>
            <a:ext cx="2952328" cy="707886"/>
          </a:xfrm>
          <a:prstGeom prst="rect">
            <a:avLst/>
          </a:prstGeom>
          <a:noFill/>
        </p:spPr>
        <p:txBody>
          <a:bodyPr wrap="square" rtlCol="0">
            <a:spAutoFit/>
          </a:bodyPr>
          <a:lstStyle/>
          <a:p>
            <a:pPr algn="ctr"/>
            <a:r>
              <a:rPr lang="en-IE" sz="4000" b="1" dirty="0" smtClean="0">
                <a:latin typeface="+mj-lt"/>
                <a:ea typeface="HelloChunky" panose="02000603000000000000" pitchFamily="2" charset="0"/>
              </a:rPr>
              <a:t>The Wolf</a:t>
            </a:r>
            <a:endParaRPr lang="en-IE" sz="4000" b="1" dirty="0">
              <a:latin typeface="+mj-lt"/>
              <a:ea typeface="HelloChunky" panose="02000603000000000000" pitchFamily="2" charset="0"/>
            </a:endParaRPr>
          </a:p>
        </p:txBody>
      </p:sp>
      <p:sp>
        <p:nvSpPr>
          <p:cNvPr id="8" name="Rounded Rectangle 7"/>
          <p:cNvSpPr/>
          <p:nvPr/>
        </p:nvSpPr>
        <p:spPr>
          <a:xfrm>
            <a:off x="179512" y="6165304"/>
            <a:ext cx="568587" cy="56858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b="1" dirty="0" smtClean="0">
                <a:solidFill>
                  <a:schemeClr val="tx1"/>
                </a:solidFill>
              </a:rPr>
              <a:t>6</a:t>
            </a:r>
            <a:endParaRPr lang="en-IE" sz="3200" b="1" dirty="0">
              <a:solidFill>
                <a:schemeClr val="tx1"/>
              </a:solidFill>
            </a:endParaRPr>
          </a:p>
        </p:txBody>
      </p:sp>
    </p:spTree>
    <p:extLst>
      <p:ext uri="{BB962C8B-B14F-4D97-AF65-F5344CB8AC3E}">
        <p14:creationId xmlns:p14="http://schemas.microsoft.com/office/powerpoint/2010/main" val="161283965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5364088" y="6487670"/>
            <a:ext cx="3384376" cy="246221"/>
          </a:xfrm>
          <a:prstGeom prst="rect">
            <a:avLst/>
          </a:prstGeom>
          <a:noFill/>
        </p:spPr>
        <p:txBody>
          <a:bodyPr wrap="square" rtlCol="0">
            <a:spAutoFit/>
          </a:bodyPr>
          <a:lstStyle/>
          <a:p>
            <a:pPr algn="ctr"/>
            <a:r>
              <a:rPr lang="en-IE" sz="1000" b="1" dirty="0" smtClean="0">
                <a:solidFill>
                  <a:schemeClr val="bg1"/>
                </a:solidFill>
                <a:latin typeface="Sassoon" panose="02000503040000090004" pitchFamily="2" charset="0"/>
              </a:rPr>
              <a:t>© Seomra Ranga 2019 www.seomraranga.com</a:t>
            </a:r>
            <a:endParaRPr lang="en-IE" sz="1000" b="1" dirty="0">
              <a:solidFill>
                <a:schemeClr val="bg1"/>
              </a:solidFill>
              <a:latin typeface="Sassoon" panose="02000503040000090004" pitchFamily="2" charset="0"/>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3970521" y="6432430"/>
            <a:ext cx="1219200" cy="304800"/>
          </a:xfrm>
          <a:prstGeom prst="rect">
            <a:avLst/>
          </a:prstGeom>
        </p:spPr>
      </p:pic>
      <p:sp>
        <p:nvSpPr>
          <p:cNvPr id="7" name="Rounded Rectangle 6"/>
          <p:cNvSpPr/>
          <p:nvPr/>
        </p:nvSpPr>
        <p:spPr>
          <a:xfrm>
            <a:off x="4580121" y="260648"/>
            <a:ext cx="4312359" cy="59046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p:cNvSpPr txBox="1"/>
          <p:nvPr/>
        </p:nvSpPr>
        <p:spPr>
          <a:xfrm>
            <a:off x="4900127" y="1268760"/>
            <a:ext cx="3672408" cy="4524315"/>
          </a:xfrm>
          <a:prstGeom prst="rect">
            <a:avLst/>
          </a:prstGeom>
          <a:noFill/>
        </p:spPr>
        <p:txBody>
          <a:bodyPr wrap="square" rtlCol="0">
            <a:spAutoFit/>
          </a:bodyPr>
          <a:lstStyle/>
          <a:p>
            <a:r>
              <a:rPr lang="en-IE" sz="3200" dirty="0" smtClean="0">
                <a:latin typeface="+mj-lt"/>
                <a:ea typeface="HelloAli" panose="02000603000000000000" pitchFamily="2" charset="0"/>
              </a:rPr>
              <a:t>Wolves live in a sheltered area called a den. The female wolf gives birth to one to eleven pups in the den. The pups leave the den when they are about two months old.</a:t>
            </a:r>
            <a:endParaRPr lang="en-IE" sz="3200" dirty="0">
              <a:latin typeface="+mj-lt"/>
              <a:ea typeface="HelloAli" panose="02000603000000000000" pitchFamily="2" charset="0"/>
            </a:endParaRPr>
          </a:p>
        </p:txBody>
      </p:sp>
      <p:sp>
        <p:nvSpPr>
          <p:cNvPr id="6" name="TextBox 5"/>
          <p:cNvSpPr txBox="1"/>
          <p:nvPr/>
        </p:nvSpPr>
        <p:spPr>
          <a:xfrm>
            <a:off x="5328727" y="476672"/>
            <a:ext cx="2952328" cy="707886"/>
          </a:xfrm>
          <a:prstGeom prst="rect">
            <a:avLst/>
          </a:prstGeom>
          <a:noFill/>
        </p:spPr>
        <p:txBody>
          <a:bodyPr wrap="square" rtlCol="0">
            <a:spAutoFit/>
          </a:bodyPr>
          <a:lstStyle/>
          <a:p>
            <a:pPr algn="ctr"/>
            <a:r>
              <a:rPr lang="en-IE" sz="4000" b="1" dirty="0" smtClean="0">
                <a:latin typeface="+mj-lt"/>
                <a:ea typeface="HelloChunky" panose="02000603000000000000" pitchFamily="2" charset="0"/>
              </a:rPr>
              <a:t>The Wolf</a:t>
            </a:r>
            <a:endParaRPr lang="en-IE" sz="4000" b="1" dirty="0">
              <a:latin typeface="+mj-lt"/>
              <a:ea typeface="HelloChunky" panose="02000603000000000000" pitchFamily="2" charset="0"/>
            </a:endParaRPr>
          </a:p>
        </p:txBody>
      </p:sp>
      <p:sp>
        <p:nvSpPr>
          <p:cNvPr id="8" name="Rounded Rectangle 7"/>
          <p:cNvSpPr/>
          <p:nvPr/>
        </p:nvSpPr>
        <p:spPr>
          <a:xfrm>
            <a:off x="179512" y="6165304"/>
            <a:ext cx="568587" cy="56858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b="1" dirty="0" smtClean="0">
                <a:solidFill>
                  <a:schemeClr val="tx1"/>
                </a:solidFill>
              </a:rPr>
              <a:t>7</a:t>
            </a:r>
            <a:endParaRPr lang="en-IE" sz="3200" b="1" dirty="0">
              <a:solidFill>
                <a:schemeClr val="tx1"/>
              </a:solidFill>
            </a:endParaRPr>
          </a:p>
        </p:txBody>
      </p:sp>
    </p:spTree>
    <p:extLst>
      <p:ext uri="{BB962C8B-B14F-4D97-AF65-F5344CB8AC3E}">
        <p14:creationId xmlns:p14="http://schemas.microsoft.com/office/powerpoint/2010/main" val="171278714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5364088" y="6487670"/>
            <a:ext cx="3384376" cy="246221"/>
          </a:xfrm>
          <a:prstGeom prst="rect">
            <a:avLst/>
          </a:prstGeom>
          <a:noFill/>
        </p:spPr>
        <p:txBody>
          <a:bodyPr wrap="square" rtlCol="0">
            <a:spAutoFit/>
          </a:bodyPr>
          <a:lstStyle/>
          <a:p>
            <a:pPr algn="ctr"/>
            <a:r>
              <a:rPr lang="en-IE" sz="1000" b="1" dirty="0" smtClean="0">
                <a:solidFill>
                  <a:schemeClr val="bg1"/>
                </a:solidFill>
                <a:latin typeface="Sassoon" panose="02000503040000090004" pitchFamily="2" charset="0"/>
              </a:rPr>
              <a:t>© Seomra Ranga 2019 www.seomraranga.com</a:t>
            </a:r>
            <a:endParaRPr lang="en-IE" sz="1000" b="1" dirty="0">
              <a:solidFill>
                <a:schemeClr val="bg1"/>
              </a:solidFill>
              <a:latin typeface="Sassoon" panose="02000503040000090004" pitchFamily="2" charset="0"/>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3970521" y="6432430"/>
            <a:ext cx="1219200" cy="304800"/>
          </a:xfrm>
          <a:prstGeom prst="rect">
            <a:avLst/>
          </a:prstGeom>
        </p:spPr>
      </p:pic>
      <p:sp>
        <p:nvSpPr>
          <p:cNvPr id="7" name="Rounded Rectangle 6"/>
          <p:cNvSpPr/>
          <p:nvPr/>
        </p:nvSpPr>
        <p:spPr>
          <a:xfrm>
            <a:off x="4580121" y="260648"/>
            <a:ext cx="4312359" cy="59046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p:cNvSpPr txBox="1"/>
          <p:nvPr/>
        </p:nvSpPr>
        <p:spPr>
          <a:xfrm>
            <a:off x="4900127" y="1443261"/>
            <a:ext cx="3672408" cy="4524315"/>
          </a:xfrm>
          <a:prstGeom prst="rect">
            <a:avLst/>
          </a:prstGeom>
          <a:noFill/>
        </p:spPr>
        <p:txBody>
          <a:bodyPr wrap="square" rtlCol="0">
            <a:spAutoFit/>
          </a:bodyPr>
          <a:lstStyle/>
          <a:p>
            <a:r>
              <a:rPr lang="en-IE" sz="3200" dirty="0" smtClean="0">
                <a:latin typeface="HelloAli" panose="02000603000000000000" pitchFamily="2" charset="0"/>
                <a:ea typeface="HelloAli" panose="02000603000000000000" pitchFamily="2" charset="0"/>
              </a:rPr>
              <a:t>Wolves are known to howl loudly, usually to scare away other animals. Although people fear wolves, they will rarely approach human beings. </a:t>
            </a:r>
            <a:endParaRPr lang="en-IE" sz="3200" dirty="0">
              <a:latin typeface="HelloAli" panose="02000603000000000000" pitchFamily="2" charset="0"/>
              <a:ea typeface="HelloAli" panose="02000603000000000000" pitchFamily="2" charset="0"/>
            </a:endParaRPr>
          </a:p>
        </p:txBody>
      </p:sp>
      <p:sp>
        <p:nvSpPr>
          <p:cNvPr id="6" name="TextBox 5"/>
          <p:cNvSpPr txBox="1"/>
          <p:nvPr/>
        </p:nvSpPr>
        <p:spPr>
          <a:xfrm>
            <a:off x="5328727" y="476672"/>
            <a:ext cx="2952328" cy="707886"/>
          </a:xfrm>
          <a:prstGeom prst="rect">
            <a:avLst/>
          </a:prstGeom>
          <a:noFill/>
        </p:spPr>
        <p:txBody>
          <a:bodyPr wrap="square" rtlCol="0">
            <a:spAutoFit/>
          </a:bodyPr>
          <a:lstStyle/>
          <a:p>
            <a:pPr algn="ctr"/>
            <a:r>
              <a:rPr lang="en-IE" sz="4000" b="1" dirty="0" smtClean="0">
                <a:latin typeface="+mj-lt"/>
                <a:ea typeface="HelloChunky" panose="02000603000000000000" pitchFamily="2" charset="0"/>
              </a:rPr>
              <a:t>The Wolf</a:t>
            </a:r>
            <a:endParaRPr lang="en-IE" sz="4000" b="1" dirty="0">
              <a:latin typeface="+mj-lt"/>
              <a:ea typeface="HelloChunky" panose="02000603000000000000" pitchFamily="2" charset="0"/>
            </a:endParaRPr>
          </a:p>
        </p:txBody>
      </p:sp>
      <p:sp>
        <p:nvSpPr>
          <p:cNvPr id="8" name="Rounded Rectangle 7"/>
          <p:cNvSpPr/>
          <p:nvPr/>
        </p:nvSpPr>
        <p:spPr>
          <a:xfrm>
            <a:off x="179512" y="6165304"/>
            <a:ext cx="568587" cy="56858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b="1" dirty="0" smtClean="0">
                <a:solidFill>
                  <a:schemeClr val="tx1"/>
                </a:solidFill>
              </a:rPr>
              <a:t>8</a:t>
            </a:r>
            <a:endParaRPr lang="en-IE" sz="3200" b="1" dirty="0">
              <a:solidFill>
                <a:schemeClr val="tx1"/>
              </a:solidFill>
            </a:endParaRPr>
          </a:p>
        </p:txBody>
      </p:sp>
    </p:spTree>
    <p:extLst>
      <p:ext uri="{BB962C8B-B14F-4D97-AF65-F5344CB8AC3E}">
        <p14:creationId xmlns:p14="http://schemas.microsoft.com/office/powerpoint/2010/main" val="411450255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55304" y="579152"/>
            <a:ext cx="4556900" cy="43204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600" b="1" dirty="0" smtClean="0">
                <a:solidFill>
                  <a:schemeClr val="tx1"/>
                </a:solidFill>
                <a:latin typeface="Sassoon" panose="02000503040000090004" pitchFamily="2" charset="0"/>
              </a:rPr>
              <a:t>Resources used in this file from:</a:t>
            </a:r>
            <a:endParaRPr lang="en-IE" sz="1600" b="1" dirty="0">
              <a:solidFill>
                <a:schemeClr val="tx1"/>
              </a:solidFill>
              <a:latin typeface="Sassoon" panose="02000503040000090004" pitchFamily="2" charset="0"/>
            </a:endParaRPr>
          </a:p>
        </p:txBody>
      </p:sp>
      <p:sp>
        <p:nvSpPr>
          <p:cNvPr id="3" name="TextBox 2"/>
          <p:cNvSpPr txBox="1"/>
          <p:nvPr/>
        </p:nvSpPr>
        <p:spPr>
          <a:xfrm>
            <a:off x="3054841" y="1484784"/>
            <a:ext cx="3603136" cy="523220"/>
          </a:xfrm>
          <a:prstGeom prst="rect">
            <a:avLst/>
          </a:prstGeom>
          <a:noFill/>
        </p:spPr>
        <p:txBody>
          <a:bodyPr wrap="square" rtlCol="0">
            <a:spAutoFit/>
          </a:bodyPr>
          <a:lstStyle/>
          <a:p>
            <a:r>
              <a:rPr lang="en-IE" sz="1400" dirty="0">
                <a:hlinkClick r:id="rId2"/>
              </a:rPr>
              <a:t>https://www.teacherspayteachers.com/Store/Hello-Literacy</a:t>
            </a:r>
            <a:r>
              <a:rPr lang="en-IE" sz="1400" dirty="0"/>
              <a:t> </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91151" y="1245691"/>
            <a:ext cx="1001406" cy="1001406"/>
          </a:xfrm>
          <a:prstGeom prst="rect">
            <a:avLst/>
          </a:prstGeom>
        </p:spPr>
      </p:pic>
      <p:sp>
        <p:nvSpPr>
          <p:cNvPr id="5" name="TextBox 13"/>
          <p:cNvSpPr txBox="1"/>
          <p:nvPr/>
        </p:nvSpPr>
        <p:spPr>
          <a:xfrm>
            <a:off x="3657314" y="2594114"/>
            <a:ext cx="2948940" cy="308610"/>
          </a:xfrm>
          <a:prstGeom prst="rect">
            <a:avLst/>
          </a:prstGeom>
          <a:noFill/>
        </p:spPr>
        <p:txBody>
          <a:bodyPr wrap="square" rtlCol="0">
            <a:spAutoFit/>
          </a:bodyPr>
          <a:lstStyle/>
          <a:p>
            <a:pPr>
              <a:spcAft>
                <a:spcPts val="0"/>
              </a:spcAft>
            </a:pPr>
            <a:r>
              <a:rPr lang="en-IE" sz="1400" u="sng" kern="1200" dirty="0">
                <a:solidFill>
                  <a:srgbClr val="000000"/>
                </a:solidFill>
                <a:effectLst/>
                <a:latin typeface="Calibri"/>
                <a:ea typeface="Times New Roman"/>
                <a:cs typeface="Times New Roman"/>
                <a:hlinkClick r:id="rId4"/>
              </a:rPr>
              <a:t>https://depositphotos.com/</a:t>
            </a:r>
            <a:r>
              <a:rPr lang="en-IE" sz="1400" kern="1200" dirty="0">
                <a:solidFill>
                  <a:srgbClr val="000000"/>
                </a:solidFill>
                <a:effectLst/>
                <a:latin typeface="Calibri"/>
                <a:ea typeface="Times New Roman"/>
                <a:cs typeface="Times New Roman"/>
              </a:rPr>
              <a:t> </a:t>
            </a:r>
            <a:endParaRPr lang="en-IE" sz="1200" dirty="0">
              <a:effectLst/>
              <a:latin typeface="Times New Roman"/>
              <a:ea typeface="Times New Roman"/>
            </a:endParaRPr>
          </a:p>
        </p:txBody>
      </p:sp>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641189" y="2564904"/>
            <a:ext cx="1835150" cy="367030"/>
          </a:xfrm>
          <a:prstGeom prst="rect">
            <a:avLst/>
          </a:prstGeom>
        </p:spPr>
      </p:pic>
      <p:sp>
        <p:nvSpPr>
          <p:cNvPr id="7" name="Rectangle 6"/>
          <p:cNvSpPr/>
          <p:nvPr/>
        </p:nvSpPr>
        <p:spPr>
          <a:xfrm>
            <a:off x="946379" y="3789040"/>
            <a:ext cx="2710935" cy="369332"/>
          </a:xfrm>
          <a:prstGeom prst="rect">
            <a:avLst/>
          </a:prstGeom>
          <a:ln>
            <a:solidFill>
              <a:schemeClr val="tx1"/>
            </a:solidFill>
          </a:ln>
        </p:spPr>
        <p:txBody>
          <a:bodyPr wrap="none">
            <a:spAutoFit/>
          </a:bodyPr>
          <a:lstStyle/>
          <a:p>
            <a:r>
              <a:rPr lang="en-IE" b="1" dirty="0" smtClean="0"/>
              <a:t>Information sourced from:</a:t>
            </a:r>
            <a:endParaRPr lang="en-IE" b="1" dirty="0" smtClean="0"/>
          </a:p>
        </p:txBody>
      </p:sp>
      <p:sp>
        <p:nvSpPr>
          <p:cNvPr id="8" name="TextBox 7"/>
          <p:cNvSpPr txBox="1"/>
          <p:nvPr/>
        </p:nvSpPr>
        <p:spPr>
          <a:xfrm>
            <a:off x="1555304" y="4365104"/>
            <a:ext cx="5680992" cy="923330"/>
          </a:xfrm>
          <a:prstGeom prst="rect">
            <a:avLst/>
          </a:prstGeom>
          <a:noFill/>
        </p:spPr>
        <p:txBody>
          <a:bodyPr wrap="square" rtlCol="0">
            <a:spAutoFit/>
          </a:bodyPr>
          <a:lstStyle/>
          <a:p>
            <a:r>
              <a:rPr lang="en-IE" dirty="0"/>
              <a:t>"Wolf." </a:t>
            </a:r>
            <a:r>
              <a:rPr lang="en-IE" i="1" dirty="0"/>
              <a:t>World Book Kids,</a:t>
            </a:r>
            <a:r>
              <a:rPr lang="en-IE" dirty="0"/>
              <a:t> World Book, 2020,   www.worldbookonline.com/kids/home#article/ar832203. Accessed 05 Jan. 2020</a:t>
            </a:r>
            <a:r>
              <a:rPr lang="en-IE" dirty="0" smtClean="0"/>
              <a:t>.</a:t>
            </a:r>
            <a:endParaRPr lang="en-IE" dirty="0"/>
          </a:p>
        </p:txBody>
      </p:sp>
    </p:spTree>
    <p:extLst>
      <p:ext uri="{BB962C8B-B14F-4D97-AF65-F5344CB8AC3E}">
        <p14:creationId xmlns:p14="http://schemas.microsoft.com/office/powerpoint/2010/main" val="260022442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319</Words>
  <Application>Microsoft Office PowerPoint</Application>
  <PresentationFormat>On-screen Show (4:3)</PresentationFormat>
  <Paragraphs>35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Damien</dc:creator>
  <cp:lastModifiedBy>Damien</cp:lastModifiedBy>
  <cp:revision>9</cp:revision>
  <dcterms:created xsi:type="dcterms:W3CDTF">2020-01-05T18:32:54Z</dcterms:created>
  <dcterms:modified xsi:type="dcterms:W3CDTF">2020-01-05T19:07:07Z</dcterms:modified>
</cp:coreProperties>
</file>