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67" r:id="rId10"/>
    <p:sldId id="271" r:id="rId11"/>
    <p:sldId id="273" r:id="rId12"/>
    <p:sldId id="268" r:id="rId13"/>
    <p:sldId id="269" r:id="rId14"/>
    <p:sldId id="270" r:id="rId15"/>
    <p:sldId id="272" r:id="rId16"/>
    <p:sldId id="274" r:id="rId17"/>
    <p:sldId id="281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4A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034-E46D-4A10-9FF9-C9A383B91975}" type="datetimeFigureOut">
              <a:rPr lang="en-IE" smtClean="0"/>
              <a:t>10/01/2020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413-1991-47B8-821A-6F6AF9F521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170032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034-E46D-4A10-9FF9-C9A383B91975}" type="datetimeFigureOut">
              <a:rPr lang="en-IE" smtClean="0"/>
              <a:t>10/01/2020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413-1991-47B8-821A-6F6AF9F521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49485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034-E46D-4A10-9FF9-C9A383B91975}" type="datetimeFigureOut">
              <a:rPr lang="en-IE" smtClean="0"/>
              <a:t>10/01/2020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413-1991-47B8-821A-6F6AF9F521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250591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034-E46D-4A10-9FF9-C9A383B91975}" type="datetimeFigureOut">
              <a:rPr lang="en-IE" smtClean="0"/>
              <a:t>10/01/2020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413-1991-47B8-821A-6F6AF9F521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172376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034-E46D-4A10-9FF9-C9A383B91975}" type="datetimeFigureOut">
              <a:rPr lang="en-IE" smtClean="0"/>
              <a:t>10/01/2020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413-1991-47B8-821A-6F6AF9F521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50183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034-E46D-4A10-9FF9-C9A383B91975}" type="datetimeFigureOut">
              <a:rPr lang="en-IE" smtClean="0"/>
              <a:t>10/01/2020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413-1991-47B8-821A-6F6AF9F521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069720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034-E46D-4A10-9FF9-C9A383B91975}" type="datetimeFigureOut">
              <a:rPr lang="en-IE" smtClean="0"/>
              <a:t>10/01/2020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413-1991-47B8-821A-6F6AF9F521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2674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034-E46D-4A10-9FF9-C9A383B91975}" type="datetimeFigureOut">
              <a:rPr lang="en-IE" smtClean="0"/>
              <a:t>10/01/2020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413-1991-47B8-821A-6F6AF9F521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012333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034-E46D-4A10-9FF9-C9A383B91975}" type="datetimeFigureOut">
              <a:rPr lang="en-IE" smtClean="0"/>
              <a:t>10/01/2020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413-1991-47B8-821A-6F6AF9F521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054468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034-E46D-4A10-9FF9-C9A383B91975}" type="datetimeFigureOut">
              <a:rPr lang="en-IE" smtClean="0"/>
              <a:t>10/01/2020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413-1991-47B8-821A-6F6AF9F521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947954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8034-E46D-4A10-9FF9-C9A383B91975}" type="datetimeFigureOut">
              <a:rPr lang="en-IE" smtClean="0"/>
              <a:t>10/01/2020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1413-1991-47B8-821A-6F6AF9F521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2663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58034-E46D-4A10-9FF9-C9A383B91975}" type="datetimeFigureOut">
              <a:rPr lang="en-IE" smtClean="0"/>
              <a:t>10/01/2020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01413-1991-47B8-821A-6F6AF9F521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401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s://depositphoto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0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1905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History of</a:t>
            </a:r>
            <a:endParaRPr lang="en-IE" sz="6000" b="1" dirty="0">
              <a:ln w="1905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3861048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>
                <a:ln w="28575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Roman Numerals</a:t>
            </a:r>
            <a:endParaRPr lang="en-IE" sz="8000" b="1" dirty="0">
              <a:ln w="28575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88" y="991390"/>
            <a:ext cx="3011016" cy="30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07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1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Uses of Roman Numerals</a:t>
            </a:r>
            <a:endParaRPr lang="en-IE" sz="4000" b="1" dirty="0">
              <a:ln w="1270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551723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 smtClean="0">
                <a:ea typeface="HelloBasic" panose="02000603000000000000" pitchFamily="2" charset="0"/>
              </a:rPr>
              <a:t>Some analogue wrist watches use Roman Numerals for their figures.</a:t>
            </a:r>
            <a:endParaRPr lang="en-IE" sz="2400" b="1" dirty="0">
              <a:ea typeface="HelloBasic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47" y="728350"/>
            <a:ext cx="2970298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39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1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Uses of Roman Numerals</a:t>
            </a:r>
            <a:endParaRPr lang="en-IE" sz="4000" b="1" dirty="0">
              <a:ln w="1270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551723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 smtClean="0">
                <a:ea typeface="HelloBasic" panose="02000603000000000000" pitchFamily="2" charset="0"/>
              </a:rPr>
              <a:t>Clocks on many public buildings use Roman Numerals for their figures.</a:t>
            </a:r>
            <a:endParaRPr lang="en-IE" sz="2400" b="1" dirty="0">
              <a:ea typeface="HelloBasic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84" y="1196752"/>
            <a:ext cx="5436024" cy="36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79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1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Uses of Roman Numerals</a:t>
            </a:r>
            <a:endParaRPr lang="en-IE" sz="4000" b="1" dirty="0">
              <a:ln w="1270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551723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 smtClean="0">
                <a:ea typeface="HelloBasic" panose="02000603000000000000" pitchFamily="2" charset="0"/>
              </a:rPr>
              <a:t>Roman Numerals are sometimes used as part of a sundial. </a:t>
            </a:r>
            <a:endParaRPr lang="en-IE" sz="2400" b="1" dirty="0">
              <a:ea typeface="HelloBasic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10" y="1412776"/>
            <a:ext cx="5634372" cy="37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54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1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Uses of Roman Numerals</a:t>
            </a:r>
            <a:endParaRPr lang="en-IE" sz="4000" b="1" dirty="0">
              <a:ln w="1270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551723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 smtClean="0">
                <a:ea typeface="HelloBasic" panose="02000603000000000000" pitchFamily="2" charset="0"/>
              </a:rPr>
              <a:t>Roman Numerals are sometimes used to number volumes of books.</a:t>
            </a:r>
            <a:endParaRPr lang="en-IE" sz="2400" b="1" dirty="0">
              <a:ea typeface="HelloBasic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544616" cy="36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60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1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Uses of Roman Numerals</a:t>
            </a:r>
            <a:endParaRPr lang="en-IE" sz="4000" b="1" dirty="0">
              <a:ln w="1270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551723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 smtClean="0">
                <a:ea typeface="HelloBasic" panose="02000603000000000000" pitchFamily="2" charset="0"/>
              </a:rPr>
              <a:t>Roman Numerals are sometimes used for inscriptions on stones.</a:t>
            </a:r>
            <a:endParaRPr lang="en-IE" sz="2400" b="1" dirty="0">
              <a:ea typeface="HelloBasic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68" y="1057739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8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1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Uses of Roman Numerals</a:t>
            </a:r>
            <a:endParaRPr lang="en-IE" sz="4000" b="1" dirty="0">
              <a:ln w="1270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551723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 smtClean="0">
                <a:ea typeface="HelloBasic" panose="02000603000000000000" pitchFamily="2" charset="0"/>
              </a:rPr>
              <a:t>Roman Numerals are sometimes used on presentation medals.</a:t>
            </a:r>
            <a:endParaRPr lang="en-IE" sz="2400" b="1" dirty="0">
              <a:ea typeface="HelloBasic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16" y="1052736"/>
            <a:ext cx="5246360" cy="397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02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1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Uses of Roman Numerals</a:t>
            </a:r>
            <a:endParaRPr lang="en-IE" sz="4000" b="1" dirty="0">
              <a:ln w="1270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551723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 smtClean="0">
                <a:ea typeface="HelloBasic" panose="02000603000000000000" pitchFamily="2" charset="0"/>
              </a:rPr>
              <a:t>Sometimes, years are written using Roman Numerals.</a:t>
            </a:r>
            <a:endParaRPr lang="en-IE" sz="2400" b="1" dirty="0">
              <a:ea typeface="HelloBasic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642039" cy="28210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8998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1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Uses of Roman Numerals</a:t>
            </a:r>
            <a:endParaRPr lang="en-IE" sz="4000" b="1" dirty="0">
              <a:ln w="1270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4959" y="1700808"/>
            <a:ext cx="5832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 smtClean="0">
                <a:ea typeface="HelloBasic" panose="02000603000000000000" pitchFamily="2" charset="0"/>
              </a:rPr>
              <a:t>Other uses for Roman Numerals in modern times include: names of monarchs, popes, ships and sporting events like the Olympics; they appear in movie credits and titles; they sometimes appear on building cornerstones; they are used in astronomy to designate moons; they are used in chemistry to denote groups of the Periodic Table; they are used in notation symbols for Music Theory.</a:t>
            </a:r>
            <a:endParaRPr lang="en-IE" sz="2400" b="1" dirty="0">
              <a:ea typeface="HelloBasic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43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9123" y="332656"/>
            <a:ext cx="374441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ea typeface="HelloBasic" panose="02000603000000000000" pitchFamily="2" charset="0"/>
              </a:rPr>
              <a:t>Resources used in this file from:</a:t>
            </a:r>
            <a:endParaRPr lang="en-IE" b="1" dirty="0">
              <a:ea typeface="HelloBasic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8827" y="1340768"/>
            <a:ext cx="2408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hlinkClick r:id="rId4"/>
              </a:rPr>
              <a:t>https://depositphotos.com/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65" y="1311086"/>
            <a:ext cx="1835696" cy="3671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67569" y="3212976"/>
            <a:ext cx="271093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IE" b="1" dirty="0" smtClean="0"/>
              <a:t>Information sourced from: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1637" y="4005064"/>
            <a:ext cx="5680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/>
              <a:t>https://</a:t>
            </a:r>
            <a:r>
              <a:rPr lang="en-IE" sz="1400" dirty="0" smtClean="0"/>
              <a:t>www.livescience.com/32052-roman-numerals.html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err="1"/>
              <a:t>D'Ambrosio</a:t>
            </a:r>
            <a:r>
              <a:rPr lang="en-IE" sz="1400" dirty="0"/>
              <a:t>, BS 2020, 'Roman numerals' ,</a:t>
            </a:r>
            <a:r>
              <a:rPr lang="en-IE" sz="1400" i="1" dirty="0"/>
              <a:t> World Book Student</a:t>
            </a:r>
            <a:r>
              <a:rPr lang="en-IE" sz="1400" dirty="0"/>
              <a:t>, World Book, Chicago, viewed 9 January 2020,&lt;https://www.worldbookonline.com/student-new/#/article/home/ar474040</a:t>
            </a:r>
            <a:r>
              <a:rPr lang="en-IE" sz="1400" dirty="0" smtClean="0"/>
              <a:t>&gt;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013958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1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History of Roman Numerals</a:t>
            </a:r>
            <a:endParaRPr lang="en-IE" sz="4000" b="1" dirty="0">
              <a:ln w="1270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0742" y="1449070"/>
            <a:ext cx="35749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800" b="1" dirty="0" smtClean="0">
                <a:ea typeface="HelloBasic" panose="02000603000000000000" pitchFamily="2" charset="0"/>
              </a:rPr>
              <a:t>Roman Numerals originated in ancient Rome. They are a set of symbols that represent numbers as we know them today. It is believed that their usage began sometime between 900 and 800 BC. </a:t>
            </a:r>
            <a:endParaRPr lang="en-IE" sz="2800" b="1" dirty="0">
              <a:ea typeface="HelloBasic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31" y="1214512"/>
            <a:ext cx="211850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39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1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History of Roman Numerals</a:t>
            </a:r>
            <a:endParaRPr lang="en-IE" sz="4000" b="1" dirty="0">
              <a:ln w="1270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5087" y="1504769"/>
            <a:ext cx="35749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700" b="1" dirty="0" smtClean="0">
                <a:ea typeface="HelloBasic" panose="02000603000000000000" pitchFamily="2" charset="0"/>
              </a:rPr>
              <a:t>Roman Numerals were developed out of a need to find a common method of counting. Basic ways of counting using just hands and fingers were only useful up to 10, so another way of counting was needed.</a:t>
            </a:r>
            <a:endParaRPr lang="en-IE" sz="2700" b="1" dirty="0">
              <a:ea typeface="HelloBasic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1990"/>
            <a:ext cx="211850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69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1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History of Roman Numerals</a:t>
            </a:r>
            <a:endParaRPr lang="en-IE" sz="4000" b="1" dirty="0">
              <a:ln w="1270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0742" y="1449070"/>
            <a:ext cx="35749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800" b="1" dirty="0" smtClean="0">
                <a:ea typeface="HelloBasic" panose="02000603000000000000" pitchFamily="2" charset="0"/>
              </a:rPr>
              <a:t>The new Roman Numerals were loosely based on using a person’s hand. The I was similar to one finger; the V represented five fingers; the X represented two hands.</a:t>
            </a:r>
            <a:endParaRPr lang="en-IE" sz="2800" b="1" dirty="0">
              <a:ea typeface="HelloBasic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31" y="1214512"/>
            <a:ext cx="211850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37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1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History of Roman Numerals</a:t>
            </a:r>
            <a:endParaRPr lang="en-IE" sz="4000" b="1" dirty="0">
              <a:ln w="1270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5087" y="1504769"/>
            <a:ext cx="35749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700" b="1" dirty="0" smtClean="0">
                <a:ea typeface="HelloBasic" panose="02000603000000000000" pitchFamily="2" charset="0"/>
              </a:rPr>
              <a:t>The early system of Roman Numerals was slightly different than that used today. For example 4 was represented by IIII and 9 was represented by VIIII. Over time, the system was developed more.</a:t>
            </a:r>
            <a:endParaRPr lang="en-IE" sz="2700" b="1" dirty="0">
              <a:ea typeface="HelloBasic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1990"/>
            <a:ext cx="211850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40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1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History of Roman Numerals</a:t>
            </a:r>
            <a:endParaRPr lang="en-IE" sz="4000" b="1" dirty="0">
              <a:ln w="1270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0742" y="1449070"/>
            <a:ext cx="35749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800" b="1" dirty="0" smtClean="0">
                <a:ea typeface="HelloBasic" panose="02000603000000000000" pitchFamily="2" charset="0"/>
              </a:rPr>
              <a:t>Roman Numerals were used up to the 1500s throughout Europe. People found it easy to add and subtract using Roman Numerals but found that other calculations were more difficult. </a:t>
            </a:r>
            <a:endParaRPr lang="en-IE" sz="2800" b="1" dirty="0">
              <a:ea typeface="HelloBasic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31" y="1214512"/>
            <a:ext cx="211850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1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1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History of Roman Numerals</a:t>
            </a:r>
            <a:endParaRPr lang="en-IE" sz="4000" b="1" dirty="0">
              <a:ln w="1270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5087" y="1504769"/>
            <a:ext cx="35749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800" b="1" dirty="0" smtClean="0">
                <a:ea typeface="HelloBasic" panose="02000603000000000000" pitchFamily="2" charset="0"/>
              </a:rPr>
              <a:t>Eventually, towards the end of the 1500s, it became more common to use Arabic numbers for most calculations. However, Roman Numerals are still used today in various ways.</a:t>
            </a:r>
            <a:endParaRPr lang="en-IE" sz="2800" b="1" dirty="0">
              <a:ea typeface="HelloBasic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1990"/>
            <a:ext cx="211850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6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0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1905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Uses of</a:t>
            </a:r>
            <a:endParaRPr lang="en-IE" sz="6000" b="1" dirty="0">
              <a:ln w="1905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3861048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>
                <a:ln w="28575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Roman Numerals</a:t>
            </a:r>
            <a:endParaRPr lang="en-IE" sz="8000" b="1" dirty="0">
              <a:ln w="28575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88" y="991390"/>
            <a:ext cx="3011016" cy="30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79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1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  <a:latin typeface="+mj-lt"/>
                <a:ea typeface="HelloBigSky" panose="02000603000000000000" pitchFamily="2" charset="0"/>
              </a:rPr>
              <a:t>Uses of Roman Numerals</a:t>
            </a:r>
            <a:endParaRPr lang="en-IE" sz="4000" b="1" dirty="0">
              <a:ln w="12700">
                <a:solidFill>
                  <a:schemeClr val="bg2">
                    <a:lumMod val="75000"/>
                  </a:schemeClr>
                </a:solidFill>
              </a:ln>
              <a:latin typeface="+mj-lt"/>
              <a:ea typeface="HelloBigSk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351" y="655320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2020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553200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551723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 smtClean="0">
                <a:ea typeface="HelloBasic" panose="02000603000000000000" pitchFamily="2" charset="0"/>
              </a:rPr>
              <a:t>Lots of clocks use Roman numerals for their figures on the clock face.</a:t>
            </a:r>
            <a:endParaRPr lang="en-IE" sz="2400" b="1" dirty="0">
              <a:ea typeface="HelloBasic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25352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6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553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26</cp:revision>
  <dcterms:created xsi:type="dcterms:W3CDTF">2019-09-23T19:21:39Z</dcterms:created>
  <dcterms:modified xsi:type="dcterms:W3CDTF">2020-01-10T19:28:39Z</dcterms:modified>
</cp:coreProperties>
</file>