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0" r:id="rId13"/>
    <p:sldId id="269" r:id="rId14"/>
    <p:sldId id="270" r:id="rId15"/>
    <p:sldId id="271" r:id="rId16"/>
    <p:sldId id="27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96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94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38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88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752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2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80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67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99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06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55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ED7D-2666-4470-A853-E694B1958A2F}" type="datetimeFigureOut">
              <a:rPr lang="en-IE" smtClean="0"/>
              <a:t>27/01/2020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BBC7-515F-433A-9D37-735E89374E3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050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depositphotos.com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Seomra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07096"/>
            <a:ext cx="6588224" cy="3294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8219" y="90872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19050">
                  <a:solidFill>
                    <a:schemeClr val="bg1">
                      <a:lumMod val="50000"/>
                    </a:schemeClr>
                  </a:solidFill>
                </a:ln>
                <a:latin typeface="+mj-lt"/>
              </a:rPr>
              <a:t>General Elections</a:t>
            </a:r>
            <a:endParaRPr lang="en-IE" sz="6000" b="1" dirty="0">
              <a:ln w="19050">
                <a:solidFill>
                  <a:schemeClr val="bg1">
                    <a:lumMod val="50000"/>
                  </a:schemeClr>
                </a:solidFill>
              </a:ln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219" y="494116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dirty="0" smtClean="0">
                <a:ln w="19050">
                  <a:solidFill>
                    <a:schemeClr val="bg1">
                      <a:lumMod val="50000"/>
                    </a:schemeClr>
                  </a:solidFill>
                </a:ln>
                <a:latin typeface="+mj-lt"/>
              </a:rPr>
              <a:t>In Ireland</a:t>
            </a:r>
            <a:endParaRPr lang="en-IE" sz="6000" b="1" dirty="0">
              <a:ln w="19050">
                <a:solidFill>
                  <a:schemeClr val="bg1">
                    <a:lumMod val="50000"/>
                  </a:schemeClr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74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Polling Station is usually in a local school or hall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When you arrive at the Polling Station, you give the </a:t>
            </a:r>
            <a:r>
              <a:rPr lang="en-GB" sz="2800" b="1" dirty="0" smtClean="0"/>
              <a:t>Polling Clerk </a:t>
            </a:r>
            <a:r>
              <a:rPr lang="en-GB" sz="2800" dirty="0" smtClean="0"/>
              <a:t>your Polling 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Polling Clerk will give you a </a:t>
            </a:r>
            <a:r>
              <a:rPr lang="en-GB" sz="2800" b="1" dirty="0" smtClean="0"/>
              <a:t>Ballot Paper</a:t>
            </a:r>
            <a:r>
              <a:rPr lang="en-GB" sz="2800" dirty="0" smtClean="0"/>
              <a:t> – this has the names of all the Candidates standing for election in your constituency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How to Vote in an Election?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36278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You take your Ballot Paper to a </a:t>
            </a:r>
            <a:r>
              <a:rPr lang="en-GB" sz="2800" b="1" dirty="0" smtClean="0"/>
              <a:t>Polling Booth</a:t>
            </a:r>
            <a:r>
              <a:rPr lang="en-GB" sz="2800" dirty="0" smtClean="0"/>
              <a:t>, where you can vote by </a:t>
            </a:r>
            <a:r>
              <a:rPr lang="en-GB" sz="2800" b="1" dirty="0" smtClean="0"/>
              <a:t>Secret Ballot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You number the Ballot Paper in order of your preference, giving your favourite No. 1, your second favourite No. 2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You can choose to mark as many boxes as you wish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You then place your Ballot Paper in the locked </a:t>
            </a:r>
            <a:r>
              <a:rPr lang="en-GB" sz="2800" b="1" dirty="0" smtClean="0"/>
              <a:t>Ballot Box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How to Vote in an Election?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14206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The counting of votes </a:t>
            </a:r>
            <a:r>
              <a:rPr lang="en-IE" sz="2800" dirty="0" smtClean="0"/>
              <a:t>commences at </a:t>
            </a:r>
            <a:r>
              <a:rPr lang="en-IE" sz="2800" dirty="0"/>
              <a:t>9am on the day after the 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The </a:t>
            </a:r>
            <a:r>
              <a:rPr lang="en-IE" sz="2800" b="1" dirty="0" smtClean="0"/>
              <a:t>Quota</a:t>
            </a:r>
            <a:r>
              <a:rPr lang="en-IE" sz="2800" dirty="0" smtClean="0"/>
              <a:t> </a:t>
            </a:r>
            <a:r>
              <a:rPr lang="en-IE" sz="2800" dirty="0"/>
              <a:t>(the number of votes necessary for election) is calculated by the </a:t>
            </a:r>
            <a:r>
              <a:rPr lang="en-IE" sz="2800" b="1" dirty="0" smtClean="0"/>
              <a:t>Presiding Officer</a:t>
            </a:r>
            <a:r>
              <a:rPr lang="en-IE" sz="2800" dirty="0" smtClean="0"/>
              <a:t> </a:t>
            </a:r>
            <a:r>
              <a:rPr lang="en-IE" sz="2800" dirty="0"/>
              <a:t>in each constituency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 smtClean="0"/>
              <a:t>The quota is calculated by dividing the number of valid votes by the number of seats + 1 and then add 1</a:t>
            </a:r>
            <a:endParaRPr lang="en-I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Counting of Votes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14000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705678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700" dirty="0" smtClean="0"/>
              <a:t>If a candidate exceeds the quota, the Presiding Officer announces publicly that they have been elected as a TD for the constituency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TDs are </a:t>
            </a:r>
            <a:r>
              <a:rPr lang="en-GB" sz="2700" dirty="0" smtClean="0"/>
              <a:t>currently paid €96,189 per year and </a:t>
            </a:r>
            <a:r>
              <a:rPr lang="en-GB" sz="2700" dirty="0"/>
              <a:t>they attend meetings of </a:t>
            </a:r>
            <a:r>
              <a:rPr lang="en-GB" sz="2700" dirty="0" err="1"/>
              <a:t>Dáil</a:t>
            </a:r>
            <a:r>
              <a:rPr lang="en-GB" sz="2700" dirty="0"/>
              <a:t> </a:t>
            </a:r>
            <a:r>
              <a:rPr lang="en-GB" sz="2700" dirty="0" err="1"/>
              <a:t>Éireann</a:t>
            </a:r>
            <a:r>
              <a:rPr lang="en-GB" sz="2700" dirty="0"/>
              <a:t> that are held on about 90 days of the </a:t>
            </a:r>
            <a:r>
              <a:rPr lang="en-GB" sz="2700" dirty="0" smtClean="0"/>
              <a:t>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They discuss the problems of the country and pass laws to try to solve these problems</a:t>
            </a:r>
            <a:r>
              <a:rPr lang="en-GB" sz="2700" dirty="0" smtClean="0"/>
              <a:t>. </a:t>
            </a:r>
            <a:endParaRPr lang="en-IE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Electing of TDs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6098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972348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When all TDs have been elected, they gather in </a:t>
            </a:r>
            <a:r>
              <a:rPr lang="en-IE" sz="3200" dirty="0" err="1" smtClean="0"/>
              <a:t>Dáil</a:t>
            </a:r>
            <a:r>
              <a:rPr lang="en-IE" sz="3200" dirty="0" smtClean="0"/>
              <a:t> </a:t>
            </a:r>
            <a:r>
              <a:rPr lang="en-IE" sz="3200" dirty="0" err="1" smtClean="0"/>
              <a:t>Éireann</a:t>
            </a:r>
            <a:endParaRPr lang="en-I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The political party with the most TDs will try to form a </a:t>
            </a:r>
            <a:r>
              <a:rPr lang="en-IE" sz="3200" b="1" dirty="0" smtClean="0"/>
              <a:t>Government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If they do not have enough TDs, they will try to join with another party or parties to form a </a:t>
            </a:r>
            <a:r>
              <a:rPr lang="en-IE" sz="3200" b="1" dirty="0" smtClean="0"/>
              <a:t>Coalition Government</a:t>
            </a:r>
            <a:endParaRPr lang="en-I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After the Election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35187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972348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The leader of the government becomes the new </a:t>
            </a:r>
            <a:r>
              <a:rPr lang="en-IE" sz="3200" b="1" dirty="0" smtClean="0"/>
              <a:t>Taoiseach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S/he will appoint the </a:t>
            </a:r>
            <a:r>
              <a:rPr lang="en-IE" sz="3200" b="1" dirty="0" smtClean="0"/>
              <a:t>Tánaiste</a:t>
            </a:r>
            <a:r>
              <a:rPr lang="en-IE" sz="3200" dirty="0" smtClean="0"/>
              <a:t> who is the deputy leader of the government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The Taoiseach will also appoint between seven and fifteen </a:t>
            </a:r>
            <a:r>
              <a:rPr lang="en-IE" sz="3200" b="1" dirty="0" smtClean="0"/>
              <a:t>Ministers</a:t>
            </a:r>
            <a:r>
              <a:rPr lang="en-IE" sz="3200" dirty="0" smtClean="0"/>
              <a:t> who will be responsible for different areas </a:t>
            </a:r>
            <a:r>
              <a:rPr lang="en-IE" sz="3200" dirty="0" err="1" smtClean="0"/>
              <a:t>eg</a:t>
            </a:r>
            <a:r>
              <a:rPr lang="en-IE" sz="3200" dirty="0" smtClean="0"/>
              <a:t>. Education, Health etc.</a:t>
            </a:r>
            <a:endParaRPr lang="en-I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After the Election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19351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972348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The new government will try to pass laws to enact policies that they promised during the election campaign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The new government will attempt to stay in power for the next five years</a:t>
            </a:r>
            <a:endParaRPr lang="en-I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After the Election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41093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96752" y="1246236"/>
            <a:ext cx="485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ln w="28575">
                  <a:noFill/>
                </a:ln>
                <a:latin typeface="Sassoon" panose="02000503040000090004" pitchFamily="2" charset="0"/>
                <a:ea typeface="HelloChunky" panose="02000603000000000000" pitchFamily="2" charset="0"/>
                <a:cs typeface="Gisha" panose="020B0502040204020203" pitchFamily="34" charset="-79"/>
              </a:rPr>
              <a:t>Resources used in this file:</a:t>
            </a:r>
            <a:endParaRPr lang="en-IE" sz="2000" b="1" dirty="0">
              <a:ln w="28575">
                <a:noFill/>
              </a:ln>
              <a:latin typeface="Sassoon" panose="02000503040000090004" pitchFamily="2" charset="0"/>
              <a:ea typeface="HelloChunky" panose="02000603000000000000" pitchFamily="2" charset="0"/>
              <a:cs typeface="Gisha" panose="020B0502040204020203" pitchFamily="34" charset="-79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563789" y="2234074"/>
            <a:ext cx="2948940" cy="30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IE" sz="1400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  <a:hlinkClick r:id="rId5"/>
              </a:rPr>
              <a:t>https://depositphotos.com/</a:t>
            </a:r>
            <a:r>
              <a:rPr lang="en-IE" sz="14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en-IE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1835150" cy="3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Seomra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203123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A </a:t>
            </a:r>
            <a:r>
              <a:rPr lang="en-IE" sz="3200" b="1" dirty="0" smtClean="0"/>
              <a:t>General Election </a:t>
            </a:r>
            <a:r>
              <a:rPr lang="en-IE" sz="3200" dirty="0" smtClean="0"/>
              <a:t>is when people living in a country vote on who they want to represent them in the national parliament.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The national parliament in Ireland is called </a:t>
            </a:r>
            <a:r>
              <a:rPr lang="en-IE" sz="3200" b="1" dirty="0" err="1" smtClean="0"/>
              <a:t>Dáil</a:t>
            </a:r>
            <a:r>
              <a:rPr lang="en-IE" sz="3200" b="1" dirty="0" smtClean="0"/>
              <a:t> </a:t>
            </a:r>
            <a:r>
              <a:rPr lang="en-IE" sz="3200" b="1" dirty="0" err="1" smtClean="0"/>
              <a:t>Éireann</a:t>
            </a:r>
            <a:endParaRPr lang="en-IE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264462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000" b="1" dirty="0" smtClean="0"/>
              <a:t>What is a General Election?</a:t>
            </a:r>
            <a:endParaRPr lang="en-IE" sz="5000" b="1" dirty="0"/>
          </a:p>
        </p:txBody>
      </p:sp>
    </p:spTree>
    <p:extLst>
      <p:ext uri="{BB962C8B-B14F-4D97-AF65-F5344CB8AC3E}">
        <p14:creationId xmlns:p14="http://schemas.microsoft.com/office/powerpoint/2010/main" val="1325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976557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A General Election is held at least every five years – this rule is laid out in the </a:t>
            </a:r>
            <a:r>
              <a:rPr lang="en-IE" sz="3200" b="1" dirty="0" smtClean="0"/>
              <a:t>Irish Constitution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Sometimes elections are held more often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In 1982, there were two general elections in the same year, February and November</a:t>
            </a:r>
            <a:endParaRPr lang="en-I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When is a General Election Held?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100927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160 TDs are elected by people in different areas around the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dirty="0" smtClean="0"/>
              <a:t>Each of these areas is called a </a:t>
            </a:r>
            <a:r>
              <a:rPr lang="en-IE" sz="3200" b="1" dirty="0" smtClean="0"/>
              <a:t>Constituency</a:t>
            </a:r>
            <a:r>
              <a:rPr lang="en-IE" sz="3200" dirty="0" smtClean="0"/>
              <a:t> and there are currently 39 of these throughout the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Constituencies can elect 3, 4 or 5 TDs, depending on the size of its population</a:t>
            </a:r>
            <a:endParaRPr lang="en-I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Voting for a </a:t>
            </a:r>
            <a:r>
              <a:rPr lang="en-IE" sz="4000" b="1" dirty="0" err="1" smtClean="0"/>
              <a:t>Teachta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Dála</a:t>
            </a:r>
            <a:r>
              <a:rPr lang="en-IE" sz="4000" b="1" dirty="0" smtClean="0"/>
              <a:t> (TD)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10576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 smtClean="0"/>
              <a:t>TDs are elected </a:t>
            </a:r>
            <a:r>
              <a:rPr lang="en-IE" sz="2800" dirty="0"/>
              <a:t>by the direct vote of the </a:t>
            </a:r>
            <a:r>
              <a:rPr lang="en-IE" sz="2800" dirty="0" smtClean="0"/>
              <a:t>people</a:t>
            </a:r>
            <a:endParaRPr lang="en-I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Voting is by secret ballot on the </a:t>
            </a:r>
            <a:r>
              <a:rPr lang="en-IE" sz="2800" b="1" dirty="0" smtClean="0"/>
              <a:t>Single Transferable Vote</a:t>
            </a:r>
            <a:r>
              <a:rPr lang="en-IE" sz="2800" dirty="0" smtClean="0"/>
              <a:t> </a:t>
            </a:r>
            <a:r>
              <a:rPr lang="en-IE" sz="2800" dirty="0"/>
              <a:t>system – this means voters indicate their preference by indicating 1, 2, 3 on the ballot </a:t>
            </a:r>
            <a:r>
              <a:rPr lang="en-IE" sz="2800" dirty="0" smtClean="0"/>
              <a:t>paper</a:t>
            </a:r>
            <a:endParaRPr lang="en-I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/>
              <a:t>The names of the candidates appear in alphabetical order on the </a:t>
            </a:r>
            <a:r>
              <a:rPr lang="en-IE" sz="2800" b="1" dirty="0" smtClean="0"/>
              <a:t>Ballot Paper </a:t>
            </a:r>
            <a:r>
              <a:rPr lang="en-IE" sz="2800" dirty="0" smtClean="0"/>
              <a:t>along with the name of their political party</a:t>
            </a:r>
            <a:endParaRPr lang="en-I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Voting in a General Election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20688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203123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Every citizen of Ireland over 21 years of age who is not disqualified by the Constitution or by law is eligible </a:t>
            </a:r>
            <a:r>
              <a:rPr lang="en-GB" sz="2800" dirty="0" smtClean="0"/>
              <a:t>to stand for election </a:t>
            </a:r>
            <a:r>
              <a:rPr lang="en-GB" sz="2800" dirty="0" smtClean="0"/>
              <a:t>to </a:t>
            </a:r>
            <a:r>
              <a:rPr lang="en-GB" sz="2800" dirty="0" err="1" smtClean="0"/>
              <a:t>Dáil</a:t>
            </a:r>
            <a:r>
              <a:rPr lang="en-GB" sz="2800" dirty="0" smtClean="0"/>
              <a:t> </a:t>
            </a:r>
            <a:r>
              <a:rPr lang="en-GB" sz="2800" dirty="0" err="1" smtClean="0"/>
              <a:t>Éireann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Usually candidates seek a </a:t>
            </a:r>
            <a:r>
              <a:rPr lang="en-GB" sz="2800" b="1" dirty="0" smtClean="0"/>
              <a:t>nomination</a:t>
            </a:r>
            <a:r>
              <a:rPr lang="en-GB" sz="2800" dirty="0" smtClean="0"/>
              <a:t> from a </a:t>
            </a:r>
            <a:r>
              <a:rPr lang="en-GB" sz="2800" b="1" dirty="0" smtClean="0"/>
              <a:t>Political </a:t>
            </a:r>
            <a:r>
              <a:rPr lang="en-GB" sz="2800" b="1" dirty="0"/>
              <a:t>P</a:t>
            </a:r>
            <a:r>
              <a:rPr lang="en-GB" sz="2800" b="1" dirty="0" smtClean="0"/>
              <a:t>arty </a:t>
            </a:r>
            <a:r>
              <a:rPr lang="en-GB" sz="2800" dirty="0" smtClean="0"/>
              <a:t>to stand for 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Those not belonging to a political party can stand for election as an </a:t>
            </a:r>
            <a:r>
              <a:rPr lang="en-GB" sz="2800" b="1" dirty="0" smtClean="0"/>
              <a:t>Independent </a:t>
            </a:r>
            <a:endParaRPr lang="en-I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Who Can Stand for Election?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14261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Every citizen over 18 years of age is eligible to vote for TDs in a General </a:t>
            </a:r>
            <a:r>
              <a:rPr lang="en-GB" sz="3200" dirty="0" smtClean="0"/>
              <a:t>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If you wish to exercise your vote, you have to make sure that your name is on the </a:t>
            </a:r>
            <a:r>
              <a:rPr lang="en-GB" sz="3200" b="1" dirty="0" smtClean="0"/>
              <a:t>Electoral Register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The register comes into force on February 15th each year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Who Can Vote?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19222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If you are over 18 years of age, it is your democratic right to vote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If you don’t vote, then you don’t have a say in what TDs are elected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Consequently, you don’t have a say in how the country is run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Why Should You Vote?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3457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304"/>
            <a:ext cx="1835696" cy="1835696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116584" y="6462488"/>
            <a:ext cx="3102645" cy="3048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2020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453336"/>
            <a:ext cx="1219200" cy="304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67906" y="908720"/>
            <a:ext cx="2864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/>
              <a:t>General Elections in Ireland</a:t>
            </a:r>
            <a:endParaRPr lang="en-IE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If you are on the Electoral Register, a </a:t>
            </a:r>
            <a:r>
              <a:rPr lang="en-GB" sz="2800" b="1" dirty="0" smtClean="0"/>
              <a:t>Polling Card </a:t>
            </a:r>
            <a:r>
              <a:rPr lang="en-GB" sz="2800" dirty="0" smtClean="0"/>
              <a:t>will be posted to your home prior to the 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Polling Card tells you the date of the election, where your </a:t>
            </a:r>
            <a:r>
              <a:rPr lang="en-GB" sz="2800" b="1" dirty="0" smtClean="0"/>
              <a:t>Polling Station </a:t>
            </a:r>
            <a:r>
              <a:rPr lang="en-GB" sz="2800" dirty="0" smtClean="0"/>
              <a:t>is and at what time it is 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You bring the Polling Card, as well as ID, with you to the Polling Station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446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/>
              <a:t>How to Vote in an Election?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36106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988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15</cp:revision>
  <dcterms:created xsi:type="dcterms:W3CDTF">2020-01-26T20:16:37Z</dcterms:created>
  <dcterms:modified xsi:type="dcterms:W3CDTF">2020-01-27T19:58:17Z</dcterms:modified>
</cp:coreProperties>
</file>