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4"/>
  </p:notesMasterIdLst>
  <p:sldIdLst>
    <p:sldId id="257" r:id="rId3"/>
    <p:sldId id="256" r:id="rId4"/>
    <p:sldId id="266" r:id="rId5"/>
    <p:sldId id="259" r:id="rId6"/>
    <p:sldId id="260" r:id="rId7"/>
    <p:sldId id="261" r:id="rId8"/>
    <p:sldId id="262" r:id="rId9"/>
    <p:sldId id="263" r:id="rId10"/>
    <p:sldId id="264" r:id="rId11"/>
    <p:sldId id="265" r:id="rId12"/>
    <p:sldId id="258" r:id="rId13"/>
  </p:sldIdLst>
  <p:sldSz cx="9144000" cy="5143500" type="screen16x9"/>
  <p:notesSz cx="6858000" cy="9144000"/>
  <p:embeddedFontLst>
    <p:embeddedFont>
      <p:font typeface="Georgia" panose="02040502050405020303" pitchFamily="18" charset="0"/>
      <p:regular r:id="rId15"/>
      <p:bold r:id="rId16"/>
      <p:italic r:id="rId17"/>
      <p:boldItalic r:id="rId18"/>
    </p:embeddedFont>
    <p:embeddedFont>
      <p:font typeface="Lato" panose="020B0604020202020204" charset="0"/>
      <p:regular r:id="rId19"/>
      <p:bold r:id="rId20"/>
      <p:italic r:id="rId21"/>
      <p:boldItalic r:id="rId22"/>
    </p:embeddedFont>
    <p:embeddedFont>
      <p:font typeface="Sassoon" panose="02000503040000090004" pitchFamily="2" charset="0"/>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5" autoAdjust="0"/>
  </p:normalViewPr>
  <p:slideViewPr>
    <p:cSldViewPr snapToGrid="0">
      <p:cViewPr>
        <p:scale>
          <a:sx n="120" d="100"/>
          <a:sy n="120" d="100"/>
        </p:scale>
        <p:origin x="-534" y="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424083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lympiawa.gov/community/homelessness.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dependent.co.uk/news/people/17-rich-and-famous-people-who-were-once-homeless-a7350941.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lympiawa.gov/community/homelessness.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RGhrYmUjU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nDgIVseTku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witter.com/_homes4hearts/status/98155593440000000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gopetition.com/contact/author/7899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riveplayer.com/#fileIds=1GT1x4iuf_hQByYx5l3f9jGdqXNpWJuDn&amp;userId={userI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journal.ie/book-sellers-ireland-3195886-Jan201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092a5815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092a5815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Sometimes we have holidays or “international days” to celebrate something. Other times, such as with </a:t>
            </a:r>
            <a:r>
              <a:rPr lang="en" dirty="0" smtClean="0"/>
              <a:t>World Homeless </a:t>
            </a:r>
            <a:r>
              <a:rPr lang="en" dirty="0"/>
              <a:t>Day, we have put aside this day to educate and raise awareness about important and urgent issues affecting our societies! Notice that it is </a:t>
            </a:r>
            <a:r>
              <a:rPr lang="en" dirty="0" smtClean="0"/>
              <a:t>“world,” </a:t>
            </a:r>
            <a:r>
              <a:rPr lang="en" dirty="0"/>
              <a:t>because homelessness affects all countries/societies in the world!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7825e25ec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7825e25ec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Explain the activity, and then discuss what was included. Did they include a toilet/sink/clearning materials/hygiene materials? Did they leave enough space for multiple people? Did they remember a roof? A floor? Somewhere to sleep? A lock on the door? Etc.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7825e25ec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7825e25ec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Picture source: </a:t>
            </a:r>
            <a:r>
              <a:rPr lang="en" u="sng" dirty="0">
                <a:solidFill>
                  <a:schemeClr val="hlink"/>
                </a:solidFill>
                <a:hlinkClick r:id="rId3"/>
              </a:rPr>
              <a:t>http://olympiawa.gov/community/homelessness.aspx</a:t>
            </a:r>
            <a:r>
              <a:rPr lang="en" dirty="0"/>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092a5815c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092a5815c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000"/>
              </a:lnSpc>
              <a:spcBef>
                <a:spcPts val="0"/>
              </a:spcBef>
              <a:spcAft>
                <a:spcPts val="0"/>
              </a:spcAft>
              <a:buClr>
                <a:schemeClr val="dk1"/>
              </a:buClr>
              <a:buSzPts val="1100"/>
              <a:buFont typeface="Arial"/>
              <a:buNone/>
            </a:pPr>
            <a:r>
              <a:rPr lang="en" sz="1400" dirty="0">
                <a:solidFill>
                  <a:schemeClr val="dk1"/>
                </a:solidFill>
              </a:rPr>
              <a:t>Ask: show of hands - do you know who these people are?Can you tell me what they all have in common? They’re very famous artists… some actors, some singers… that’s true. But also, all of them have experienced homelessness. Homelessness does not have a race or gender. Homelessness can look very different. </a:t>
            </a:r>
            <a:endParaRPr sz="1400" dirty="0">
              <a:solidFill>
                <a:schemeClr val="dk1"/>
              </a:solidFill>
            </a:endParaRPr>
          </a:p>
          <a:p>
            <a:pPr marL="0" lvl="0" indent="0" algn="l" rtl="0">
              <a:lnSpc>
                <a:spcPct val="107000"/>
              </a:lnSpc>
              <a:spcBef>
                <a:spcPts val="800"/>
              </a:spcBef>
              <a:spcAft>
                <a:spcPts val="0"/>
              </a:spcAft>
              <a:buClr>
                <a:schemeClr val="dk1"/>
              </a:buClr>
              <a:buSzPts val="1100"/>
              <a:buFont typeface="Arial"/>
              <a:buNone/>
            </a:pPr>
            <a:endParaRPr sz="1400" dirty="0">
              <a:solidFill>
                <a:schemeClr val="dk1"/>
              </a:solidFill>
            </a:endParaRPr>
          </a:p>
          <a:p>
            <a:pPr marL="0" lvl="0" indent="0" algn="l" rtl="0">
              <a:spcBef>
                <a:spcPts val="800"/>
              </a:spcBef>
              <a:spcAft>
                <a:spcPts val="0"/>
              </a:spcAft>
              <a:buClr>
                <a:schemeClr val="dk1"/>
              </a:buClr>
              <a:buSzPts val="1100"/>
              <a:buFont typeface="Arial"/>
              <a:buNone/>
            </a:pPr>
            <a:r>
              <a:rPr lang="en" dirty="0">
                <a:solidFill>
                  <a:schemeClr val="dk1"/>
                </a:solidFill>
              </a:rPr>
              <a:t>Source for 1. Jennifer Lopez, Chris Pratt, Charlie Chaplin </a:t>
            </a:r>
            <a:r>
              <a:rPr lang="en" u="sng" dirty="0">
                <a:solidFill>
                  <a:schemeClr val="accent5"/>
                </a:solidFill>
                <a:hlinkClick r:id="rId3"/>
              </a:rPr>
              <a:t>https://www.independent.co.uk/news/people/17-rich-and-famous-people-who-were-once-homeless-a7350941.html</a:t>
            </a:r>
            <a:endParaRPr sz="14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7825e25ec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7825e25ec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Anyone from celebrities, to someone you go to church with, to your friend and their family. It is possible that people in this room have been or are homeless. Us learning more about homelessness, can help solve homlessness and make sure that everyone understands that the right to safe and secure housing is something we all have.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Being homeless doesn’t mean you aren’t loved and it doesn’t have to mean that you don’t have friends or community.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Picture source: </a:t>
            </a:r>
            <a:r>
              <a:rPr lang="en" u="sng" dirty="0">
                <a:solidFill>
                  <a:schemeClr val="hlink"/>
                </a:solidFill>
                <a:hlinkClick r:id="rId3"/>
              </a:rPr>
              <a:t>http://olympiawa.gov/community/homelessness.aspx</a:t>
            </a:r>
            <a:r>
              <a:rPr lang="en" dirty="0"/>
              <a: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092a5815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092a5815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It’s really hard to say what homelessness is, because different cultures understand it differently. Also, because some homelessness is INVISIBLE - and you might not think of it as homelessness. Why do you think there’s homelessness that is “visible” and “invisible”?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Great. It is true that sometimes you may see people on the street who are asking for money, or maybe just there seeking shelter or a place to be. But there are also people whose houses are not safe. Or they sleep at houses that are not their own, that have too many people inside.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This is the definition of homelessness agreed upon by United Nations experts in 2019. *READ DEFINITION*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This might be hard to understand if you don’t know some other information. Do you know what are human rights???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Break down  -what is security of tenure?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What does safety look like???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How would you describe homelessness?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Human rights videos options: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hlink"/>
                </a:solidFill>
                <a:hlinkClick r:id="rId3"/>
              </a:rPr>
              <a:t>https://www.youtube.com/watch?v=pRGhrYmUjU4</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hlink"/>
                </a:solidFill>
                <a:hlinkClick r:id="rId4"/>
              </a:rPr>
              <a:t>https://www.youtube.com/watch?v=nDgIVseTkuE</a:t>
            </a: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16ff6300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16ff6300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Shelter beds photo credit: </a:t>
            </a:r>
            <a:r>
              <a:rPr lang="en" sz="1050" dirty="0">
                <a:solidFill>
                  <a:schemeClr val="dk1"/>
                </a:solidFill>
                <a:highlight>
                  <a:srgbClr val="FFFFFF"/>
                </a:highlight>
                <a:latin typeface="Georgia"/>
                <a:ea typeface="Georgia"/>
                <a:cs typeface="Georgia"/>
                <a:sym typeface="Georgia"/>
              </a:rPr>
              <a:t>SUSAN MURPHY, KPBS</a:t>
            </a:r>
            <a:endParaRPr sz="1050" dirty="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r>
              <a:rPr lang="en" sz="1050" dirty="0">
                <a:solidFill>
                  <a:schemeClr val="dk1"/>
                </a:solidFill>
                <a:highlight>
                  <a:srgbClr val="FFFFFF"/>
                </a:highlight>
                <a:latin typeface="Georgia"/>
                <a:ea typeface="Georgia"/>
                <a:cs typeface="Georgia"/>
                <a:sym typeface="Georgia"/>
              </a:rPr>
              <a:t>No a sleep over, photo credit: Homes 4 hearts, </a:t>
            </a:r>
            <a:r>
              <a:rPr lang="en" sz="1050" u="sng" dirty="0">
                <a:solidFill>
                  <a:schemeClr val="hlink"/>
                </a:solidFill>
                <a:highlight>
                  <a:srgbClr val="FFFFFF"/>
                </a:highlight>
                <a:latin typeface="Georgia"/>
                <a:ea typeface="Georgia"/>
                <a:cs typeface="Georgia"/>
                <a:sym typeface="Georgia"/>
                <a:hlinkClick r:id="rId3"/>
              </a:rPr>
              <a:t>https://twitter.com/_homes4hearts/status/981555934400000001</a:t>
            </a:r>
            <a:endParaRPr sz="1050" dirty="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r>
              <a:rPr lang="en" sz="1050" dirty="0">
                <a:solidFill>
                  <a:schemeClr val="dk1"/>
                </a:solidFill>
                <a:highlight>
                  <a:srgbClr val="FFFFFF"/>
                </a:highlight>
                <a:latin typeface="Georgia"/>
                <a:ea typeface="Georgia"/>
                <a:cs typeface="Georgia"/>
                <a:sym typeface="Georgia"/>
              </a:rPr>
              <a:t>Lean to</a:t>
            </a:r>
            <a:endParaRPr sz="1050" dirty="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endParaRPr sz="1050" dirty="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r>
              <a:rPr lang="en" sz="1050" dirty="0">
                <a:solidFill>
                  <a:schemeClr val="dk1"/>
                </a:solidFill>
                <a:highlight>
                  <a:srgbClr val="FFFFFF"/>
                </a:highlight>
                <a:latin typeface="Georgia"/>
                <a:ea typeface="Georgia"/>
                <a:cs typeface="Georgia"/>
                <a:sym typeface="Georgia"/>
              </a:rPr>
              <a:t>Street homeless, Photo credit: photocall Ireland</a:t>
            </a:r>
            <a:endParaRPr sz="1050" dirty="0">
              <a:solidFill>
                <a:schemeClr val="dk1"/>
              </a:solidFill>
              <a:highlight>
                <a:srgbClr val="FFFFFF"/>
              </a:highlight>
              <a:latin typeface="Georgia"/>
              <a:ea typeface="Georgia"/>
              <a:cs typeface="Georgia"/>
              <a:sym typeface="Georgia"/>
            </a:endParaRPr>
          </a:p>
          <a:p>
            <a:pPr marL="0" lvl="0" indent="0" algn="l" rtl="0">
              <a:spcBef>
                <a:spcPts val="0"/>
              </a:spcBef>
              <a:spcAft>
                <a:spcPts val="0"/>
              </a:spcAft>
              <a:buNone/>
            </a:pPr>
            <a:r>
              <a:rPr lang="en" sz="1050" dirty="0">
                <a:solidFill>
                  <a:schemeClr val="dk1"/>
                </a:solidFill>
                <a:highlight>
                  <a:srgbClr val="FFFFFF"/>
                </a:highlight>
                <a:latin typeface="Georgia"/>
                <a:ea typeface="Georgia"/>
                <a:cs typeface="Georgia"/>
                <a:sym typeface="Georgia"/>
              </a:rPr>
              <a:t>overcrowding , photo credit: </a:t>
            </a:r>
            <a:r>
              <a:rPr lang="en" sz="1200" dirty="0">
                <a:solidFill>
                  <a:srgbClr val="32A9FE"/>
                </a:solidFill>
                <a:uFill>
                  <a:noFill/>
                </a:uFill>
                <a:hlinkClick r:id="rId4"/>
              </a:rPr>
              <a:t>Kartya Walker</a:t>
            </a:r>
            <a:endParaRPr sz="1200" dirty="0">
              <a:solidFill>
                <a:srgbClr val="32A9FE"/>
              </a:solidFill>
            </a:endParaRPr>
          </a:p>
          <a:p>
            <a:pPr marL="0" lvl="0" indent="0" algn="l" rtl="0">
              <a:spcBef>
                <a:spcPts val="0"/>
              </a:spcBef>
              <a:spcAft>
                <a:spcPts val="0"/>
              </a:spcAft>
              <a:buNone/>
            </a:pPr>
            <a:r>
              <a:rPr lang="en" sz="1200" dirty="0">
                <a:solidFill>
                  <a:srgbClr val="32A9FE"/>
                </a:solidFill>
              </a:rPr>
              <a:t>Slum, Photo Credit: </a:t>
            </a:r>
            <a:r>
              <a:rPr lang="en" sz="1050" dirty="0">
                <a:solidFill>
                  <a:srgbClr val="767676"/>
                </a:solidFill>
              </a:rPr>
              <a:t>Filipino children sit in front of their slum homes in Manila, Philippines. Activists are trying to organize slum dwellers in order to provide them with a political voice.</a:t>
            </a:r>
            <a:endParaRPr sz="1050" dirty="0">
              <a:solidFill>
                <a:srgbClr val="767676"/>
              </a:solidFill>
            </a:endParaRPr>
          </a:p>
          <a:p>
            <a:pPr marL="0" lvl="0" indent="0" algn="l" rtl="0">
              <a:lnSpc>
                <a:spcPct val="170000"/>
              </a:lnSpc>
              <a:spcBef>
                <a:spcPts val="0"/>
              </a:spcBef>
              <a:spcAft>
                <a:spcPts val="0"/>
              </a:spcAft>
              <a:buClr>
                <a:schemeClr val="dk1"/>
              </a:buClr>
              <a:buSzPts val="1100"/>
              <a:buFont typeface="Arial"/>
              <a:buNone/>
            </a:pPr>
            <a:r>
              <a:rPr lang="en" i="1" dirty="0">
                <a:solidFill>
                  <a:srgbClr val="767676"/>
                </a:solidFill>
              </a:rPr>
              <a:t>Jay Directo/AFP/Getty Images</a:t>
            </a:r>
            <a:endParaRPr i="1" dirty="0">
              <a:solidFill>
                <a:srgbClr val="767676"/>
              </a:solidFill>
            </a:endParaRPr>
          </a:p>
          <a:p>
            <a:pPr marL="0" lvl="0" indent="0" algn="l" rtl="0">
              <a:spcBef>
                <a:spcPts val="0"/>
              </a:spcBef>
              <a:spcAft>
                <a:spcPts val="0"/>
              </a:spcAft>
              <a:buNone/>
            </a:pPr>
            <a:endParaRPr sz="1200" dirty="0">
              <a:solidFill>
                <a:srgbClr val="32A9FE"/>
              </a:solidFill>
            </a:endParaRPr>
          </a:p>
          <a:p>
            <a:pPr marL="0" lvl="0" indent="0" algn="l" rtl="0">
              <a:spcBef>
                <a:spcPts val="0"/>
              </a:spcBef>
              <a:spcAft>
                <a:spcPts val="0"/>
              </a:spcAft>
              <a:buNone/>
            </a:pPr>
            <a:endParaRPr sz="1050" dirty="0">
              <a:solidFill>
                <a:schemeClr val="dk1"/>
              </a:solidFill>
              <a:highlight>
                <a:srgbClr val="FFFFFF"/>
              </a:highlight>
              <a:latin typeface="Georgia"/>
              <a:ea typeface="Georgia"/>
              <a:cs typeface="Georgia"/>
              <a:sym typeface="Georg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7825e25ec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7825e25ec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World statistics source: </a:t>
            </a:r>
            <a:r>
              <a:rPr lang="en" u="sng" dirty="0">
                <a:solidFill>
                  <a:schemeClr val="hlink"/>
                </a:solidFill>
                <a:hlinkClick r:id="rId3"/>
              </a:rPr>
              <a:t>https://www.worldometers.info/world-population/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 estimated 1.8 bil people lack proper housing” </a:t>
            </a:r>
            <a:endParaRPr dirty="0"/>
          </a:p>
          <a:p>
            <a:pPr marL="0" lvl="0" indent="0" algn="l" rtl="0">
              <a:spcBef>
                <a:spcPts val="0"/>
              </a:spcBef>
              <a:spcAft>
                <a:spcPts val="0"/>
              </a:spcAft>
              <a:buNone/>
            </a:pPr>
            <a:r>
              <a:rPr lang="en" dirty="0"/>
              <a:t>Human Rights Council Resolution 40/61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Class activity: divide the class in two, 20% in one group 80% in the other to demonstrate the graphic</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7825e25ec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7825e25e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FROM UI Research </a:t>
            </a:r>
            <a:r>
              <a:rPr lang="en" sz="1800" dirty="0">
                <a:solidFill>
                  <a:schemeClr val="dk1"/>
                </a:solidFill>
                <a:latin typeface="Times New Roman"/>
                <a:ea typeface="Times New Roman"/>
                <a:cs typeface="Times New Roman"/>
                <a:sym typeface="Times New Roman"/>
              </a:rPr>
              <a:t>The causes of homelessness across the globe are different and complicated, though some consistently stand out, including: </a:t>
            </a:r>
            <a:endParaRPr sz="1800" dirty="0">
              <a:solidFill>
                <a:schemeClr val="dk1"/>
              </a:solidFill>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chemeClr val="dk1"/>
              </a:buClr>
              <a:buSzPts val="1800"/>
              <a:buFont typeface="Times New Roman"/>
              <a:buChar char="●"/>
            </a:pPr>
            <a:r>
              <a:rPr lang="en" sz="1800" dirty="0">
                <a:solidFill>
                  <a:schemeClr val="dk1"/>
                </a:solidFill>
                <a:latin typeface="Times New Roman"/>
                <a:ea typeface="Times New Roman"/>
                <a:cs typeface="Times New Roman"/>
                <a:sym typeface="Times New Roman"/>
              </a:rPr>
              <a:t>inability to access affordable or secure housing, </a:t>
            </a:r>
            <a:endParaRPr sz="1800" dirty="0">
              <a:solidFill>
                <a:schemeClr val="dk1"/>
              </a:solidFill>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chemeClr val="dk1"/>
              </a:buClr>
              <a:buSzPts val="1800"/>
              <a:buFont typeface="Times New Roman"/>
              <a:buChar char="●"/>
            </a:pPr>
            <a:r>
              <a:rPr lang="en" sz="1800" dirty="0">
                <a:solidFill>
                  <a:schemeClr val="dk1"/>
                </a:solidFill>
                <a:latin typeface="Times New Roman"/>
                <a:ea typeface="Times New Roman"/>
                <a:cs typeface="Times New Roman"/>
                <a:sym typeface="Times New Roman"/>
              </a:rPr>
              <a:t>lack of social protection systems </a:t>
            </a:r>
            <a:endParaRPr sz="1800" dirty="0">
              <a:solidFill>
                <a:schemeClr val="dk1"/>
              </a:solidFill>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chemeClr val="dk1"/>
              </a:buClr>
              <a:buSzPts val="1800"/>
              <a:buFont typeface="Times New Roman"/>
              <a:buChar char="●"/>
            </a:pPr>
            <a:r>
              <a:rPr lang="en" sz="1800" dirty="0">
                <a:solidFill>
                  <a:schemeClr val="dk1"/>
                </a:solidFill>
                <a:latin typeface="Times New Roman"/>
                <a:ea typeface="Times New Roman"/>
                <a:cs typeface="Times New Roman"/>
                <a:sym typeface="Times New Roman"/>
              </a:rPr>
              <a:t>poverty, </a:t>
            </a:r>
            <a:endParaRPr sz="1800" dirty="0">
              <a:solidFill>
                <a:schemeClr val="dk1"/>
              </a:solidFill>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chemeClr val="dk1"/>
              </a:buClr>
              <a:buSzPts val="1800"/>
              <a:buFont typeface="Times New Roman"/>
              <a:buChar char="●"/>
            </a:pPr>
            <a:r>
              <a:rPr lang="en" sz="1800" dirty="0">
                <a:solidFill>
                  <a:schemeClr val="dk1"/>
                </a:solidFill>
                <a:latin typeface="Times New Roman"/>
                <a:ea typeface="Times New Roman"/>
                <a:cs typeface="Times New Roman"/>
                <a:sym typeface="Times New Roman"/>
              </a:rPr>
              <a:t>unemployment </a:t>
            </a:r>
            <a:endParaRPr sz="1800" dirty="0">
              <a:solidFill>
                <a:schemeClr val="dk1"/>
              </a:solidFill>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chemeClr val="dk1"/>
              </a:buClr>
              <a:buSzPts val="1800"/>
              <a:buFont typeface="Times New Roman"/>
              <a:buChar char="●"/>
            </a:pPr>
            <a:r>
              <a:rPr lang="en" sz="1800" dirty="0">
                <a:solidFill>
                  <a:schemeClr val="dk1"/>
                </a:solidFill>
                <a:latin typeface="Times New Roman"/>
                <a:ea typeface="Times New Roman"/>
                <a:cs typeface="Times New Roman"/>
                <a:sym typeface="Times New Roman"/>
              </a:rPr>
              <a:t>family breakdown. </a:t>
            </a:r>
            <a:endParaRPr sz="1800" dirty="0">
              <a:solidFill>
                <a:schemeClr val="dk1"/>
              </a:solidFill>
              <a:latin typeface="Times New Roman"/>
              <a:ea typeface="Times New Roman"/>
              <a:cs typeface="Times New Roman"/>
              <a:sym typeface="Times New Roman"/>
            </a:endParaRPr>
          </a:p>
          <a:p>
            <a:pPr marL="457200" lvl="0" indent="-342900" algn="just" rtl="0">
              <a:lnSpc>
                <a:spcPct val="115000"/>
              </a:lnSpc>
              <a:spcBef>
                <a:spcPts val="0"/>
              </a:spcBef>
              <a:spcAft>
                <a:spcPts val="0"/>
              </a:spcAft>
              <a:buClr>
                <a:schemeClr val="dk1"/>
              </a:buClr>
              <a:buSzPts val="1800"/>
              <a:buFont typeface="Times New Roman"/>
              <a:buChar char="●"/>
            </a:pPr>
            <a:r>
              <a:rPr lang="en" sz="1800" dirty="0">
                <a:solidFill>
                  <a:schemeClr val="dk1"/>
                </a:solidFill>
                <a:latin typeface="Times New Roman"/>
                <a:ea typeface="Times New Roman"/>
                <a:cs typeface="Times New Roman"/>
                <a:sym typeface="Times New Roman"/>
              </a:rPr>
              <a:t>Lack of services and access to facilities for those experiencing mental illness, </a:t>
            </a:r>
            <a:endParaRPr sz="1800" dirty="0">
              <a:solidFill>
                <a:schemeClr val="dk1"/>
              </a:solidFill>
              <a:latin typeface="Times New Roman"/>
              <a:ea typeface="Times New Roman"/>
              <a:cs typeface="Times New Roman"/>
              <a:sym typeface="Times New Roman"/>
            </a:endParaRPr>
          </a:p>
          <a:p>
            <a:pPr marL="457200" lvl="0" indent="0" algn="just" rtl="0">
              <a:lnSpc>
                <a:spcPct val="115000"/>
              </a:lnSpc>
              <a:spcBef>
                <a:spcPts val="0"/>
              </a:spcBef>
              <a:spcAft>
                <a:spcPts val="0"/>
              </a:spcAft>
              <a:buClr>
                <a:schemeClr val="dk1"/>
              </a:buClr>
              <a:buSzPts val="1100"/>
              <a:buFont typeface="Arial"/>
              <a:buNone/>
            </a:pPr>
            <a:r>
              <a:rPr lang="en" sz="1800" dirty="0">
                <a:solidFill>
                  <a:schemeClr val="dk1"/>
                </a:solidFill>
                <a:latin typeface="Times New Roman"/>
                <a:ea typeface="Times New Roman"/>
                <a:cs typeface="Times New Roman"/>
                <a:sym typeface="Times New Roman"/>
              </a:rPr>
              <a:t>substance abuse and displacement caused by conflicts and natural disasters are also contributing factors. </a:t>
            </a: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Class activity: Brain storm as a class and think of things that might cause homelessness in your community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16ff6300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16ff6300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https://www.driveplayer.com/#fileIds=1GT1x4iuf_hQByYx5l3f9jGdqXNpWJuDn&amp;userId={userId</a:t>
            </a:r>
            <a:r>
              <a:rPr lang="en" dirty="0"/>
              <a:t>} Link to an interview with 18 year old Amanda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Class activity discuss how you would feel if you didn’t have a home.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7825e25e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7825e25e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Image source: </a:t>
            </a:r>
            <a:r>
              <a:rPr lang="en" u="sng" dirty="0">
                <a:solidFill>
                  <a:schemeClr val="hlink"/>
                </a:solidFill>
                <a:hlinkClick r:id="rId3"/>
              </a:rPr>
              <a:t>https://www.thejournal.ie/book-sellers-ireland-3195886-Jan2017/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How many of you go to the library? </a:t>
            </a:r>
            <a:endParaRPr dirty="0"/>
          </a:p>
          <a:p>
            <a:pPr marL="0" lvl="0" indent="0" algn="l" rtl="0">
              <a:spcBef>
                <a:spcPts val="0"/>
              </a:spcBef>
              <a:spcAft>
                <a:spcPts val="0"/>
              </a:spcAft>
              <a:buNone/>
            </a:pPr>
            <a:r>
              <a:rPr lang="en" dirty="0"/>
              <a:t>Well, in some countries, and especially the United States, libraries provide a very important space for helping the homeless. First of all, they provide a safe and comfortable environment to spend freetime in that keeps you safe from bad weather and entertained. They also often have information or resources that can help struggling families. Remember, you never know who may have experienced homelessness - this is just one more reason to be kind to the people around you!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6"/>
          <p:cNvPicPr preferRelativeResize="0"/>
          <p:nvPr/>
        </p:nvPicPr>
        <p:blipFill>
          <a:blip r:embed="rId2">
            <a:alphaModFix/>
          </a:blip>
          <a:stretch>
            <a:fillRect/>
          </a:stretch>
        </p:blipFill>
        <p:spPr>
          <a:xfrm>
            <a:off x="0" y="4703625"/>
            <a:ext cx="9144000" cy="1017725"/>
          </a:xfrm>
          <a:prstGeom prst="rect">
            <a:avLst/>
          </a:prstGeom>
          <a:noFill/>
          <a:ln>
            <a:noFill/>
          </a:ln>
        </p:spPr>
      </p:pic>
      <p:pic>
        <p:nvPicPr>
          <p:cNvPr id="66" name="Google Shape;66;p16"/>
          <p:cNvPicPr preferRelativeResize="0"/>
          <p:nvPr/>
        </p:nvPicPr>
        <p:blipFill>
          <a:blip r:embed="rId2">
            <a:alphaModFix/>
          </a:blip>
          <a:stretch>
            <a:fillRect/>
          </a:stretch>
        </p:blipFill>
        <p:spPr>
          <a:xfrm>
            <a:off x="0" y="-696250"/>
            <a:ext cx="9144000" cy="1017725"/>
          </a:xfrm>
          <a:prstGeom prst="rect">
            <a:avLst/>
          </a:prstGeom>
          <a:noFill/>
          <a:ln>
            <a:noFill/>
          </a:ln>
        </p:spPr>
      </p:pic>
      <p:pic>
        <p:nvPicPr>
          <p:cNvPr id="67" name="Google Shape;67;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0"/>
            <a:ext cx="568667" cy="572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8" name="Google Shape;78;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9" name="Google Shape;7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6" name="Google Shape;86;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7" name="Google Shape;87;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8" name="Google Shape;8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1" name="Google Shape;9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4" name="Google Shape;94;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5" name="Google Shape;9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hyperlink" Target="https://www.unanima-internationa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rte.ie/news/newslens/2018/1005/1001127-amanda-homelessnes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64195" y="1717482"/>
            <a:ext cx="3420600" cy="1994557"/>
          </a:xfrm>
          <a:prstGeom prst="rect">
            <a:avLst/>
          </a:prstGeom>
        </p:spPr>
        <p:txBody>
          <a:bodyPr spcFirstLastPara="1" wrap="square" lIns="91425" tIns="91425" rIns="91425" bIns="91425" anchor="b" anchorCtr="0">
            <a:noAutofit/>
          </a:bodyPr>
          <a:lstStyle/>
          <a:p>
            <a:pPr marL="0" lvl="0" indent="0" rtl="0">
              <a:lnSpc>
                <a:spcPct val="107000"/>
              </a:lnSpc>
              <a:spcBef>
                <a:spcPts val="0"/>
              </a:spcBef>
              <a:spcAft>
                <a:spcPts val="800"/>
              </a:spcAft>
              <a:buNone/>
            </a:pPr>
            <a:r>
              <a:rPr lang="en" sz="4000" b="1" dirty="0" smtClean="0">
                <a:solidFill>
                  <a:srgbClr val="0B5394"/>
                </a:solidFill>
                <a:latin typeface="+mn-lt"/>
                <a:ea typeface="Lato"/>
                <a:cs typeface="Lato"/>
                <a:sym typeface="Lato"/>
              </a:rPr>
              <a:t>World Homeless </a:t>
            </a:r>
            <a:r>
              <a:rPr lang="en" sz="4000" b="1" dirty="0">
                <a:solidFill>
                  <a:srgbClr val="0B5394"/>
                </a:solidFill>
                <a:latin typeface="+mn-lt"/>
                <a:ea typeface="Lato"/>
                <a:cs typeface="Lato"/>
                <a:sym typeface="Lato"/>
              </a:rPr>
              <a:t>Day</a:t>
            </a:r>
            <a:endParaRPr sz="4000" dirty="0">
              <a:solidFill>
                <a:srgbClr val="0B5394"/>
              </a:solidFill>
              <a:latin typeface="+mn-lt"/>
              <a:ea typeface="Lato"/>
              <a:cs typeface="Lato"/>
              <a:sym typeface="Lato"/>
            </a:endParaRPr>
          </a:p>
        </p:txBody>
      </p:sp>
      <p:sp>
        <p:nvSpPr>
          <p:cNvPr id="113" name="Google Shape;113;p26"/>
          <p:cNvSpPr txBox="1">
            <a:spLocks noGrp="1"/>
          </p:cNvSpPr>
          <p:nvPr>
            <p:ph type="subTitle" idx="1"/>
          </p:nvPr>
        </p:nvSpPr>
        <p:spPr>
          <a:xfrm>
            <a:off x="257549" y="3851984"/>
            <a:ext cx="3251100" cy="513282"/>
          </a:xfrm>
          <a:prstGeom prst="rect">
            <a:avLst/>
          </a:prstGeom>
        </p:spPr>
        <p:txBody>
          <a:bodyPr spcFirstLastPara="1" wrap="square" lIns="91425" tIns="91425" rIns="91425" bIns="91425" anchor="t" anchorCtr="0">
            <a:noAutofit/>
          </a:bodyPr>
          <a:lstStyle/>
          <a:p>
            <a:pPr marL="0" lvl="0" indent="0" rtl="0">
              <a:lnSpc>
                <a:spcPct val="107000"/>
              </a:lnSpc>
              <a:spcBef>
                <a:spcPts val="0"/>
              </a:spcBef>
              <a:spcAft>
                <a:spcPts val="800"/>
              </a:spcAft>
              <a:buClr>
                <a:schemeClr val="dk1"/>
              </a:buClr>
              <a:buSzPts val="1100"/>
              <a:buFont typeface="Arial"/>
              <a:buNone/>
            </a:pPr>
            <a:r>
              <a:rPr lang="en" sz="2400" b="1" dirty="0">
                <a:solidFill>
                  <a:srgbClr val="0B5394"/>
                </a:solidFill>
              </a:rPr>
              <a:t>October </a:t>
            </a:r>
            <a:r>
              <a:rPr lang="en" sz="2400" b="1" dirty="0" smtClean="0">
                <a:solidFill>
                  <a:srgbClr val="0B5394"/>
                </a:solidFill>
              </a:rPr>
              <a:t>10th 2019</a:t>
            </a:r>
            <a:endParaRPr sz="2400" dirty="0">
              <a:solidFill>
                <a:srgbClr val="0B5394"/>
              </a:solidFill>
            </a:endParaRPr>
          </a:p>
        </p:txBody>
      </p:sp>
      <p:sp>
        <p:nvSpPr>
          <p:cNvPr id="114" name="Google Shape;114;p2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15" name="Google Shape;115;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089150" cy="1096875"/>
          </a:xfrm>
          <a:prstGeom prst="rect">
            <a:avLst/>
          </a:prstGeom>
          <a:noFill/>
          <a:ln>
            <a:noFill/>
          </a:ln>
        </p:spPr>
      </p:pic>
      <p:pic>
        <p:nvPicPr>
          <p:cNvPr id="116" name="Google Shape;116;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89150" y="0"/>
            <a:ext cx="8046896" cy="498375"/>
          </a:xfrm>
          <a:prstGeom prst="rect">
            <a:avLst/>
          </a:prstGeom>
          <a:noFill/>
          <a:ln>
            <a:noFill/>
          </a:ln>
        </p:spPr>
      </p:pic>
      <p:pic>
        <p:nvPicPr>
          <p:cNvPr id="117" name="Google Shape;117;p2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0" y="4645125"/>
            <a:ext cx="9144000" cy="498375"/>
          </a:xfrm>
          <a:prstGeom prst="rect">
            <a:avLst/>
          </a:prstGeom>
          <a:noFill/>
          <a:ln>
            <a:noFill/>
          </a:ln>
        </p:spPr>
      </p:pic>
      <p:pic>
        <p:nvPicPr>
          <p:cNvPr id="118" name="Google Shape;118;p26"/>
          <p:cNvPicPr preferRelativeResize="0"/>
          <p:nvPr/>
        </p:nvPicPr>
        <p:blipFill rotWithShape="1">
          <a:blip r:embed="rId6">
            <a:alphaModFix/>
          </a:blip>
          <a:srcRect l="17143"/>
          <a:stretch/>
        </p:blipFill>
        <p:spPr>
          <a:xfrm>
            <a:off x="3616085" y="514277"/>
            <a:ext cx="5519961" cy="4120499"/>
          </a:xfrm>
          <a:prstGeom prst="rect">
            <a:avLst/>
          </a:prstGeom>
          <a:noFill/>
          <a:ln>
            <a:noFill/>
          </a:ln>
        </p:spPr>
      </p:pic>
      <p:sp>
        <p:nvSpPr>
          <p:cNvPr id="9" name="TextBox 8"/>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latin typeface="Lato"/>
                <a:ea typeface="Lato"/>
                <a:cs typeface="Lato"/>
                <a:sym typeface="Lato"/>
              </a:rPr>
              <a:t>Activity: Draw</a:t>
            </a:r>
            <a:endParaRPr>
              <a:latin typeface="Lato"/>
              <a:ea typeface="Lato"/>
              <a:cs typeface="Lato"/>
              <a:sym typeface="Lato"/>
            </a:endParaRPr>
          </a:p>
        </p:txBody>
      </p:sp>
      <p:sp>
        <p:nvSpPr>
          <p:cNvPr id="177" name="Google Shape;177;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800" dirty="0"/>
              <a:t>Draw a house that </a:t>
            </a:r>
            <a:r>
              <a:rPr lang="en" sz="2800" dirty="0" smtClean="0"/>
              <a:t>has everything </a:t>
            </a:r>
            <a:r>
              <a:rPr lang="en" sz="2800" dirty="0"/>
              <a:t>a family </a:t>
            </a:r>
            <a:r>
              <a:rPr lang="en" sz="2800" u="sng" dirty="0"/>
              <a:t>needs</a:t>
            </a:r>
            <a:endParaRPr sz="2800" u="sng" dirty="0"/>
          </a:p>
          <a:p>
            <a:pPr marL="457200" lvl="0" indent="-342900" algn="l" rtl="0">
              <a:spcBef>
                <a:spcPts val="0"/>
              </a:spcBef>
              <a:spcAft>
                <a:spcPts val="0"/>
              </a:spcAft>
              <a:buSzPts val="1800"/>
              <a:buChar char="●"/>
            </a:pPr>
            <a:r>
              <a:rPr lang="en" sz="2800" dirty="0"/>
              <a:t>Think about: safety, and what you need and use </a:t>
            </a:r>
            <a:r>
              <a:rPr lang="en" sz="2800" dirty="0" smtClean="0"/>
              <a:t>every day!</a:t>
            </a:r>
          </a:p>
          <a:p>
            <a:pPr marL="457200" lvl="0" indent="-342900" algn="l" rtl="0">
              <a:spcBef>
                <a:spcPts val="0"/>
              </a:spcBef>
              <a:spcAft>
                <a:spcPts val="0"/>
              </a:spcAft>
              <a:buSzPts val="1800"/>
              <a:buChar char="●"/>
            </a:pPr>
            <a:r>
              <a:rPr lang="en" sz="2800" dirty="0" smtClean="0"/>
              <a:t>If you wish, you may label your drawing</a:t>
            </a:r>
            <a:endParaRPr sz="2800" dirty="0"/>
          </a:p>
        </p:txBody>
      </p:sp>
      <p:sp>
        <p:nvSpPr>
          <p:cNvPr id="4" name="TextBox 3"/>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body" idx="1"/>
          </p:nvPr>
        </p:nvSpPr>
        <p:spPr>
          <a:xfrm>
            <a:off x="2122999" y="401780"/>
            <a:ext cx="5295570" cy="56828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800" b="1" dirty="0" smtClean="0">
                <a:solidFill>
                  <a:srgbClr val="0B5394"/>
                </a:solidFill>
                <a:latin typeface="+mn-lt"/>
                <a:ea typeface="Lato"/>
                <a:cs typeface="Lato"/>
                <a:sym typeface="Lato"/>
              </a:rPr>
              <a:t>UNANIMA International</a:t>
            </a:r>
            <a:endParaRPr b="1" dirty="0">
              <a:latin typeface="+mn-lt"/>
            </a:endParaRPr>
          </a:p>
        </p:txBody>
      </p:sp>
      <p:sp>
        <p:nvSpPr>
          <p:cNvPr id="4" name="TextBox 3"/>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
        <p:nvSpPr>
          <p:cNvPr id="2" name="TextBox 1"/>
          <p:cNvSpPr txBox="1"/>
          <p:nvPr/>
        </p:nvSpPr>
        <p:spPr>
          <a:xfrm>
            <a:off x="707667" y="1121134"/>
            <a:ext cx="4691270" cy="2031325"/>
          </a:xfrm>
          <a:prstGeom prst="rect">
            <a:avLst/>
          </a:prstGeom>
          <a:noFill/>
        </p:spPr>
        <p:txBody>
          <a:bodyPr wrap="square" rtlCol="0">
            <a:spAutoFit/>
          </a:bodyPr>
          <a:lstStyle/>
          <a:p>
            <a:r>
              <a:rPr lang="en-IE" dirty="0" smtClean="0"/>
              <a:t>This presentation was developed in association with UNANIMA International. </a:t>
            </a:r>
            <a:r>
              <a:rPr lang="en-IE" dirty="0"/>
              <a:t>UNANIMA International is a non-governmental </a:t>
            </a:r>
            <a:r>
              <a:rPr lang="en-IE" dirty="0" smtClean="0"/>
              <a:t>organisation </a:t>
            </a:r>
            <a:r>
              <a:rPr lang="en-IE" dirty="0"/>
              <a:t>(NGO) advocating on behalf of women and children (particularly those living in poverty), </a:t>
            </a:r>
            <a:r>
              <a:rPr lang="en-IE" dirty="0" smtClean="0"/>
              <a:t>immigrants, homeless, refugees</a:t>
            </a:r>
            <a:r>
              <a:rPr lang="en-IE" dirty="0"/>
              <a:t>, and the environment. </a:t>
            </a:r>
            <a:r>
              <a:rPr lang="en-IE" dirty="0" smtClean="0"/>
              <a:t>Their work </a:t>
            </a:r>
            <a:r>
              <a:rPr lang="en-IE" dirty="0"/>
              <a:t>takes place primarily at the United Nations headquarters in New York, where </a:t>
            </a:r>
            <a:r>
              <a:rPr lang="en-IE" dirty="0" smtClean="0"/>
              <a:t>they </a:t>
            </a:r>
            <a:r>
              <a:rPr lang="en-IE" dirty="0"/>
              <a:t>and other members of civil society aim to educate and influence policymakers at the global level.</a:t>
            </a:r>
          </a:p>
        </p:txBody>
      </p:sp>
      <p:sp>
        <p:nvSpPr>
          <p:cNvPr id="3" name="TextBox 2"/>
          <p:cNvSpPr txBox="1"/>
          <p:nvPr/>
        </p:nvSpPr>
        <p:spPr>
          <a:xfrm>
            <a:off x="858740" y="3601941"/>
            <a:ext cx="4102873" cy="523220"/>
          </a:xfrm>
          <a:prstGeom prst="rect">
            <a:avLst/>
          </a:prstGeom>
          <a:noFill/>
        </p:spPr>
        <p:txBody>
          <a:bodyPr wrap="square" rtlCol="0">
            <a:spAutoFit/>
          </a:bodyPr>
          <a:lstStyle/>
          <a:p>
            <a:r>
              <a:rPr lang="en-IE" dirty="0" smtClean="0"/>
              <a:t>For more information, see the UNANIMA website </a:t>
            </a:r>
            <a:r>
              <a:rPr lang="en-IE" dirty="0">
                <a:hlinkClick r:id="rId4"/>
              </a:rPr>
              <a:t>https://www.unanima-international.org/</a:t>
            </a:r>
            <a:endParaRPr lang="en-IE" dirty="0"/>
          </a:p>
        </p:txBody>
      </p:sp>
      <p:pic>
        <p:nvPicPr>
          <p:cNvPr id="7" name="Google Shape;115;p26"/>
          <p:cNvPicPr preferRelativeResize="0"/>
          <p:nvPr/>
        </p:nvPicPr>
        <p:blipFill>
          <a:blip r:embed="rId5">
            <a:alphaModFix/>
          </a:blip>
          <a:stretch>
            <a:fillRect/>
          </a:stretch>
        </p:blipFill>
        <p:spPr>
          <a:xfrm>
            <a:off x="6229111" y="1586214"/>
            <a:ext cx="1555215" cy="15662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97528" y="2638190"/>
            <a:ext cx="4171995" cy="3072323"/>
          </a:xfrm>
          <a:prstGeom prst="rect">
            <a:avLst/>
          </a:prstGeom>
          <a:noFill/>
          <a:ln>
            <a:noFill/>
          </a:ln>
        </p:spPr>
      </p:pic>
      <p:pic>
        <p:nvPicPr>
          <p:cNvPr id="103" name="Google Shape;103;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0425" y="-248550"/>
            <a:ext cx="3919994" cy="2886750"/>
          </a:xfrm>
          <a:prstGeom prst="rect">
            <a:avLst/>
          </a:prstGeom>
          <a:noFill/>
          <a:ln>
            <a:noFill/>
          </a:ln>
        </p:spPr>
      </p:pic>
      <p:pic>
        <p:nvPicPr>
          <p:cNvPr id="104" name="Google Shape;104;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552037" y="-290600"/>
            <a:ext cx="3675027" cy="5143499"/>
          </a:xfrm>
          <a:prstGeom prst="rect">
            <a:avLst/>
          </a:prstGeom>
          <a:noFill/>
          <a:ln>
            <a:noFill/>
          </a:ln>
        </p:spPr>
      </p:pic>
      <p:pic>
        <p:nvPicPr>
          <p:cNvPr id="105" name="Google Shape;105;p2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552025" y="2935600"/>
            <a:ext cx="3964701" cy="2919675"/>
          </a:xfrm>
          <a:prstGeom prst="rect">
            <a:avLst/>
          </a:prstGeom>
          <a:noFill/>
          <a:ln>
            <a:noFill/>
          </a:ln>
        </p:spPr>
      </p:pic>
      <p:pic>
        <p:nvPicPr>
          <p:cNvPr id="106" name="Google Shape;106;p25"/>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895598" y="2510925"/>
            <a:ext cx="2656425" cy="3541874"/>
          </a:xfrm>
          <a:prstGeom prst="rect">
            <a:avLst/>
          </a:prstGeom>
          <a:noFill/>
          <a:ln>
            <a:noFill/>
          </a:ln>
        </p:spPr>
      </p:pic>
      <p:sp>
        <p:nvSpPr>
          <p:cNvPr id="107" name="Google Shape;107;p25"/>
          <p:cNvSpPr txBox="1"/>
          <p:nvPr/>
        </p:nvSpPr>
        <p:spPr>
          <a:xfrm>
            <a:off x="3404025" y="519900"/>
            <a:ext cx="2070900" cy="12369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800"/>
              </a:spcAft>
              <a:buClr>
                <a:schemeClr val="dk1"/>
              </a:buClr>
              <a:buSzPts val="1100"/>
              <a:buFont typeface="Arial"/>
              <a:buNone/>
            </a:pPr>
            <a:r>
              <a:rPr lang="en" sz="2400" b="1" i="1">
                <a:solidFill>
                  <a:srgbClr val="0B5394"/>
                </a:solidFill>
                <a:latin typeface="Lato"/>
                <a:ea typeface="Lato"/>
                <a:cs typeface="Lato"/>
                <a:sym typeface="Lato"/>
              </a:rPr>
              <a:t>What do they all have in common? </a:t>
            </a:r>
            <a:endParaRPr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body" idx="1"/>
          </p:nvPr>
        </p:nvSpPr>
        <p:spPr>
          <a:xfrm>
            <a:off x="311700" y="680075"/>
            <a:ext cx="8520600" cy="1206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800">
                <a:solidFill>
                  <a:srgbClr val="0B5394"/>
                </a:solidFill>
                <a:latin typeface="Lato"/>
                <a:ea typeface="Lato"/>
                <a:cs typeface="Lato"/>
                <a:sym typeface="Lato"/>
              </a:rPr>
              <a:t>WHO ARE THE HOMELESS?</a:t>
            </a:r>
            <a:r>
              <a:rPr lang="en" sz="2800">
                <a:solidFill>
                  <a:schemeClr val="dk1"/>
                </a:solidFill>
              </a:rPr>
              <a:t> </a:t>
            </a:r>
            <a:endParaRPr/>
          </a:p>
        </p:txBody>
      </p:sp>
      <p:pic>
        <p:nvPicPr>
          <p:cNvPr id="124" name="Google Shape;124;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70775" y="1774971"/>
            <a:ext cx="5761400" cy="2621424"/>
          </a:xfrm>
          <a:prstGeom prst="rect">
            <a:avLst/>
          </a:prstGeom>
          <a:noFill/>
          <a:ln>
            <a:noFill/>
          </a:ln>
        </p:spPr>
      </p:pic>
      <p:sp>
        <p:nvSpPr>
          <p:cNvPr id="4" name="TextBox 3"/>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Tree>
    <p:extLst>
      <p:ext uri="{BB962C8B-B14F-4D97-AF65-F5344CB8AC3E}">
        <p14:creationId xmlns:p14="http://schemas.microsoft.com/office/powerpoint/2010/main" val="2731993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body" idx="1"/>
          </p:nvPr>
        </p:nvSpPr>
        <p:spPr>
          <a:xfrm>
            <a:off x="110575" y="903450"/>
            <a:ext cx="5214900" cy="34164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Clr>
                <a:schemeClr val="dk1"/>
              </a:buClr>
              <a:buSzPts val="1100"/>
              <a:buFont typeface="Arial"/>
              <a:buNone/>
            </a:pPr>
            <a:r>
              <a:rPr lang="en">
                <a:solidFill>
                  <a:schemeClr val="dk1"/>
                </a:solidFill>
                <a:latin typeface="Lato"/>
                <a:ea typeface="Lato"/>
                <a:cs typeface="Lato"/>
                <a:sym typeface="Lato"/>
              </a:rPr>
              <a:t> </a:t>
            </a:r>
            <a:endParaRPr>
              <a:solidFill>
                <a:schemeClr val="dk1"/>
              </a:solidFill>
              <a:latin typeface="Lato"/>
              <a:ea typeface="Lato"/>
              <a:cs typeface="Lato"/>
              <a:sym typeface="Lato"/>
            </a:endParaRPr>
          </a:p>
          <a:p>
            <a:pPr marL="0" lvl="0" indent="0" algn="ctr" rtl="0">
              <a:spcBef>
                <a:spcPts val="1200"/>
              </a:spcBef>
              <a:spcAft>
                <a:spcPts val="0"/>
              </a:spcAft>
              <a:buClr>
                <a:schemeClr val="dk1"/>
              </a:buClr>
              <a:buSzPts val="1100"/>
              <a:buFont typeface="Arial"/>
              <a:buNone/>
            </a:pPr>
            <a:r>
              <a:rPr lang="en" b="1" i="1">
                <a:solidFill>
                  <a:schemeClr val="dk1"/>
                </a:solidFill>
                <a:latin typeface="Lato"/>
                <a:ea typeface="Lato"/>
                <a:cs typeface="Lato"/>
                <a:sym typeface="Lato"/>
              </a:rPr>
              <a:t>"Homelessness is a condition where a person or household lacks habitable space with security of tenure, rights and ability to enjoy social relations, including safety.  Homelessness is a manifestation of extreme poverty and a failure of multiple systems  and human rights"</a:t>
            </a:r>
            <a:endParaRPr b="1" i="1">
              <a:solidFill>
                <a:schemeClr val="dk1"/>
              </a:solidFill>
              <a:latin typeface="Lato"/>
              <a:ea typeface="Lato"/>
              <a:cs typeface="Lato"/>
              <a:sym typeface="Lato"/>
            </a:endParaRPr>
          </a:p>
          <a:p>
            <a:pPr marL="0" lvl="0" indent="-228600" algn="ctr" rtl="0">
              <a:spcBef>
                <a:spcPts val="1200"/>
              </a:spcBef>
              <a:spcAft>
                <a:spcPts val="0"/>
              </a:spcAft>
              <a:buClr>
                <a:schemeClr val="dk1"/>
              </a:buClr>
              <a:buSzPts val="1100"/>
              <a:buFont typeface="Arial"/>
              <a:buNone/>
            </a:pPr>
            <a:r>
              <a:rPr lang="en">
                <a:solidFill>
                  <a:schemeClr val="dk1"/>
                </a:solidFill>
                <a:latin typeface="Lato"/>
                <a:ea typeface="Lato"/>
                <a:cs typeface="Lato"/>
                <a:sym typeface="Lato"/>
              </a:rPr>
              <a:t>-        Definition agreed upon by the thematic experts that convened in Nairobi Kenya, 2019</a:t>
            </a:r>
            <a:endParaRPr>
              <a:solidFill>
                <a:schemeClr val="dk1"/>
              </a:solidFill>
              <a:latin typeface="Lato"/>
              <a:ea typeface="Lato"/>
              <a:cs typeface="Lato"/>
              <a:sym typeface="Lato"/>
            </a:endParaRPr>
          </a:p>
          <a:p>
            <a:pPr marL="0" lvl="0" indent="-228600" algn="l" rtl="0">
              <a:spcBef>
                <a:spcPts val="1200"/>
              </a:spcBef>
              <a:spcAft>
                <a:spcPts val="0"/>
              </a:spcAft>
              <a:buClr>
                <a:schemeClr val="dk1"/>
              </a:buClr>
              <a:buSzPts val="1100"/>
              <a:buFont typeface="Arial"/>
              <a:buNone/>
            </a:pPr>
            <a:endParaRPr>
              <a:solidFill>
                <a:schemeClr val="dk1"/>
              </a:solidFill>
              <a:latin typeface="Lato"/>
              <a:ea typeface="Lato"/>
              <a:cs typeface="Lato"/>
              <a:sym typeface="Lato"/>
            </a:endParaRPr>
          </a:p>
          <a:p>
            <a:pPr marL="0" lvl="0" indent="-228600" algn="l" rtl="0">
              <a:spcBef>
                <a:spcPts val="1200"/>
              </a:spcBef>
              <a:spcAft>
                <a:spcPts val="0"/>
              </a:spcAft>
              <a:buClr>
                <a:schemeClr val="dk1"/>
              </a:buClr>
              <a:buSzPts val="1100"/>
              <a:buFont typeface="Arial"/>
              <a:buNone/>
            </a:pPr>
            <a:endParaRPr>
              <a:solidFill>
                <a:schemeClr val="dk1"/>
              </a:solidFill>
            </a:endParaRPr>
          </a:p>
          <a:p>
            <a:pPr marL="2743200" lvl="0" indent="457200" algn="r" rtl="0">
              <a:lnSpc>
                <a:spcPct val="107000"/>
              </a:lnSpc>
              <a:spcBef>
                <a:spcPts val="1200"/>
              </a:spcBef>
              <a:spcAft>
                <a:spcPts val="0"/>
              </a:spcAft>
              <a:buNone/>
            </a:pPr>
            <a:endParaRPr b="1" i="1">
              <a:solidFill>
                <a:srgbClr val="0B5394"/>
              </a:solidFill>
              <a:latin typeface="Lato"/>
              <a:ea typeface="Lato"/>
              <a:cs typeface="Lato"/>
              <a:sym typeface="Lato"/>
            </a:endParaRPr>
          </a:p>
          <a:p>
            <a:pPr marL="2743200" lvl="0" indent="457200" algn="r" rtl="0">
              <a:lnSpc>
                <a:spcPct val="107000"/>
              </a:lnSpc>
              <a:spcBef>
                <a:spcPts val="800"/>
              </a:spcBef>
              <a:spcAft>
                <a:spcPts val="0"/>
              </a:spcAft>
              <a:buNone/>
            </a:pPr>
            <a:endParaRPr b="1" i="1">
              <a:solidFill>
                <a:srgbClr val="0B5394"/>
              </a:solidFill>
              <a:latin typeface="Lato"/>
              <a:ea typeface="Lato"/>
              <a:cs typeface="Lato"/>
              <a:sym typeface="Lato"/>
            </a:endParaRPr>
          </a:p>
          <a:p>
            <a:pPr marL="0" lvl="0" indent="0" algn="l" rtl="0">
              <a:lnSpc>
                <a:spcPct val="107000"/>
              </a:lnSpc>
              <a:spcBef>
                <a:spcPts val="800"/>
              </a:spcBef>
              <a:spcAft>
                <a:spcPts val="800"/>
              </a:spcAft>
              <a:buClr>
                <a:schemeClr val="dk1"/>
              </a:buClr>
              <a:buSzPts val="1100"/>
              <a:buFont typeface="Arial"/>
              <a:buNone/>
            </a:pPr>
            <a:endParaRPr sz="1400" b="1">
              <a:solidFill>
                <a:srgbClr val="0B5394"/>
              </a:solidFill>
              <a:latin typeface="Lato"/>
              <a:ea typeface="Lato"/>
              <a:cs typeface="Lato"/>
              <a:sym typeface="Lato"/>
            </a:endParaRPr>
          </a:p>
        </p:txBody>
      </p:sp>
      <p:sp>
        <p:nvSpPr>
          <p:cNvPr id="130" name="Google Shape;130;p28"/>
          <p:cNvSpPr txBox="1">
            <a:spLocks noGrp="1"/>
          </p:cNvSpPr>
          <p:nvPr>
            <p:ph type="title"/>
          </p:nvPr>
        </p:nvSpPr>
        <p:spPr>
          <a:xfrm>
            <a:off x="110700" y="610675"/>
            <a:ext cx="5214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B5394"/>
                </a:solidFill>
                <a:latin typeface="Lato"/>
                <a:ea typeface="Lato"/>
                <a:cs typeface="Lato"/>
                <a:sym typeface="Lato"/>
              </a:rPr>
              <a:t>What is Homelessness?</a:t>
            </a:r>
            <a:endParaRPr b="1">
              <a:solidFill>
                <a:srgbClr val="0B5394"/>
              </a:solidFill>
              <a:latin typeface="Lato"/>
              <a:ea typeface="Lato"/>
              <a:cs typeface="Lato"/>
              <a:sym typeface="Lato"/>
            </a:endParaRPr>
          </a:p>
        </p:txBody>
      </p:sp>
      <p:sp>
        <p:nvSpPr>
          <p:cNvPr id="131" name="Google Shape;131;p28"/>
          <p:cNvSpPr/>
          <p:nvPr/>
        </p:nvSpPr>
        <p:spPr>
          <a:xfrm>
            <a:off x="5507475" y="1590002"/>
            <a:ext cx="3343326" cy="18383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6AA84F"/>
                </a:solidFill>
                <a:latin typeface="Open Sans"/>
              </a:rPr>
              <a:t>???</a:t>
            </a:r>
          </a:p>
        </p:txBody>
      </p:sp>
      <p:sp>
        <p:nvSpPr>
          <p:cNvPr id="5" name="TextBox 4"/>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37" name="Google Shape;137;p29"/>
          <p:cNvSpPr txBox="1">
            <a:spLocks noGrp="1"/>
          </p:cNvSpPr>
          <p:nvPr>
            <p:ph type="title"/>
          </p:nvPr>
        </p:nvSpPr>
        <p:spPr>
          <a:xfrm>
            <a:off x="690875" y="396425"/>
            <a:ext cx="6693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B5394"/>
                </a:solidFill>
                <a:latin typeface="Lato"/>
                <a:ea typeface="Lato"/>
                <a:cs typeface="Lato"/>
                <a:sym typeface="Lato"/>
              </a:rPr>
              <a:t>What Does Homelessness Look Like?</a:t>
            </a:r>
            <a:endParaRPr b="1">
              <a:solidFill>
                <a:srgbClr val="0B5394"/>
              </a:solidFill>
              <a:latin typeface="Lato"/>
              <a:ea typeface="Lato"/>
              <a:cs typeface="Lato"/>
              <a:sym typeface="Lato"/>
            </a:endParaRPr>
          </a:p>
        </p:txBody>
      </p:sp>
      <p:pic>
        <p:nvPicPr>
          <p:cNvPr id="138" name="Google Shape;138;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66037" y="2652068"/>
            <a:ext cx="3677962" cy="2068449"/>
          </a:xfrm>
          <a:prstGeom prst="rect">
            <a:avLst/>
          </a:prstGeom>
          <a:noFill/>
          <a:ln>
            <a:noFill/>
          </a:ln>
        </p:spPr>
      </p:pic>
      <p:pic>
        <p:nvPicPr>
          <p:cNvPr id="139" name="Google Shape;139;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20350" y="1020900"/>
            <a:ext cx="3043606" cy="1985175"/>
          </a:xfrm>
          <a:prstGeom prst="rect">
            <a:avLst/>
          </a:prstGeom>
          <a:noFill/>
          <a:ln>
            <a:noFill/>
          </a:ln>
        </p:spPr>
      </p:pic>
      <p:pic>
        <p:nvPicPr>
          <p:cNvPr id="140" name="Google Shape;140;p2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 y="1032350"/>
            <a:ext cx="3442575" cy="1973725"/>
          </a:xfrm>
          <a:prstGeom prst="rect">
            <a:avLst/>
          </a:prstGeom>
          <a:noFill/>
          <a:ln>
            <a:noFill/>
          </a:ln>
        </p:spPr>
      </p:pic>
      <p:pic>
        <p:nvPicPr>
          <p:cNvPr id="141" name="Google Shape;141;p2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896680" y="1032350"/>
            <a:ext cx="3247320" cy="1818500"/>
          </a:xfrm>
          <a:prstGeom prst="rect">
            <a:avLst/>
          </a:prstGeom>
          <a:noFill/>
          <a:ln>
            <a:noFill/>
          </a:ln>
        </p:spPr>
      </p:pic>
      <p:pic>
        <p:nvPicPr>
          <p:cNvPr id="142" name="Google Shape;142;p29"/>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 y="2866891"/>
            <a:ext cx="3442575" cy="1933600"/>
          </a:xfrm>
          <a:prstGeom prst="rect">
            <a:avLst/>
          </a:prstGeom>
          <a:noFill/>
          <a:ln>
            <a:noFill/>
          </a:ln>
        </p:spPr>
      </p:pic>
      <p:pic>
        <p:nvPicPr>
          <p:cNvPr id="143" name="Google Shape;143;p29"/>
          <p:cNvPicPr preferRelativeResize="0"/>
          <p:nvPr/>
        </p:nvPicPr>
        <p:blipFill>
          <a:blip r:embed="rId8">
            <a:alphaModFix/>
          </a:blip>
          <a:stretch>
            <a:fillRect/>
          </a:stretch>
        </p:blipFill>
        <p:spPr>
          <a:xfrm>
            <a:off x="3150768" y="2842896"/>
            <a:ext cx="2980532" cy="1933600"/>
          </a:xfrm>
          <a:prstGeom prst="rect">
            <a:avLst/>
          </a:prstGeom>
          <a:noFill/>
          <a:ln>
            <a:noFill/>
          </a:ln>
        </p:spPr>
      </p:pic>
      <p:sp>
        <p:nvSpPr>
          <p:cNvPr id="10" name="TextBox 9"/>
          <p:cNvSpPr txBox="1"/>
          <p:nvPr/>
        </p:nvSpPr>
        <p:spPr>
          <a:xfrm>
            <a:off x="3933886" y="4856148"/>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72534" y="4832153"/>
            <a:ext cx="1161352" cy="294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30" title="Points score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17626" y="572375"/>
            <a:ext cx="6475701" cy="3998753"/>
          </a:xfrm>
          <a:prstGeom prst="rect">
            <a:avLst/>
          </a:prstGeom>
          <a:noFill/>
          <a:ln>
            <a:noFill/>
          </a:ln>
        </p:spPr>
      </p:pic>
      <p:sp>
        <p:nvSpPr>
          <p:cNvPr id="149" name="Google Shape;149;p30"/>
          <p:cNvSpPr txBox="1">
            <a:spLocks noGrp="1"/>
          </p:cNvSpPr>
          <p:nvPr>
            <p:ph type="title"/>
          </p:nvPr>
        </p:nvSpPr>
        <p:spPr>
          <a:xfrm>
            <a:off x="110700" y="610675"/>
            <a:ext cx="384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B5394"/>
                </a:solidFill>
                <a:latin typeface="Lato"/>
                <a:ea typeface="Lato"/>
                <a:cs typeface="Lato"/>
                <a:sym typeface="Lato"/>
              </a:rPr>
              <a:t>How Many People Don’t Have Proper Housing/ are Considered Homeless?</a:t>
            </a:r>
            <a:endParaRPr b="1">
              <a:solidFill>
                <a:srgbClr val="0B5394"/>
              </a:solidFill>
              <a:latin typeface="Lato"/>
              <a:ea typeface="Lato"/>
              <a:cs typeface="Lato"/>
              <a:sym typeface="Lato"/>
            </a:endParaRPr>
          </a:p>
        </p:txBody>
      </p:sp>
      <p:sp>
        <p:nvSpPr>
          <p:cNvPr id="4" name="TextBox 3"/>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latin typeface="Lato"/>
                <a:ea typeface="Lato"/>
                <a:cs typeface="Lato"/>
                <a:sym typeface="Lato"/>
              </a:rPr>
              <a:t>What Causes Homelessness? </a:t>
            </a:r>
            <a:endParaRPr>
              <a:latin typeface="Lato"/>
              <a:ea typeface="Lato"/>
              <a:cs typeface="Lato"/>
              <a:sym typeface="Lato"/>
            </a:endParaRPr>
          </a:p>
          <a:p>
            <a:pPr marL="0" lvl="0" indent="0" algn="l" rtl="0">
              <a:spcBef>
                <a:spcPts val="0"/>
              </a:spcBef>
              <a:spcAft>
                <a:spcPts val="0"/>
              </a:spcAft>
              <a:buNone/>
            </a:pPr>
            <a:endParaRPr/>
          </a:p>
        </p:txBody>
      </p:sp>
      <p:sp>
        <p:nvSpPr>
          <p:cNvPr id="155" name="Google Shape;15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a:solidFill>
                  <a:schemeClr val="dk1"/>
                </a:solidFill>
                <a:latin typeface="Lato"/>
                <a:ea typeface="Lato"/>
                <a:cs typeface="Lato"/>
                <a:sym typeface="Lato"/>
              </a:rPr>
              <a:t>The causes of Homelessness across the globe are different and complicated, though some consistently stand out, including: </a:t>
            </a:r>
            <a:endParaRPr>
              <a:solidFill>
                <a:schemeClr val="dk1"/>
              </a:solidFill>
              <a:latin typeface="Lato"/>
              <a:ea typeface="Lato"/>
              <a:cs typeface="Lato"/>
              <a:sym typeface="Lato"/>
            </a:endParaRPr>
          </a:p>
          <a:p>
            <a:pPr marL="457200" lvl="0" indent="-342900" algn="just"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Finding it hard or not being able to access affordable or secure housing, </a:t>
            </a:r>
            <a:endParaRPr>
              <a:solidFill>
                <a:schemeClr val="dk1"/>
              </a:solidFill>
              <a:latin typeface="Lato"/>
              <a:ea typeface="Lato"/>
              <a:cs typeface="Lato"/>
              <a:sym typeface="Lato"/>
            </a:endParaRPr>
          </a:p>
          <a:p>
            <a:pPr marL="457200" lvl="0" indent="-342900" algn="just"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Lack of social protection systems, like welfare payments, pensions, etc</a:t>
            </a:r>
            <a:endParaRPr>
              <a:solidFill>
                <a:schemeClr val="dk1"/>
              </a:solidFill>
              <a:latin typeface="Lato"/>
              <a:ea typeface="Lato"/>
              <a:cs typeface="Lato"/>
              <a:sym typeface="Lato"/>
            </a:endParaRPr>
          </a:p>
          <a:p>
            <a:pPr marL="457200" lvl="0" indent="-342900" algn="just"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Poverty</a:t>
            </a:r>
            <a:endParaRPr>
              <a:solidFill>
                <a:schemeClr val="dk1"/>
              </a:solidFill>
              <a:latin typeface="Lato"/>
              <a:ea typeface="Lato"/>
              <a:cs typeface="Lato"/>
              <a:sym typeface="Lato"/>
            </a:endParaRPr>
          </a:p>
          <a:p>
            <a:pPr marL="457200" lvl="0" indent="-342900" algn="just"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Not being able to find a job or losing a job</a:t>
            </a:r>
            <a:endParaRPr>
              <a:solidFill>
                <a:schemeClr val="dk1"/>
              </a:solidFill>
              <a:latin typeface="Lato"/>
              <a:ea typeface="Lato"/>
              <a:cs typeface="Lato"/>
              <a:sym typeface="Lato"/>
            </a:endParaRPr>
          </a:p>
          <a:p>
            <a:pPr marL="457200" lvl="0" indent="-342900" algn="just"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Family breakdown</a:t>
            </a:r>
            <a:endParaRPr>
              <a:solidFill>
                <a:schemeClr val="dk1"/>
              </a:solidFill>
              <a:latin typeface="Lato"/>
              <a:ea typeface="Lato"/>
              <a:cs typeface="Lato"/>
              <a:sym typeface="Lato"/>
            </a:endParaRPr>
          </a:p>
          <a:p>
            <a:pPr marL="457200" lvl="0" indent="-342900" algn="just" rtl="0">
              <a:spcBef>
                <a:spcPts val="0"/>
              </a:spcBef>
              <a:spcAft>
                <a:spcPts val="0"/>
              </a:spcAft>
              <a:buClr>
                <a:schemeClr val="dk1"/>
              </a:buClr>
              <a:buSzPts val="1800"/>
              <a:buFont typeface="Lato"/>
              <a:buChar char="●"/>
            </a:pPr>
            <a:r>
              <a:rPr lang="en">
                <a:solidFill>
                  <a:schemeClr val="dk1"/>
                </a:solidFill>
                <a:latin typeface="Lato"/>
                <a:ea typeface="Lato"/>
                <a:cs typeface="Lato"/>
                <a:sym typeface="Lato"/>
              </a:rPr>
              <a:t>Lack of help and support experiencing mental illness, substance abuse and displacement caused by conflicts and natural disasters </a:t>
            </a:r>
            <a:endParaRPr>
              <a:latin typeface="Lato"/>
              <a:ea typeface="Lato"/>
              <a:cs typeface="Lato"/>
              <a:sym typeface="Lato"/>
            </a:endParaRPr>
          </a:p>
        </p:txBody>
      </p:sp>
      <p:sp>
        <p:nvSpPr>
          <p:cNvPr id="4" name="TextBox 3"/>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body" idx="1"/>
          </p:nvPr>
        </p:nvSpPr>
        <p:spPr>
          <a:xfrm>
            <a:off x="311700" y="1152475"/>
            <a:ext cx="5361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Click here to listen to an interview with Irish Girl “Amanda” telling a local radio station how she felt when she was experiencing Homelessness</a:t>
            </a:r>
            <a:endParaRPr/>
          </a:p>
          <a:p>
            <a:pPr marL="0" lvl="0" indent="0" algn="l" rtl="0">
              <a:spcBef>
                <a:spcPts val="1600"/>
              </a:spcBef>
              <a:spcAft>
                <a:spcPts val="1600"/>
              </a:spcAft>
              <a:buNone/>
            </a:pPr>
            <a:r>
              <a:rPr lang="en" u="sng">
                <a:solidFill>
                  <a:schemeClr val="hlink"/>
                </a:solidFill>
                <a:hlinkClick r:id="rId3"/>
              </a:rPr>
              <a:t>https://www.rte.ie/news/newslens/2018/1005/1001127-amanda-homelessness/</a:t>
            </a:r>
            <a:r>
              <a:rPr lang="en"/>
              <a:t> </a:t>
            </a:r>
            <a:endParaRPr/>
          </a:p>
        </p:txBody>
      </p:sp>
      <p:sp>
        <p:nvSpPr>
          <p:cNvPr id="161" name="Google Shape;161;p32"/>
          <p:cNvSpPr txBox="1">
            <a:spLocks noGrp="1"/>
          </p:cNvSpPr>
          <p:nvPr>
            <p:ph type="title"/>
          </p:nvPr>
        </p:nvSpPr>
        <p:spPr>
          <a:xfrm>
            <a:off x="110700" y="610675"/>
            <a:ext cx="6713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B5394"/>
                </a:solidFill>
                <a:latin typeface="Lato"/>
                <a:ea typeface="Lato"/>
                <a:cs typeface="Lato"/>
                <a:sym typeface="Lato"/>
              </a:rPr>
              <a:t>What Does it Feel Like to be Homeless?</a:t>
            </a:r>
            <a:endParaRPr b="1">
              <a:solidFill>
                <a:srgbClr val="0B5394"/>
              </a:solidFill>
              <a:latin typeface="Lato"/>
              <a:ea typeface="Lato"/>
              <a:cs typeface="Lato"/>
              <a:sym typeface="Lato"/>
            </a:endParaRPr>
          </a:p>
        </p:txBody>
      </p:sp>
      <p:pic>
        <p:nvPicPr>
          <p:cNvPr id="162" name="Google Shape;162;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2400" y="152400"/>
            <a:ext cx="305875" cy="305875"/>
          </a:xfrm>
          <a:prstGeom prst="rect">
            <a:avLst/>
          </a:prstGeom>
          <a:noFill/>
          <a:ln>
            <a:noFill/>
          </a:ln>
        </p:spPr>
      </p:pic>
      <p:pic>
        <p:nvPicPr>
          <p:cNvPr id="163" name="Google Shape;163;p32" descr=" "/>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24604" y="1154849"/>
            <a:ext cx="2912950" cy="3259449"/>
          </a:xfrm>
          <a:prstGeom prst="rect">
            <a:avLst/>
          </a:prstGeom>
          <a:noFill/>
          <a:ln>
            <a:noFill/>
          </a:ln>
        </p:spPr>
      </p:pic>
      <p:sp>
        <p:nvSpPr>
          <p:cNvPr id="7" name="TextBox 6"/>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B5394"/>
                </a:solidFill>
              </a:rPr>
              <a:t>Creative Responses to Homelessness</a:t>
            </a:r>
            <a:endParaRPr/>
          </a:p>
        </p:txBody>
      </p:sp>
      <p:pic>
        <p:nvPicPr>
          <p:cNvPr id="171" name="Google Shape;171;p33"/>
          <p:cNvPicPr preferRelativeResize="0"/>
          <p:nvPr/>
        </p:nvPicPr>
        <p:blipFill>
          <a:blip r:embed="rId3">
            <a:alphaModFix/>
          </a:blip>
          <a:stretch>
            <a:fillRect/>
          </a:stretch>
        </p:blipFill>
        <p:spPr>
          <a:xfrm>
            <a:off x="1964750" y="1101928"/>
            <a:ext cx="4744250" cy="3466950"/>
          </a:xfrm>
          <a:prstGeom prst="rect">
            <a:avLst/>
          </a:prstGeom>
          <a:noFill/>
          <a:ln>
            <a:noFill/>
          </a:ln>
        </p:spPr>
      </p:pic>
      <p:sp>
        <p:nvSpPr>
          <p:cNvPr id="5" name="TextBox 4"/>
          <p:cNvSpPr txBox="1"/>
          <p:nvPr/>
        </p:nvSpPr>
        <p:spPr>
          <a:xfrm>
            <a:off x="3933886" y="4800491"/>
            <a:ext cx="3384376" cy="246221"/>
          </a:xfrm>
          <a:prstGeom prst="rect">
            <a:avLst/>
          </a:prstGeom>
          <a:noFill/>
        </p:spPr>
        <p:txBody>
          <a:bodyPr wrap="square" rtlCol="0">
            <a:spAutoFit/>
          </a:bodyPr>
          <a:lstStyle/>
          <a:p>
            <a:pPr algn="ctr"/>
            <a:r>
              <a:rPr lang="en-IE" sz="1000" b="1" dirty="0" smtClean="0">
                <a:latin typeface="Sassoon" panose="02000503040000090004" pitchFamily="2" charset="0"/>
              </a:rPr>
              <a:t>© Seomra Ranga 2019 www.seomraranga.com</a:t>
            </a:r>
            <a:endParaRPr lang="en-IE" sz="1000" b="1" dirty="0">
              <a:latin typeface="Sassoon" panose="02000503040000090004" pitchFamily="2"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2534" y="4776496"/>
            <a:ext cx="1161352" cy="294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1221</Words>
  <Application>Microsoft Office PowerPoint</Application>
  <PresentationFormat>On-screen Show (16:9)</PresentationFormat>
  <Paragraphs>108</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Open Sans</vt:lpstr>
      <vt:lpstr>Georgia</vt:lpstr>
      <vt:lpstr>Times New Roman</vt:lpstr>
      <vt:lpstr>Lato</vt:lpstr>
      <vt:lpstr>Sassoon</vt:lpstr>
      <vt:lpstr>Simple Light</vt:lpstr>
      <vt:lpstr>Simple Light</vt:lpstr>
      <vt:lpstr>World Homeless Day</vt:lpstr>
      <vt:lpstr>PowerPoint Presentation</vt:lpstr>
      <vt:lpstr>PowerPoint Presentation</vt:lpstr>
      <vt:lpstr>What is Homelessness?</vt:lpstr>
      <vt:lpstr>What Does Homelessness Look Like?</vt:lpstr>
      <vt:lpstr>How Many People Don’t Have Proper Housing/ are Considered Homeless?</vt:lpstr>
      <vt:lpstr>What Causes Homelessness?  </vt:lpstr>
      <vt:lpstr>What Does it Feel Like to be Homeless?</vt:lpstr>
      <vt:lpstr>Creative Responses to Homelessness</vt:lpstr>
      <vt:lpstr>Activity: Draw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dc:creator>
  <cp:lastModifiedBy>Damien</cp:lastModifiedBy>
  <cp:revision>15</cp:revision>
  <dcterms:modified xsi:type="dcterms:W3CDTF">2019-10-08T18:26:51Z</dcterms:modified>
</cp:coreProperties>
</file>