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62" r:id="rId4"/>
    <p:sldId id="263" r:id="rId5"/>
    <p:sldId id="269" r:id="rId6"/>
    <p:sldId id="267" r:id="rId7"/>
    <p:sldId id="259" r:id="rId8"/>
    <p:sldId id="260" r:id="rId9"/>
    <p:sldId id="261" r:id="rId10"/>
    <p:sldId id="264" r:id="rId11"/>
    <p:sldId id="265" r:id="rId12"/>
    <p:sldId id="266" r:id="rId13"/>
    <p:sldId id="268" r:id="rId14"/>
    <p:sldId id="271" r:id="rId15"/>
    <p:sldId id="273" r:id="rId16"/>
    <p:sldId id="272" r:id="rId17"/>
    <p:sldId id="270"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464" y="-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E"/>
          </a:p>
        </p:txBody>
      </p:sp>
      <p:sp>
        <p:nvSpPr>
          <p:cNvPr id="4" name="Date Placeholder 3"/>
          <p:cNvSpPr>
            <a:spLocks noGrp="1"/>
          </p:cNvSpPr>
          <p:nvPr>
            <p:ph type="dt" sz="half" idx="10"/>
          </p:nvPr>
        </p:nvSpPr>
        <p:spPr/>
        <p:txBody>
          <a:bodyPr/>
          <a:lstStyle/>
          <a:p>
            <a:fld id="{226533CD-4761-4899-B04E-CDE531A5FA38}" type="datetimeFigureOut">
              <a:rPr lang="en-IE" smtClean="0"/>
              <a:t>21/10/2019</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58867C8E-1368-4364-BFF9-FC364EB8E525}" type="slidenum">
              <a:rPr lang="en-IE" smtClean="0"/>
              <a:t>‹#›</a:t>
            </a:fld>
            <a:endParaRPr lang="en-IE" dirty="0"/>
          </a:p>
        </p:txBody>
      </p:sp>
    </p:spTree>
    <p:extLst>
      <p:ext uri="{BB962C8B-B14F-4D97-AF65-F5344CB8AC3E}">
        <p14:creationId xmlns:p14="http://schemas.microsoft.com/office/powerpoint/2010/main" val="2136386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226533CD-4761-4899-B04E-CDE531A5FA38}" type="datetimeFigureOut">
              <a:rPr lang="en-IE" smtClean="0"/>
              <a:t>21/10/2019</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58867C8E-1368-4364-BFF9-FC364EB8E525}" type="slidenum">
              <a:rPr lang="en-IE" smtClean="0"/>
              <a:t>‹#›</a:t>
            </a:fld>
            <a:endParaRPr lang="en-IE" dirty="0"/>
          </a:p>
        </p:txBody>
      </p:sp>
    </p:spTree>
    <p:extLst>
      <p:ext uri="{BB962C8B-B14F-4D97-AF65-F5344CB8AC3E}">
        <p14:creationId xmlns:p14="http://schemas.microsoft.com/office/powerpoint/2010/main" val="317019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226533CD-4761-4899-B04E-CDE531A5FA38}" type="datetimeFigureOut">
              <a:rPr lang="en-IE" smtClean="0"/>
              <a:t>21/10/2019</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58867C8E-1368-4364-BFF9-FC364EB8E525}" type="slidenum">
              <a:rPr lang="en-IE" smtClean="0"/>
              <a:t>‹#›</a:t>
            </a:fld>
            <a:endParaRPr lang="en-IE" dirty="0"/>
          </a:p>
        </p:txBody>
      </p:sp>
    </p:spTree>
    <p:extLst>
      <p:ext uri="{BB962C8B-B14F-4D97-AF65-F5344CB8AC3E}">
        <p14:creationId xmlns:p14="http://schemas.microsoft.com/office/powerpoint/2010/main" val="1617794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226533CD-4761-4899-B04E-CDE531A5FA38}" type="datetimeFigureOut">
              <a:rPr lang="en-IE" smtClean="0"/>
              <a:t>21/10/2019</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58867C8E-1368-4364-BFF9-FC364EB8E525}" type="slidenum">
              <a:rPr lang="en-IE" smtClean="0"/>
              <a:t>‹#›</a:t>
            </a:fld>
            <a:endParaRPr lang="en-IE" dirty="0"/>
          </a:p>
        </p:txBody>
      </p:sp>
    </p:spTree>
    <p:extLst>
      <p:ext uri="{BB962C8B-B14F-4D97-AF65-F5344CB8AC3E}">
        <p14:creationId xmlns:p14="http://schemas.microsoft.com/office/powerpoint/2010/main" val="3727239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6533CD-4761-4899-B04E-CDE531A5FA38}" type="datetimeFigureOut">
              <a:rPr lang="en-IE" smtClean="0"/>
              <a:t>21/10/2019</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58867C8E-1368-4364-BFF9-FC364EB8E525}" type="slidenum">
              <a:rPr lang="en-IE" smtClean="0"/>
              <a:t>‹#›</a:t>
            </a:fld>
            <a:endParaRPr lang="en-IE" dirty="0"/>
          </a:p>
        </p:txBody>
      </p:sp>
    </p:spTree>
    <p:extLst>
      <p:ext uri="{BB962C8B-B14F-4D97-AF65-F5344CB8AC3E}">
        <p14:creationId xmlns:p14="http://schemas.microsoft.com/office/powerpoint/2010/main" val="3970055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p>
            <a:fld id="{226533CD-4761-4899-B04E-CDE531A5FA38}" type="datetimeFigureOut">
              <a:rPr lang="en-IE" smtClean="0"/>
              <a:t>21/10/2019</a:t>
            </a:fld>
            <a:endParaRPr lang="en-IE" dirty="0"/>
          </a:p>
        </p:txBody>
      </p:sp>
      <p:sp>
        <p:nvSpPr>
          <p:cNvPr id="6" name="Footer Placeholder 5"/>
          <p:cNvSpPr>
            <a:spLocks noGrp="1"/>
          </p:cNvSpPr>
          <p:nvPr>
            <p:ph type="ftr" sz="quarter" idx="11"/>
          </p:nvPr>
        </p:nvSpPr>
        <p:spPr/>
        <p:txBody>
          <a:bodyPr/>
          <a:lstStyle/>
          <a:p>
            <a:endParaRPr lang="en-IE" dirty="0"/>
          </a:p>
        </p:txBody>
      </p:sp>
      <p:sp>
        <p:nvSpPr>
          <p:cNvPr id="7" name="Slide Number Placeholder 6"/>
          <p:cNvSpPr>
            <a:spLocks noGrp="1"/>
          </p:cNvSpPr>
          <p:nvPr>
            <p:ph type="sldNum" sz="quarter" idx="12"/>
          </p:nvPr>
        </p:nvSpPr>
        <p:spPr/>
        <p:txBody>
          <a:bodyPr/>
          <a:lstStyle/>
          <a:p>
            <a:fld id="{58867C8E-1368-4364-BFF9-FC364EB8E525}" type="slidenum">
              <a:rPr lang="en-IE" smtClean="0"/>
              <a:t>‹#›</a:t>
            </a:fld>
            <a:endParaRPr lang="en-IE" dirty="0"/>
          </a:p>
        </p:txBody>
      </p:sp>
    </p:spTree>
    <p:extLst>
      <p:ext uri="{BB962C8B-B14F-4D97-AF65-F5344CB8AC3E}">
        <p14:creationId xmlns:p14="http://schemas.microsoft.com/office/powerpoint/2010/main" val="296677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p>
            <a:fld id="{226533CD-4761-4899-B04E-CDE531A5FA38}" type="datetimeFigureOut">
              <a:rPr lang="en-IE" smtClean="0"/>
              <a:t>21/10/2019</a:t>
            </a:fld>
            <a:endParaRPr lang="en-IE" dirty="0"/>
          </a:p>
        </p:txBody>
      </p:sp>
      <p:sp>
        <p:nvSpPr>
          <p:cNvPr id="8" name="Footer Placeholder 7"/>
          <p:cNvSpPr>
            <a:spLocks noGrp="1"/>
          </p:cNvSpPr>
          <p:nvPr>
            <p:ph type="ftr" sz="quarter" idx="11"/>
          </p:nvPr>
        </p:nvSpPr>
        <p:spPr/>
        <p:txBody>
          <a:bodyPr/>
          <a:lstStyle/>
          <a:p>
            <a:endParaRPr lang="en-IE" dirty="0"/>
          </a:p>
        </p:txBody>
      </p:sp>
      <p:sp>
        <p:nvSpPr>
          <p:cNvPr id="9" name="Slide Number Placeholder 8"/>
          <p:cNvSpPr>
            <a:spLocks noGrp="1"/>
          </p:cNvSpPr>
          <p:nvPr>
            <p:ph type="sldNum" sz="quarter" idx="12"/>
          </p:nvPr>
        </p:nvSpPr>
        <p:spPr/>
        <p:txBody>
          <a:bodyPr/>
          <a:lstStyle/>
          <a:p>
            <a:fld id="{58867C8E-1368-4364-BFF9-FC364EB8E525}" type="slidenum">
              <a:rPr lang="en-IE" smtClean="0"/>
              <a:t>‹#›</a:t>
            </a:fld>
            <a:endParaRPr lang="en-IE" dirty="0"/>
          </a:p>
        </p:txBody>
      </p:sp>
    </p:spTree>
    <p:extLst>
      <p:ext uri="{BB962C8B-B14F-4D97-AF65-F5344CB8AC3E}">
        <p14:creationId xmlns:p14="http://schemas.microsoft.com/office/powerpoint/2010/main" val="425385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p>
            <a:fld id="{226533CD-4761-4899-B04E-CDE531A5FA38}" type="datetimeFigureOut">
              <a:rPr lang="en-IE" smtClean="0"/>
              <a:t>21/10/2019</a:t>
            </a:fld>
            <a:endParaRPr lang="en-IE" dirty="0"/>
          </a:p>
        </p:txBody>
      </p:sp>
      <p:sp>
        <p:nvSpPr>
          <p:cNvPr id="4" name="Footer Placeholder 3"/>
          <p:cNvSpPr>
            <a:spLocks noGrp="1"/>
          </p:cNvSpPr>
          <p:nvPr>
            <p:ph type="ftr" sz="quarter" idx="11"/>
          </p:nvPr>
        </p:nvSpPr>
        <p:spPr/>
        <p:txBody>
          <a:bodyPr/>
          <a:lstStyle/>
          <a:p>
            <a:endParaRPr lang="en-IE" dirty="0"/>
          </a:p>
        </p:txBody>
      </p:sp>
      <p:sp>
        <p:nvSpPr>
          <p:cNvPr id="5" name="Slide Number Placeholder 4"/>
          <p:cNvSpPr>
            <a:spLocks noGrp="1"/>
          </p:cNvSpPr>
          <p:nvPr>
            <p:ph type="sldNum" sz="quarter" idx="12"/>
          </p:nvPr>
        </p:nvSpPr>
        <p:spPr/>
        <p:txBody>
          <a:bodyPr/>
          <a:lstStyle/>
          <a:p>
            <a:fld id="{58867C8E-1368-4364-BFF9-FC364EB8E525}" type="slidenum">
              <a:rPr lang="en-IE" smtClean="0"/>
              <a:t>‹#›</a:t>
            </a:fld>
            <a:endParaRPr lang="en-IE" dirty="0"/>
          </a:p>
        </p:txBody>
      </p:sp>
    </p:spTree>
    <p:extLst>
      <p:ext uri="{BB962C8B-B14F-4D97-AF65-F5344CB8AC3E}">
        <p14:creationId xmlns:p14="http://schemas.microsoft.com/office/powerpoint/2010/main" val="505895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6533CD-4761-4899-B04E-CDE531A5FA38}" type="datetimeFigureOut">
              <a:rPr lang="en-IE" smtClean="0"/>
              <a:t>21/10/2019</a:t>
            </a:fld>
            <a:endParaRPr lang="en-IE" dirty="0"/>
          </a:p>
        </p:txBody>
      </p:sp>
      <p:sp>
        <p:nvSpPr>
          <p:cNvPr id="3" name="Footer Placeholder 2"/>
          <p:cNvSpPr>
            <a:spLocks noGrp="1"/>
          </p:cNvSpPr>
          <p:nvPr>
            <p:ph type="ftr" sz="quarter" idx="11"/>
          </p:nvPr>
        </p:nvSpPr>
        <p:spPr/>
        <p:txBody>
          <a:bodyPr/>
          <a:lstStyle/>
          <a:p>
            <a:endParaRPr lang="en-IE" dirty="0"/>
          </a:p>
        </p:txBody>
      </p:sp>
      <p:sp>
        <p:nvSpPr>
          <p:cNvPr id="4" name="Slide Number Placeholder 3"/>
          <p:cNvSpPr>
            <a:spLocks noGrp="1"/>
          </p:cNvSpPr>
          <p:nvPr>
            <p:ph type="sldNum" sz="quarter" idx="12"/>
          </p:nvPr>
        </p:nvSpPr>
        <p:spPr/>
        <p:txBody>
          <a:bodyPr/>
          <a:lstStyle/>
          <a:p>
            <a:fld id="{58867C8E-1368-4364-BFF9-FC364EB8E525}" type="slidenum">
              <a:rPr lang="en-IE" smtClean="0"/>
              <a:t>‹#›</a:t>
            </a:fld>
            <a:endParaRPr lang="en-IE" dirty="0"/>
          </a:p>
        </p:txBody>
      </p:sp>
    </p:spTree>
    <p:extLst>
      <p:ext uri="{BB962C8B-B14F-4D97-AF65-F5344CB8AC3E}">
        <p14:creationId xmlns:p14="http://schemas.microsoft.com/office/powerpoint/2010/main" val="1833483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6533CD-4761-4899-B04E-CDE531A5FA38}" type="datetimeFigureOut">
              <a:rPr lang="en-IE" smtClean="0"/>
              <a:t>21/10/2019</a:t>
            </a:fld>
            <a:endParaRPr lang="en-IE" dirty="0"/>
          </a:p>
        </p:txBody>
      </p:sp>
      <p:sp>
        <p:nvSpPr>
          <p:cNvPr id="6" name="Footer Placeholder 5"/>
          <p:cNvSpPr>
            <a:spLocks noGrp="1"/>
          </p:cNvSpPr>
          <p:nvPr>
            <p:ph type="ftr" sz="quarter" idx="11"/>
          </p:nvPr>
        </p:nvSpPr>
        <p:spPr/>
        <p:txBody>
          <a:bodyPr/>
          <a:lstStyle/>
          <a:p>
            <a:endParaRPr lang="en-IE" dirty="0"/>
          </a:p>
        </p:txBody>
      </p:sp>
      <p:sp>
        <p:nvSpPr>
          <p:cNvPr id="7" name="Slide Number Placeholder 6"/>
          <p:cNvSpPr>
            <a:spLocks noGrp="1"/>
          </p:cNvSpPr>
          <p:nvPr>
            <p:ph type="sldNum" sz="quarter" idx="12"/>
          </p:nvPr>
        </p:nvSpPr>
        <p:spPr/>
        <p:txBody>
          <a:bodyPr/>
          <a:lstStyle/>
          <a:p>
            <a:fld id="{58867C8E-1368-4364-BFF9-FC364EB8E525}" type="slidenum">
              <a:rPr lang="en-IE" smtClean="0"/>
              <a:t>‹#›</a:t>
            </a:fld>
            <a:endParaRPr lang="en-IE" dirty="0"/>
          </a:p>
        </p:txBody>
      </p:sp>
    </p:spTree>
    <p:extLst>
      <p:ext uri="{BB962C8B-B14F-4D97-AF65-F5344CB8AC3E}">
        <p14:creationId xmlns:p14="http://schemas.microsoft.com/office/powerpoint/2010/main" val="3644409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6533CD-4761-4899-B04E-CDE531A5FA38}" type="datetimeFigureOut">
              <a:rPr lang="en-IE" smtClean="0"/>
              <a:t>21/10/2019</a:t>
            </a:fld>
            <a:endParaRPr lang="en-IE" dirty="0"/>
          </a:p>
        </p:txBody>
      </p:sp>
      <p:sp>
        <p:nvSpPr>
          <p:cNvPr id="6" name="Footer Placeholder 5"/>
          <p:cNvSpPr>
            <a:spLocks noGrp="1"/>
          </p:cNvSpPr>
          <p:nvPr>
            <p:ph type="ftr" sz="quarter" idx="11"/>
          </p:nvPr>
        </p:nvSpPr>
        <p:spPr/>
        <p:txBody>
          <a:bodyPr/>
          <a:lstStyle/>
          <a:p>
            <a:endParaRPr lang="en-IE" dirty="0"/>
          </a:p>
        </p:txBody>
      </p:sp>
      <p:sp>
        <p:nvSpPr>
          <p:cNvPr id="7" name="Slide Number Placeholder 6"/>
          <p:cNvSpPr>
            <a:spLocks noGrp="1"/>
          </p:cNvSpPr>
          <p:nvPr>
            <p:ph type="sldNum" sz="quarter" idx="12"/>
          </p:nvPr>
        </p:nvSpPr>
        <p:spPr/>
        <p:txBody>
          <a:bodyPr/>
          <a:lstStyle/>
          <a:p>
            <a:fld id="{58867C8E-1368-4364-BFF9-FC364EB8E525}" type="slidenum">
              <a:rPr lang="en-IE" smtClean="0"/>
              <a:t>‹#›</a:t>
            </a:fld>
            <a:endParaRPr lang="en-IE" dirty="0"/>
          </a:p>
        </p:txBody>
      </p:sp>
    </p:spTree>
    <p:extLst>
      <p:ext uri="{BB962C8B-B14F-4D97-AF65-F5344CB8AC3E}">
        <p14:creationId xmlns:p14="http://schemas.microsoft.com/office/powerpoint/2010/main" val="9936403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6533CD-4761-4899-B04E-CDE531A5FA38}" type="datetimeFigureOut">
              <a:rPr lang="en-IE" smtClean="0"/>
              <a:t>21/10/2019</a:t>
            </a:fld>
            <a:endParaRPr lang="en-IE"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867C8E-1368-4364-BFF9-FC364EB8E525}" type="slidenum">
              <a:rPr lang="en-IE" smtClean="0"/>
              <a:t>‹#›</a:t>
            </a:fld>
            <a:endParaRPr lang="en-IE" dirty="0"/>
          </a:p>
        </p:txBody>
      </p:sp>
    </p:spTree>
    <p:extLst>
      <p:ext uri="{BB962C8B-B14F-4D97-AF65-F5344CB8AC3E}">
        <p14:creationId xmlns:p14="http://schemas.microsoft.com/office/powerpoint/2010/main" val="753423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hyperlink" Target="https://depositphotos.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TextBox 1"/>
          <p:cNvSpPr txBox="1"/>
          <p:nvPr/>
        </p:nvSpPr>
        <p:spPr>
          <a:xfrm>
            <a:off x="1331640" y="908720"/>
            <a:ext cx="7200800" cy="3416320"/>
          </a:xfrm>
          <a:prstGeom prst="rect">
            <a:avLst/>
          </a:prstGeom>
          <a:noFill/>
        </p:spPr>
        <p:txBody>
          <a:bodyPr wrap="square" rtlCol="0">
            <a:spAutoFit/>
          </a:bodyPr>
          <a:lstStyle/>
          <a:p>
            <a:pPr algn="ctr"/>
            <a:r>
              <a:rPr lang="en-IE" sz="7200" b="1" dirty="0" smtClean="0">
                <a:ln w="19050">
                  <a:solidFill>
                    <a:schemeClr val="accent6">
                      <a:lumMod val="75000"/>
                    </a:schemeClr>
                  </a:solidFill>
                </a:ln>
              </a:rPr>
              <a:t>Hallowe’en Customs and Traditions</a:t>
            </a:r>
            <a:endParaRPr lang="en-IE" sz="7200" b="1" dirty="0">
              <a:ln w="19050">
                <a:solidFill>
                  <a:schemeClr val="accent6">
                    <a:lumMod val="75000"/>
                  </a:schemeClr>
                </a:solidFill>
              </a:ln>
            </a:endParaRPr>
          </a:p>
        </p:txBody>
      </p:sp>
      <p:sp>
        <p:nvSpPr>
          <p:cNvPr id="3" name="TextBox 2"/>
          <p:cNvSpPr txBox="1"/>
          <p:nvPr/>
        </p:nvSpPr>
        <p:spPr>
          <a:xfrm>
            <a:off x="3136452" y="6573332"/>
            <a:ext cx="3384376" cy="246221"/>
          </a:xfrm>
          <a:prstGeom prst="rect">
            <a:avLst/>
          </a:prstGeom>
          <a:noFill/>
        </p:spPr>
        <p:txBody>
          <a:bodyPr wrap="square" rtlCol="0">
            <a:spAutoFit/>
          </a:bodyPr>
          <a:lstStyle/>
          <a:p>
            <a:pPr algn="ctr"/>
            <a:r>
              <a:rPr lang="en-IE" sz="1000" b="1" dirty="0" smtClean="0">
                <a:latin typeface="Sassoon" panose="02000503040000090004" pitchFamily="2" charset="0"/>
              </a:rPr>
              <a:t>© Seomra Ranga 2019 www.seomraranga.com</a:t>
            </a:r>
            <a:endParaRPr lang="en-IE" sz="1000" b="1" dirty="0">
              <a:latin typeface="Sassoon" panose="02000503040000090004" pitchFamily="2" charset="0"/>
            </a:endParaRP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100" y="6525344"/>
            <a:ext cx="1161352" cy="294209"/>
          </a:xfrm>
          <a:prstGeom prst="rect">
            <a:avLst/>
          </a:prstGeom>
        </p:spPr>
      </p:pic>
    </p:spTree>
    <p:extLst>
      <p:ext uri="{BB962C8B-B14F-4D97-AF65-F5344CB8AC3E}">
        <p14:creationId xmlns:p14="http://schemas.microsoft.com/office/powerpoint/2010/main" val="16499474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t="-5000" r="-4000" b="-5000"/>
          </a:stretch>
        </a:blipFill>
        <a:effectLst/>
      </p:bgPr>
    </p:bg>
    <p:spTree>
      <p:nvGrpSpPr>
        <p:cNvPr id="1" name=""/>
        <p:cNvGrpSpPr/>
        <p:nvPr/>
      </p:nvGrpSpPr>
      <p:grpSpPr>
        <a:xfrm>
          <a:off x="0" y="0"/>
          <a:ext cx="0" cy="0"/>
          <a:chOff x="0" y="0"/>
          <a:chExt cx="0" cy="0"/>
        </a:xfrm>
      </p:grpSpPr>
      <p:sp>
        <p:nvSpPr>
          <p:cNvPr id="2" name="TextBox 1"/>
          <p:cNvSpPr txBox="1"/>
          <p:nvPr/>
        </p:nvSpPr>
        <p:spPr>
          <a:xfrm>
            <a:off x="1547664" y="404664"/>
            <a:ext cx="5616624" cy="830997"/>
          </a:xfrm>
          <a:prstGeom prst="rect">
            <a:avLst/>
          </a:prstGeom>
          <a:noFill/>
        </p:spPr>
        <p:txBody>
          <a:bodyPr wrap="square" rtlCol="0">
            <a:spAutoFit/>
          </a:bodyPr>
          <a:lstStyle/>
          <a:p>
            <a:r>
              <a:rPr lang="en-IE" sz="4800" b="1" dirty="0" smtClean="0"/>
              <a:t>Witches</a:t>
            </a:r>
            <a:endParaRPr lang="en-IE" sz="4800" b="1" dirty="0"/>
          </a:p>
        </p:txBody>
      </p:sp>
      <p:sp>
        <p:nvSpPr>
          <p:cNvPr id="3" name="TextBox 2"/>
          <p:cNvSpPr txBox="1"/>
          <p:nvPr/>
        </p:nvSpPr>
        <p:spPr>
          <a:xfrm>
            <a:off x="2203309" y="1124744"/>
            <a:ext cx="5256584" cy="4093428"/>
          </a:xfrm>
          <a:prstGeom prst="rect">
            <a:avLst/>
          </a:prstGeom>
          <a:noFill/>
        </p:spPr>
        <p:txBody>
          <a:bodyPr wrap="square" rtlCol="0">
            <a:spAutoFit/>
          </a:bodyPr>
          <a:lstStyle/>
          <a:p>
            <a:pPr algn="just"/>
            <a:r>
              <a:rPr lang="en-IE" sz="2600" dirty="0" smtClean="0"/>
              <a:t>Witches are believed to be old women who can work magic and make potions. The two main things that a witch has is a black cat and a broom. She is also known for her black clothes and a cauldron in which she mixes her potions. The witch wears a black pointed hat, a black dress and cloak and black shoes. She is a very powerful woman!</a:t>
            </a:r>
            <a:endParaRPr lang="en-IE" sz="2600" dirty="0"/>
          </a:p>
        </p:txBody>
      </p:sp>
      <p:sp>
        <p:nvSpPr>
          <p:cNvPr id="4" name="TextBox 3"/>
          <p:cNvSpPr txBox="1"/>
          <p:nvPr/>
        </p:nvSpPr>
        <p:spPr>
          <a:xfrm>
            <a:off x="3635896" y="6560807"/>
            <a:ext cx="3384376" cy="246221"/>
          </a:xfrm>
          <a:prstGeom prst="rect">
            <a:avLst/>
          </a:prstGeom>
          <a:noFill/>
        </p:spPr>
        <p:txBody>
          <a:bodyPr wrap="square" rtlCol="0">
            <a:spAutoFit/>
          </a:bodyPr>
          <a:lstStyle/>
          <a:p>
            <a:pPr algn="ctr"/>
            <a:r>
              <a:rPr lang="en-IE" sz="1000" b="1" dirty="0" smtClean="0">
                <a:latin typeface="Sassoon" panose="02000503040000090004" pitchFamily="2" charset="0"/>
              </a:rPr>
              <a:t>© Seomra Ranga 2019 www.seomraranga.com</a:t>
            </a:r>
            <a:endParaRPr lang="en-IE" sz="1000" b="1" dirty="0">
              <a:latin typeface="Sassoon" panose="02000503040000090004" pitchFamily="2" charset="0"/>
            </a:endParaRP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32040" y="6266598"/>
            <a:ext cx="1161352" cy="294209"/>
          </a:xfrm>
          <a:prstGeom prst="rect">
            <a:avLst/>
          </a:prstGeom>
        </p:spPr>
      </p:pic>
    </p:spTree>
    <p:extLst>
      <p:ext uri="{BB962C8B-B14F-4D97-AF65-F5344CB8AC3E}">
        <p14:creationId xmlns:p14="http://schemas.microsoft.com/office/powerpoint/2010/main" val="32701946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t="-5000" r="-4000" b="-5000"/>
          </a:stretch>
        </a:blipFill>
        <a:effectLst/>
      </p:bgPr>
    </p:bg>
    <p:spTree>
      <p:nvGrpSpPr>
        <p:cNvPr id="1" name=""/>
        <p:cNvGrpSpPr/>
        <p:nvPr/>
      </p:nvGrpSpPr>
      <p:grpSpPr>
        <a:xfrm>
          <a:off x="0" y="0"/>
          <a:ext cx="0" cy="0"/>
          <a:chOff x="0" y="0"/>
          <a:chExt cx="0" cy="0"/>
        </a:xfrm>
      </p:grpSpPr>
      <p:sp>
        <p:nvSpPr>
          <p:cNvPr id="2" name="TextBox 1"/>
          <p:cNvSpPr txBox="1"/>
          <p:nvPr/>
        </p:nvSpPr>
        <p:spPr>
          <a:xfrm>
            <a:off x="1547664" y="404664"/>
            <a:ext cx="5616624" cy="830997"/>
          </a:xfrm>
          <a:prstGeom prst="rect">
            <a:avLst/>
          </a:prstGeom>
          <a:noFill/>
        </p:spPr>
        <p:txBody>
          <a:bodyPr wrap="square" rtlCol="0">
            <a:spAutoFit/>
          </a:bodyPr>
          <a:lstStyle/>
          <a:p>
            <a:r>
              <a:rPr lang="en-IE" sz="4800" b="1" dirty="0" smtClean="0"/>
              <a:t>Banshee (Bean </a:t>
            </a:r>
            <a:r>
              <a:rPr lang="en-IE" sz="4800" b="1" dirty="0" smtClean="0"/>
              <a:t>Sí</a:t>
            </a:r>
            <a:r>
              <a:rPr lang="en-IE" sz="4800" b="1" dirty="0" smtClean="0"/>
              <a:t>)</a:t>
            </a:r>
            <a:endParaRPr lang="en-IE" sz="4800" b="1" dirty="0"/>
          </a:p>
        </p:txBody>
      </p:sp>
      <p:sp>
        <p:nvSpPr>
          <p:cNvPr id="3" name="TextBox 2"/>
          <p:cNvSpPr txBox="1"/>
          <p:nvPr/>
        </p:nvSpPr>
        <p:spPr>
          <a:xfrm>
            <a:off x="2203308" y="1124744"/>
            <a:ext cx="5393027" cy="4154984"/>
          </a:xfrm>
          <a:prstGeom prst="rect">
            <a:avLst/>
          </a:prstGeom>
          <a:noFill/>
        </p:spPr>
        <p:txBody>
          <a:bodyPr wrap="square" rtlCol="0">
            <a:spAutoFit/>
          </a:bodyPr>
          <a:lstStyle/>
          <a:p>
            <a:pPr algn="just"/>
            <a:r>
              <a:rPr lang="en-IE" sz="2400" dirty="0" smtClean="0"/>
              <a:t>Ireland is famous for her ghosts and the </a:t>
            </a:r>
            <a:r>
              <a:rPr lang="en-IE" sz="2400" dirty="0" smtClean="0"/>
              <a:t>banshee </a:t>
            </a:r>
            <a:r>
              <a:rPr lang="en-IE" sz="2400" dirty="0" smtClean="0"/>
              <a:t>(“</a:t>
            </a:r>
            <a:r>
              <a:rPr lang="en-IE" sz="2400" b="1" dirty="0" smtClean="0">
                <a:solidFill>
                  <a:schemeClr val="accent6">
                    <a:lumMod val="75000"/>
                  </a:schemeClr>
                </a:solidFill>
              </a:rPr>
              <a:t>bean </a:t>
            </a:r>
            <a:r>
              <a:rPr lang="en-IE" sz="2400" b="1" dirty="0" smtClean="0">
                <a:solidFill>
                  <a:schemeClr val="accent6">
                    <a:lumMod val="75000"/>
                  </a:schemeClr>
                </a:solidFill>
              </a:rPr>
              <a:t>sí</a:t>
            </a:r>
            <a:r>
              <a:rPr lang="en-IE" sz="2400" dirty="0" smtClean="0"/>
              <a:t>” or “</a:t>
            </a:r>
            <a:r>
              <a:rPr lang="en-IE" sz="2400" b="1" dirty="0" smtClean="0">
                <a:solidFill>
                  <a:schemeClr val="accent6">
                    <a:lumMod val="75000"/>
                  </a:schemeClr>
                </a:solidFill>
              </a:rPr>
              <a:t>fairy woman</a:t>
            </a:r>
            <a:r>
              <a:rPr lang="en-IE" sz="2400" dirty="0" smtClean="0"/>
              <a:t>”) is the greatest Irish ghost of all. People who claim to have seen the banshee describe her as being a small, wrinkled old woman who slowly combs her hair as she wails and cries in a most sorrowful way. She is usually dressed in a long white cloak and is only seen late at night. It is said that the cry of the banshee is a cry of the death of certain old Irish families.</a:t>
            </a:r>
            <a:endParaRPr lang="en-IE" sz="2400" dirty="0"/>
          </a:p>
        </p:txBody>
      </p:sp>
      <p:sp>
        <p:nvSpPr>
          <p:cNvPr id="4" name="TextBox 3"/>
          <p:cNvSpPr txBox="1"/>
          <p:nvPr/>
        </p:nvSpPr>
        <p:spPr>
          <a:xfrm>
            <a:off x="3635896" y="6560807"/>
            <a:ext cx="3384376" cy="246221"/>
          </a:xfrm>
          <a:prstGeom prst="rect">
            <a:avLst/>
          </a:prstGeom>
          <a:noFill/>
        </p:spPr>
        <p:txBody>
          <a:bodyPr wrap="square" rtlCol="0">
            <a:spAutoFit/>
          </a:bodyPr>
          <a:lstStyle/>
          <a:p>
            <a:pPr algn="ctr"/>
            <a:r>
              <a:rPr lang="en-IE" sz="1000" b="1" dirty="0" smtClean="0">
                <a:latin typeface="Sassoon" panose="02000503040000090004" pitchFamily="2" charset="0"/>
              </a:rPr>
              <a:t>© Seomra Ranga 2019 www.seomraranga.com</a:t>
            </a:r>
            <a:endParaRPr lang="en-IE" sz="1000" b="1" dirty="0">
              <a:latin typeface="Sassoon" panose="02000503040000090004" pitchFamily="2" charset="0"/>
            </a:endParaRP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32040" y="6266598"/>
            <a:ext cx="1161352" cy="294209"/>
          </a:xfrm>
          <a:prstGeom prst="rect">
            <a:avLst/>
          </a:prstGeom>
        </p:spPr>
      </p:pic>
    </p:spTree>
    <p:extLst>
      <p:ext uri="{BB962C8B-B14F-4D97-AF65-F5344CB8AC3E}">
        <p14:creationId xmlns:p14="http://schemas.microsoft.com/office/powerpoint/2010/main" val="8145359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t="-5000" r="-4000" b="-5000"/>
          </a:stretch>
        </a:blipFill>
        <a:effectLst/>
      </p:bgPr>
    </p:bg>
    <p:spTree>
      <p:nvGrpSpPr>
        <p:cNvPr id="1" name=""/>
        <p:cNvGrpSpPr/>
        <p:nvPr/>
      </p:nvGrpSpPr>
      <p:grpSpPr>
        <a:xfrm>
          <a:off x="0" y="0"/>
          <a:ext cx="0" cy="0"/>
          <a:chOff x="0" y="0"/>
          <a:chExt cx="0" cy="0"/>
        </a:xfrm>
      </p:grpSpPr>
      <p:sp>
        <p:nvSpPr>
          <p:cNvPr id="2" name="TextBox 1"/>
          <p:cNvSpPr txBox="1"/>
          <p:nvPr/>
        </p:nvSpPr>
        <p:spPr>
          <a:xfrm>
            <a:off x="1547664" y="404664"/>
            <a:ext cx="5616624" cy="830997"/>
          </a:xfrm>
          <a:prstGeom prst="rect">
            <a:avLst/>
          </a:prstGeom>
          <a:noFill/>
        </p:spPr>
        <p:txBody>
          <a:bodyPr wrap="square" rtlCol="0">
            <a:spAutoFit/>
          </a:bodyPr>
          <a:lstStyle/>
          <a:p>
            <a:r>
              <a:rPr lang="en-IE" sz="4800" b="1" dirty="0" smtClean="0"/>
              <a:t>Saman</a:t>
            </a:r>
            <a:endParaRPr lang="en-IE" sz="4800" b="1" dirty="0"/>
          </a:p>
        </p:txBody>
      </p:sp>
      <p:sp>
        <p:nvSpPr>
          <p:cNvPr id="3" name="TextBox 2"/>
          <p:cNvSpPr txBox="1"/>
          <p:nvPr/>
        </p:nvSpPr>
        <p:spPr>
          <a:xfrm>
            <a:off x="2203309" y="1124744"/>
            <a:ext cx="5256584" cy="3693319"/>
          </a:xfrm>
          <a:prstGeom prst="rect">
            <a:avLst/>
          </a:prstGeom>
          <a:noFill/>
        </p:spPr>
        <p:txBody>
          <a:bodyPr wrap="square" rtlCol="0">
            <a:spAutoFit/>
          </a:bodyPr>
          <a:lstStyle/>
          <a:p>
            <a:pPr algn="just"/>
            <a:r>
              <a:rPr lang="en-IE" sz="2600" dirty="0" smtClean="0"/>
              <a:t>Saman</a:t>
            </a:r>
            <a:r>
              <a:rPr lang="en-IE" sz="2600" dirty="0" smtClean="0"/>
              <a:t> was the feared “Lord of Death” and it was believed that he called forth evil spirits and demons on Hallowe’en night to wreak havoc and mischief on the living. To ward off evil spirits, our ancestors lit huge bonfires on hilltops at nightfall. They called this night “</a:t>
            </a:r>
            <a:r>
              <a:rPr lang="en-IE" sz="2600" b="1" dirty="0" smtClean="0">
                <a:solidFill>
                  <a:schemeClr val="accent6">
                    <a:lumMod val="75000"/>
                  </a:schemeClr>
                </a:solidFill>
              </a:rPr>
              <a:t>Oíche</a:t>
            </a:r>
            <a:r>
              <a:rPr lang="en-IE" sz="2600" b="1" dirty="0" smtClean="0">
                <a:solidFill>
                  <a:schemeClr val="accent6">
                    <a:lumMod val="75000"/>
                  </a:schemeClr>
                </a:solidFill>
              </a:rPr>
              <a:t> </a:t>
            </a:r>
            <a:r>
              <a:rPr lang="en-IE" sz="2600" b="1" dirty="0" smtClean="0">
                <a:solidFill>
                  <a:schemeClr val="accent6">
                    <a:lumMod val="75000"/>
                  </a:schemeClr>
                </a:solidFill>
              </a:rPr>
              <a:t>Shamhna</a:t>
            </a:r>
            <a:r>
              <a:rPr lang="en-IE" sz="2600" dirty="0" smtClean="0"/>
              <a:t>” – the Vigil of </a:t>
            </a:r>
            <a:r>
              <a:rPr lang="en-IE" sz="2600" dirty="0" smtClean="0"/>
              <a:t>Saman</a:t>
            </a:r>
            <a:r>
              <a:rPr lang="en-IE" sz="2600" dirty="0" smtClean="0"/>
              <a:t>.</a:t>
            </a:r>
            <a:endParaRPr lang="en-IE" sz="2600" dirty="0"/>
          </a:p>
        </p:txBody>
      </p:sp>
      <p:sp>
        <p:nvSpPr>
          <p:cNvPr id="4" name="TextBox 3"/>
          <p:cNvSpPr txBox="1"/>
          <p:nvPr/>
        </p:nvSpPr>
        <p:spPr>
          <a:xfrm>
            <a:off x="3635896" y="6560807"/>
            <a:ext cx="3384376" cy="246221"/>
          </a:xfrm>
          <a:prstGeom prst="rect">
            <a:avLst/>
          </a:prstGeom>
          <a:noFill/>
        </p:spPr>
        <p:txBody>
          <a:bodyPr wrap="square" rtlCol="0">
            <a:spAutoFit/>
          </a:bodyPr>
          <a:lstStyle/>
          <a:p>
            <a:pPr algn="ctr"/>
            <a:r>
              <a:rPr lang="en-IE" sz="1000" b="1" dirty="0" smtClean="0">
                <a:latin typeface="Sassoon" panose="02000503040000090004" pitchFamily="2" charset="0"/>
              </a:rPr>
              <a:t>© Seomra Ranga 2019 www.seomraranga.com</a:t>
            </a:r>
            <a:endParaRPr lang="en-IE" sz="1000" b="1" dirty="0">
              <a:latin typeface="Sassoon" panose="02000503040000090004" pitchFamily="2" charset="0"/>
            </a:endParaRP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32040" y="6266598"/>
            <a:ext cx="1161352" cy="294209"/>
          </a:xfrm>
          <a:prstGeom prst="rect">
            <a:avLst/>
          </a:prstGeom>
        </p:spPr>
      </p:pic>
    </p:spTree>
    <p:extLst>
      <p:ext uri="{BB962C8B-B14F-4D97-AF65-F5344CB8AC3E}">
        <p14:creationId xmlns:p14="http://schemas.microsoft.com/office/powerpoint/2010/main" val="14711668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t="-5000" r="-4000" b="-5000"/>
          </a:stretch>
        </a:blipFill>
        <a:effectLst/>
      </p:bgPr>
    </p:bg>
    <p:spTree>
      <p:nvGrpSpPr>
        <p:cNvPr id="1" name=""/>
        <p:cNvGrpSpPr/>
        <p:nvPr/>
      </p:nvGrpSpPr>
      <p:grpSpPr>
        <a:xfrm>
          <a:off x="0" y="0"/>
          <a:ext cx="0" cy="0"/>
          <a:chOff x="0" y="0"/>
          <a:chExt cx="0" cy="0"/>
        </a:xfrm>
      </p:grpSpPr>
      <p:sp>
        <p:nvSpPr>
          <p:cNvPr id="2" name="TextBox 1"/>
          <p:cNvSpPr txBox="1"/>
          <p:nvPr/>
        </p:nvSpPr>
        <p:spPr>
          <a:xfrm>
            <a:off x="1547664" y="404664"/>
            <a:ext cx="5616624" cy="830997"/>
          </a:xfrm>
          <a:prstGeom prst="rect">
            <a:avLst/>
          </a:prstGeom>
          <a:noFill/>
        </p:spPr>
        <p:txBody>
          <a:bodyPr wrap="square" rtlCol="0">
            <a:spAutoFit/>
          </a:bodyPr>
          <a:lstStyle/>
          <a:p>
            <a:r>
              <a:rPr lang="en-IE" sz="4800" b="1" dirty="0" smtClean="0"/>
              <a:t>Bonfires</a:t>
            </a:r>
            <a:endParaRPr lang="en-IE" sz="4800" b="1" dirty="0"/>
          </a:p>
        </p:txBody>
      </p:sp>
      <p:sp>
        <p:nvSpPr>
          <p:cNvPr id="3" name="TextBox 2"/>
          <p:cNvSpPr txBox="1"/>
          <p:nvPr/>
        </p:nvSpPr>
        <p:spPr>
          <a:xfrm>
            <a:off x="2203309" y="1124744"/>
            <a:ext cx="5256584" cy="2062103"/>
          </a:xfrm>
          <a:prstGeom prst="rect">
            <a:avLst/>
          </a:prstGeom>
          <a:noFill/>
        </p:spPr>
        <p:txBody>
          <a:bodyPr wrap="square" rtlCol="0">
            <a:spAutoFit/>
          </a:bodyPr>
          <a:lstStyle/>
          <a:p>
            <a:pPr algn="just"/>
            <a:r>
              <a:rPr lang="en-IE" sz="3200" dirty="0" smtClean="0"/>
              <a:t>In olden times, b</a:t>
            </a:r>
            <a:r>
              <a:rPr lang="en-IE" sz="3200" dirty="0" smtClean="0"/>
              <a:t>onfires </a:t>
            </a:r>
            <a:r>
              <a:rPr lang="en-IE" sz="3200" dirty="0" smtClean="0"/>
              <a:t>were </a:t>
            </a:r>
            <a:r>
              <a:rPr lang="en-IE" sz="3200" dirty="0" smtClean="0"/>
              <a:t>sometimes lit </a:t>
            </a:r>
            <a:r>
              <a:rPr lang="en-IE" sz="3200" dirty="0" smtClean="0"/>
              <a:t>on Hallowe’en </a:t>
            </a:r>
            <a:r>
              <a:rPr lang="en-IE" sz="3200" dirty="0" smtClean="0"/>
              <a:t>night to </a:t>
            </a:r>
            <a:r>
              <a:rPr lang="en-IE" sz="3200" dirty="0" smtClean="0"/>
              <a:t>frighten away all the demons.</a:t>
            </a:r>
            <a:endParaRPr lang="en-IE" sz="3200" dirty="0"/>
          </a:p>
        </p:txBody>
      </p:sp>
      <p:sp>
        <p:nvSpPr>
          <p:cNvPr id="4" name="TextBox 3"/>
          <p:cNvSpPr txBox="1"/>
          <p:nvPr/>
        </p:nvSpPr>
        <p:spPr>
          <a:xfrm>
            <a:off x="3635896" y="6560807"/>
            <a:ext cx="3384376" cy="246221"/>
          </a:xfrm>
          <a:prstGeom prst="rect">
            <a:avLst/>
          </a:prstGeom>
          <a:noFill/>
        </p:spPr>
        <p:txBody>
          <a:bodyPr wrap="square" rtlCol="0">
            <a:spAutoFit/>
          </a:bodyPr>
          <a:lstStyle/>
          <a:p>
            <a:pPr algn="ctr"/>
            <a:r>
              <a:rPr lang="en-IE" sz="1000" b="1" dirty="0" smtClean="0">
                <a:latin typeface="Sassoon" panose="02000503040000090004" pitchFamily="2" charset="0"/>
              </a:rPr>
              <a:t>© Seomra Ranga 2019 www.seomraranga.com</a:t>
            </a:r>
            <a:endParaRPr lang="en-IE" sz="1000" b="1" dirty="0">
              <a:latin typeface="Sassoon" panose="02000503040000090004" pitchFamily="2" charset="0"/>
            </a:endParaRP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32040" y="6266598"/>
            <a:ext cx="1161352" cy="294209"/>
          </a:xfrm>
          <a:prstGeom prst="rect">
            <a:avLst/>
          </a:prstGeom>
        </p:spPr>
      </p:pic>
    </p:spTree>
    <p:extLst>
      <p:ext uri="{BB962C8B-B14F-4D97-AF65-F5344CB8AC3E}">
        <p14:creationId xmlns:p14="http://schemas.microsoft.com/office/powerpoint/2010/main" val="10247071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t="-5000" r="-4000" b="-5000"/>
          </a:stretch>
        </a:blipFill>
        <a:effectLst/>
      </p:bgPr>
    </p:bg>
    <p:spTree>
      <p:nvGrpSpPr>
        <p:cNvPr id="1" name=""/>
        <p:cNvGrpSpPr/>
        <p:nvPr/>
      </p:nvGrpSpPr>
      <p:grpSpPr>
        <a:xfrm>
          <a:off x="0" y="0"/>
          <a:ext cx="0" cy="0"/>
          <a:chOff x="0" y="0"/>
          <a:chExt cx="0" cy="0"/>
        </a:xfrm>
      </p:grpSpPr>
      <p:sp>
        <p:nvSpPr>
          <p:cNvPr id="2" name="TextBox 1"/>
          <p:cNvSpPr txBox="1"/>
          <p:nvPr/>
        </p:nvSpPr>
        <p:spPr>
          <a:xfrm>
            <a:off x="3311860" y="2348880"/>
            <a:ext cx="2448272" cy="1200329"/>
          </a:xfrm>
          <a:prstGeom prst="rect">
            <a:avLst/>
          </a:prstGeom>
          <a:noFill/>
          <a:ln w="38100">
            <a:solidFill>
              <a:schemeClr val="tx1"/>
            </a:solidFill>
          </a:ln>
        </p:spPr>
        <p:txBody>
          <a:bodyPr wrap="square" rtlCol="0">
            <a:spAutoFit/>
          </a:bodyPr>
          <a:lstStyle/>
          <a:p>
            <a:pPr algn="ctr"/>
            <a:r>
              <a:rPr lang="en-IE" sz="3600" b="1" dirty="0" smtClean="0"/>
              <a:t>Hallowe’en</a:t>
            </a:r>
          </a:p>
          <a:p>
            <a:pPr algn="ctr"/>
            <a:r>
              <a:rPr lang="en-IE" sz="3600" b="1" dirty="0" smtClean="0"/>
              <a:t>Customs</a:t>
            </a:r>
            <a:endParaRPr lang="en-IE" sz="3600" b="1" dirty="0"/>
          </a:p>
        </p:txBody>
      </p:sp>
      <p:sp>
        <p:nvSpPr>
          <p:cNvPr id="4" name="TextBox 3"/>
          <p:cNvSpPr txBox="1"/>
          <p:nvPr/>
        </p:nvSpPr>
        <p:spPr>
          <a:xfrm>
            <a:off x="3635896" y="6560807"/>
            <a:ext cx="3384376" cy="246221"/>
          </a:xfrm>
          <a:prstGeom prst="rect">
            <a:avLst/>
          </a:prstGeom>
          <a:noFill/>
        </p:spPr>
        <p:txBody>
          <a:bodyPr wrap="square" rtlCol="0">
            <a:spAutoFit/>
          </a:bodyPr>
          <a:lstStyle/>
          <a:p>
            <a:pPr algn="ctr"/>
            <a:r>
              <a:rPr lang="en-IE" sz="1000" b="1" dirty="0" smtClean="0">
                <a:latin typeface="Sassoon" panose="02000503040000090004" pitchFamily="2" charset="0"/>
              </a:rPr>
              <a:t>© Seomra Ranga 2019 www.seomraranga.com</a:t>
            </a:r>
            <a:endParaRPr lang="en-IE" sz="1000" b="1" dirty="0">
              <a:latin typeface="Sassoon" panose="02000503040000090004" pitchFamily="2" charset="0"/>
            </a:endParaRP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32040" y="6266598"/>
            <a:ext cx="1161352" cy="294209"/>
          </a:xfrm>
          <a:prstGeom prst="rect">
            <a:avLst/>
          </a:prstGeom>
        </p:spPr>
      </p:pic>
      <p:sp>
        <p:nvSpPr>
          <p:cNvPr id="6" name="Oval 5"/>
          <p:cNvSpPr/>
          <p:nvPr/>
        </p:nvSpPr>
        <p:spPr>
          <a:xfrm>
            <a:off x="1691680" y="620688"/>
            <a:ext cx="1584176" cy="86409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600" b="1" dirty="0" smtClean="0">
                <a:solidFill>
                  <a:schemeClr val="tx1"/>
                </a:solidFill>
              </a:rPr>
              <a:t>Masks and Costumes</a:t>
            </a:r>
            <a:endParaRPr lang="en-IE" sz="1600" b="1" dirty="0">
              <a:solidFill>
                <a:schemeClr val="tx1"/>
              </a:solidFill>
            </a:endParaRPr>
          </a:p>
        </p:txBody>
      </p:sp>
      <p:sp>
        <p:nvSpPr>
          <p:cNvPr id="7" name="Oval 6"/>
          <p:cNvSpPr/>
          <p:nvPr/>
        </p:nvSpPr>
        <p:spPr>
          <a:xfrm>
            <a:off x="3743908" y="620688"/>
            <a:ext cx="1584176" cy="86409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800" b="1" dirty="0" smtClean="0">
                <a:solidFill>
                  <a:schemeClr val="tx1"/>
                </a:solidFill>
              </a:rPr>
              <a:t>Food</a:t>
            </a:r>
            <a:endParaRPr lang="en-IE" sz="2800" b="1" dirty="0">
              <a:solidFill>
                <a:schemeClr val="tx1"/>
              </a:solidFill>
            </a:endParaRPr>
          </a:p>
        </p:txBody>
      </p:sp>
      <p:sp>
        <p:nvSpPr>
          <p:cNvPr id="8" name="Oval 7"/>
          <p:cNvSpPr/>
          <p:nvPr/>
        </p:nvSpPr>
        <p:spPr>
          <a:xfrm>
            <a:off x="5652120" y="773088"/>
            <a:ext cx="1584176" cy="86409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000" b="1" dirty="0" smtClean="0">
                <a:solidFill>
                  <a:schemeClr val="tx1"/>
                </a:solidFill>
              </a:rPr>
              <a:t>Bonfires</a:t>
            </a:r>
            <a:endParaRPr lang="en-IE" sz="2000" b="1" dirty="0">
              <a:solidFill>
                <a:schemeClr val="tx1"/>
              </a:solidFill>
            </a:endParaRPr>
          </a:p>
        </p:txBody>
      </p:sp>
      <p:sp>
        <p:nvSpPr>
          <p:cNvPr id="9" name="Oval 8"/>
          <p:cNvSpPr/>
          <p:nvPr/>
        </p:nvSpPr>
        <p:spPr>
          <a:xfrm>
            <a:off x="1403648" y="2516996"/>
            <a:ext cx="1584176" cy="86409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600" b="1" dirty="0" smtClean="0">
                <a:solidFill>
                  <a:schemeClr val="tx1"/>
                </a:solidFill>
              </a:rPr>
              <a:t>Jack O’ Lanterns</a:t>
            </a:r>
            <a:endParaRPr lang="en-IE" sz="1600" b="1" dirty="0">
              <a:solidFill>
                <a:schemeClr val="tx1"/>
              </a:solidFill>
            </a:endParaRPr>
          </a:p>
        </p:txBody>
      </p:sp>
      <p:sp>
        <p:nvSpPr>
          <p:cNvPr id="10" name="Oval 9"/>
          <p:cNvSpPr/>
          <p:nvPr/>
        </p:nvSpPr>
        <p:spPr>
          <a:xfrm>
            <a:off x="1705202" y="3933056"/>
            <a:ext cx="1584176" cy="86409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000" b="1" dirty="0" smtClean="0">
                <a:solidFill>
                  <a:schemeClr val="tx1"/>
                </a:solidFill>
              </a:rPr>
              <a:t>Trick or Treat</a:t>
            </a:r>
            <a:endParaRPr lang="en-IE" sz="2000" b="1" dirty="0">
              <a:solidFill>
                <a:schemeClr val="tx1"/>
              </a:solidFill>
            </a:endParaRPr>
          </a:p>
        </p:txBody>
      </p:sp>
      <p:sp>
        <p:nvSpPr>
          <p:cNvPr id="11" name="Oval 10"/>
          <p:cNvSpPr/>
          <p:nvPr/>
        </p:nvSpPr>
        <p:spPr>
          <a:xfrm>
            <a:off x="3707904" y="4581128"/>
            <a:ext cx="1584176" cy="86409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000" b="1" dirty="0" smtClean="0">
                <a:solidFill>
                  <a:schemeClr val="tx1"/>
                </a:solidFill>
              </a:rPr>
              <a:t>Ghost Stories</a:t>
            </a:r>
            <a:endParaRPr lang="en-IE" sz="2000" b="1" dirty="0">
              <a:solidFill>
                <a:schemeClr val="tx1"/>
              </a:solidFill>
            </a:endParaRPr>
          </a:p>
        </p:txBody>
      </p:sp>
      <p:sp>
        <p:nvSpPr>
          <p:cNvPr id="12" name="Oval 11"/>
          <p:cNvSpPr/>
          <p:nvPr/>
        </p:nvSpPr>
        <p:spPr>
          <a:xfrm>
            <a:off x="5652120" y="4509120"/>
            <a:ext cx="1584176" cy="86409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000" b="1" dirty="0" smtClean="0">
                <a:solidFill>
                  <a:schemeClr val="tx1"/>
                </a:solidFill>
              </a:rPr>
              <a:t>Barm</a:t>
            </a:r>
            <a:r>
              <a:rPr lang="en-IE" sz="2000" b="1" dirty="0" smtClean="0">
                <a:solidFill>
                  <a:schemeClr val="tx1"/>
                </a:solidFill>
              </a:rPr>
              <a:t> </a:t>
            </a:r>
            <a:r>
              <a:rPr lang="en-IE" sz="2000" b="1" dirty="0" smtClean="0">
                <a:solidFill>
                  <a:schemeClr val="tx1"/>
                </a:solidFill>
              </a:rPr>
              <a:t>Brack</a:t>
            </a:r>
            <a:endParaRPr lang="en-IE" sz="2000" b="1" dirty="0">
              <a:solidFill>
                <a:schemeClr val="tx1"/>
              </a:solidFill>
            </a:endParaRPr>
          </a:p>
        </p:txBody>
      </p:sp>
      <p:sp>
        <p:nvSpPr>
          <p:cNvPr id="13" name="Oval 12"/>
          <p:cNvSpPr/>
          <p:nvPr/>
        </p:nvSpPr>
        <p:spPr>
          <a:xfrm>
            <a:off x="6228184" y="3284984"/>
            <a:ext cx="1584176" cy="86409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b="1" dirty="0" smtClean="0">
                <a:solidFill>
                  <a:schemeClr val="tx1"/>
                </a:solidFill>
              </a:rPr>
              <a:t>Games</a:t>
            </a:r>
            <a:endParaRPr lang="en-IE" sz="2400" b="1" dirty="0">
              <a:solidFill>
                <a:schemeClr val="tx1"/>
              </a:solidFill>
            </a:endParaRPr>
          </a:p>
        </p:txBody>
      </p:sp>
      <p:sp>
        <p:nvSpPr>
          <p:cNvPr id="14" name="Oval 13"/>
          <p:cNvSpPr/>
          <p:nvPr/>
        </p:nvSpPr>
        <p:spPr>
          <a:xfrm>
            <a:off x="6217975" y="2204864"/>
            <a:ext cx="1584176" cy="86409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dirty="0" smtClean="0">
                <a:solidFill>
                  <a:schemeClr val="tx1"/>
                </a:solidFill>
              </a:rPr>
              <a:t>Fireworks</a:t>
            </a:r>
            <a:endParaRPr lang="en-IE" b="1" dirty="0">
              <a:solidFill>
                <a:schemeClr val="tx1"/>
              </a:solidFill>
            </a:endParaRPr>
          </a:p>
        </p:txBody>
      </p:sp>
      <p:cxnSp>
        <p:nvCxnSpPr>
          <p:cNvPr id="16" name="Straight Connector 15"/>
          <p:cNvCxnSpPr>
            <a:stCxn id="7" idx="4"/>
            <a:endCxn id="2" idx="0"/>
          </p:cNvCxnSpPr>
          <p:nvPr/>
        </p:nvCxnSpPr>
        <p:spPr>
          <a:xfrm>
            <a:off x="4535996" y="1484784"/>
            <a:ext cx="0" cy="86409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8" idx="3"/>
          </p:cNvCxnSpPr>
          <p:nvPr/>
        </p:nvCxnSpPr>
        <p:spPr>
          <a:xfrm flipH="1">
            <a:off x="5512716" y="1510640"/>
            <a:ext cx="371401" cy="83824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781130" y="1446392"/>
            <a:ext cx="648072" cy="90248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endCxn id="11" idx="0"/>
          </p:cNvCxnSpPr>
          <p:nvPr/>
        </p:nvCxnSpPr>
        <p:spPr>
          <a:xfrm flipH="1">
            <a:off x="4499992" y="3549209"/>
            <a:ext cx="36004" cy="103191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328084" y="3549209"/>
            <a:ext cx="765308" cy="103191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5760132" y="2780928"/>
            <a:ext cx="468052" cy="7200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endCxn id="13" idx="1"/>
          </p:cNvCxnSpPr>
          <p:nvPr/>
        </p:nvCxnSpPr>
        <p:spPr>
          <a:xfrm>
            <a:off x="5760132" y="3284984"/>
            <a:ext cx="700049" cy="12654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endCxn id="10" idx="7"/>
          </p:cNvCxnSpPr>
          <p:nvPr/>
        </p:nvCxnSpPr>
        <p:spPr>
          <a:xfrm flipH="1">
            <a:off x="3057381" y="3549209"/>
            <a:ext cx="650523" cy="51039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9" idx="6"/>
            <a:endCxn id="2" idx="1"/>
          </p:cNvCxnSpPr>
          <p:nvPr/>
        </p:nvCxnSpPr>
        <p:spPr>
          <a:xfrm>
            <a:off x="2987824" y="2949044"/>
            <a:ext cx="324036" cy="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27130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t="-5000" r="-4000" b="-5000"/>
          </a:stretch>
        </a:blipFill>
        <a:effectLst/>
      </p:bgPr>
    </p:bg>
    <p:spTree>
      <p:nvGrpSpPr>
        <p:cNvPr id="1" name=""/>
        <p:cNvGrpSpPr/>
        <p:nvPr/>
      </p:nvGrpSpPr>
      <p:grpSpPr>
        <a:xfrm>
          <a:off x="0" y="0"/>
          <a:ext cx="0" cy="0"/>
          <a:chOff x="0" y="0"/>
          <a:chExt cx="0" cy="0"/>
        </a:xfrm>
      </p:grpSpPr>
      <p:sp>
        <p:nvSpPr>
          <p:cNvPr id="2" name="TextBox 1"/>
          <p:cNvSpPr txBox="1"/>
          <p:nvPr/>
        </p:nvSpPr>
        <p:spPr>
          <a:xfrm>
            <a:off x="3311860" y="2348880"/>
            <a:ext cx="2448272" cy="1200329"/>
          </a:xfrm>
          <a:prstGeom prst="rect">
            <a:avLst/>
          </a:prstGeom>
          <a:noFill/>
          <a:ln w="38100">
            <a:solidFill>
              <a:schemeClr val="tx1"/>
            </a:solidFill>
          </a:ln>
        </p:spPr>
        <p:txBody>
          <a:bodyPr wrap="square" rtlCol="0">
            <a:spAutoFit/>
          </a:bodyPr>
          <a:lstStyle/>
          <a:p>
            <a:pPr algn="ctr"/>
            <a:r>
              <a:rPr lang="en-IE" sz="3600" b="1" dirty="0" smtClean="0"/>
              <a:t>Hallowe’en</a:t>
            </a:r>
          </a:p>
          <a:p>
            <a:pPr algn="ctr"/>
            <a:r>
              <a:rPr lang="en-IE" sz="3600" b="1" dirty="0" smtClean="0"/>
              <a:t>Games</a:t>
            </a:r>
            <a:endParaRPr lang="en-IE" sz="3600" b="1" dirty="0"/>
          </a:p>
        </p:txBody>
      </p:sp>
      <p:sp>
        <p:nvSpPr>
          <p:cNvPr id="4" name="TextBox 3"/>
          <p:cNvSpPr txBox="1"/>
          <p:nvPr/>
        </p:nvSpPr>
        <p:spPr>
          <a:xfrm>
            <a:off x="3635896" y="6560807"/>
            <a:ext cx="3384376" cy="246221"/>
          </a:xfrm>
          <a:prstGeom prst="rect">
            <a:avLst/>
          </a:prstGeom>
          <a:noFill/>
        </p:spPr>
        <p:txBody>
          <a:bodyPr wrap="square" rtlCol="0">
            <a:spAutoFit/>
          </a:bodyPr>
          <a:lstStyle/>
          <a:p>
            <a:pPr algn="ctr"/>
            <a:r>
              <a:rPr lang="en-IE" sz="1000" b="1" dirty="0" smtClean="0">
                <a:latin typeface="Sassoon" panose="02000503040000090004" pitchFamily="2" charset="0"/>
              </a:rPr>
              <a:t>© Seomra Ranga 2019 www.seomraranga.com</a:t>
            </a:r>
            <a:endParaRPr lang="en-IE" sz="1000" b="1" dirty="0">
              <a:latin typeface="Sassoon" panose="02000503040000090004" pitchFamily="2" charset="0"/>
            </a:endParaRP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32040" y="6266598"/>
            <a:ext cx="1161352" cy="294209"/>
          </a:xfrm>
          <a:prstGeom prst="rect">
            <a:avLst/>
          </a:prstGeom>
        </p:spPr>
      </p:pic>
      <p:sp>
        <p:nvSpPr>
          <p:cNvPr id="6" name="Oval 5"/>
          <p:cNvSpPr/>
          <p:nvPr/>
        </p:nvSpPr>
        <p:spPr>
          <a:xfrm>
            <a:off x="1691680" y="620688"/>
            <a:ext cx="1584176" cy="86409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700" b="1" dirty="0" smtClean="0">
                <a:solidFill>
                  <a:schemeClr val="tx1"/>
                </a:solidFill>
              </a:rPr>
              <a:t>Scavenger Hunt</a:t>
            </a:r>
            <a:endParaRPr lang="en-IE" sz="1700" b="1" dirty="0">
              <a:solidFill>
                <a:schemeClr val="tx1"/>
              </a:solidFill>
            </a:endParaRPr>
          </a:p>
        </p:txBody>
      </p:sp>
      <p:sp>
        <p:nvSpPr>
          <p:cNvPr id="7" name="Oval 6"/>
          <p:cNvSpPr/>
          <p:nvPr/>
        </p:nvSpPr>
        <p:spPr>
          <a:xfrm>
            <a:off x="3743908" y="620688"/>
            <a:ext cx="1584176" cy="86409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dirty="0" smtClean="0">
                <a:solidFill>
                  <a:schemeClr val="tx1"/>
                </a:solidFill>
              </a:rPr>
              <a:t>Blind Man’s Buff</a:t>
            </a:r>
            <a:endParaRPr lang="en-IE" b="1" dirty="0">
              <a:solidFill>
                <a:schemeClr val="tx1"/>
              </a:solidFill>
            </a:endParaRPr>
          </a:p>
        </p:txBody>
      </p:sp>
      <p:sp>
        <p:nvSpPr>
          <p:cNvPr id="8" name="Oval 7"/>
          <p:cNvSpPr/>
          <p:nvPr/>
        </p:nvSpPr>
        <p:spPr>
          <a:xfrm>
            <a:off x="5652120" y="773088"/>
            <a:ext cx="1584176" cy="86409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000" b="1" dirty="0" smtClean="0">
                <a:solidFill>
                  <a:schemeClr val="tx1"/>
                </a:solidFill>
              </a:rPr>
              <a:t>Snap Apple</a:t>
            </a:r>
            <a:endParaRPr lang="en-IE" sz="2000" b="1" dirty="0">
              <a:solidFill>
                <a:schemeClr val="tx1"/>
              </a:solidFill>
            </a:endParaRPr>
          </a:p>
        </p:txBody>
      </p:sp>
      <p:sp>
        <p:nvSpPr>
          <p:cNvPr id="9" name="Oval 8"/>
          <p:cNvSpPr/>
          <p:nvPr/>
        </p:nvSpPr>
        <p:spPr>
          <a:xfrm>
            <a:off x="1403648" y="2516996"/>
            <a:ext cx="1584176" cy="86409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dirty="0" smtClean="0">
                <a:solidFill>
                  <a:schemeClr val="tx1"/>
                </a:solidFill>
              </a:rPr>
              <a:t>Carve the Pumpkin</a:t>
            </a:r>
            <a:endParaRPr lang="en-IE" b="1" dirty="0">
              <a:solidFill>
                <a:schemeClr val="tx1"/>
              </a:solidFill>
            </a:endParaRPr>
          </a:p>
        </p:txBody>
      </p:sp>
      <p:sp>
        <p:nvSpPr>
          <p:cNvPr id="10" name="Oval 9"/>
          <p:cNvSpPr/>
          <p:nvPr/>
        </p:nvSpPr>
        <p:spPr>
          <a:xfrm>
            <a:off x="1705202" y="3933056"/>
            <a:ext cx="1584176" cy="86409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dirty="0" smtClean="0">
                <a:solidFill>
                  <a:schemeClr val="tx1"/>
                </a:solidFill>
              </a:rPr>
              <a:t>Wrap the Mummy</a:t>
            </a:r>
            <a:endParaRPr lang="en-IE" b="1" dirty="0">
              <a:solidFill>
                <a:schemeClr val="tx1"/>
              </a:solidFill>
            </a:endParaRPr>
          </a:p>
        </p:txBody>
      </p:sp>
      <p:sp>
        <p:nvSpPr>
          <p:cNvPr id="11" name="Oval 10"/>
          <p:cNvSpPr/>
          <p:nvPr/>
        </p:nvSpPr>
        <p:spPr>
          <a:xfrm>
            <a:off x="3707904" y="4581128"/>
            <a:ext cx="1584176" cy="86409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000" b="1" dirty="0" smtClean="0">
                <a:solidFill>
                  <a:schemeClr val="tx1"/>
                </a:solidFill>
              </a:rPr>
              <a:t>Balloon Sweep</a:t>
            </a:r>
            <a:endParaRPr lang="en-IE" sz="2000" b="1" dirty="0">
              <a:solidFill>
                <a:schemeClr val="tx1"/>
              </a:solidFill>
            </a:endParaRPr>
          </a:p>
        </p:txBody>
      </p:sp>
      <p:sp>
        <p:nvSpPr>
          <p:cNvPr id="12" name="Oval 11"/>
          <p:cNvSpPr/>
          <p:nvPr/>
        </p:nvSpPr>
        <p:spPr>
          <a:xfrm>
            <a:off x="5652120" y="4509120"/>
            <a:ext cx="1584176" cy="86409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600" b="1" dirty="0" smtClean="0">
                <a:solidFill>
                  <a:schemeClr val="tx1"/>
                </a:solidFill>
              </a:rPr>
              <a:t>Ghost in the Graveyard</a:t>
            </a:r>
            <a:endParaRPr lang="en-IE" sz="1600" b="1" dirty="0">
              <a:solidFill>
                <a:schemeClr val="tx1"/>
              </a:solidFill>
            </a:endParaRPr>
          </a:p>
        </p:txBody>
      </p:sp>
      <p:sp>
        <p:nvSpPr>
          <p:cNvPr id="13" name="Oval 12"/>
          <p:cNvSpPr/>
          <p:nvPr/>
        </p:nvSpPr>
        <p:spPr>
          <a:xfrm>
            <a:off x="6228184" y="3284984"/>
            <a:ext cx="1584176" cy="86409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000" b="1" dirty="0" smtClean="0">
                <a:solidFill>
                  <a:schemeClr val="tx1"/>
                </a:solidFill>
              </a:rPr>
              <a:t>Ghost Stories</a:t>
            </a:r>
            <a:endParaRPr lang="en-IE" sz="2000" b="1" dirty="0">
              <a:solidFill>
                <a:schemeClr val="tx1"/>
              </a:solidFill>
            </a:endParaRPr>
          </a:p>
        </p:txBody>
      </p:sp>
      <p:sp>
        <p:nvSpPr>
          <p:cNvPr id="14" name="Oval 13"/>
          <p:cNvSpPr/>
          <p:nvPr/>
        </p:nvSpPr>
        <p:spPr>
          <a:xfrm>
            <a:off x="6217975" y="2204864"/>
            <a:ext cx="1584176" cy="86409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600" b="1" dirty="0" smtClean="0">
                <a:solidFill>
                  <a:schemeClr val="tx1"/>
                </a:solidFill>
              </a:rPr>
              <a:t>Bobbing for Apples</a:t>
            </a:r>
            <a:endParaRPr lang="en-IE" sz="1600" b="1" dirty="0">
              <a:solidFill>
                <a:schemeClr val="tx1"/>
              </a:solidFill>
            </a:endParaRPr>
          </a:p>
        </p:txBody>
      </p:sp>
      <p:cxnSp>
        <p:nvCxnSpPr>
          <p:cNvPr id="16" name="Straight Connector 15"/>
          <p:cNvCxnSpPr>
            <a:stCxn id="7" idx="4"/>
            <a:endCxn id="2" idx="0"/>
          </p:cNvCxnSpPr>
          <p:nvPr/>
        </p:nvCxnSpPr>
        <p:spPr>
          <a:xfrm>
            <a:off x="4535996" y="1484784"/>
            <a:ext cx="0" cy="86409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8" idx="3"/>
          </p:cNvCxnSpPr>
          <p:nvPr/>
        </p:nvCxnSpPr>
        <p:spPr>
          <a:xfrm flipH="1">
            <a:off x="5512716" y="1510640"/>
            <a:ext cx="371401" cy="83824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781130" y="1446392"/>
            <a:ext cx="648072" cy="90248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endCxn id="11" idx="0"/>
          </p:cNvCxnSpPr>
          <p:nvPr/>
        </p:nvCxnSpPr>
        <p:spPr>
          <a:xfrm flipH="1">
            <a:off x="4499992" y="3549209"/>
            <a:ext cx="36004" cy="103191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328084" y="3549209"/>
            <a:ext cx="765308" cy="103191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5760132" y="2780928"/>
            <a:ext cx="468052" cy="7200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endCxn id="13" idx="1"/>
          </p:cNvCxnSpPr>
          <p:nvPr/>
        </p:nvCxnSpPr>
        <p:spPr>
          <a:xfrm>
            <a:off x="5760132" y="3284984"/>
            <a:ext cx="700049" cy="12654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endCxn id="10" idx="7"/>
          </p:cNvCxnSpPr>
          <p:nvPr/>
        </p:nvCxnSpPr>
        <p:spPr>
          <a:xfrm flipH="1">
            <a:off x="3057381" y="3549209"/>
            <a:ext cx="650523" cy="51039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9" idx="6"/>
            <a:endCxn id="2" idx="1"/>
          </p:cNvCxnSpPr>
          <p:nvPr/>
        </p:nvCxnSpPr>
        <p:spPr>
          <a:xfrm>
            <a:off x="2987824" y="2949044"/>
            <a:ext cx="324036" cy="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45986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t="-5000" r="-4000" b="-5000"/>
          </a:stretch>
        </a:blipFill>
        <a:effectLst/>
      </p:bgPr>
    </p:bg>
    <p:spTree>
      <p:nvGrpSpPr>
        <p:cNvPr id="1" name=""/>
        <p:cNvGrpSpPr/>
        <p:nvPr/>
      </p:nvGrpSpPr>
      <p:grpSpPr>
        <a:xfrm>
          <a:off x="0" y="0"/>
          <a:ext cx="0" cy="0"/>
          <a:chOff x="0" y="0"/>
          <a:chExt cx="0" cy="0"/>
        </a:xfrm>
      </p:grpSpPr>
      <p:sp>
        <p:nvSpPr>
          <p:cNvPr id="2" name="TextBox 1"/>
          <p:cNvSpPr txBox="1"/>
          <p:nvPr/>
        </p:nvSpPr>
        <p:spPr>
          <a:xfrm>
            <a:off x="3311860" y="2348880"/>
            <a:ext cx="2448272" cy="1200329"/>
          </a:xfrm>
          <a:prstGeom prst="rect">
            <a:avLst/>
          </a:prstGeom>
          <a:noFill/>
          <a:ln w="38100">
            <a:solidFill>
              <a:schemeClr val="tx1"/>
            </a:solidFill>
          </a:ln>
        </p:spPr>
        <p:txBody>
          <a:bodyPr wrap="square" rtlCol="0">
            <a:spAutoFit/>
          </a:bodyPr>
          <a:lstStyle/>
          <a:p>
            <a:pPr algn="ctr"/>
            <a:r>
              <a:rPr lang="en-IE" sz="3600" b="1" dirty="0" smtClean="0"/>
              <a:t>Hallowe’en</a:t>
            </a:r>
          </a:p>
          <a:p>
            <a:pPr algn="ctr"/>
            <a:r>
              <a:rPr lang="en-IE" sz="3600" b="1" dirty="0" smtClean="0"/>
              <a:t>Creatures</a:t>
            </a:r>
            <a:endParaRPr lang="en-IE" sz="3600" b="1" dirty="0"/>
          </a:p>
        </p:txBody>
      </p:sp>
      <p:sp>
        <p:nvSpPr>
          <p:cNvPr id="4" name="TextBox 3"/>
          <p:cNvSpPr txBox="1"/>
          <p:nvPr/>
        </p:nvSpPr>
        <p:spPr>
          <a:xfrm>
            <a:off x="3635896" y="6560807"/>
            <a:ext cx="3384376" cy="246221"/>
          </a:xfrm>
          <a:prstGeom prst="rect">
            <a:avLst/>
          </a:prstGeom>
          <a:noFill/>
        </p:spPr>
        <p:txBody>
          <a:bodyPr wrap="square" rtlCol="0">
            <a:spAutoFit/>
          </a:bodyPr>
          <a:lstStyle/>
          <a:p>
            <a:pPr algn="ctr"/>
            <a:r>
              <a:rPr lang="en-IE" sz="1000" b="1" dirty="0" smtClean="0">
                <a:latin typeface="Sassoon" panose="02000503040000090004" pitchFamily="2" charset="0"/>
              </a:rPr>
              <a:t>© Seomra Ranga 2019 www.seomraranga.com</a:t>
            </a:r>
            <a:endParaRPr lang="en-IE" sz="1000" b="1" dirty="0">
              <a:latin typeface="Sassoon" panose="02000503040000090004" pitchFamily="2" charset="0"/>
            </a:endParaRP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32040" y="6266598"/>
            <a:ext cx="1161352" cy="294209"/>
          </a:xfrm>
          <a:prstGeom prst="rect">
            <a:avLst/>
          </a:prstGeom>
        </p:spPr>
      </p:pic>
      <p:sp>
        <p:nvSpPr>
          <p:cNvPr id="6" name="Oval 5"/>
          <p:cNvSpPr/>
          <p:nvPr/>
        </p:nvSpPr>
        <p:spPr>
          <a:xfrm>
            <a:off x="1691680" y="620688"/>
            <a:ext cx="1584176" cy="86409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200" b="1" dirty="0" smtClean="0">
                <a:solidFill>
                  <a:schemeClr val="tx1"/>
                </a:solidFill>
              </a:rPr>
              <a:t>Dracula</a:t>
            </a:r>
            <a:endParaRPr lang="en-IE" sz="2200" b="1" dirty="0">
              <a:solidFill>
                <a:schemeClr val="tx1"/>
              </a:solidFill>
            </a:endParaRPr>
          </a:p>
        </p:txBody>
      </p:sp>
      <p:sp>
        <p:nvSpPr>
          <p:cNvPr id="7" name="Oval 6"/>
          <p:cNvSpPr/>
          <p:nvPr/>
        </p:nvSpPr>
        <p:spPr>
          <a:xfrm>
            <a:off x="3743908" y="620688"/>
            <a:ext cx="1584176" cy="86409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200" b="1" dirty="0" smtClean="0">
                <a:solidFill>
                  <a:schemeClr val="tx1"/>
                </a:solidFill>
              </a:rPr>
              <a:t>Witches</a:t>
            </a:r>
            <a:endParaRPr lang="en-IE" sz="2200" b="1" dirty="0">
              <a:solidFill>
                <a:schemeClr val="tx1"/>
              </a:solidFill>
            </a:endParaRPr>
          </a:p>
        </p:txBody>
      </p:sp>
      <p:sp>
        <p:nvSpPr>
          <p:cNvPr id="8" name="Oval 7"/>
          <p:cNvSpPr/>
          <p:nvPr/>
        </p:nvSpPr>
        <p:spPr>
          <a:xfrm>
            <a:off x="5652120" y="773088"/>
            <a:ext cx="1584176" cy="86409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200" b="1" dirty="0" smtClean="0">
                <a:solidFill>
                  <a:schemeClr val="tx1"/>
                </a:solidFill>
              </a:rPr>
              <a:t>Goblins</a:t>
            </a:r>
            <a:endParaRPr lang="en-IE" sz="2200" b="1" dirty="0">
              <a:solidFill>
                <a:schemeClr val="tx1"/>
              </a:solidFill>
            </a:endParaRPr>
          </a:p>
        </p:txBody>
      </p:sp>
      <p:sp>
        <p:nvSpPr>
          <p:cNvPr id="9" name="Oval 8"/>
          <p:cNvSpPr/>
          <p:nvPr/>
        </p:nvSpPr>
        <p:spPr>
          <a:xfrm>
            <a:off x="1403648" y="2516996"/>
            <a:ext cx="1584176" cy="86409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500" b="1" dirty="0" smtClean="0">
                <a:solidFill>
                  <a:schemeClr val="tx1"/>
                </a:solidFill>
              </a:rPr>
              <a:t>Poltergeists</a:t>
            </a:r>
            <a:endParaRPr lang="en-IE" sz="1500" b="1" dirty="0">
              <a:solidFill>
                <a:schemeClr val="tx1"/>
              </a:solidFill>
            </a:endParaRPr>
          </a:p>
        </p:txBody>
      </p:sp>
      <p:sp>
        <p:nvSpPr>
          <p:cNvPr id="10" name="Oval 9"/>
          <p:cNvSpPr/>
          <p:nvPr/>
        </p:nvSpPr>
        <p:spPr>
          <a:xfrm>
            <a:off x="1705202" y="3933056"/>
            <a:ext cx="1584176" cy="86409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dirty="0" smtClean="0">
                <a:solidFill>
                  <a:schemeClr val="tx1"/>
                </a:solidFill>
              </a:rPr>
              <a:t>Monsters</a:t>
            </a:r>
            <a:endParaRPr lang="en-IE" b="1" dirty="0">
              <a:solidFill>
                <a:schemeClr val="tx1"/>
              </a:solidFill>
            </a:endParaRPr>
          </a:p>
        </p:txBody>
      </p:sp>
      <p:sp>
        <p:nvSpPr>
          <p:cNvPr id="11" name="Oval 10"/>
          <p:cNvSpPr/>
          <p:nvPr/>
        </p:nvSpPr>
        <p:spPr>
          <a:xfrm>
            <a:off x="3707904" y="4581128"/>
            <a:ext cx="1584176" cy="86409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200" b="1" dirty="0" smtClean="0">
                <a:solidFill>
                  <a:schemeClr val="tx1"/>
                </a:solidFill>
              </a:rPr>
              <a:t>Wizards</a:t>
            </a:r>
            <a:endParaRPr lang="en-IE" sz="2200" b="1" dirty="0">
              <a:solidFill>
                <a:schemeClr val="tx1"/>
              </a:solidFill>
            </a:endParaRPr>
          </a:p>
        </p:txBody>
      </p:sp>
      <p:sp>
        <p:nvSpPr>
          <p:cNvPr id="12" name="Oval 11"/>
          <p:cNvSpPr/>
          <p:nvPr/>
        </p:nvSpPr>
        <p:spPr>
          <a:xfrm>
            <a:off x="5652120" y="4509120"/>
            <a:ext cx="1584176" cy="86409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000" b="1" dirty="0" smtClean="0">
                <a:solidFill>
                  <a:schemeClr val="tx1"/>
                </a:solidFill>
              </a:rPr>
              <a:t>Spectres</a:t>
            </a:r>
            <a:endParaRPr lang="en-IE" sz="2000" b="1" dirty="0">
              <a:solidFill>
                <a:schemeClr val="tx1"/>
              </a:solidFill>
            </a:endParaRPr>
          </a:p>
        </p:txBody>
      </p:sp>
      <p:sp>
        <p:nvSpPr>
          <p:cNvPr id="13" name="Oval 12"/>
          <p:cNvSpPr/>
          <p:nvPr/>
        </p:nvSpPr>
        <p:spPr>
          <a:xfrm>
            <a:off x="6228184" y="3284984"/>
            <a:ext cx="1584176" cy="86409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b="1" dirty="0" smtClean="0">
                <a:solidFill>
                  <a:schemeClr val="tx1"/>
                </a:solidFill>
              </a:rPr>
              <a:t>Ghouls</a:t>
            </a:r>
            <a:endParaRPr lang="en-IE" sz="2400" b="1" dirty="0">
              <a:solidFill>
                <a:schemeClr val="tx1"/>
              </a:solidFill>
            </a:endParaRPr>
          </a:p>
        </p:txBody>
      </p:sp>
      <p:sp>
        <p:nvSpPr>
          <p:cNvPr id="14" name="Oval 13"/>
          <p:cNvSpPr/>
          <p:nvPr/>
        </p:nvSpPr>
        <p:spPr>
          <a:xfrm>
            <a:off x="6217975" y="2204864"/>
            <a:ext cx="1584176" cy="86409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b="1" dirty="0" smtClean="0">
                <a:solidFill>
                  <a:schemeClr val="tx1"/>
                </a:solidFill>
              </a:rPr>
              <a:t>Ghosts</a:t>
            </a:r>
            <a:endParaRPr lang="en-IE" sz="2400" b="1" dirty="0">
              <a:solidFill>
                <a:schemeClr val="tx1"/>
              </a:solidFill>
            </a:endParaRPr>
          </a:p>
        </p:txBody>
      </p:sp>
      <p:cxnSp>
        <p:nvCxnSpPr>
          <p:cNvPr id="16" name="Straight Connector 15"/>
          <p:cNvCxnSpPr>
            <a:stCxn id="7" idx="4"/>
            <a:endCxn id="2" idx="0"/>
          </p:cNvCxnSpPr>
          <p:nvPr/>
        </p:nvCxnSpPr>
        <p:spPr>
          <a:xfrm>
            <a:off x="4535996" y="1484784"/>
            <a:ext cx="0" cy="86409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8" idx="3"/>
          </p:cNvCxnSpPr>
          <p:nvPr/>
        </p:nvCxnSpPr>
        <p:spPr>
          <a:xfrm flipH="1">
            <a:off x="5512716" y="1510640"/>
            <a:ext cx="371401" cy="83824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781130" y="1446392"/>
            <a:ext cx="648072" cy="90248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endCxn id="11" idx="0"/>
          </p:cNvCxnSpPr>
          <p:nvPr/>
        </p:nvCxnSpPr>
        <p:spPr>
          <a:xfrm flipH="1">
            <a:off x="4499992" y="3549209"/>
            <a:ext cx="36004" cy="103191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328084" y="3549209"/>
            <a:ext cx="765308" cy="103191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5760132" y="2780928"/>
            <a:ext cx="468052" cy="7200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endCxn id="13" idx="1"/>
          </p:cNvCxnSpPr>
          <p:nvPr/>
        </p:nvCxnSpPr>
        <p:spPr>
          <a:xfrm>
            <a:off x="5760132" y="3284984"/>
            <a:ext cx="700049" cy="12654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endCxn id="10" idx="7"/>
          </p:cNvCxnSpPr>
          <p:nvPr/>
        </p:nvCxnSpPr>
        <p:spPr>
          <a:xfrm flipH="1">
            <a:off x="3057381" y="3549209"/>
            <a:ext cx="650523" cy="51039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9" idx="6"/>
            <a:endCxn id="2" idx="1"/>
          </p:cNvCxnSpPr>
          <p:nvPr/>
        </p:nvCxnSpPr>
        <p:spPr>
          <a:xfrm>
            <a:off x="2987824" y="2949044"/>
            <a:ext cx="324036" cy="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87305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t="-5000" r="-4000" b="-5000"/>
          </a:stretch>
        </a:blipFill>
        <a:effectLst/>
      </p:bgPr>
    </p:bg>
    <p:spTree>
      <p:nvGrpSpPr>
        <p:cNvPr id="1" name=""/>
        <p:cNvGrpSpPr/>
        <p:nvPr/>
      </p:nvGrpSpPr>
      <p:grpSpPr>
        <a:xfrm>
          <a:off x="0" y="0"/>
          <a:ext cx="0" cy="0"/>
          <a:chOff x="0" y="0"/>
          <a:chExt cx="0" cy="0"/>
        </a:xfrm>
      </p:grpSpPr>
      <p:sp>
        <p:nvSpPr>
          <p:cNvPr id="3" name="TextBox 2"/>
          <p:cNvSpPr txBox="1"/>
          <p:nvPr/>
        </p:nvSpPr>
        <p:spPr>
          <a:xfrm>
            <a:off x="1798982" y="764704"/>
            <a:ext cx="5256584" cy="461665"/>
          </a:xfrm>
          <a:prstGeom prst="rect">
            <a:avLst/>
          </a:prstGeom>
          <a:noFill/>
        </p:spPr>
        <p:txBody>
          <a:bodyPr wrap="square" rtlCol="0">
            <a:spAutoFit/>
          </a:bodyPr>
          <a:lstStyle/>
          <a:p>
            <a:pPr algn="just"/>
            <a:r>
              <a:rPr lang="en-IE" sz="2400" b="1" dirty="0" smtClean="0"/>
              <a:t>Resources used in this file from:</a:t>
            </a:r>
            <a:endParaRPr lang="en-IE" sz="2400" b="1" dirty="0"/>
          </a:p>
        </p:txBody>
      </p:sp>
      <p:sp>
        <p:nvSpPr>
          <p:cNvPr id="4" name="TextBox 3"/>
          <p:cNvSpPr txBox="1"/>
          <p:nvPr/>
        </p:nvSpPr>
        <p:spPr>
          <a:xfrm>
            <a:off x="3635896" y="6560807"/>
            <a:ext cx="3384376" cy="246221"/>
          </a:xfrm>
          <a:prstGeom prst="rect">
            <a:avLst/>
          </a:prstGeom>
          <a:noFill/>
        </p:spPr>
        <p:txBody>
          <a:bodyPr wrap="square" rtlCol="0">
            <a:spAutoFit/>
          </a:bodyPr>
          <a:lstStyle/>
          <a:p>
            <a:pPr algn="ctr"/>
            <a:r>
              <a:rPr lang="en-IE" sz="1000" b="1" dirty="0" smtClean="0">
                <a:latin typeface="Sassoon" panose="02000503040000090004" pitchFamily="2" charset="0"/>
              </a:rPr>
              <a:t>© Seomra Ranga 2019 www.seomraranga.com</a:t>
            </a:r>
            <a:endParaRPr lang="en-IE" sz="1000" b="1" dirty="0">
              <a:latin typeface="Sassoon" panose="02000503040000090004" pitchFamily="2" charset="0"/>
            </a:endParaRP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32040" y="6266598"/>
            <a:ext cx="1161352" cy="294209"/>
          </a:xfrm>
          <a:prstGeom prst="rect">
            <a:avLst/>
          </a:prstGeom>
        </p:spPr>
      </p:pic>
      <p:sp>
        <p:nvSpPr>
          <p:cNvPr id="6" name="TextBox 5"/>
          <p:cNvSpPr txBox="1"/>
          <p:nvPr/>
        </p:nvSpPr>
        <p:spPr>
          <a:xfrm>
            <a:off x="4588868" y="1802498"/>
            <a:ext cx="2408956" cy="307777"/>
          </a:xfrm>
          <a:prstGeom prst="rect">
            <a:avLst/>
          </a:prstGeom>
          <a:noFill/>
        </p:spPr>
        <p:txBody>
          <a:bodyPr wrap="square" rtlCol="0">
            <a:spAutoFit/>
          </a:bodyPr>
          <a:lstStyle/>
          <a:p>
            <a:r>
              <a:rPr lang="en-IE" sz="1400" dirty="0" smtClean="0">
                <a:hlinkClick r:id="rId4"/>
              </a:rPr>
              <a:t>https://depositphotos.com/</a:t>
            </a:r>
            <a:r>
              <a:rPr lang="en-IE" sz="1400" dirty="0" smtClean="0"/>
              <a:t> </a:t>
            </a:r>
            <a:endParaRPr lang="en-IE" sz="1400" dirty="0"/>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72706" y="1772816"/>
            <a:ext cx="1835696" cy="367139"/>
          </a:xfrm>
          <a:prstGeom prst="rect">
            <a:avLst/>
          </a:prstGeom>
        </p:spPr>
      </p:pic>
    </p:spTree>
    <p:extLst>
      <p:ext uri="{BB962C8B-B14F-4D97-AF65-F5344CB8AC3E}">
        <p14:creationId xmlns:p14="http://schemas.microsoft.com/office/powerpoint/2010/main" val="21242017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t="-5000" r="-4000" b="-5000"/>
          </a:stretch>
        </a:blipFill>
        <a:effectLst/>
      </p:bgPr>
    </p:bg>
    <p:spTree>
      <p:nvGrpSpPr>
        <p:cNvPr id="1" name=""/>
        <p:cNvGrpSpPr/>
        <p:nvPr/>
      </p:nvGrpSpPr>
      <p:grpSpPr>
        <a:xfrm>
          <a:off x="0" y="0"/>
          <a:ext cx="0" cy="0"/>
          <a:chOff x="0" y="0"/>
          <a:chExt cx="0" cy="0"/>
        </a:xfrm>
      </p:grpSpPr>
      <p:sp>
        <p:nvSpPr>
          <p:cNvPr id="2" name="TextBox 1"/>
          <p:cNvSpPr txBox="1"/>
          <p:nvPr/>
        </p:nvSpPr>
        <p:spPr>
          <a:xfrm>
            <a:off x="1547664" y="404664"/>
            <a:ext cx="3024336" cy="830997"/>
          </a:xfrm>
          <a:prstGeom prst="rect">
            <a:avLst/>
          </a:prstGeom>
          <a:noFill/>
        </p:spPr>
        <p:txBody>
          <a:bodyPr wrap="square" rtlCol="0">
            <a:spAutoFit/>
          </a:bodyPr>
          <a:lstStyle/>
          <a:p>
            <a:r>
              <a:rPr lang="en-IE" sz="4800" b="1" dirty="0" smtClean="0"/>
              <a:t>Hallowe’en</a:t>
            </a:r>
            <a:endParaRPr lang="en-IE" sz="4800" b="1" dirty="0"/>
          </a:p>
        </p:txBody>
      </p:sp>
      <p:sp>
        <p:nvSpPr>
          <p:cNvPr id="3" name="TextBox 2"/>
          <p:cNvSpPr txBox="1"/>
          <p:nvPr/>
        </p:nvSpPr>
        <p:spPr>
          <a:xfrm>
            <a:off x="2203309" y="1124744"/>
            <a:ext cx="5256584" cy="4154984"/>
          </a:xfrm>
          <a:prstGeom prst="rect">
            <a:avLst/>
          </a:prstGeom>
          <a:noFill/>
        </p:spPr>
        <p:txBody>
          <a:bodyPr wrap="square" rtlCol="0">
            <a:spAutoFit/>
          </a:bodyPr>
          <a:lstStyle/>
          <a:p>
            <a:pPr algn="just"/>
            <a:r>
              <a:rPr lang="en-IE" sz="2400" dirty="0" smtClean="0"/>
              <a:t>Once upon a time (about 2,000 years ago), the Celtic New Year began on the first of November. But October 31st was when the great festival of </a:t>
            </a:r>
            <a:r>
              <a:rPr lang="en-IE" sz="2400" b="1" dirty="0" smtClean="0">
                <a:solidFill>
                  <a:schemeClr val="accent6">
                    <a:lumMod val="75000"/>
                  </a:schemeClr>
                </a:solidFill>
              </a:rPr>
              <a:t>Samhain</a:t>
            </a:r>
            <a:r>
              <a:rPr lang="en-IE" sz="2400" dirty="0" smtClean="0"/>
              <a:t> began. It celebrated the end of the old year and the start of the new; the return of the herds from pasture and the renewal of laws and land tenure. It was also the night that the gates of the underworld opened to let loose witches, demons and the spirits of the dead!</a:t>
            </a:r>
            <a:endParaRPr lang="en-IE" sz="2400" dirty="0"/>
          </a:p>
        </p:txBody>
      </p:sp>
      <p:sp>
        <p:nvSpPr>
          <p:cNvPr id="4" name="TextBox 3"/>
          <p:cNvSpPr txBox="1"/>
          <p:nvPr/>
        </p:nvSpPr>
        <p:spPr>
          <a:xfrm>
            <a:off x="3635896" y="6560807"/>
            <a:ext cx="3384376" cy="246221"/>
          </a:xfrm>
          <a:prstGeom prst="rect">
            <a:avLst/>
          </a:prstGeom>
          <a:noFill/>
        </p:spPr>
        <p:txBody>
          <a:bodyPr wrap="square" rtlCol="0">
            <a:spAutoFit/>
          </a:bodyPr>
          <a:lstStyle/>
          <a:p>
            <a:pPr algn="ctr"/>
            <a:r>
              <a:rPr lang="en-IE" sz="1000" b="1" dirty="0" smtClean="0">
                <a:latin typeface="Sassoon" panose="02000503040000090004" pitchFamily="2" charset="0"/>
              </a:rPr>
              <a:t>© Seomra Ranga 2019 www.seomraranga.com</a:t>
            </a:r>
            <a:endParaRPr lang="en-IE" sz="1000" b="1" dirty="0">
              <a:latin typeface="Sassoon" panose="02000503040000090004" pitchFamily="2" charset="0"/>
            </a:endParaRP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32040" y="6266598"/>
            <a:ext cx="1161352" cy="294209"/>
          </a:xfrm>
          <a:prstGeom prst="rect">
            <a:avLst/>
          </a:prstGeom>
        </p:spPr>
      </p:pic>
    </p:spTree>
    <p:extLst>
      <p:ext uri="{BB962C8B-B14F-4D97-AF65-F5344CB8AC3E}">
        <p14:creationId xmlns:p14="http://schemas.microsoft.com/office/powerpoint/2010/main" val="15031684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t="-5000" r="-4000" b="-5000"/>
          </a:stretch>
        </a:blipFill>
        <a:effectLst/>
      </p:bgPr>
    </p:bg>
    <p:spTree>
      <p:nvGrpSpPr>
        <p:cNvPr id="1" name=""/>
        <p:cNvGrpSpPr/>
        <p:nvPr/>
      </p:nvGrpSpPr>
      <p:grpSpPr>
        <a:xfrm>
          <a:off x="0" y="0"/>
          <a:ext cx="0" cy="0"/>
          <a:chOff x="0" y="0"/>
          <a:chExt cx="0" cy="0"/>
        </a:xfrm>
      </p:grpSpPr>
      <p:sp>
        <p:nvSpPr>
          <p:cNvPr id="2" name="TextBox 1"/>
          <p:cNvSpPr txBox="1"/>
          <p:nvPr/>
        </p:nvSpPr>
        <p:spPr>
          <a:xfrm>
            <a:off x="1547664" y="404664"/>
            <a:ext cx="5616624" cy="830997"/>
          </a:xfrm>
          <a:prstGeom prst="rect">
            <a:avLst/>
          </a:prstGeom>
          <a:noFill/>
        </p:spPr>
        <p:txBody>
          <a:bodyPr wrap="square" rtlCol="0">
            <a:spAutoFit/>
          </a:bodyPr>
          <a:lstStyle/>
          <a:p>
            <a:r>
              <a:rPr lang="en-IE" sz="4800" b="1" dirty="0" smtClean="0"/>
              <a:t>Trick or Treat</a:t>
            </a:r>
            <a:endParaRPr lang="en-IE" sz="4800" b="1" dirty="0"/>
          </a:p>
        </p:txBody>
      </p:sp>
      <p:sp>
        <p:nvSpPr>
          <p:cNvPr id="3" name="TextBox 2"/>
          <p:cNvSpPr txBox="1"/>
          <p:nvPr/>
        </p:nvSpPr>
        <p:spPr>
          <a:xfrm>
            <a:off x="2203309" y="1124744"/>
            <a:ext cx="5256584" cy="4247317"/>
          </a:xfrm>
          <a:prstGeom prst="rect">
            <a:avLst/>
          </a:prstGeom>
          <a:noFill/>
        </p:spPr>
        <p:txBody>
          <a:bodyPr wrap="square" rtlCol="0">
            <a:spAutoFit/>
          </a:bodyPr>
          <a:lstStyle/>
          <a:p>
            <a:pPr algn="just"/>
            <a:r>
              <a:rPr lang="en-IE" sz="3000" dirty="0" smtClean="0"/>
              <a:t>After Ireland became a Christian country, the people still celebrated </a:t>
            </a:r>
            <a:r>
              <a:rPr lang="en-IE" sz="3000" b="1" dirty="0" smtClean="0">
                <a:solidFill>
                  <a:schemeClr val="accent6">
                    <a:lumMod val="75000"/>
                  </a:schemeClr>
                </a:solidFill>
              </a:rPr>
              <a:t>Samhain</a:t>
            </a:r>
            <a:r>
              <a:rPr lang="en-IE" sz="3000" dirty="0" smtClean="0"/>
              <a:t>. November 2nd was All Souls Day and on this day, people would go around collecting gifts of food or money. Sometimes people would make special sweet “</a:t>
            </a:r>
            <a:r>
              <a:rPr lang="en-IE" sz="3000" b="1" dirty="0" smtClean="0">
                <a:solidFill>
                  <a:schemeClr val="accent6">
                    <a:lumMod val="75000"/>
                  </a:schemeClr>
                </a:solidFill>
              </a:rPr>
              <a:t>Soul Cakes</a:t>
            </a:r>
            <a:r>
              <a:rPr lang="en-IE" sz="3000" dirty="0" smtClean="0"/>
              <a:t>” for them. </a:t>
            </a:r>
            <a:endParaRPr lang="en-IE" sz="3000" dirty="0"/>
          </a:p>
        </p:txBody>
      </p:sp>
      <p:sp>
        <p:nvSpPr>
          <p:cNvPr id="4" name="TextBox 3"/>
          <p:cNvSpPr txBox="1"/>
          <p:nvPr/>
        </p:nvSpPr>
        <p:spPr>
          <a:xfrm>
            <a:off x="3635896" y="6560807"/>
            <a:ext cx="3384376" cy="246221"/>
          </a:xfrm>
          <a:prstGeom prst="rect">
            <a:avLst/>
          </a:prstGeom>
          <a:noFill/>
        </p:spPr>
        <p:txBody>
          <a:bodyPr wrap="square" rtlCol="0">
            <a:spAutoFit/>
          </a:bodyPr>
          <a:lstStyle/>
          <a:p>
            <a:pPr algn="ctr"/>
            <a:r>
              <a:rPr lang="en-IE" sz="1000" b="1" dirty="0" smtClean="0">
                <a:latin typeface="Sassoon" panose="02000503040000090004" pitchFamily="2" charset="0"/>
              </a:rPr>
              <a:t>© Seomra Ranga 2019 www.seomraranga.com</a:t>
            </a:r>
            <a:endParaRPr lang="en-IE" sz="1000" b="1" dirty="0">
              <a:latin typeface="Sassoon" panose="02000503040000090004" pitchFamily="2" charset="0"/>
            </a:endParaRP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32040" y="6266598"/>
            <a:ext cx="1161352" cy="294209"/>
          </a:xfrm>
          <a:prstGeom prst="rect">
            <a:avLst/>
          </a:prstGeom>
        </p:spPr>
      </p:pic>
    </p:spTree>
    <p:extLst>
      <p:ext uri="{BB962C8B-B14F-4D97-AF65-F5344CB8AC3E}">
        <p14:creationId xmlns:p14="http://schemas.microsoft.com/office/powerpoint/2010/main" val="42536164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t="-5000" r="-4000" b="-5000"/>
          </a:stretch>
        </a:blipFill>
        <a:effectLst/>
      </p:bgPr>
    </p:bg>
    <p:spTree>
      <p:nvGrpSpPr>
        <p:cNvPr id="1" name=""/>
        <p:cNvGrpSpPr/>
        <p:nvPr/>
      </p:nvGrpSpPr>
      <p:grpSpPr>
        <a:xfrm>
          <a:off x="0" y="0"/>
          <a:ext cx="0" cy="0"/>
          <a:chOff x="0" y="0"/>
          <a:chExt cx="0" cy="0"/>
        </a:xfrm>
      </p:grpSpPr>
      <p:sp>
        <p:nvSpPr>
          <p:cNvPr id="2" name="TextBox 1"/>
          <p:cNvSpPr txBox="1"/>
          <p:nvPr/>
        </p:nvSpPr>
        <p:spPr>
          <a:xfrm>
            <a:off x="1547664" y="404664"/>
            <a:ext cx="5616624" cy="830997"/>
          </a:xfrm>
          <a:prstGeom prst="rect">
            <a:avLst/>
          </a:prstGeom>
          <a:noFill/>
        </p:spPr>
        <p:txBody>
          <a:bodyPr wrap="square" rtlCol="0">
            <a:spAutoFit/>
          </a:bodyPr>
          <a:lstStyle/>
          <a:p>
            <a:r>
              <a:rPr lang="en-IE" sz="4800" b="1" dirty="0" smtClean="0"/>
              <a:t>Trick or Treat</a:t>
            </a:r>
            <a:endParaRPr lang="en-IE" sz="4800" b="1" dirty="0"/>
          </a:p>
        </p:txBody>
      </p:sp>
      <p:sp>
        <p:nvSpPr>
          <p:cNvPr id="3" name="TextBox 2"/>
          <p:cNvSpPr txBox="1"/>
          <p:nvPr/>
        </p:nvSpPr>
        <p:spPr>
          <a:xfrm>
            <a:off x="2203309" y="1124744"/>
            <a:ext cx="5256584" cy="3785652"/>
          </a:xfrm>
          <a:prstGeom prst="rect">
            <a:avLst/>
          </a:prstGeom>
          <a:noFill/>
        </p:spPr>
        <p:txBody>
          <a:bodyPr wrap="square" rtlCol="0">
            <a:spAutoFit/>
          </a:bodyPr>
          <a:lstStyle/>
          <a:p>
            <a:pPr algn="just"/>
            <a:r>
              <a:rPr lang="en-IE" sz="3000" dirty="0" smtClean="0"/>
              <a:t>In return, they would sing songs and say prayers for the people. This is why children go from door to door at Hallowe’en. Anyone who didn’t give anything would have a trick played on them. Some of these tricks were not so nice!</a:t>
            </a:r>
            <a:endParaRPr lang="en-IE" sz="3000" dirty="0"/>
          </a:p>
        </p:txBody>
      </p:sp>
      <p:sp>
        <p:nvSpPr>
          <p:cNvPr id="4" name="TextBox 3"/>
          <p:cNvSpPr txBox="1"/>
          <p:nvPr/>
        </p:nvSpPr>
        <p:spPr>
          <a:xfrm>
            <a:off x="3635896" y="6560807"/>
            <a:ext cx="3384376" cy="246221"/>
          </a:xfrm>
          <a:prstGeom prst="rect">
            <a:avLst/>
          </a:prstGeom>
          <a:noFill/>
        </p:spPr>
        <p:txBody>
          <a:bodyPr wrap="square" rtlCol="0">
            <a:spAutoFit/>
          </a:bodyPr>
          <a:lstStyle/>
          <a:p>
            <a:pPr algn="ctr"/>
            <a:r>
              <a:rPr lang="en-IE" sz="1000" b="1" dirty="0" smtClean="0">
                <a:latin typeface="Sassoon" panose="02000503040000090004" pitchFamily="2" charset="0"/>
              </a:rPr>
              <a:t>© Seomra Ranga 2019 www.seomraranga.com</a:t>
            </a:r>
            <a:endParaRPr lang="en-IE" sz="1000" b="1" dirty="0">
              <a:latin typeface="Sassoon" panose="02000503040000090004" pitchFamily="2" charset="0"/>
            </a:endParaRP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32040" y="6266598"/>
            <a:ext cx="1161352" cy="294209"/>
          </a:xfrm>
          <a:prstGeom prst="rect">
            <a:avLst/>
          </a:prstGeom>
        </p:spPr>
      </p:pic>
    </p:spTree>
    <p:extLst>
      <p:ext uri="{BB962C8B-B14F-4D97-AF65-F5344CB8AC3E}">
        <p14:creationId xmlns:p14="http://schemas.microsoft.com/office/powerpoint/2010/main" val="29297375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t="-5000" r="-4000" b="-5000"/>
          </a:stretch>
        </a:blipFill>
        <a:effectLst/>
      </p:bgPr>
    </p:bg>
    <p:spTree>
      <p:nvGrpSpPr>
        <p:cNvPr id="1" name=""/>
        <p:cNvGrpSpPr/>
        <p:nvPr/>
      </p:nvGrpSpPr>
      <p:grpSpPr>
        <a:xfrm>
          <a:off x="0" y="0"/>
          <a:ext cx="0" cy="0"/>
          <a:chOff x="0" y="0"/>
          <a:chExt cx="0" cy="0"/>
        </a:xfrm>
      </p:grpSpPr>
      <p:sp>
        <p:nvSpPr>
          <p:cNvPr id="2" name="TextBox 1"/>
          <p:cNvSpPr txBox="1"/>
          <p:nvPr/>
        </p:nvSpPr>
        <p:spPr>
          <a:xfrm>
            <a:off x="1547664" y="404664"/>
            <a:ext cx="5616624" cy="830997"/>
          </a:xfrm>
          <a:prstGeom prst="rect">
            <a:avLst/>
          </a:prstGeom>
          <a:noFill/>
        </p:spPr>
        <p:txBody>
          <a:bodyPr wrap="square" rtlCol="0">
            <a:spAutoFit/>
          </a:bodyPr>
          <a:lstStyle/>
          <a:p>
            <a:r>
              <a:rPr lang="en-IE" sz="4800" b="1" dirty="0" smtClean="0"/>
              <a:t>Trick or Treat</a:t>
            </a:r>
            <a:endParaRPr lang="en-IE" sz="4800" b="1" dirty="0"/>
          </a:p>
        </p:txBody>
      </p:sp>
      <p:sp>
        <p:nvSpPr>
          <p:cNvPr id="3" name="TextBox 2"/>
          <p:cNvSpPr txBox="1"/>
          <p:nvPr/>
        </p:nvSpPr>
        <p:spPr>
          <a:xfrm>
            <a:off x="2203309" y="1124744"/>
            <a:ext cx="5256584" cy="3323987"/>
          </a:xfrm>
          <a:prstGeom prst="rect">
            <a:avLst/>
          </a:prstGeom>
          <a:noFill/>
        </p:spPr>
        <p:txBody>
          <a:bodyPr wrap="square" rtlCol="0">
            <a:spAutoFit/>
          </a:bodyPr>
          <a:lstStyle/>
          <a:p>
            <a:pPr algn="just"/>
            <a:r>
              <a:rPr lang="en-IE" sz="3000" dirty="0" smtClean="0"/>
              <a:t>At the end of the harvest, there is a lot of fruit and nuts to be gathered. When it is all gathered, children go around “trick-or-treating”. They are given the fruit or nuts or they will play tricks on the people.</a:t>
            </a:r>
            <a:endParaRPr lang="en-IE" sz="3000" dirty="0"/>
          </a:p>
        </p:txBody>
      </p:sp>
      <p:sp>
        <p:nvSpPr>
          <p:cNvPr id="4" name="TextBox 3"/>
          <p:cNvSpPr txBox="1"/>
          <p:nvPr/>
        </p:nvSpPr>
        <p:spPr>
          <a:xfrm>
            <a:off x="3635896" y="6560807"/>
            <a:ext cx="3384376" cy="246221"/>
          </a:xfrm>
          <a:prstGeom prst="rect">
            <a:avLst/>
          </a:prstGeom>
          <a:noFill/>
        </p:spPr>
        <p:txBody>
          <a:bodyPr wrap="square" rtlCol="0">
            <a:spAutoFit/>
          </a:bodyPr>
          <a:lstStyle/>
          <a:p>
            <a:pPr algn="ctr"/>
            <a:r>
              <a:rPr lang="en-IE" sz="1000" b="1" dirty="0" smtClean="0">
                <a:latin typeface="Sassoon" panose="02000503040000090004" pitchFamily="2" charset="0"/>
              </a:rPr>
              <a:t>© Seomra Ranga 2019 www.seomraranga.com</a:t>
            </a:r>
            <a:endParaRPr lang="en-IE" sz="1000" b="1" dirty="0">
              <a:latin typeface="Sassoon" panose="02000503040000090004" pitchFamily="2" charset="0"/>
            </a:endParaRP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32040" y="6266598"/>
            <a:ext cx="1161352" cy="294209"/>
          </a:xfrm>
          <a:prstGeom prst="rect">
            <a:avLst/>
          </a:prstGeom>
        </p:spPr>
      </p:pic>
    </p:spTree>
    <p:extLst>
      <p:ext uri="{BB962C8B-B14F-4D97-AF65-F5344CB8AC3E}">
        <p14:creationId xmlns:p14="http://schemas.microsoft.com/office/powerpoint/2010/main" val="28894142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t="-5000" r="-4000" b="-5000"/>
          </a:stretch>
        </a:blipFill>
        <a:effectLst/>
      </p:bgPr>
    </p:bg>
    <p:spTree>
      <p:nvGrpSpPr>
        <p:cNvPr id="1" name=""/>
        <p:cNvGrpSpPr/>
        <p:nvPr/>
      </p:nvGrpSpPr>
      <p:grpSpPr>
        <a:xfrm>
          <a:off x="0" y="0"/>
          <a:ext cx="0" cy="0"/>
          <a:chOff x="0" y="0"/>
          <a:chExt cx="0" cy="0"/>
        </a:xfrm>
      </p:grpSpPr>
      <p:sp>
        <p:nvSpPr>
          <p:cNvPr id="2" name="TextBox 1"/>
          <p:cNvSpPr txBox="1"/>
          <p:nvPr/>
        </p:nvSpPr>
        <p:spPr>
          <a:xfrm>
            <a:off x="1547664" y="404664"/>
            <a:ext cx="5616624" cy="830997"/>
          </a:xfrm>
          <a:prstGeom prst="rect">
            <a:avLst/>
          </a:prstGeom>
          <a:noFill/>
        </p:spPr>
        <p:txBody>
          <a:bodyPr wrap="square" rtlCol="0">
            <a:spAutoFit/>
          </a:bodyPr>
          <a:lstStyle/>
          <a:p>
            <a:r>
              <a:rPr lang="en-IE" sz="4800" b="1" dirty="0" smtClean="0"/>
              <a:t>Hallowe’en Food</a:t>
            </a:r>
            <a:endParaRPr lang="en-IE" sz="4800" b="1" dirty="0"/>
          </a:p>
        </p:txBody>
      </p:sp>
      <p:sp>
        <p:nvSpPr>
          <p:cNvPr id="3" name="TextBox 2"/>
          <p:cNvSpPr txBox="1"/>
          <p:nvPr/>
        </p:nvSpPr>
        <p:spPr>
          <a:xfrm>
            <a:off x="2203309" y="1124744"/>
            <a:ext cx="5256584" cy="4154984"/>
          </a:xfrm>
          <a:prstGeom prst="rect">
            <a:avLst/>
          </a:prstGeom>
          <a:noFill/>
        </p:spPr>
        <p:txBody>
          <a:bodyPr wrap="square" rtlCol="0">
            <a:spAutoFit/>
          </a:bodyPr>
          <a:lstStyle/>
          <a:p>
            <a:pPr marL="342900" indent="-342900" algn="just">
              <a:buFont typeface="Arial" panose="020B0604020202020204" pitchFamily="34" charset="0"/>
              <a:buChar char="•"/>
            </a:pPr>
            <a:r>
              <a:rPr lang="en-IE" sz="2400" dirty="0" err="1" smtClean="0"/>
              <a:t>Kurly</a:t>
            </a:r>
            <a:r>
              <a:rPr lang="en-IE" sz="2400" dirty="0" smtClean="0"/>
              <a:t> Kale – White cabbage served with mashed potatoes</a:t>
            </a:r>
          </a:p>
          <a:p>
            <a:pPr marL="342900" indent="-342900" algn="just">
              <a:buFont typeface="Arial" panose="020B0604020202020204" pitchFamily="34" charset="0"/>
              <a:buChar char="•"/>
            </a:pPr>
            <a:r>
              <a:rPr lang="en-IE" sz="2400" dirty="0" smtClean="0"/>
              <a:t>Colcannon – mashed potatoes with fried </a:t>
            </a:r>
            <a:r>
              <a:rPr lang="en-IE" sz="2400" dirty="0" smtClean="0"/>
              <a:t>onions</a:t>
            </a:r>
          </a:p>
          <a:p>
            <a:pPr marL="342900" indent="-342900" algn="just">
              <a:buFont typeface="Arial" panose="020B0604020202020204" pitchFamily="34" charset="0"/>
              <a:buChar char="•"/>
            </a:pPr>
            <a:r>
              <a:rPr lang="en-IE" sz="2400" dirty="0" smtClean="0"/>
              <a:t>Toffee Apples – apples coated with toffee/chocolate and covered with sprinkles</a:t>
            </a:r>
          </a:p>
          <a:p>
            <a:pPr marL="342900" indent="-342900" algn="just">
              <a:buFont typeface="Arial" panose="020B0604020202020204" pitchFamily="34" charset="0"/>
              <a:buChar char="•"/>
            </a:pPr>
            <a:r>
              <a:rPr lang="en-IE" sz="2400" dirty="0" smtClean="0"/>
              <a:t>Nuts – monkey nuts/peanuts, hazelnuts, brazil nuts, walnuts</a:t>
            </a:r>
          </a:p>
          <a:p>
            <a:pPr marL="342900" indent="-342900" algn="just">
              <a:buFont typeface="Arial" panose="020B0604020202020204" pitchFamily="34" charset="0"/>
              <a:buChar char="•"/>
            </a:pPr>
            <a:r>
              <a:rPr lang="en-IE" sz="2400" dirty="0" smtClean="0"/>
              <a:t>Fruit – apples, grapes, pears</a:t>
            </a:r>
          </a:p>
          <a:p>
            <a:pPr marL="342900" indent="-342900" algn="just">
              <a:buFont typeface="Arial" panose="020B0604020202020204" pitchFamily="34" charset="0"/>
              <a:buChar char="•"/>
            </a:pPr>
            <a:r>
              <a:rPr lang="en-IE" sz="2400" dirty="0" err="1" smtClean="0"/>
              <a:t>Barm</a:t>
            </a:r>
            <a:r>
              <a:rPr lang="en-IE" sz="2400" dirty="0" smtClean="0"/>
              <a:t> </a:t>
            </a:r>
            <a:r>
              <a:rPr lang="en-IE" sz="2400" dirty="0" err="1" smtClean="0"/>
              <a:t>Brack</a:t>
            </a:r>
            <a:r>
              <a:rPr lang="en-IE" sz="2400" dirty="0" smtClean="0"/>
              <a:t> – a fruit cake</a:t>
            </a:r>
            <a:endParaRPr lang="en-IE" sz="2400" dirty="0"/>
          </a:p>
        </p:txBody>
      </p:sp>
      <p:sp>
        <p:nvSpPr>
          <p:cNvPr id="4" name="TextBox 3"/>
          <p:cNvSpPr txBox="1"/>
          <p:nvPr/>
        </p:nvSpPr>
        <p:spPr>
          <a:xfrm>
            <a:off x="3635896" y="6560807"/>
            <a:ext cx="3384376" cy="246221"/>
          </a:xfrm>
          <a:prstGeom prst="rect">
            <a:avLst/>
          </a:prstGeom>
          <a:noFill/>
        </p:spPr>
        <p:txBody>
          <a:bodyPr wrap="square" rtlCol="0">
            <a:spAutoFit/>
          </a:bodyPr>
          <a:lstStyle/>
          <a:p>
            <a:pPr algn="ctr"/>
            <a:r>
              <a:rPr lang="en-IE" sz="1000" b="1" dirty="0" smtClean="0">
                <a:latin typeface="Sassoon" panose="02000503040000090004" pitchFamily="2" charset="0"/>
              </a:rPr>
              <a:t>© Seomra Ranga 2019 www.seomraranga.com</a:t>
            </a:r>
            <a:endParaRPr lang="en-IE" sz="1000" b="1" dirty="0">
              <a:latin typeface="Sassoon" panose="02000503040000090004" pitchFamily="2" charset="0"/>
            </a:endParaRP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32040" y="6266598"/>
            <a:ext cx="1161352" cy="294209"/>
          </a:xfrm>
          <a:prstGeom prst="rect">
            <a:avLst/>
          </a:prstGeom>
        </p:spPr>
      </p:pic>
    </p:spTree>
    <p:extLst>
      <p:ext uri="{BB962C8B-B14F-4D97-AF65-F5344CB8AC3E}">
        <p14:creationId xmlns:p14="http://schemas.microsoft.com/office/powerpoint/2010/main" val="9433957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t="-5000" r="-4000" b="-5000"/>
          </a:stretch>
        </a:blipFill>
        <a:effectLst/>
      </p:bgPr>
    </p:bg>
    <p:spTree>
      <p:nvGrpSpPr>
        <p:cNvPr id="1" name=""/>
        <p:cNvGrpSpPr/>
        <p:nvPr/>
      </p:nvGrpSpPr>
      <p:grpSpPr>
        <a:xfrm>
          <a:off x="0" y="0"/>
          <a:ext cx="0" cy="0"/>
          <a:chOff x="0" y="0"/>
          <a:chExt cx="0" cy="0"/>
        </a:xfrm>
      </p:grpSpPr>
      <p:sp>
        <p:nvSpPr>
          <p:cNvPr id="2" name="TextBox 1"/>
          <p:cNvSpPr txBox="1"/>
          <p:nvPr/>
        </p:nvSpPr>
        <p:spPr>
          <a:xfrm>
            <a:off x="1547664" y="404664"/>
            <a:ext cx="3528392" cy="830997"/>
          </a:xfrm>
          <a:prstGeom prst="rect">
            <a:avLst/>
          </a:prstGeom>
          <a:noFill/>
        </p:spPr>
        <p:txBody>
          <a:bodyPr wrap="square" rtlCol="0">
            <a:spAutoFit/>
          </a:bodyPr>
          <a:lstStyle/>
          <a:p>
            <a:r>
              <a:rPr lang="en-IE" sz="4800" b="1" dirty="0" err="1" smtClean="0"/>
              <a:t>Barm</a:t>
            </a:r>
            <a:r>
              <a:rPr lang="en-IE" sz="4800" b="1" dirty="0" smtClean="0"/>
              <a:t> </a:t>
            </a:r>
            <a:r>
              <a:rPr lang="en-IE" sz="4800" b="1" dirty="0" err="1" smtClean="0"/>
              <a:t>Brack</a:t>
            </a:r>
            <a:endParaRPr lang="en-IE" sz="4800" b="1" dirty="0"/>
          </a:p>
        </p:txBody>
      </p:sp>
      <p:sp>
        <p:nvSpPr>
          <p:cNvPr id="3" name="TextBox 2"/>
          <p:cNvSpPr txBox="1"/>
          <p:nvPr/>
        </p:nvSpPr>
        <p:spPr>
          <a:xfrm>
            <a:off x="2203309" y="1124744"/>
            <a:ext cx="5256584" cy="4031873"/>
          </a:xfrm>
          <a:prstGeom prst="rect">
            <a:avLst/>
          </a:prstGeom>
          <a:noFill/>
        </p:spPr>
        <p:txBody>
          <a:bodyPr wrap="square" rtlCol="0">
            <a:spAutoFit/>
          </a:bodyPr>
          <a:lstStyle/>
          <a:p>
            <a:pPr algn="just"/>
            <a:r>
              <a:rPr lang="en-IE" sz="3200" dirty="0" smtClean="0"/>
              <a:t>The ancient Celts believed that if they were nice to the demons, the demons would be nice in return. So they decided to give them nice things to eat. Sometimes, they left </a:t>
            </a:r>
            <a:r>
              <a:rPr lang="en-IE" sz="3200" dirty="0" err="1" smtClean="0"/>
              <a:t>Barm</a:t>
            </a:r>
            <a:r>
              <a:rPr lang="en-IE" sz="3200" dirty="0" smtClean="0"/>
              <a:t> </a:t>
            </a:r>
            <a:r>
              <a:rPr lang="en-IE" sz="3200" dirty="0" err="1" smtClean="0"/>
              <a:t>Brack</a:t>
            </a:r>
            <a:r>
              <a:rPr lang="en-IE" sz="3200" dirty="0" smtClean="0"/>
              <a:t> (</a:t>
            </a:r>
            <a:r>
              <a:rPr lang="en-IE" sz="3200" b="1" dirty="0" err="1" smtClean="0">
                <a:solidFill>
                  <a:schemeClr val="accent6">
                    <a:lumMod val="75000"/>
                  </a:schemeClr>
                </a:solidFill>
              </a:rPr>
              <a:t>Báirín</a:t>
            </a:r>
            <a:r>
              <a:rPr lang="en-IE" sz="3200" b="1" dirty="0" smtClean="0">
                <a:solidFill>
                  <a:schemeClr val="accent6">
                    <a:lumMod val="75000"/>
                  </a:schemeClr>
                </a:solidFill>
              </a:rPr>
              <a:t> </a:t>
            </a:r>
            <a:r>
              <a:rPr lang="en-IE" sz="3200" b="1" dirty="0" err="1" smtClean="0">
                <a:solidFill>
                  <a:schemeClr val="accent6">
                    <a:lumMod val="75000"/>
                  </a:schemeClr>
                </a:solidFill>
              </a:rPr>
              <a:t>Breac</a:t>
            </a:r>
            <a:r>
              <a:rPr lang="en-IE" sz="3200" dirty="0" smtClean="0"/>
              <a:t>) out for the demons.</a:t>
            </a:r>
            <a:endParaRPr lang="en-IE" sz="3200" dirty="0"/>
          </a:p>
        </p:txBody>
      </p:sp>
      <p:sp>
        <p:nvSpPr>
          <p:cNvPr id="4" name="TextBox 3"/>
          <p:cNvSpPr txBox="1"/>
          <p:nvPr/>
        </p:nvSpPr>
        <p:spPr>
          <a:xfrm>
            <a:off x="3635896" y="6560807"/>
            <a:ext cx="3384376" cy="246221"/>
          </a:xfrm>
          <a:prstGeom prst="rect">
            <a:avLst/>
          </a:prstGeom>
          <a:noFill/>
        </p:spPr>
        <p:txBody>
          <a:bodyPr wrap="square" rtlCol="0">
            <a:spAutoFit/>
          </a:bodyPr>
          <a:lstStyle/>
          <a:p>
            <a:pPr algn="ctr"/>
            <a:r>
              <a:rPr lang="en-IE" sz="1000" b="1" dirty="0" smtClean="0">
                <a:latin typeface="Sassoon" panose="02000503040000090004" pitchFamily="2" charset="0"/>
              </a:rPr>
              <a:t>© Seomra Ranga 2019 www.seomraranga.com</a:t>
            </a:r>
            <a:endParaRPr lang="en-IE" sz="1000" b="1" dirty="0">
              <a:latin typeface="Sassoon" panose="02000503040000090004" pitchFamily="2" charset="0"/>
            </a:endParaRP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32040" y="6266598"/>
            <a:ext cx="1161352" cy="294209"/>
          </a:xfrm>
          <a:prstGeom prst="rect">
            <a:avLst/>
          </a:prstGeom>
        </p:spPr>
      </p:pic>
    </p:spTree>
    <p:extLst>
      <p:ext uri="{BB962C8B-B14F-4D97-AF65-F5344CB8AC3E}">
        <p14:creationId xmlns:p14="http://schemas.microsoft.com/office/powerpoint/2010/main" val="42264682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t="-5000" r="-4000" b="-5000"/>
          </a:stretch>
        </a:blipFill>
        <a:effectLst/>
      </p:bgPr>
    </p:bg>
    <p:spTree>
      <p:nvGrpSpPr>
        <p:cNvPr id="1" name=""/>
        <p:cNvGrpSpPr/>
        <p:nvPr/>
      </p:nvGrpSpPr>
      <p:grpSpPr>
        <a:xfrm>
          <a:off x="0" y="0"/>
          <a:ext cx="0" cy="0"/>
          <a:chOff x="0" y="0"/>
          <a:chExt cx="0" cy="0"/>
        </a:xfrm>
      </p:grpSpPr>
      <p:sp>
        <p:nvSpPr>
          <p:cNvPr id="2" name="TextBox 1"/>
          <p:cNvSpPr txBox="1"/>
          <p:nvPr/>
        </p:nvSpPr>
        <p:spPr>
          <a:xfrm>
            <a:off x="1547664" y="404664"/>
            <a:ext cx="5616624" cy="830997"/>
          </a:xfrm>
          <a:prstGeom prst="rect">
            <a:avLst/>
          </a:prstGeom>
          <a:noFill/>
        </p:spPr>
        <p:txBody>
          <a:bodyPr wrap="square" rtlCol="0">
            <a:spAutoFit/>
          </a:bodyPr>
          <a:lstStyle/>
          <a:p>
            <a:r>
              <a:rPr lang="en-IE" sz="4800" b="1" dirty="0" smtClean="0"/>
              <a:t>Barm</a:t>
            </a:r>
            <a:r>
              <a:rPr lang="en-IE" sz="4800" b="1" dirty="0" smtClean="0"/>
              <a:t> </a:t>
            </a:r>
            <a:r>
              <a:rPr lang="en-IE" sz="4800" b="1" dirty="0" smtClean="0"/>
              <a:t>Brack</a:t>
            </a:r>
            <a:r>
              <a:rPr lang="en-IE" sz="4800" b="1" dirty="0" smtClean="0"/>
              <a:t> Surprises</a:t>
            </a:r>
            <a:endParaRPr lang="en-IE" sz="4800" b="1" dirty="0"/>
          </a:p>
        </p:txBody>
      </p:sp>
      <p:sp>
        <p:nvSpPr>
          <p:cNvPr id="3" name="TextBox 2"/>
          <p:cNvSpPr txBox="1"/>
          <p:nvPr/>
        </p:nvSpPr>
        <p:spPr>
          <a:xfrm>
            <a:off x="2203309" y="1124744"/>
            <a:ext cx="5256584" cy="4401205"/>
          </a:xfrm>
          <a:prstGeom prst="rect">
            <a:avLst/>
          </a:prstGeom>
          <a:noFill/>
        </p:spPr>
        <p:txBody>
          <a:bodyPr wrap="square" rtlCol="0">
            <a:spAutoFit/>
          </a:bodyPr>
          <a:lstStyle/>
          <a:p>
            <a:pPr algn="just"/>
            <a:r>
              <a:rPr lang="en-IE" sz="2800" dirty="0" smtClean="0"/>
              <a:t>A </a:t>
            </a:r>
            <a:r>
              <a:rPr lang="en-IE" sz="2800" dirty="0" smtClean="0"/>
              <a:t>Barm</a:t>
            </a:r>
            <a:r>
              <a:rPr lang="en-IE" sz="2800" dirty="0" smtClean="0"/>
              <a:t> </a:t>
            </a:r>
            <a:r>
              <a:rPr lang="en-IE" sz="2800" dirty="0" smtClean="0"/>
              <a:t>Brack</a:t>
            </a:r>
            <a:r>
              <a:rPr lang="en-IE" sz="2800" dirty="0" smtClean="0"/>
              <a:t> sometimes has some or all of the following surprises:</a:t>
            </a:r>
          </a:p>
          <a:p>
            <a:pPr marL="342900" indent="-342900" algn="just">
              <a:buFont typeface="Arial" panose="020B0604020202020204" pitchFamily="34" charset="0"/>
              <a:buChar char="•"/>
            </a:pPr>
            <a:r>
              <a:rPr lang="en-IE" sz="2800" b="1" dirty="0" smtClean="0">
                <a:solidFill>
                  <a:schemeClr val="accent6">
                    <a:lumMod val="75000"/>
                  </a:schemeClr>
                </a:solidFill>
              </a:rPr>
              <a:t>Ring</a:t>
            </a:r>
            <a:r>
              <a:rPr lang="en-IE" sz="2800" dirty="0" smtClean="0">
                <a:solidFill>
                  <a:schemeClr val="accent6">
                    <a:lumMod val="75000"/>
                  </a:schemeClr>
                </a:solidFill>
              </a:rPr>
              <a:t> </a:t>
            </a:r>
            <a:r>
              <a:rPr lang="en-IE" sz="2800" dirty="0" smtClean="0"/>
              <a:t>– means you will be married</a:t>
            </a:r>
          </a:p>
          <a:p>
            <a:pPr marL="342900" indent="-342900" algn="just">
              <a:buFont typeface="Arial" panose="020B0604020202020204" pitchFamily="34" charset="0"/>
              <a:buChar char="•"/>
            </a:pPr>
            <a:r>
              <a:rPr lang="en-IE" sz="2800" b="1" dirty="0" smtClean="0">
                <a:solidFill>
                  <a:schemeClr val="accent6">
                    <a:lumMod val="75000"/>
                  </a:schemeClr>
                </a:solidFill>
              </a:rPr>
              <a:t>Money</a:t>
            </a:r>
            <a:r>
              <a:rPr lang="en-IE" sz="2800" dirty="0" smtClean="0"/>
              <a:t> – means you will be rich</a:t>
            </a:r>
          </a:p>
          <a:p>
            <a:pPr marL="342900" indent="-342900" algn="just">
              <a:buFont typeface="Arial" panose="020B0604020202020204" pitchFamily="34" charset="0"/>
              <a:buChar char="•"/>
            </a:pPr>
            <a:r>
              <a:rPr lang="en-IE" sz="2800" b="1" dirty="0" smtClean="0">
                <a:solidFill>
                  <a:schemeClr val="accent6">
                    <a:lumMod val="75000"/>
                  </a:schemeClr>
                </a:solidFill>
              </a:rPr>
              <a:t>Cloth</a:t>
            </a:r>
            <a:r>
              <a:rPr lang="en-IE" sz="2800" dirty="0" smtClean="0"/>
              <a:t> – means you will turn to rags</a:t>
            </a:r>
          </a:p>
          <a:p>
            <a:pPr marL="342900" indent="-342900" algn="just">
              <a:buFont typeface="Arial" panose="020B0604020202020204" pitchFamily="34" charset="0"/>
              <a:buChar char="•"/>
            </a:pPr>
            <a:r>
              <a:rPr lang="en-IE" sz="2800" b="1" dirty="0" smtClean="0">
                <a:solidFill>
                  <a:schemeClr val="accent6">
                    <a:lumMod val="75000"/>
                  </a:schemeClr>
                </a:solidFill>
              </a:rPr>
              <a:t>Stick</a:t>
            </a:r>
            <a:r>
              <a:rPr lang="en-IE" sz="2800" dirty="0" smtClean="0"/>
              <a:t> – means you will be beaten</a:t>
            </a:r>
          </a:p>
          <a:p>
            <a:pPr marL="342900" indent="-342900" algn="just">
              <a:buFont typeface="Arial" panose="020B0604020202020204" pitchFamily="34" charset="0"/>
              <a:buChar char="•"/>
            </a:pPr>
            <a:r>
              <a:rPr lang="en-IE" sz="2800" b="1" dirty="0" smtClean="0">
                <a:solidFill>
                  <a:schemeClr val="accent6">
                    <a:lumMod val="75000"/>
                  </a:schemeClr>
                </a:solidFill>
              </a:rPr>
              <a:t>Pea</a:t>
            </a:r>
            <a:r>
              <a:rPr lang="en-IE" sz="2800" dirty="0" smtClean="0"/>
              <a:t> (or </a:t>
            </a:r>
            <a:r>
              <a:rPr lang="en-IE" sz="2800" b="1" dirty="0" smtClean="0">
                <a:solidFill>
                  <a:schemeClr val="accent6">
                    <a:lumMod val="75000"/>
                  </a:schemeClr>
                </a:solidFill>
              </a:rPr>
              <a:t>button</a:t>
            </a:r>
            <a:r>
              <a:rPr lang="en-IE" sz="2800" dirty="0" smtClean="0"/>
              <a:t>) – means you will be a bachelor/spinster</a:t>
            </a:r>
            <a:endParaRPr lang="en-IE" sz="2800" dirty="0"/>
          </a:p>
        </p:txBody>
      </p:sp>
      <p:sp>
        <p:nvSpPr>
          <p:cNvPr id="4" name="TextBox 3"/>
          <p:cNvSpPr txBox="1"/>
          <p:nvPr/>
        </p:nvSpPr>
        <p:spPr>
          <a:xfrm>
            <a:off x="3635896" y="6560807"/>
            <a:ext cx="3384376" cy="246221"/>
          </a:xfrm>
          <a:prstGeom prst="rect">
            <a:avLst/>
          </a:prstGeom>
          <a:noFill/>
        </p:spPr>
        <p:txBody>
          <a:bodyPr wrap="square" rtlCol="0">
            <a:spAutoFit/>
          </a:bodyPr>
          <a:lstStyle/>
          <a:p>
            <a:pPr algn="ctr"/>
            <a:r>
              <a:rPr lang="en-IE" sz="1000" b="1" dirty="0" smtClean="0">
                <a:latin typeface="Sassoon" panose="02000503040000090004" pitchFamily="2" charset="0"/>
              </a:rPr>
              <a:t>© Seomra Ranga 2019 www.seomraranga.com</a:t>
            </a:r>
            <a:endParaRPr lang="en-IE" sz="1000" b="1" dirty="0">
              <a:latin typeface="Sassoon" panose="02000503040000090004" pitchFamily="2" charset="0"/>
            </a:endParaRP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32040" y="6266598"/>
            <a:ext cx="1161352" cy="294209"/>
          </a:xfrm>
          <a:prstGeom prst="rect">
            <a:avLst/>
          </a:prstGeom>
        </p:spPr>
      </p:pic>
    </p:spTree>
    <p:extLst>
      <p:ext uri="{BB962C8B-B14F-4D97-AF65-F5344CB8AC3E}">
        <p14:creationId xmlns:p14="http://schemas.microsoft.com/office/powerpoint/2010/main" val="40450641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t="-5000" r="-4000" b="-5000"/>
          </a:stretch>
        </a:blipFill>
        <a:effectLst/>
      </p:bgPr>
    </p:bg>
    <p:spTree>
      <p:nvGrpSpPr>
        <p:cNvPr id="1" name=""/>
        <p:cNvGrpSpPr/>
        <p:nvPr/>
      </p:nvGrpSpPr>
      <p:grpSpPr>
        <a:xfrm>
          <a:off x="0" y="0"/>
          <a:ext cx="0" cy="0"/>
          <a:chOff x="0" y="0"/>
          <a:chExt cx="0" cy="0"/>
        </a:xfrm>
      </p:grpSpPr>
      <p:sp>
        <p:nvSpPr>
          <p:cNvPr id="2" name="TextBox 1"/>
          <p:cNvSpPr txBox="1"/>
          <p:nvPr/>
        </p:nvSpPr>
        <p:spPr>
          <a:xfrm>
            <a:off x="1547664" y="404664"/>
            <a:ext cx="5616624" cy="830997"/>
          </a:xfrm>
          <a:prstGeom prst="rect">
            <a:avLst/>
          </a:prstGeom>
          <a:noFill/>
        </p:spPr>
        <p:txBody>
          <a:bodyPr wrap="square" rtlCol="0">
            <a:spAutoFit/>
          </a:bodyPr>
          <a:lstStyle/>
          <a:p>
            <a:r>
              <a:rPr lang="en-IE" sz="4800" b="1" dirty="0" smtClean="0"/>
              <a:t>Jack O’ Lantern</a:t>
            </a:r>
            <a:endParaRPr lang="en-IE" sz="4800" b="1" dirty="0"/>
          </a:p>
        </p:txBody>
      </p:sp>
      <p:sp>
        <p:nvSpPr>
          <p:cNvPr id="3" name="TextBox 2"/>
          <p:cNvSpPr txBox="1"/>
          <p:nvPr/>
        </p:nvSpPr>
        <p:spPr>
          <a:xfrm>
            <a:off x="2203309" y="1124744"/>
            <a:ext cx="5256584" cy="3539430"/>
          </a:xfrm>
          <a:prstGeom prst="rect">
            <a:avLst/>
          </a:prstGeom>
          <a:noFill/>
        </p:spPr>
        <p:txBody>
          <a:bodyPr wrap="square" rtlCol="0">
            <a:spAutoFit/>
          </a:bodyPr>
          <a:lstStyle/>
          <a:p>
            <a:pPr algn="just"/>
            <a:r>
              <a:rPr lang="en-IE" sz="3200" dirty="0" smtClean="0"/>
              <a:t>A Jack O’ Lantern is a pumpkin (or turnip) which the centre has been scooped out of. Eyes, a nose and a mouth are carved out. A torch or candle is placed inside and the Jack O’ Lantern shines!</a:t>
            </a:r>
            <a:endParaRPr lang="en-IE" sz="3200" dirty="0"/>
          </a:p>
        </p:txBody>
      </p:sp>
      <p:sp>
        <p:nvSpPr>
          <p:cNvPr id="4" name="TextBox 3"/>
          <p:cNvSpPr txBox="1"/>
          <p:nvPr/>
        </p:nvSpPr>
        <p:spPr>
          <a:xfrm>
            <a:off x="3635896" y="6560807"/>
            <a:ext cx="3384376" cy="246221"/>
          </a:xfrm>
          <a:prstGeom prst="rect">
            <a:avLst/>
          </a:prstGeom>
          <a:noFill/>
        </p:spPr>
        <p:txBody>
          <a:bodyPr wrap="square" rtlCol="0">
            <a:spAutoFit/>
          </a:bodyPr>
          <a:lstStyle/>
          <a:p>
            <a:pPr algn="ctr"/>
            <a:r>
              <a:rPr lang="en-IE" sz="1000" b="1" dirty="0" smtClean="0">
                <a:latin typeface="Sassoon" panose="02000503040000090004" pitchFamily="2" charset="0"/>
              </a:rPr>
              <a:t>© Seomra Ranga 2019 www.seomraranga.com</a:t>
            </a:r>
            <a:endParaRPr lang="en-IE" sz="1000" b="1" dirty="0">
              <a:latin typeface="Sassoon" panose="02000503040000090004" pitchFamily="2" charset="0"/>
            </a:endParaRP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32040" y="6266598"/>
            <a:ext cx="1161352" cy="294209"/>
          </a:xfrm>
          <a:prstGeom prst="rect">
            <a:avLst/>
          </a:prstGeom>
        </p:spPr>
      </p:pic>
    </p:spTree>
    <p:extLst>
      <p:ext uri="{BB962C8B-B14F-4D97-AF65-F5344CB8AC3E}">
        <p14:creationId xmlns:p14="http://schemas.microsoft.com/office/powerpoint/2010/main" val="184937777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497</TotalTime>
  <Words>869</Words>
  <Application>Microsoft Office PowerPoint</Application>
  <PresentationFormat>On-screen Show (4:3)</PresentationFormat>
  <Paragraphs>87</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Damien</dc:creator>
  <cp:lastModifiedBy>Damien</cp:lastModifiedBy>
  <cp:revision>23</cp:revision>
  <dcterms:created xsi:type="dcterms:W3CDTF">2019-10-15T18:31:54Z</dcterms:created>
  <dcterms:modified xsi:type="dcterms:W3CDTF">2019-10-21T19:35:36Z</dcterms:modified>
</cp:coreProperties>
</file>