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9" r:id="rId3"/>
    <p:sldId id="281" r:id="rId4"/>
    <p:sldId id="282" r:id="rId5"/>
    <p:sldId id="263" r:id="rId6"/>
    <p:sldId id="268" r:id="rId7"/>
    <p:sldId id="266" r:id="rId8"/>
    <p:sldId id="267" r:id="rId9"/>
    <p:sldId id="283" r:id="rId10"/>
    <p:sldId id="274" r:id="rId11"/>
    <p:sldId id="273" r:id="rId12"/>
    <p:sldId id="275" r:id="rId13"/>
    <p:sldId id="284" r:id="rId14"/>
    <p:sldId id="278" r:id="rId15"/>
    <p:sldId id="276" r:id="rId16"/>
    <p:sldId id="279" r:id="rId17"/>
    <p:sldId id="280" r:id="rId18"/>
    <p:sldId id="277" r:id="rId19"/>
    <p:sldId id="26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9933614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41545258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18592196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31723699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6619584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30201289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9" name="Slide Number Placeholder 8"/>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24691245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34507010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15109503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29070933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5BD43B-4400-4CFE-97D7-3A602D4C9F5D}" type="datetimeFigureOut">
              <a:rPr lang="en-IE" smtClean="0"/>
              <a:t>20/08/2019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EF51AEDC-963A-4D69-BF1F-4482D77C611B}" type="slidenum">
              <a:rPr lang="en-IE" smtClean="0"/>
              <a:t>‹#›</a:t>
            </a:fld>
            <a:endParaRPr lang="en-IE" dirty="0"/>
          </a:p>
        </p:txBody>
      </p:sp>
    </p:spTree>
    <p:extLst>
      <p:ext uri="{BB962C8B-B14F-4D97-AF65-F5344CB8AC3E}">
        <p14:creationId xmlns:p14="http://schemas.microsoft.com/office/powerpoint/2010/main" val="4121431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BD43B-4400-4CFE-97D7-3A602D4C9F5D}" type="datetimeFigureOut">
              <a:rPr lang="en-IE" smtClean="0"/>
              <a:t>20/08/2019</a:t>
            </a:fld>
            <a:endParaRPr lang="en-I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1AEDC-963A-4D69-BF1F-4482D77C611B}" type="slidenum">
              <a:rPr lang="en-IE" smtClean="0"/>
              <a:t>‹#›</a:t>
            </a:fld>
            <a:endParaRPr lang="en-IE" dirty="0"/>
          </a:p>
        </p:txBody>
      </p:sp>
    </p:spTree>
    <p:extLst>
      <p:ext uri="{BB962C8B-B14F-4D97-AF65-F5344CB8AC3E}">
        <p14:creationId xmlns:p14="http://schemas.microsoft.com/office/powerpoint/2010/main" val="2023542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news.bbc.co.uk/sportacademy/hi/sa/rugby_union/rules/laws/newsid_4028000/4028811.stm" TargetMode="Externa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hyperlink" Target="https://www.worldbookonline.com/student-new/#/article/home/ar478360" TargetMode="External"/><Relationship Id="rId5" Type="http://schemas.openxmlformats.org/officeDocument/2006/relationships/image" Target="../media/image3.jpeg"/><Relationship Id="rId4" Type="http://schemas.openxmlformats.org/officeDocument/2006/relationships/hyperlink" Target="https://depositphotos.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556792"/>
            <a:ext cx="6408712" cy="3170099"/>
          </a:xfrm>
          <a:prstGeom prst="rect">
            <a:avLst/>
          </a:prstGeom>
          <a:noFill/>
        </p:spPr>
        <p:txBody>
          <a:bodyPr wrap="square" rtlCol="0">
            <a:spAutoFit/>
          </a:bodyPr>
          <a:lstStyle/>
          <a:p>
            <a:pPr algn="ctr"/>
            <a:r>
              <a:rPr lang="en-IE" sz="10000" b="1" dirty="0" smtClean="0"/>
              <a:t>RULES OF RUGBY</a:t>
            </a:r>
            <a:endParaRPr lang="en-IE" sz="10000" b="1" dirty="0"/>
          </a:p>
        </p:txBody>
      </p:sp>
    </p:spTree>
    <p:extLst>
      <p:ext uri="{BB962C8B-B14F-4D97-AF65-F5344CB8AC3E}">
        <p14:creationId xmlns:p14="http://schemas.microsoft.com/office/powerpoint/2010/main" val="25512319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If a referee believes that a player has committed a serious foul or shown serious indiscipline, they are shown a yellow card</a:t>
            </a:r>
            <a:r>
              <a:rPr lang="en-IE" sz="4000" b="1" dirty="0" smtClean="0"/>
              <a:t>, </a:t>
            </a:r>
            <a:r>
              <a:rPr lang="en-IE" sz="4000" b="1" dirty="0" smtClean="0"/>
              <a:t> similar to soccer.</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9</a:t>
            </a:r>
            <a:endParaRPr lang="en-IE" sz="3200" b="1" dirty="0"/>
          </a:p>
        </p:txBody>
      </p:sp>
      <p:sp>
        <p:nvSpPr>
          <p:cNvPr id="9" name="TextBox 8"/>
          <p:cNvSpPr txBox="1"/>
          <p:nvPr/>
        </p:nvSpPr>
        <p:spPr>
          <a:xfrm>
            <a:off x="3779912" y="564934"/>
            <a:ext cx="3384376" cy="923330"/>
          </a:xfrm>
          <a:prstGeom prst="rect">
            <a:avLst/>
          </a:prstGeom>
          <a:noFill/>
        </p:spPr>
        <p:txBody>
          <a:bodyPr wrap="square" rtlCol="0">
            <a:spAutoFit/>
          </a:bodyPr>
          <a:lstStyle/>
          <a:p>
            <a:pPr algn="ctr"/>
            <a:r>
              <a:rPr lang="en-IE" sz="5400" b="1" u="sng" dirty="0" smtClean="0"/>
              <a:t>Fouling</a:t>
            </a:r>
            <a:endParaRPr lang="en-IE" sz="5400" b="1" u="sng" dirty="0"/>
          </a:p>
        </p:txBody>
      </p:sp>
    </p:spTree>
    <p:extLst>
      <p:ext uri="{BB962C8B-B14F-4D97-AF65-F5344CB8AC3E}">
        <p14:creationId xmlns:p14="http://schemas.microsoft.com/office/powerpoint/2010/main" val="2725359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However, unlike soccer, t</a:t>
            </a:r>
            <a:r>
              <a:rPr lang="en-IE" sz="4000" b="1" dirty="0" smtClean="0"/>
              <a:t>his player must then leave the field and sit in the “Sin Bin” for ten minutes while the rest of the team plays with fourteen players.</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10</a:t>
            </a:r>
            <a:endParaRPr lang="en-IE" sz="3200" b="1" dirty="0"/>
          </a:p>
        </p:txBody>
      </p:sp>
      <p:sp>
        <p:nvSpPr>
          <p:cNvPr id="9" name="TextBox 8"/>
          <p:cNvSpPr txBox="1"/>
          <p:nvPr/>
        </p:nvSpPr>
        <p:spPr>
          <a:xfrm>
            <a:off x="3803306" y="512231"/>
            <a:ext cx="3384376" cy="923330"/>
          </a:xfrm>
          <a:prstGeom prst="rect">
            <a:avLst/>
          </a:prstGeom>
          <a:noFill/>
        </p:spPr>
        <p:txBody>
          <a:bodyPr wrap="square" rtlCol="0">
            <a:spAutoFit/>
          </a:bodyPr>
          <a:lstStyle/>
          <a:p>
            <a:pPr algn="ctr"/>
            <a:r>
              <a:rPr lang="en-IE" sz="5400" b="1" u="sng" dirty="0" smtClean="0"/>
              <a:t>Sin Bin</a:t>
            </a:r>
            <a:endParaRPr lang="en-IE" sz="5400" b="1" u="sng" dirty="0"/>
          </a:p>
        </p:txBody>
      </p:sp>
    </p:spTree>
    <p:extLst>
      <p:ext uri="{BB962C8B-B14F-4D97-AF65-F5344CB8AC3E}">
        <p14:creationId xmlns:p14="http://schemas.microsoft.com/office/powerpoint/2010/main" val="3517051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170099"/>
          </a:xfrm>
          <a:prstGeom prst="rect">
            <a:avLst/>
          </a:prstGeom>
          <a:noFill/>
        </p:spPr>
        <p:txBody>
          <a:bodyPr wrap="square" rtlCol="0">
            <a:spAutoFit/>
          </a:bodyPr>
          <a:lstStyle/>
          <a:p>
            <a:pPr algn="ctr"/>
            <a:r>
              <a:rPr lang="en-IE" sz="4000" b="1" dirty="0" smtClean="0"/>
              <a:t>After the ten minutes have elapsed, that player is allowed to </a:t>
            </a:r>
            <a:r>
              <a:rPr lang="en-IE" sz="4000" b="1" dirty="0" err="1" smtClean="0"/>
              <a:t>rejoin</a:t>
            </a:r>
            <a:r>
              <a:rPr lang="en-IE" sz="4000" b="1" dirty="0" smtClean="0"/>
              <a:t> the game, bringing the team back up to fifteen players.</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11</a:t>
            </a:r>
            <a:endParaRPr lang="en-IE" sz="3200" b="1" dirty="0"/>
          </a:p>
        </p:txBody>
      </p:sp>
      <p:sp>
        <p:nvSpPr>
          <p:cNvPr id="9" name="TextBox 8"/>
          <p:cNvSpPr txBox="1"/>
          <p:nvPr/>
        </p:nvSpPr>
        <p:spPr>
          <a:xfrm>
            <a:off x="3779912" y="520077"/>
            <a:ext cx="3384376" cy="923330"/>
          </a:xfrm>
          <a:prstGeom prst="rect">
            <a:avLst/>
          </a:prstGeom>
          <a:noFill/>
        </p:spPr>
        <p:txBody>
          <a:bodyPr wrap="square" rtlCol="0">
            <a:spAutoFit/>
          </a:bodyPr>
          <a:lstStyle/>
          <a:p>
            <a:pPr algn="ctr"/>
            <a:r>
              <a:rPr lang="en-IE" sz="5400" b="1" u="sng" dirty="0" smtClean="0"/>
              <a:t>Sin Bin</a:t>
            </a:r>
            <a:endParaRPr lang="en-IE" sz="5400" b="1" u="sng" dirty="0"/>
          </a:p>
        </p:txBody>
      </p:sp>
    </p:spTree>
    <p:extLst>
      <p:ext uri="{BB962C8B-B14F-4D97-AF65-F5344CB8AC3E}">
        <p14:creationId xmlns:p14="http://schemas.microsoft.com/office/powerpoint/2010/main" val="30564973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37723" y="1556792"/>
            <a:ext cx="6408712" cy="3416320"/>
          </a:xfrm>
          <a:prstGeom prst="rect">
            <a:avLst/>
          </a:prstGeom>
          <a:noFill/>
        </p:spPr>
        <p:txBody>
          <a:bodyPr wrap="square" rtlCol="0">
            <a:spAutoFit/>
          </a:bodyPr>
          <a:lstStyle/>
          <a:p>
            <a:pPr algn="ctr"/>
            <a:r>
              <a:rPr lang="en-IE" sz="3600" b="1" dirty="0" smtClean="0"/>
              <a:t>If a player is shown a second yellow card by the referee for another offence after returning from the sin bin, that player is then shown a red card and must leave the pitch permanently.</a:t>
            </a:r>
            <a:endParaRPr lang="en-IE" sz="36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12</a:t>
            </a:r>
            <a:endParaRPr lang="en-IE" sz="3200" b="1" dirty="0"/>
          </a:p>
        </p:txBody>
      </p:sp>
      <p:sp>
        <p:nvSpPr>
          <p:cNvPr id="9" name="TextBox 8"/>
          <p:cNvSpPr txBox="1"/>
          <p:nvPr/>
        </p:nvSpPr>
        <p:spPr>
          <a:xfrm>
            <a:off x="3779912" y="520077"/>
            <a:ext cx="3384376" cy="923330"/>
          </a:xfrm>
          <a:prstGeom prst="rect">
            <a:avLst/>
          </a:prstGeom>
          <a:noFill/>
        </p:spPr>
        <p:txBody>
          <a:bodyPr wrap="square" rtlCol="0">
            <a:spAutoFit/>
          </a:bodyPr>
          <a:lstStyle/>
          <a:p>
            <a:pPr algn="ctr"/>
            <a:r>
              <a:rPr lang="en-IE" sz="5400" b="1" u="sng" dirty="0" smtClean="0"/>
              <a:t>Red Card</a:t>
            </a:r>
            <a:endParaRPr lang="en-IE" sz="5400" b="1" u="sng" dirty="0"/>
          </a:p>
        </p:txBody>
      </p:sp>
    </p:spTree>
    <p:extLst>
      <p:ext uri="{BB962C8B-B14F-4D97-AF65-F5344CB8AC3E}">
        <p14:creationId xmlns:p14="http://schemas.microsoft.com/office/powerpoint/2010/main" val="8019154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If a referee believes that an offence has been extremely serious, a red card will be shown automatically and the player will have to leave the field without being replaced.</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13</a:t>
            </a:r>
            <a:endParaRPr lang="en-IE" sz="3200" b="1" dirty="0"/>
          </a:p>
        </p:txBody>
      </p:sp>
      <p:sp>
        <p:nvSpPr>
          <p:cNvPr id="9" name="TextBox 8"/>
          <p:cNvSpPr txBox="1"/>
          <p:nvPr/>
        </p:nvSpPr>
        <p:spPr>
          <a:xfrm>
            <a:off x="3779912" y="554049"/>
            <a:ext cx="3384376" cy="923330"/>
          </a:xfrm>
          <a:prstGeom prst="rect">
            <a:avLst/>
          </a:prstGeom>
          <a:noFill/>
        </p:spPr>
        <p:txBody>
          <a:bodyPr wrap="square" rtlCol="0">
            <a:spAutoFit/>
          </a:bodyPr>
          <a:lstStyle/>
          <a:p>
            <a:pPr algn="ctr"/>
            <a:r>
              <a:rPr lang="en-IE" sz="5400" b="1" u="sng" dirty="0" smtClean="0"/>
              <a:t>Red Card</a:t>
            </a:r>
            <a:endParaRPr lang="en-IE" sz="5400" b="1" u="sng" dirty="0"/>
          </a:p>
        </p:txBody>
      </p:sp>
    </p:spTree>
    <p:extLst>
      <p:ext uri="{BB962C8B-B14F-4D97-AF65-F5344CB8AC3E}">
        <p14:creationId xmlns:p14="http://schemas.microsoft.com/office/powerpoint/2010/main" val="19411293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A player is only allowed to tackle another player who is in possession of the ball. This means that you cannot tackle another player at any other time.</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14</a:t>
            </a:r>
            <a:endParaRPr lang="en-IE" sz="3200" b="1" dirty="0"/>
          </a:p>
        </p:txBody>
      </p:sp>
      <p:sp>
        <p:nvSpPr>
          <p:cNvPr id="9" name="TextBox 8"/>
          <p:cNvSpPr txBox="1"/>
          <p:nvPr/>
        </p:nvSpPr>
        <p:spPr>
          <a:xfrm>
            <a:off x="3779912" y="541848"/>
            <a:ext cx="3384376" cy="923330"/>
          </a:xfrm>
          <a:prstGeom prst="rect">
            <a:avLst/>
          </a:prstGeom>
          <a:noFill/>
        </p:spPr>
        <p:txBody>
          <a:bodyPr wrap="square" rtlCol="0">
            <a:spAutoFit/>
          </a:bodyPr>
          <a:lstStyle/>
          <a:p>
            <a:pPr algn="ctr"/>
            <a:r>
              <a:rPr lang="en-IE" sz="5400" b="1" u="sng" dirty="0" smtClean="0"/>
              <a:t>Tackling</a:t>
            </a:r>
            <a:endParaRPr lang="en-IE" sz="5400" b="1" u="sng" dirty="0"/>
          </a:p>
        </p:txBody>
      </p:sp>
    </p:spTree>
    <p:extLst>
      <p:ext uri="{BB962C8B-B14F-4D97-AF65-F5344CB8AC3E}">
        <p14:creationId xmlns:p14="http://schemas.microsoft.com/office/powerpoint/2010/main" val="17486394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970318"/>
          </a:xfrm>
          <a:prstGeom prst="rect">
            <a:avLst/>
          </a:prstGeom>
          <a:noFill/>
        </p:spPr>
        <p:txBody>
          <a:bodyPr wrap="square" rtlCol="0">
            <a:spAutoFit/>
          </a:bodyPr>
          <a:lstStyle/>
          <a:p>
            <a:pPr algn="ctr"/>
            <a:r>
              <a:rPr lang="en-IE" sz="3600" b="1" dirty="0" smtClean="0"/>
              <a:t>When you tackle an opposing player, you cannot make contact with their head. If the referee sees a “high tackle”, a penalty will be awarded and the player may get a yellow card or go to the sin bin.</a:t>
            </a:r>
            <a:endParaRPr lang="en-IE" sz="36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15</a:t>
            </a:r>
            <a:endParaRPr lang="en-IE" sz="3200" b="1" dirty="0"/>
          </a:p>
        </p:txBody>
      </p:sp>
      <p:sp>
        <p:nvSpPr>
          <p:cNvPr id="9" name="TextBox 8"/>
          <p:cNvSpPr txBox="1"/>
          <p:nvPr/>
        </p:nvSpPr>
        <p:spPr>
          <a:xfrm>
            <a:off x="3779912" y="541848"/>
            <a:ext cx="3384376" cy="923330"/>
          </a:xfrm>
          <a:prstGeom prst="rect">
            <a:avLst/>
          </a:prstGeom>
          <a:noFill/>
        </p:spPr>
        <p:txBody>
          <a:bodyPr wrap="square" rtlCol="0">
            <a:spAutoFit/>
          </a:bodyPr>
          <a:lstStyle/>
          <a:p>
            <a:pPr algn="ctr"/>
            <a:r>
              <a:rPr lang="en-IE" sz="5400" b="1" u="sng" dirty="0" smtClean="0"/>
              <a:t>Tackling</a:t>
            </a:r>
            <a:endParaRPr lang="en-IE" sz="5400" b="1" u="sng" dirty="0"/>
          </a:p>
        </p:txBody>
      </p:sp>
    </p:spTree>
    <p:extLst>
      <p:ext uri="{BB962C8B-B14F-4D97-AF65-F5344CB8AC3E}">
        <p14:creationId xmlns:p14="http://schemas.microsoft.com/office/powerpoint/2010/main" val="2445696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54874"/>
          </a:xfrm>
          <a:prstGeom prst="rect">
            <a:avLst/>
          </a:prstGeom>
          <a:noFill/>
        </p:spPr>
        <p:txBody>
          <a:bodyPr wrap="square" rtlCol="0">
            <a:spAutoFit/>
          </a:bodyPr>
          <a:lstStyle/>
          <a:p>
            <a:pPr algn="ctr"/>
            <a:r>
              <a:rPr lang="en-IE" sz="3400" b="1" dirty="0" smtClean="0"/>
              <a:t>If a tackler and the player carrying the ball both go to ground, the tackler is not allowed to handle the ball as they are not on their feet. After the tackle is made, the tackler must roll away from the opposing player.</a:t>
            </a:r>
            <a:endParaRPr lang="en-IE" sz="34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16</a:t>
            </a:r>
            <a:endParaRPr lang="en-IE" sz="3200" b="1" dirty="0"/>
          </a:p>
        </p:txBody>
      </p:sp>
      <p:sp>
        <p:nvSpPr>
          <p:cNvPr id="9" name="TextBox 8"/>
          <p:cNvSpPr txBox="1"/>
          <p:nvPr/>
        </p:nvSpPr>
        <p:spPr>
          <a:xfrm>
            <a:off x="3779912" y="541848"/>
            <a:ext cx="3384376" cy="923330"/>
          </a:xfrm>
          <a:prstGeom prst="rect">
            <a:avLst/>
          </a:prstGeom>
          <a:noFill/>
        </p:spPr>
        <p:txBody>
          <a:bodyPr wrap="square" rtlCol="0">
            <a:spAutoFit/>
          </a:bodyPr>
          <a:lstStyle/>
          <a:p>
            <a:pPr algn="ctr"/>
            <a:r>
              <a:rPr lang="en-IE" sz="5400" b="1" u="sng" dirty="0" smtClean="0"/>
              <a:t>Tackling</a:t>
            </a:r>
            <a:endParaRPr lang="en-IE" sz="5400" b="1" u="sng" dirty="0"/>
          </a:p>
        </p:txBody>
      </p:sp>
    </p:spTree>
    <p:extLst>
      <p:ext uri="{BB962C8B-B14F-4D97-AF65-F5344CB8AC3E}">
        <p14:creationId xmlns:p14="http://schemas.microsoft.com/office/powerpoint/2010/main" val="1571054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In rugby, you may only pass the ball to a team-mate by passing it backwards. </a:t>
            </a:r>
            <a:r>
              <a:rPr lang="en-IE" sz="4000" b="1" dirty="0"/>
              <a:t>K</a:t>
            </a:r>
            <a:r>
              <a:rPr lang="en-IE" sz="4000" b="1" dirty="0" smtClean="0"/>
              <a:t>nocking the ball forward, even accidentally, is also not allowed.</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17</a:t>
            </a:r>
            <a:endParaRPr lang="en-IE" sz="3200" b="1" dirty="0"/>
          </a:p>
        </p:txBody>
      </p:sp>
      <p:sp>
        <p:nvSpPr>
          <p:cNvPr id="9" name="TextBox 8"/>
          <p:cNvSpPr txBox="1"/>
          <p:nvPr/>
        </p:nvSpPr>
        <p:spPr>
          <a:xfrm>
            <a:off x="3779912" y="541848"/>
            <a:ext cx="3384376" cy="923330"/>
          </a:xfrm>
          <a:prstGeom prst="rect">
            <a:avLst/>
          </a:prstGeom>
          <a:noFill/>
        </p:spPr>
        <p:txBody>
          <a:bodyPr wrap="square" rtlCol="0">
            <a:spAutoFit/>
          </a:bodyPr>
          <a:lstStyle/>
          <a:p>
            <a:pPr algn="ctr"/>
            <a:r>
              <a:rPr lang="en-IE" sz="5400" b="1" u="sng" dirty="0" smtClean="0"/>
              <a:t>Passing</a:t>
            </a:r>
            <a:endParaRPr lang="en-IE" sz="5400" b="1" u="sng" dirty="0"/>
          </a:p>
        </p:txBody>
      </p:sp>
    </p:spTree>
    <p:extLst>
      <p:ext uri="{BB962C8B-B14F-4D97-AF65-F5344CB8AC3E}">
        <p14:creationId xmlns:p14="http://schemas.microsoft.com/office/powerpoint/2010/main" val="21713075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545187" y="1541983"/>
            <a:ext cx="5184576" cy="461665"/>
          </a:xfrm>
          <a:prstGeom prst="rect">
            <a:avLst/>
          </a:prstGeom>
          <a:noFill/>
        </p:spPr>
        <p:txBody>
          <a:bodyPr wrap="square" rtlCol="0">
            <a:spAutoFit/>
          </a:bodyPr>
          <a:lstStyle/>
          <a:p>
            <a:pPr algn="ctr"/>
            <a:r>
              <a:rPr lang="en-IE" sz="2400" b="1" dirty="0" smtClean="0"/>
              <a:t>Resources used in this file from:</a:t>
            </a:r>
            <a:endParaRPr lang="en-IE" sz="2400" b="1" dirty="0"/>
          </a:p>
        </p:txBody>
      </p:sp>
      <p:sp>
        <p:nvSpPr>
          <p:cNvPr id="8" name="TextBox 13"/>
          <p:cNvSpPr txBox="1"/>
          <p:nvPr/>
        </p:nvSpPr>
        <p:spPr>
          <a:xfrm>
            <a:off x="5265950" y="2276872"/>
            <a:ext cx="2948940" cy="308610"/>
          </a:xfrm>
          <a:prstGeom prst="rect">
            <a:avLst/>
          </a:prstGeom>
          <a:noFill/>
        </p:spPr>
        <p:txBody>
          <a:bodyPr wrap="square" rtlCol="0">
            <a:spAutoFit/>
          </a:bodyPr>
          <a:lstStyle/>
          <a:p>
            <a:pPr>
              <a:spcAft>
                <a:spcPts val="0"/>
              </a:spcAft>
            </a:pPr>
            <a:r>
              <a:rPr lang="en-IE" sz="1400" u="sng" kern="1200" dirty="0">
                <a:solidFill>
                  <a:srgbClr val="000000"/>
                </a:solidFill>
                <a:effectLst/>
                <a:latin typeface="Calibri"/>
                <a:ea typeface="Times New Roman"/>
                <a:cs typeface="Times New Roman"/>
                <a:hlinkClick r:id="rId4"/>
              </a:rPr>
              <a:t>https://depositphotos.com/</a:t>
            </a:r>
            <a:r>
              <a:rPr lang="en-IE" sz="1400" kern="1200" dirty="0">
                <a:solidFill>
                  <a:srgbClr val="000000"/>
                </a:solidFill>
                <a:effectLst/>
                <a:latin typeface="Calibri"/>
                <a:ea typeface="Times New Roman"/>
                <a:cs typeface="Times New Roman"/>
              </a:rPr>
              <a:t> </a:t>
            </a:r>
            <a:endParaRPr lang="en-IE" sz="1200" dirty="0">
              <a:effectLst/>
              <a:latin typeface="Times New Roman"/>
              <a:ea typeface="Times New Roman"/>
            </a:endParaRPr>
          </a:p>
        </p:txBody>
      </p:sp>
      <p:pic>
        <p:nvPicPr>
          <p:cNvPr id="9" name="Picture 8"/>
          <p:cNvPicPr/>
          <p:nvPr/>
        </p:nvPicPr>
        <p:blipFill>
          <a:blip r:embed="rId5" cstate="print">
            <a:extLst>
              <a:ext uri="{28A0092B-C50C-407E-A947-70E740481C1C}">
                <a14:useLocalDpi xmlns:a14="http://schemas.microsoft.com/office/drawing/2010/main" val="0"/>
              </a:ext>
            </a:extLst>
          </a:blip>
          <a:stretch>
            <a:fillRect/>
          </a:stretch>
        </p:blipFill>
        <p:spPr>
          <a:xfrm>
            <a:off x="3249825" y="2247662"/>
            <a:ext cx="1835150" cy="367030"/>
          </a:xfrm>
          <a:prstGeom prst="rect">
            <a:avLst/>
          </a:prstGeom>
        </p:spPr>
      </p:pic>
      <p:sp>
        <p:nvSpPr>
          <p:cNvPr id="3" name="TextBox 2"/>
          <p:cNvSpPr txBox="1"/>
          <p:nvPr/>
        </p:nvSpPr>
        <p:spPr>
          <a:xfrm>
            <a:off x="2779467" y="3212976"/>
            <a:ext cx="5968997" cy="2092881"/>
          </a:xfrm>
          <a:prstGeom prst="rect">
            <a:avLst/>
          </a:prstGeom>
          <a:noFill/>
        </p:spPr>
        <p:txBody>
          <a:bodyPr wrap="square" rtlCol="0">
            <a:spAutoFit/>
          </a:bodyPr>
          <a:lstStyle/>
          <a:p>
            <a:r>
              <a:rPr lang="en-IE" b="1" dirty="0" smtClean="0"/>
              <a:t>Information sourced from:</a:t>
            </a:r>
          </a:p>
          <a:p>
            <a:pPr marL="285750" indent="-285750">
              <a:buFont typeface="Arial" panose="020B0604020202020204" pitchFamily="34" charset="0"/>
              <a:buChar char="•"/>
            </a:pPr>
            <a:r>
              <a:rPr lang="en-IE" sz="1400" dirty="0" smtClean="0"/>
              <a:t>Kennedy</a:t>
            </a:r>
            <a:r>
              <a:rPr lang="en-IE" sz="1400" dirty="0"/>
              <a:t>, B 2019, 'Rugby football' ,</a:t>
            </a:r>
            <a:r>
              <a:rPr lang="en-IE" sz="1400" i="1" dirty="0"/>
              <a:t> World Book Student</a:t>
            </a:r>
            <a:r>
              <a:rPr lang="en-IE" sz="1400" dirty="0"/>
              <a:t>, World Book, Chicago, viewed 1 August </a:t>
            </a:r>
            <a:r>
              <a:rPr lang="en-IE" sz="1400" dirty="0" smtClean="0"/>
              <a:t>2019,</a:t>
            </a:r>
            <a:r>
              <a:rPr lang="en-IE" sz="1400" dirty="0" smtClean="0">
                <a:hlinkClick r:id="rId6"/>
              </a:rPr>
              <a:t>https</a:t>
            </a:r>
            <a:r>
              <a:rPr lang="en-IE" sz="1400" dirty="0">
                <a:hlinkClick r:id="rId6"/>
              </a:rPr>
              <a:t>://www.worldbookonline.com/student-new/#/</a:t>
            </a:r>
            <a:r>
              <a:rPr lang="en-IE" sz="1400" dirty="0" smtClean="0">
                <a:hlinkClick r:id="rId6"/>
              </a:rPr>
              <a:t>article/home/ar478360</a:t>
            </a:r>
            <a:endParaRPr lang="en-IE" sz="1400" dirty="0" smtClean="0"/>
          </a:p>
          <a:p>
            <a:pPr marL="285750" indent="-285750">
              <a:buFont typeface="Arial" panose="020B0604020202020204" pitchFamily="34" charset="0"/>
              <a:buChar char="•"/>
            </a:pPr>
            <a:r>
              <a:rPr lang="en-IE" sz="1400" dirty="0" smtClean="0"/>
              <a:t>The Chambers </a:t>
            </a:r>
            <a:r>
              <a:rPr lang="en-IE" sz="1400" dirty="0" smtClean="0"/>
              <a:t>Encyclopaedia</a:t>
            </a:r>
          </a:p>
          <a:p>
            <a:pPr marL="285750" indent="-285750">
              <a:buFont typeface="Arial" panose="020B0604020202020204" pitchFamily="34" charset="0"/>
              <a:buChar char="•"/>
            </a:pPr>
            <a:r>
              <a:rPr lang="en-IE" sz="1400" dirty="0" smtClean="0"/>
              <a:t>BBC Sport Academy </a:t>
            </a:r>
            <a:r>
              <a:rPr lang="en-IE" sz="1400" dirty="0">
                <a:hlinkClick r:id="rId7"/>
              </a:rPr>
              <a:t>http://news.bbc.co.uk/sportacademy/hi/sa/rugby_union/rules/laws/newsid_4028000/4028811.stm</a:t>
            </a:r>
            <a:endParaRPr lang="en-IE" sz="1400" dirty="0"/>
          </a:p>
        </p:txBody>
      </p:sp>
    </p:spTree>
    <p:extLst>
      <p:ext uri="{BB962C8B-B14F-4D97-AF65-F5344CB8AC3E}">
        <p14:creationId xmlns:p14="http://schemas.microsoft.com/office/powerpoint/2010/main" val="4210468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772816"/>
            <a:ext cx="6408712" cy="2554545"/>
          </a:xfrm>
          <a:prstGeom prst="rect">
            <a:avLst/>
          </a:prstGeom>
          <a:noFill/>
        </p:spPr>
        <p:txBody>
          <a:bodyPr wrap="square" rtlCol="0">
            <a:spAutoFit/>
          </a:bodyPr>
          <a:lstStyle/>
          <a:p>
            <a:pPr algn="ctr"/>
            <a:r>
              <a:rPr lang="en-IE" sz="4000" b="1" dirty="0" smtClean="0"/>
              <a:t>The H-shaped goalposts at each end of the field are 5.6m wide with a crossbar 3m off the ground.</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1</a:t>
            </a:r>
            <a:endParaRPr lang="en-IE" sz="3200" b="1" dirty="0"/>
          </a:p>
        </p:txBody>
      </p:sp>
      <p:sp>
        <p:nvSpPr>
          <p:cNvPr id="3" name="TextBox 2"/>
          <p:cNvSpPr txBox="1"/>
          <p:nvPr/>
        </p:nvSpPr>
        <p:spPr>
          <a:xfrm>
            <a:off x="3779912" y="980728"/>
            <a:ext cx="3384376" cy="923330"/>
          </a:xfrm>
          <a:prstGeom prst="rect">
            <a:avLst/>
          </a:prstGeom>
          <a:noFill/>
        </p:spPr>
        <p:txBody>
          <a:bodyPr wrap="square" rtlCol="0">
            <a:spAutoFit/>
          </a:bodyPr>
          <a:lstStyle/>
          <a:p>
            <a:pPr algn="ctr"/>
            <a:r>
              <a:rPr lang="en-IE" sz="5400" b="1" u="sng" dirty="0" smtClean="0"/>
              <a:t>Goalposts</a:t>
            </a:r>
            <a:endParaRPr lang="en-IE" sz="5400" b="1" u="sng" dirty="0"/>
          </a:p>
        </p:txBody>
      </p:sp>
    </p:spTree>
    <p:extLst>
      <p:ext uri="{BB962C8B-B14F-4D97-AF65-F5344CB8AC3E}">
        <p14:creationId xmlns:p14="http://schemas.microsoft.com/office/powerpoint/2010/main" val="34148894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772816"/>
            <a:ext cx="6408712" cy="3170099"/>
          </a:xfrm>
          <a:prstGeom prst="rect">
            <a:avLst/>
          </a:prstGeom>
          <a:noFill/>
        </p:spPr>
        <p:txBody>
          <a:bodyPr wrap="square" rtlCol="0">
            <a:spAutoFit/>
          </a:bodyPr>
          <a:lstStyle/>
          <a:p>
            <a:pPr algn="ctr"/>
            <a:r>
              <a:rPr lang="en-IE" sz="4000" b="1" dirty="0" smtClean="0"/>
              <a:t>A referee and two “touch judges” (assistant referees) are in charge of ensuring the rules are followed during a rugby match. </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2</a:t>
            </a:r>
            <a:endParaRPr lang="en-IE" sz="3200" b="1" dirty="0"/>
          </a:p>
        </p:txBody>
      </p:sp>
      <p:sp>
        <p:nvSpPr>
          <p:cNvPr id="3" name="TextBox 2"/>
          <p:cNvSpPr txBox="1"/>
          <p:nvPr/>
        </p:nvSpPr>
        <p:spPr>
          <a:xfrm>
            <a:off x="3779912" y="980728"/>
            <a:ext cx="3384376" cy="923330"/>
          </a:xfrm>
          <a:prstGeom prst="rect">
            <a:avLst/>
          </a:prstGeom>
          <a:noFill/>
        </p:spPr>
        <p:txBody>
          <a:bodyPr wrap="square" rtlCol="0">
            <a:spAutoFit/>
          </a:bodyPr>
          <a:lstStyle/>
          <a:p>
            <a:pPr algn="ctr"/>
            <a:r>
              <a:rPr lang="en-IE" sz="5400" b="1" u="sng" dirty="0" smtClean="0"/>
              <a:t>Officials</a:t>
            </a:r>
            <a:endParaRPr lang="en-IE" sz="5400" b="1" u="sng" dirty="0"/>
          </a:p>
        </p:txBody>
      </p:sp>
    </p:spTree>
    <p:extLst>
      <p:ext uri="{BB962C8B-B14F-4D97-AF65-F5344CB8AC3E}">
        <p14:creationId xmlns:p14="http://schemas.microsoft.com/office/powerpoint/2010/main" val="3335063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772816"/>
            <a:ext cx="6408712" cy="3754874"/>
          </a:xfrm>
          <a:prstGeom prst="rect">
            <a:avLst/>
          </a:prstGeom>
          <a:noFill/>
        </p:spPr>
        <p:txBody>
          <a:bodyPr wrap="square" rtlCol="0">
            <a:spAutoFit/>
          </a:bodyPr>
          <a:lstStyle/>
          <a:p>
            <a:pPr algn="ctr"/>
            <a:r>
              <a:rPr lang="en-IE" sz="3400" b="1" dirty="0" smtClean="0"/>
              <a:t>A Television Match Official (TMO) is appointed for high level rugby matches. They watch the match on TV screens and the referee can ask them to help out when making an important decision during the match.</a:t>
            </a:r>
            <a:endParaRPr lang="en-IE" sz="34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3</a:t>
            </a:r>
            <a:endParaRPr lang="en-IE" sz="3200" b="1" dirty="0"/>
          </a:p>
        </p:txBody>
      </p:sp>
      <p:sp>
        <p:nvSpPr>
          <p:cNvPr id="3" name="TextBox 2"/>
          <p:cNvSpPr txBox="1"/>
          <p:nvPr/>
        </p:nvSpPr>
        <p:spPr>
          <a:xfrm>
            <a:off x="3779912" y="980728"/>
            <a:ext cx="3384376" cy="923330"/>
          </a:xfrm>
          <a:prstGeom prst="rect">
            <a:avLst/>
          </a:prstGeom>
          <a:noFill/>
        </p:spPr>
        <p:txBody>
          <a:bodyPr wrap="square" rtlCol="0">
            <a:spAutoFit/>
          </a:bodyPr>
          <a:lstStyle/>
          <a:p>
            <a:pPr algn="ctr"/>
            <a:r>
              <a:rPr lang="en-IE" sz="5400" b="1" u="sng" dirty="0" smtClean="0"/>
              <a:t>TMO</a:t>
            </a:r>
            <a:endParaRPr lang="en-IE" sz="5400" b="1" u="sng" dirty="0"/>
          </a:p>
        </p:txBody>
      </p:sp>
    </p:spTree>
    <p:extLst>
      <p:ext uri="{BB962C8B-B14F-4D97-AF65-F5344CB8AC3E}">
        <p14:creationId xmlns:p14="http://schemas.microsoft.com/office/powerpoint/2010/main" val="259098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196752"/>
            <a:ext cx="6408712" cy="3785652"/>
          </a:xfrm>
          <a:prstGeom prst="rect">
            <a:avLst/>
          </a:prstGeom>
          <a:noFill/>
        </p:spPr>
        <p:txBody>
          <a:bodyPr wrap="square" rtlCol="0">
            <a:spAutoFit/>
          </a:bodyPr>
          <a:lstStyle/>
          <a:p>
            <a:pPr algn="ctr"/>
            <a:r>
              <a:rPr lang="en-IE" sz="4000" b="1" dirty="0" smtClean="0"/>
              <a:t>The object of the game of Rugby Union is to score a try (for 5 points) by grounding (touching) the ball in the opposing team’s scoring area behind the goal line.</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4</a:t>
            </a:r>
            <a:endParaRPr lang="en-IE" sz="3200" b="1" dirty="0"/>
          </a:p>
        </p:txBody>
      </p:sp>
      <p:sp>
        <p:nvSpPr>
          <p:cNvPr id="9" name="TextBox 8"/>
          <p:cNvSpPr txBox="1"/>
          <p:nvPr/>
        </p:nvSpPr>
        <p:spPr>
          <a:xfrm>
            <a:off x="3779912" y="383758"/>
            <a:ext cx="3384376" cy="923330"/>
          </a:xfrm>
          <a:prstGeom prst="rect">
            <a:avLst/>
          </a:prstGeom>
          <a:noFill/>
        </p:spPr>
        <p:txBody>
          <a:bodyPr wrap="square" rtlCol="0">
            <a:spAutoFit/>
          </a:bodyPr>
          <a:lstStyle/>
          <a:p>
            <a:pPr algn="ctr"/>
            <a:r>
              <a:rPr lang="en-IE" sz="5400" b="1" u="sng" dirty="0" smtClean="0"/>
              <a:t>Scoring</a:t>
            </a:r>
            <a:endParaRPr lang="en-IE" sz="5400" b="1" u="sng" dirty="0"/>
          </a:p>
        </p:txBody>
      </p:sp>
    </p:spTree>
    <p:extLst>
      <p:ext uri="{BB962C8B-B14F-4D97-AF65-F5344CB8AC3E}">
        <p14:creationId xmlns:p14="http://schemas.microsoft.com/office/powerpoint/2010/main" val="1649829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196752"/>
            <a:ext cx="6408712" cy="3785652"/>
          </a:xfrm>
          <a:prstGeom prst="rect">
            <a:avLst/>
          </a:prstGeom>
          <a:noFill/>
        </p:spPr>
        <p:txBody>
          <a:bodyPr wrap="square" rtlCol="0">
            <a:spAutoFit/>
          </a:bodyPr>
          <a:lstStyle/>
          <a:p>
            <a:pPr algn="ctr"/>
            <a:r>
              <a:rPr lang="en-IE" sz="4000" b="1" dirty="0" smtClean="0"/>
              <a:t>The referee can also award a team a penalty try (for 5 points) if a player would probably have scored a try but for the foul play of the opposing team.</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5</a:t>
            </a:r>
            <a:endParaRPr lang="en-IE" sz="3200" b="1" dirty="0"/>
          </a:p>
        </p:txBody>
      </p:sp>
      <p:sp>
        <p:nvSpPr>
          <p:cNvPr id="9" name="TextBox 8"/>
          <p:cNvSpPr txBox="1"/>
          <p:nvPr/>
        </p:nvSpPr>
        <p:spPr>
          <a:xfrm>
            <a:off x="3746673" y="317979"/>
            <a:ext cx="3384376" cy="923330"/>
          </a:xfrm>
          <a:prstGeom prst="rect">
            <a:avLst/>
          </a:prstGeom>
          <a:noFill/>
        </p:spPr>
        <p:txBody>
          <a:bodyPr wrap="square" rtlCol="0">
            <a:spAutoFit/>
          </a:bodyPr>
          <a:lstStyle/>
          <a:p>
            <a:pPr algn="ctr"/>
            <a:r>
              <a:rPr lang="en-IE" sz="5400" b="1" u="sng" dirty="0" smtClean="0"/>
              <a:t>Scoring</a:t>
            </a:r>
            <a:endParaRPr lang="en-IE" sz="5400" b="1" u="sng" dirty="0"/>
          </a:p>
        </p:txBody>
      </p:sp>
    </p:spTree>
    <p:extLst>
      <p:ext uri="{BB962C8B-B14F-4D97-AF65-F5344CB8AC3E}">
        <p14:creationId xmlns:p14="http://schemas.microsoft.com/office/powerpoint/2010/main" val="20301081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If a team scores a try, they are also awarded a conversion kick at goal. If the ball is kicked over the crossbar, 2 points are awarded for the conversion.</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6</a:t>
            </a:r>
            <a:endParaRPr lang="en-IE" sz="3200" b="1" dirty="0"/>
          </a:p>
        </p:txBody>
      </p:sp>
      <p:sp>
        <p:nvSpPr>
          <p:cNvPr id="9" name="TextBox 8"/>
          <p:cNvSpPr txBox="1"/>
          <p:nvPr/>
        </p:nvSpPr>
        <p:spPr>
          <a:xfrm>
            <a:off x="3445287" y="512231"/>
            <a:ext cx="3935025" cy="923330"/>
          </a:xfrm>
          <a:prstGeom prst="rect">
            <a:avLst/>
          </a:prstGeom>
          <a:noFill/>
        </p:spPr>
        <p:txBody>
          <a:bodyPr wrap="square" rtlCol="0">
            <a:spAutoFit/>
          </a:bodyPr>
          <a:lstStyle/>
          <a:p>
            <a:pPr algn="ctr"/>
            <a:r>
              <a:rPr lang="en-IE" sz="5400" b="1" u="sng" dirty="0" smtClean="0"/>
              <a:t>Conversions</a:t>
            </a:r>
            <a:endParaRPr lang="en-IE" sz="5400" b="1" u="sng" dirty="0"/>
          </a:p>
        </p:txBody>
      </p:sp>
    </p:spTree>
    <p:extLst>
      <p:ext uri="{BB962C8B-B14F-4D97-AF65-F5344CB8AC3E}">
        <p14:creationId xmlns:p14="http://schemas.microsoft.com/office/powerpoint/2010/main" val="2578395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785652"/>
          </a:xfrm>
          <a:prstGeom prst="rect">
            <a:avLst/>
          </a:prstGeom>
          <a:noFill/>
        </p:spPr>
        <p:txBody>
          <a:bodyPr wrap="square" rtlCol="0">
            <a:spAutoFit/>
          </a:bodyPr>
          <a:lstStyle/>
          <a:p>
            <a:pPr algn="ctr"/>
            <a:r>
              <a:rPr lang="en-IE" sz="4000" b="1" dirty="0" smtClean="0"/>
              <a:t>A team can also be awarded 3 points for a drop goal – where a player drops the ball and immediately kicks it over the crossbar after it hits the ground.</a:t>
            </a:r>
            <a:endParaRPr lang="en-IE" sz="40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7</a:t>
            </a:r>
            <a:endParaRPr lang="en-IE" sz="3200" b="1" dirty="0"/>
          </a:p>
        </p:txBody>
      </p:sp>
      <p:sp>
        <p:nvSpPr>
          <p:cNvPr id="9" name="TextBox 8"/>
          <p:cNvSpPr txBox="1"/>
          <p:nvPr/>
        </p:nvSpPr>
        <p:spPr>
          <a:xfrm>
            <a:off x="3724901" y="564934"/>
            <a:ext cx="3384376" cy="923330"/>
          </a:xfrm>
          <a:prstGeom prst="rect">
            <a:avLst/>
          </a:prstGeom>
          <a:noFill/>
        </p:spPr>
        <p:txBody>
          <a:bodyPr wrap="square" rtlCol="0">
            <a:spAutoFit/>
          </a:bodyPr>
          <a:lstStyle/>
          <a:p>
            <a:pPr algn="ctr"/>
            <a:r>
              <a:rPr lang="en-IE" sz="5400" b="1" u="sng" dirty="0" smtClean="0"/>
              <a:t>Drop Goal</a:t>
            </a:r>
            <a:endParaRPr lang="en-IE" sz="5400" b="1" u="sng" dirty="0"/>
          </a:p>
        </p:txBody>
      </p:sp>
    </p:spTree>
    <p:extLst>
      <p:ext uri="{BB962C8B-B14F-4D97-AF65-F5344CB8AC3E}">
        <p14:creationId xmlns:p14="http://schemas.microsoft.com/office/powerpoint/2010/main" val="2595505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TextBox 3"/>
          <p:cNvSpPr txBox="1"/>
          <p:nvPr/>
        </p:nvSpPr>
        <p:spPr>
          <a:xfrm>
            <a:off x="3445287" y="6553200"/>
            <a:ext cx="3384376" cy="246221"/>
          </a:xfrm>
          <a:prstGeom prst="rect">
            <a:avLst/>
          </a:prstGeom>
          <a:noFill/>
        </p:spPr>
        <p:txBody>
          <a:bodyPr wrap="square" rtlCol="0">
            <a:spAutoFit/>
          </a:bodyPr>
          <a:lstStyle/>
          <a:p>
            <a:pPr algn="ctr"/>
            <a:r>
              <a:rPr lang="en-IE" sz="1000" b="1" dirty="0" smtClean="0">
                <a:solidFill>
                  <a:schemeClr val="bg1"/>
                </a:solidFill>
                <a:latin typeface="Sassoon" panose="02000503040000090004" pitchFamily="2" charset="0"/>
              </a:rPr>
              <a:t>© Seomra Ranga 2019 www.seomraranga.com</a:t>
            </a:r>
            <a:endParaRPr lang="en-IE" sz="1000" b="1" dirty="0">
              <a:solidFill>
                <a:schemeClr val="bg1"/>
              </a:solidFill>
              <a:latin typeface="Sassoon" panose="02000503040000090004" pitchFamily="2"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3647" y="6525344"/>
            <a:ext cx="1331640" cy="337349"/>
          </a:xfrm>
          <a:prstGeom prst="rect">
            <a:avLst/>
          </a:prstGeom>
        </p:spPr>
      </p:pic>
      <p:sp>
        <p:nvSpPr>
          <p:cNvPr id="7" name="TextBox 6"/>
          <p:cNvSpPr txBox="1"/>
          <p:nvPr/>
        </p:nvSpPr>
        <p:spPr>
          <a:xfrm>
            <a:off x="2627784" y="1412776"/>
            <a:ext cx="6408712" cy="3970318"/>
          </a:xfrm>
          <a:prstGeom prst="rect">
            <a:avLst/>
          </a:prstGeom>
          <a:noFill/>
        </p:spPr>
        <p:txBody>
          <a:bodyPr wrap="square" rtlCol="0">
            <a:spAutoFit/>
          </a:bodyPr>
          <a:lstStyle/>
          <a:p>
            <a:pPr algn="ctr"/>
            <a:r>
              <a:rPr lang="en-IE" sz="3600" b="1" dirty="0" smtClean="0"/>
              <a:t>If a referee awards a team a penalty due to a foul or infringement by an opposition player, a player can choose to kick at the goal. If the ball is kicked over the crossbar, three points are awarded.</a:t>
            </a:r>
            <a:endParaRPr lang="en-IE" sz="3600" b="1" dirty="0"/>
          </a:p>
        </p:txBody>
      </p:sp>
      <p:sp>
        <p:nvSpPr>
          <p:cNvPr id="2" name="TextBox 1"/>
          <p:cNvSpPr txBox="1"/>
          <p:nvPr/>
        </p:nvSpPr>
        <p:spPr>
          <a:xfrm>
            <a:off x="251520" y="260648"/>
            <a:ext cx="3024336" cy="584775"/>
          </a:xfrm>
          <a:prstGeom prst="rect">
            <a:avLst/>
          </a:prstGeom>
          <a:noFill/>
        </p:spPr>
        <p:txBody>
          <a:bodyPr wrap="square" rtlCol="0">
            <a:spAutoFit/>
          </a:bodyPr>
          <a:lstStyle/>
          <a:p>
            <a:r>
              <a:rPr lang="en-IE" sz="3200" b="1" dirty="0" smtClean="0"/>
              <a:t>Rules of Rugby</a:t>
            </a:r>
            <a:endParaRPr lang="en-IE" sz="3200" b="1" dirty="0"/>
          </a:p>
        </p:txBody>
      </p:sp>
      <p:sp>
        <p:nvSpPr>
          <p:cNvPr id="8" name="TextBox 7"/>
          <p:cNvSpPr txBox="1"/>
          <p:nvPr/>
        </p:nvSpPr>
        <p:spPr>
          <a:xfrm>
            <a:off x="8028384" y="260648"/>
            <a:ext cx="792088" cy="584775"/>
          </a:xfrm>
          <a:prstGeom prst="rect">
            <a:avLst/>
          </a:prstGeom>
          <a:noFill/>
          <a:ln w="28575">
            <a:solidFill>
              <a:schemeClr val="tx1"/>
            </a:solidFill>
          </a:ln>
        </p:spPr>
        <p:txBody>
          <a:bodyPr wrap="square" rtlCol="0">
            <a:spAutoFit/>
          </a:bodyPr>
          <a:lstStyle/>
          <a:p>
            <a:pPr algn="ctr"/>
            <a:r>
              <a:rPr lang="en-IE" sz="3200" b="1" dirty="0" smtClean="0"/>
              <a:t>8</a:t>
            </a:r>
            <a:endParaRPr lang="en-IE" sz="3200" b="1" dirty="0"/>
          </a:p>
        </p:txBody>
      </p:sp>
      <p:sp>
        <p:nvSpPr>
          <p:cNvPr id="9" name="TextBox 8"/>
          <p:cNvSpPr txBox="1"/>
          <p:nvPr/>
        </p:nvSpPr>
        <p:spPr>
          <a:xfrm>
            <a:off x="3635896" y="553035"/>
            <a:ext cx="3833421" cy="923330"/>
          </a:xfrm>
          <a:prstGeom prst="rect">
            <a:avLst/>
          </a:prstGeom>
          <a:noFill/>
        </p:spPr>
        <p:txBody>
          <a:bodyPr wrap="square" rtlCol="0">
            <a:spAutoFit/>
          </a:bodyPr>
          <a:lstStyle/>
          <a:p>
            <a:pPr algn="ctr"/>
            <a:r>
              <a:rPr lang="en-IE" sz="5400" b="1" u="sng" dirty="0" smtClean="0"/>
              <a:t>Penalty Goal</a:t>
            </a:r>
            <a:endParaRPr lang="en-IE" sz="5400" b="1" u="sng" dirty="0"/>
          </a:p>
        </p:txBody>
      </p:sp>
    </p:spTree>
    <p:extLst>
      <p:ext uri="{BB962C8B-B14F-4D97-AF65-F5344CB8AC3E}">
        <p14:creationId xmlns:p14="http://schemas.microsoft.com/office/powerpoint/2010/main" val="27501199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725</TotalTime>
  <Words>785</Words>
  <Application>Microsoft Office PowerPoint</Application>
  <PresentationFormat>On-screen Show (4:3)</PresentationFormat>
  <Paragraphs>94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22</cp:revision>
  <dcterms:created xsi:type="dcterms:W3CDTF">2019-08-01T09:34:40Z</dcterms:created>
  <dcterms:modified xsi:type="dcterms:W3CDTF">2019-08-20T20:08:24Z</dcterms:modified>
</cp:coreProperties>
</file>