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7" r:id="rId5"/>
    <p:sldId id="258" r:id="rId6"/>
    <p:sldId id="263" r:id="rId7"/>
    <p:sldId id="279" r:id="rId8"/>
    <p:sldId id="296" r:id="rId9"/>
    <p:sldId id="298" r:id="rId10"/>
    <p:sldId id="281" r:id="rId11"/>
    <p:sldId id="280" r:id="rId12"/>
    <p:sldId id="282" r:id="rId13"/>
    <p:sldId id="283" r:id="rId14"/>
    <p:sldId id="278" r:id="rId15"/>
    <p:sldId id="295" r:id="rId16"/>
    <p:sldId id="277" r:id="rId17"/>
    <p:sldId id="290" r:id="rId18"/>
    <p:sldId id="291" r:id="rId19"/>
    <p:sldId id="260" r:id="rId20"/>
    <p:sldId id="262" r:id="rId21"/>
    <p:sldId id="259" r:id="rId22"/>
    <p:sldId id="266" r:id="rId23"/>
    <p:sldId id="268" r:id="rId24"/>
    <p:sldId id="269" r:id="rId25"/>
    <p:sldId id="270" r:id="rId26"/>
    <p:sldId id="272" r:id="rId27"/>
    <p:sldId id="274" r:id="rId28"/>
    <p:sldId id="273" r:id="rId29"/>
    <p:sldId id="275" r:id="rId30"/>
    <p:sldId id="292" r:id="rId31"/>
    <p:sldId id="293" r:id="rId32"/>
    <p:sldId id="294" r:id="rId33"/>
    <p:sldId id="284" r:id="rId34"/>
    <p:sldId id="285" r:id="rId35"/>
    <p:sldId id="287" r:id="rId36"/>
    <p:sldId id="286" r:id="rId37"/>
    <p:sldId id="271" r:id="rId38"/>
    <p:sldId id="302" r:id="rId39"/>
    <p:sldId id="297" r:id="rId40"/>
    <p:sldId id="299" r:id="rId41"/>
    <p:sldId id="300" r:id="rId42"/>
    <p:sldId id="301" r:id="rId43"/>
    <p:sldId id="288" r:id="rId44"/>
    <p:sldId id="289" r:id="rId45"/>
    <p:sldId id="276" r:id="rId46"/>
    <p:sldId id="26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60" d="100"/>
        <a:sy n="60" d="100"/>
      </p:scale>
      <p:origin x="0" y="10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7A6001A-B354-4972-9C89-F9FDF3DF1FCD}" type="datetimeFigureOut">
              <a:rPr lang="en-IE" smtClean="0"/>
              <a:t>05/08/2019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BAF53A0-5809-45BE-B461-16068E3105B1}" type="slidenum">
              <a:rPr lang="en-IE" smtClean="0"/>
              <a:t>‹#›</a:t>
            </a:fld>
            <a:endParaRPr lang="en-IE"/>
          </a:p>
        </p:txBody>
      </p:sp>
    </p:spTree>
    <p:extLst>
      <p:ext uri="{BB962C8B-B14F-4D97-AF65-F5344CB8AC3E}">
        <p14:creationId xmlns:p14="http://schemas.microsoft.com/office/powerpoint/2010/main" val="2282809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7A6001A-B354-4972-9C89-F9FDF3DF1FCD}" type="datetimeFigureOut">
              <a:rPr lang="en-IE" smtClean="0"/>
              <a:t>05/08/2019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BAF53A0-5809-45BE-B461-16068E3105B1}" type="slidenum">
              <a:rPr lang="en-IE" smtClean="0"/>
              <a:t>‹#›</a:t>
            </a:fld>
            <a:endParaRPr lang="en-IE"/>
          </a:p>
        </p:txBody>
      </p:sp>
    </p:spTree>
    <p:extLst>
      <p:ext uri="{BB962C8B-B14F-4D97-AF65-F5344CB8AC3E}">
        <p14:creationId xmlns:p14="http://schemas.microsoft.com/office/powerpoint/2010/main" val="751492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7A6001A-B354-4972-9C89-F9FDF3DF1FCD}" type="datetimeFigureOut">
              <a:rPr lang="en-IE" smtClean="0"/>
              <a:t>05/08/2019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BAF53A0-5809-45BE-B461-16068E3105B1}" type="slidenum">
              <a:rPr lang="en-IE" smtClean="0"/>
              <a:t>‹#›</a:t>
            </a:fld>
            <a:endParaRPr lang="en-IE"/>
          </a:p>
        </p:txBody>
      </p:sp>
    </p:spTree>
    <p:extLst>
      <p:ext uri="{BB962C8B-B14F-4D97-AF65-F5344CB8AC3E}">
        <p14:creationId xmlns:p14="http://schemas.microsoft.com/office/powerpoint/2010/main" val="3829410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7A6001A-B354-4972-9C89-F9FDF3DF1FCD}" type="datetimeFigureOut">
              <a:rPr lang="en-IE" smtClean="0"/>
              <a:t>05/08/2019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BAF53A0-5809-45BE-B461-16068E3105B1}" type="slidenum">
              <a:rPr lang="en-IE" smtClean="0"/>
              <a:t>‹#›</a:t>
            </a:fld>
            <a:endParaRPr lang="en-IE"/>
          </a:p>
        </p:txBody>
      </p:sp>
    </p:spTree>
    <p:extLst>
      <p:ext uri="{BB962C8B-B14F-4D97-AF65-F5344CB8AC3E}">
        <p14:creationId xmlns:p14="http://schemas.microsoft.com/office/powerpoint/2010/main" val="2046845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A6001A-B354-4972-9C89-F9FDF3DF1FCD}" type="datetimeFigureOut">
              <a:rPr lang="en-IE" smtClean="0"/>
              <a:t>05/08/2019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BAF53A0-5809-45BE-B461-16068E3105B1}" type="slidenum">
              <a:rPr lang="en-IE" smtClean="0"/>
              <a:t>‹#›</a:t>
            </a:fld>
            <a:endParaRPr lang="en-IE"/>
          </a:p>
        </p:txBody>
      </p:sp>
    </p:spTree>
    <p:extLst>
      <p:ext uri="{BB962C8B-B14F-4D97-AF65-F5344CB8AC3E}">
        <p14:creationId xmlns:p14="http://schemas.microsoft.com/office/powerpoint/2010/main" val="1777361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17A6001A-B354-4972-9C89-F9FDF3DF1FCD}" type="datetimeFigureOut">
              <a:rPr lang="en-IE" smtClean="0"/>
              <a:t>05/08/2019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BAF53A0-5809-45BE-B461-16068E3105B1}" type="slidenum">
              <a:rPr lang="en-IE" smtClean="0"/>
              <a:t>‹#›</a:t>
            </a:fld>
            <a:endParaRPr lang="en-IE"/>
          </a:p>
        </p:txBody>
      </p:sp>
    </p:spTree>
    <p:extLst>
      <p:ext uri="{BB962C8B-B14F-4D97-AF65-F5344CB8AC3E}">
        <p14:creationId xmlns:p14="http://schemas.microsoft.com/office/powerpoint/2010/main" val="964039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17A6001A-B354-4972-9C89-F9FDF3DF1FCD}" type="datetimeFigureOut">
              <a:rPr lang="en-IE" smtClean="0"/>
              <a:t>05/08/2019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1BAF53A0-5809-45BE-B461-16068E3105B1}" type="slidenum">
              <a:rPr lang="en-IE" smtClean="0"/>
              <a:t>‹#›</a:t>
            </a:fld>
            <a:endParaRPr lang="en-IE"/>
          </a:p>
        </p:txBody>
      </p:sp>
    </p:spTree>
    <p:extLst>
      <p:ext uri="{BB962C8B-B14F-4D97-AF65-F5344CB8AC3E}">
        <p14:creationId xmlns:p14="http://schemas.microsoft.com/office/powerpoint/2010/main" val="3811179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17A6001A-B354-4972-9C89-F9FDF3DF1FCD}" type="datetimeFigureOut">
              <a:rPr lang="en-IE" smtClean="0"/>
              <a:t>05/08/2019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1BAF53A0-5809-45BE-B461-16068E3105B1}" type="slidenum">
              <a:rPr lang="en-IE" smtClean="0"/>
              <a:t>‹#›</a:t>
            </a:fld>
            <a:endParaRPr lang="en-IE"/>
          </a:p>
        </p:txBody>
      </p:sp>
    </p:spTree>
    <p:extLst>
      <p:ext uri="{BB962C8B-B14F-4D97-AF65-F5344CB8AC3E}">
        <p14:creationId xmlns:p14="http://schemas.microsoft.com/office/powerpoint/2010/main" val="1140649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6001A-B354-4972-9C89-F9FDF3DF1FCD}" type="datetimeFigureOut">
              <a:rPr lang="en-IE" smtClean="0"/>
              <a:t>05/08/2019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1BAF53A0-5809-45BE-B461-16068E3105B1}" type="slidenum">
              <a:rPr lang="en-IE" smtClean="0"/>
              <a:t>‹#›</a:t>
            </a:fld>
            <a:endParaRPr lang="en-IE"/>
          </a:p>
        </p:txBody>
      </p:sp>
    </p:spTree>
    <p:extLst>
      <p:ext uri="{BB962C8B-B14F-4D97-AF65-F5344CB8AC3E}">
        <p14:creationId xmlns:p14="http://schemas.microsoft.com/office/powerpoint/2010/main" val="2497614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A6001A-B354-4972-9C89-F9FDF3DF1FCD}" type="datetimeFigureOut">
              <a:rPr lang="en-IE" smtClean="0"/>
              <a:t>05/08/2019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BAF53A0-5809-45BE-B461-16068E3105B1}" type="slidenum">
              <a:rPr lang="en-IE" smtClean="0"/>
              <a:t>‹#›</a:t>
            </a:fld>
            <a:endParaRPr lang="en-IE"/>
          </a:p>
        </p:txBody>
      </p:sp>
    </p:spTree>
    <p:extLst>
      <p:ext uri="{BB962C8B-B14F-4D97-AF65-F5344CB8AC3E}">
        <p14:creationId xmlns:p14="http://schemas.microsoft.com/office/powerpoint/2010/main" val="780195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A6001A-B354-4972-9C89-F9FDF3DF1FCD}" type="datetimeFigureOut">
              <a:rPr lang="en-IE" smtClean="0"/>
              <a:t>05/08/2019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BAF53A0-5809-45BE-B461-16068E3105B1}" type="slidenum">
              <a:rPr lang="en-IE" smtClean="0"/>
              <a:t>‹#›</a:t>
            </a:fld>
            <a:endParaRPr lang="en-IE"/>
          </a:p>
        </p:txBody>
      </p:sp>
    </p:spTree>
    <p:extLst>
      <p:ext uri="{BB962C8B-B14F-4D97-AF65-F5344CB8AC3E}">
        <p14:creationId xmlns:p14="http://schemas.microsoft.com/office/powerpoint/2010/main" val="2045976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6001A-B354-4972-9C89-F9FDF3DF1FCD}" type="datetimeFigureOut">
              <a:rPr lang="en-IE" smtClean="0"/>
              <a:t>05/08/2019</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F53A0-5809-45BE-B461-16068E3105B1}" type="slidenum">
              <a:rPr lang="en-IE" smtClean="0"/>
              <a:t>‹#›</a:t>
            </a:fld>
            <a:endParaRPr lang="en-IE"/>
          </a:p>
        </p:txBody>
      </p:sp>
    </p:spTree>
    <p:extLst>
      <p:ext uri="{BB962C8B-B14F-4D97-AF65-F5344CB8AC3E}">
        <p14:creationId xmlns:p14="http://schemas.microsoft.com/office/powerpoint/2010/main" val="46980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jpeg"/><Relationship Id="rId7" Type="http://schemas.openxmlformats.org/officeDocument/2006/relationships/hyperlink" Target="https://www.worldbookonline.com/kids/home#article/ar831063"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www.worldbookonline.com/student-new/#/article/home/ar285600" TargetMode="External"/><Relationship Id="rId5" Type="http://schemas.openxmlformats.org/officeDocument/2006/relationships/image" Target="../media/image28.jpeg"/><Relationship Id="rId4" Type="http://schemas.openxmlformats.org/officeDocument/2006/relationships/hyperlink" Target="https://depositphotos.com/" TargetMode="External"/><Relationship Id="rId9" Type="http://schemas.openxmlformats.org/officeDocument/2006/relationships/hyperlink" Target="https://www.teacherspayteachers.com/Store/Dancing-Crayon-Desig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Tree>
    <p:extLst>
      <p:ext uri="{BB962C8B-B14F-4D97-AF65-F5344CB8AC3E}">
        <p14:creationId xmlns:p14="http://schemas.microsoft.com/office/powerpoint/2010/main" val="2331860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World War II</a:t>
            </a:r>
            <a:endParaRPr lang="en-IE" sz="4000" b="1" dirty="0"/>
          </a:p>
        </p:txBody>
      </p:sp>
      <p:sp>
        <p:nvSpPr>
          <p:cNvPr id="7" name="TextBox 6"/>
          <p:cNvSpPr txBox="1"/>
          <p:nvPr/>
        </p:nvSpPr>
        <p:spPr>
          <a:xfrm>
            <a:off x="539552" y="1124744"/>
            <a:ext cx="7920880" cy="2862322"/>
          </a:xfrm>
          <a:prstGeom prst="rect">
            <a:avLst/>
          </a:prstGeom>
          <a:noFill/>
        </p:spPr>
        <p:txBody>
          <a:bodyPr wrap="square" rtlCol="0">
            <a:spAutoFit/>
          </a:bodyPr>
          <a:lstStyle/>
          <a:p>
            <a:r>
              <a:rPr lang="en-IE" sz="3600" dirty="0" smtClean="0"/>
              <a:t>Japan entered World War II with its surprise attack on the US Naval Fleet at </a:t>
            </a:r>
            <a:r>
              <a:rPr lang="en-IE" sz="3600" b="1" dirty="0" smtClean="0">
                <a:solidFill>
                  <a:schemeClr val="accent2">
                    <a:lumMod val="50000"/>
                  </a:schemeClr>
                </a:solidFill>
              </a:rPr>
              <a:t>Pearl Harbour </a:t>
            </a:r>
            <a:r>
              <a:rPr lang="en-IE" sz="3600" dirty="0"/>
              <a:t>in Hawaii </a:t>
            </a:r>
            <a:r>
              <a:rPr lang="en-IE" sz="3600" dirty="0" smtClean="0"/>
              <a:t>on December 7th 1941. Two days later Britain and the US declared war on Japan.</a:t>
            </a:r>
            <a:endParaRPr lang="en-IE" sz="3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8415" y="3995315"/>
            <a:ext cx="4105871" cy="2267421"/>
          </a:xfrm>
          <a:prstGeom prst="rect">
            <a:avLst/>
          </a:prstGeom>
        </p:spPr>
      </p:pic>
    </p:spTree>
    <p:extLst>
      <p:ext uri="{BB962C8B-B14F-4D97-AF65-F5344CB8AC3E}">
        <p14:creationId xmlns:p14="http://schemas.microsoft.com/office/powerpoint/2010/main" val="3202541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Atomic Bombs</a:t>
            </a:r>
            <a:endParaRPr lang="en-IE" sz="4000" b="1" dirty="0"/>
          </a:p>
        </p:txBody>
      </p:sp>
      <p:sp>
        <p:nvSpPr>
          <p:cNvPr id="7" name="TextBox 6"/>
          <p:cNvSpPr txBox="1"/>
          <p:nvPr/>
        </p:nvSpPr>
        <p:spPr>
          <a:xfrm>
            <a:off x="539552" y="1052736"/>
            <a:ext cx="8339709" cy="2308324"/>
          </a:xfrm>
          <a:prstGeom prst="rect">
            <a:avLst/>
          </a:prstGeom>
          <a:noFill/>
        </p:spPr>
        <p:txBody>
          <a:bodyPr wrap="square" rtlCol="0">
            <a:spAutoFit/>
          </a:bodyPr>
          <a:lstStyle/>
          <a:p>
            <a:r>
              <a:rPr lang="en-IE" sz="3600" dirty="0"/>
              <a:t>On August 6th 1945, the US dropped the first atomic bomb on the Japanese city of </a:t>
            </a:r>
            <a:r>
              <a:rPr lang="en-IE" sz="3600" b="1" dirty="0">
                <a:solidFill>
                  <a:schemeClr val="accent2">
                    <a:lumMod val="50000"/>
                  </a:schemeClr>
                </a:solidFill>
              </a:rPr>
              <a:t>Hiroshima</a:t>
            </a:r>
            <a:r>
              <a:rPr lang="en-IE" sz="3600" dirty="0"/>
              <a:t>. 100,000 Japanese </a:t>
            </a:r>
            <a:r>
              <a:rPr lang="en-IE" sz="3600" dirty="0" smtClean="0"/>
              <a:t>people were </a:t>
            </a:r>
            <a:r>
              <a:rPr lang="en-IE" sz="3600" dirty="0"/>
              <a:t>killed.</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1503" y="3112143"/>
            <a:ext cx="3807547" cy="2541033"/>
          </a:xfrm>
          <a:prstGeom prst="rect">
            <a:avLst/>
          </a:prstGeom>
        </p:spPr>
      </p:pic>
      <p:sp>
        <p:nvSpPr>
          <p:cNvPr id="5" name="TextBox 4"/>
          <p:cNvSpPr txBox="1"/>
          <p:nvPr/>
        </p:nvSpPr>
        <p:spPr>
          <a:xfrm>
            <a:off x="2191410" y="5845914"/>
            <a:ext cx="3312368" cy="369332"/>
          </a:xfrm>
          <a:prstGeom prst="rect">
            <a:avLst/>
          </a:prstGeom>
          <a:noFill/>
        </p:spPr>
        <p:txBody>
          <a:bodyPr wrap="square" rtlCol="0">
            <a:spAutoFit/>
          </a:bodyPr>
          <a:lstStyle/>
          <a:p>
            <a:r>
              <a:rPr lang="en-IE" dirty="0" smtClean="0"/>
              <a:t>Atomic Bomb Dome, Hiroshima</a:t>
            </a:r>
            <a:endParaRPr lang="en-IE" dirty="0"/>
          </a:p>
        </p:txBody>
      </p:sp>
    </p:spTree>
    <p:extLst>
      <p:ext uri="{BB962C8B-B14F-4D97-AF65-F5344CB8AC3E}">
        <p14:creationId xmlns:p14="http://schemas.microsoft.com/office/powerpoint/2010/main" val="14558248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Atomic Bombs</a:t>
            </a:r>
            <a:endParaRPr lang="en-IE" sz="4000" b="1" dirty="0"/>
          </a:p>
        </p:txBody>
      </p:sp>
      <p:sp>
        <p:nvSpPr>
          <p:cNvPr id="7" name="TextBox 6"/>
          <p:cNvSpPr txBox="1"/>
          <p:nvPr/>
        </p:nvSpPr>
        <p:spPr>
          <a:xfrm>
            <a:off x="539552" y="1412776"/>
            <a:ext cx="5544616" cy="4524315"/>
          </a:xfrm>
          <a:prstGeom prst="rect">
            <a:avLst/>
          </a:prstGeom>
          <a:noFill/>
        </p:spPr>
        <p:txBody>
          <a:bodyPr wrap="square" rtlCol="0">
            <a:spAutoFit/>
          </a:bodyPr>
          <a:lstStyle/>
          <a:p>
            <a:r>
              <a:rPr lang="en-IE" sz="3600" dirty="0"/>
              <a:t>Three days later, on August 9th 1945, a second atomic bomb was dropped on the Japanese city of </a:t>
            </a:r>
            <a:r>
              <a:rPr lang="en-IE" sz="3600" b="1" dirty="0">
                <a:solidFill>
                  <a:schemeClr val="accent2">
                    <a:lumMod val="50000"/>
                  </a:schemeClr>
                </a:solidFill>
              </a:rPr>
              <a:t>Nagasaki</a:t>
            </a:r>
            <a:r>
              <a:rPr lang="en-IE" sz="3600" dirty="0"/>
              <a:t>. 40,000 Japanese were killed</a:t>
            </a:r>
            <a:r>
              <a:rPr lang="en-IE" sz="3600" dirty="0" smtClean="0"/>
              <a:t>. This event marked the end of World War II and Japan surrendered.</a:t>
            </a:r>
            <a:endParaRPr lang="en-IE" sz="3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1628800"/>
            <a:ext cx="2780928" cy="2780928"/>
          </a:xfrm>
          <a:prstGeom prst="rect">
            <a:avLst/>
          </a:prstGeom>
        </p:spPr>
      </p:pic>
    </p:spTree>
    <p:extLst>
      <p:ext uri="{BB962C8B-B14F-4D97-AF65-F5344CB8AC3E}">
        <p14:creationId xmlns:p14="http://schemas.microsoft.com/office/powerpoint/2010/main" val="2701384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World War II</a:t>
            </a:r>
            <a:endParaRPr lang="en-IE" sz="4000" b="1" dirty="0"/>
          </a:p>
        </p:txBody>
      </p:sp>
      <p:sp>
        <p:nvSpPr>
          <p:cNvPr id="7" name="TextBox 6"/>
          <p:cNvSpPr txBox="1"/>
          <p:nvPr/>
        </p:nvSpPr>
        <p:spPr>
          <a:xfrm>
            <a:off x="539552" y="1412776"/>
            <a:ext cx="5544616" cy="4524315"/>
          </a:xfrm>
          <a:prstGeom prst="rect">
            <a:avLst/>
          </a:prstGeom>
          <a:noFill/>
        </p:spPr>
        <p:txBody>
          <a:bodyPr wrap="square" rtlCol="0">
            <a:spAutoFit/>
          </a:bodyPr>
          <a:lstStyle/>
          <a:p>
            <a:r>
              <a:rPr lang="en-IE" sz="3600" dirty="0" smtClean="0"/>
              <a:t>After the war, Japan was left in a state of destruction with many Japanese cities in ruins. However, after a period of hard work, by the 1970s Japan had become an industrial nation and its economy grew.</a:t>
            </a:r>
            <a:endParaRPr lang="en-IE" sz="3600" dirty="0"/>
          </a:p>
        </p:txBody>
      </p:sp>
    </p:spTree>
    <p:extLst>
      <p:ext uri="{BB962C8B-B14F-4D97-AF65-F5344CB8AC3E}">
        <p14:creationId xmlns:p14="http://schemas.microsoft.com/office/powerpoint/2010/main" val="1649974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Geography</a:t>
            </a:r>
            <a:endParaRPr lang="en-IE" sz="4000" b="1" dirty="0"/>
          </a:p>
        </p:txBody>
      </p:sp>
      <p:sp>
        <p:nvSpPr>
          <p:cNvPr id="7" name="TextBox 6"/>
          <p:cNvSpPr txBox="1"/>
          <p:nvPr/>
        </p:nvSpPr>
        <p:spPr>
          <a:xfrm>
            <a:off x="539552" y="1700808"/>
            <a:ext cx="5544616" cy="3416320"/>
          </a:xfrm>
          <a:prstGeom prst="rect">
            <a:avLst/>
          </a:prstGeom>
          <a:noFill/>
        </p:spPr>
        <p:txBody>
          <a:bodyPr wrap="square" rtlCol="0">
            <a:spAutoFit/>
          </a:bodyPr>
          <a:lstStyle/>
          <a:p>
            <a:r>
              <a:rPr lang="en-IE" sz="3600" dirty="0" smtClean="0"/>
              <a:t>The islands of Japan consist mainly of steep mountains with many </a:t>
            </a:r>
            <a:r>
              <a:rPr lang="en-IE" sz="3600" b="1" dirty="0" smtClean="0">
                <a:solidFill>
                  <a:schemeClr val="accent2">
                    <a:lumMod val="50000"/>
                  </a:schemeClr>
                </a:solidFill>
              </a:rPr>
              <a:t>volcanoes</a:t>
            </a:r>
            <a:r>
              <a:rPr lang="en-IE" sz="3600" dirty="0" smtClean="0"/>
              <a:t>. Honshu, the largest island includes the sacred </a:t>
            </a:r>
            <a:r>
              <a:rPr lang="en-IE" sz="3600" b="1" dirty="0" smtClean="0">
                <a:solidFill>
                  <a:schemeClr val="accent2">
                    <a:lumMod val="50000"/>
                  </a:schemeClr>
                </a:solidFill>
              </a:rPr>
              <a:t>Mount Fuji</a:t>
            </a:r>
            <a:r>
              <a:rPr lang="en-IE" sz="3600" dirty="0" smtClean="0"/>
              <a:t> which is 3,776m high. </a:t>
            </a:r>
            <a:endParaRPr lang="en-IE" sz="3600" dirty="0"/>
          </a:p>
        </p:txBody>
      </p:sp>
    </p:spTree>
    <p:extLst>
      <p:ext uri="{BB962C8B-B14F-4D97-AF65-F5344CB8AC3E}">
        <p14:creationId xmlns:p14="http://schemas.microsoft.com/office/powerpoint/2010/main" val="660771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Earthquakes</a:t>
            </a:r>
            <a:endParaRPr lang="en-IE" sz="4000" b="1" dirty="0"/>
          </a:p>
        </p:txBody>
      </p:sp>
      <p:sp>
        <p:nvSpPr>
          <p:cNvPr id="7" name="TextBox 6"/>
          <p:cNvSpPr txBox="1"/>
          <p:nvPr/>
        </p:nvSpPr>
        <p:spPr>
          <a:xfrm>
            <a:off x="539552" y="1196752"/>
            <a:ext cx="5544616" cy="5078313"/>
          </a:xfrm>
          <a:prstGeom prst="rect">
            <a:avLst/>
          </a:prstGeom>
          <a:noFill/>
        </p:spPr>
        <p:txBody>
          <a:bodyPr wrap="square" rtlCol="0">
            <a:spAutoFit/>
          </a:bodyPr>
          <a:lstStyle/>
          <a:p>
            <a:r>
              <a:rPr lang="en-IE" sz="3600" dirty="0" smtClean="0"/>
              <a:t>Earthquakes frequently occur in Japan with about 1,500 occurring each year. Most are just minor tremors. Undersea quakes can sometimes cause huge waves called </a:t>
            </a:r>
            <a:r>
              <a:rPr lang="en-IE" sz="3600" b="1" dirty="0" smtClean="0">
                <a:solidFill>
                  <a:schemeClr val="accent2">
                    <a:lumMod val="50000"/>
                  </a:schemeClr>
                </a:solidFill>
              </a:rPr>
              <a:t>tsunamis</a:t>
            </a:r>
            <a:r>
              <a:rPr lang="en-IE" sz="3600" dirty="0" smtClean="0"/>
              <a:t>. These can cause great destruction.</a:t>
            </a:r>
            <a:endParaRPr lang="en-IE" sz="3600" dirty="0"/>
          </a:p>
        </p:txBody>
      </p:sp>
    </p:spTree>
    <p:extLst>
      <p:ext uri="{BB962C8B-B14F-4D97-AF65-F5344CB8AC3E}">
        <p14:creationId xmlns:p14="http://schemas.microsoft.com/office/powerpoint/2010/main" val="2388234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Climate</a:t>
            </a:r>
            <a:endParaRPr lang="en-IE" sz="4000" b="1" dirty="0"/>
          </a:p>
        </p:txBody>
      </p:sp>
      <p:sp>
        <p:nvSpPr>
          <p:cNvPr id="7" name="TextBox 6"/>
          <p:cNvSpPr txBox="1"/>
          <p:nvPr/>
        </p:nvSpPr>
        <p:spPr>
          <a:xfrm>
            <a:off x="539552" y="1412776"/>
            <a:ext cx="5544616" cy="4524315"/>
          </a:xfrm>
          <a:prstGeom prst="rect">
            <a:avLst/>
          </a:prstGeom>
          <a:noFill/>
        </p:spPr>
        <p:txBody>
          <a:bodyPr wrap="square" rtlCol="0">
            <a:spAutoFit/>
          </a:bodyPr>
          <a:lstStyle/>
          <a:p>
            <a:r>
              <a:rPr lang="en-IE" sz="3600" dirty="0" smtClean="0"/>
              <a:t>Climates in Japan vary greatly from island to island. It varies from short warm summers and severe winters with heavy snow in the north to hot summers and almost subtropical winters further south.</a:t>
            </a:r>
            <a:endParaRPr lang="en-IE" sz="3600" dirty="0"/>
          </a:p>
        </p:txBody>
      </p:sp>
    </p:spTree>
    <p:extLst>
      <p:ext uri="{BB962C8B-B14F-4D97-AF65-F5344CB8AC3E}">
        <p14:creationId xmlns:p14="http://schemas.microsoft.com/office/powerpoint/2010/main" val="3993956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Climate</a:t>
            </a:r>
            <a:endParaRPr lang="en-IE" sz="4000" b="1" dirty="0"/>
          </a:p>
        </p:txBody>
      </p:sp>
      <p:sp>
        <p:nvSpPr>
          <p:cNvPr id="7" name="TextBox 6"/>
          <p:cNvSpPr txBox="1"/>
          <p:nvPr/>
        </p:nvSpPr>
        <p:spPr>
          <a:xfrm>
            <a:off x="539552" y="1412776"/>
            <a:ext cx="5544616" cy="5078313"/>
          </a:xfrm>
          <a:prstGeom prst="rect">
            <a:avLst/>
          </a:prstGeom>
          <a:noFill/>
        </p:spPr>
        <p:txBody>
          <a:bodyPr wrap="square" rtlCol="0">
            <a:spAutoFit/>
          </a:bodyPr>
          <a:lstStyle/>
          <a:p>
            <a:r>
              <a:rPr lang="en-IE" sz="3600" dirty="0" smtClean="0"/>
              <a:t>Seasonal winds called </a:t>
            </a:r>
            <a:r>
              <a:rPr lang="en-IE" sz="3600" b="1" dirty="0" smtClean="0">
                <a:solidFill>
                  <a:schemeClr val="accent2">
                    <a:lumMod val="50000"/>
                  </a:schemeClr>
                </a:solidFill>
              </a:rPr>
              <a:t>monsoons</a:t>
            </a:r>
            <a:r>
              <a:rPr lang="en-IE" sz="3600" dirty="0" smtClean="0"/>
              <a:t> also affects the Japanese climate. These can occur in both winter and summer. Most areas of Japan get lots of rain. Japan has two main rainy seasons: mid-June to mid-July and September/October.</a:t>
            </a:r>
            <a:endParaRPr lang="en-IE" sz="3600" dirty="0"/>
          </a:p>
        </p:txBody>
      </p:sp>
    </p:spTree>
    <p:extLst>
      <p:ext uri="{BB962C8B-B14F-4D97-AF65-F5344CB8AC3E}">
        <p14:creationId xmlns:p14="http://schemas.microsoft.com/office/powerpoint/2010/main" val="31776012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Climate</a:t>
            </a:r>
            <a:endParaRPr lang="en-IE" sz="4000" b="1" dirty="0"/>
          </a:p>
        </p:txBody>
      </p:sp>
      <p:sp>
        <p:nvSpPr>
          <p:cNvPr id="7" name="TextBox 6"/>
          <p:cNvSpPr txBox="1"/>
          <p:nvPr/>
        </p:nvSpPr>
        <p:spPr>
          <a:xfrm>
            <a:off x="539552" y="1196752"/>
            <a:ext cx="3816424" cy="4524315"/>
          </a:xfrm>
          <a:prstGeom prst="rect">
            <a:avLst/>
          </a:prstGeom>
          <a:noFill/>
        </p:spPr>
        <p:txBody>
          <a:bodyPr wrap="square" rtlCol="0">
            <a:spAutoFit/>
          </a:bodyPr>
          <a:lstStyle/>
          <a:p>
            <a:r>
              <a:rPr lang="en-IE" sz="3600" dirty="0"/>
              <a:t>Several </a:t>
            </a:r>
            <a:r>
              <a:rPr lang="en-IE" sz="3600" b="1" dirty="0">
                <a:solidFill>
                  <a:schemeClr val="accent2">
                    <a:lumMod val="50000"/>
                  </a:schemeClr>
                </a:solidFill>
              </a:rPr>
              <a:t>typhoons</a:t>
            </a:r>
            <a:r>
              <a:rPr lang="en-IE" sz="3600" dirty="0"/>
              <a:t> strike </a:t>
            </a:r>
            <a:r>
              <a:rPr lang="en-IE" sz="3600" dirty="0" smtClean="0"/>
              <a:t>Japan </a:t>
            </a:r>
            <a:r>
              <a:rPr lang="en-IE" sz="3600" dirty="0"/>
              <a:t>each year, chiefly in late summer and early </a:t>
            </a:r>
            <a:r>
              <a:rPr lang="en-IE" sz="3600" dirty="0" smtClean="0"/>
              <a:t>autumn. They bring heavy rain, violent winds and stormy conditions. </a:t>
            </a:r>
            <a:endParaRPr lang="en-IE" sz="3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3359" y="1196752"/>
            <a:ext cx="3356992" cy="3356992"/>
          </a:xfrm>
          <a:prstGeom prst="rect">
            <a:avLst/>
          </a:prstGeom>
        </p:spPr>
      </p:pic>
    </p:spTree>
    <p:extLst>
      <p:ext uri="{BB962C8B-B14F-4D97-AF65-F5344CB8AC3E}">
        <p14:creationId xmlns:p14="http://schemas.microsoft.com/office/powerpoint/2010/main" val="1784886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Population</a:t>
            </a:r>
            <a:endParaRPr lang="en-IE" sz="4000" b="1" dirty="0"/>
          </a:p>
        </p:txBody>
      </p:sp>
      <p:sp>
        <p:nvSpPr>
          <p:cNvPr id="7" name="TextBox 6"/>
          <p:cNvSpPr txBox="1"/>
          <p:nvPr/>
        </p:nvSpPr>
        <p:spPr>
          <a:xfrm>
            <a:off x="539552" y="1412776"/>
            <a:ext cx="6264696" cy="4401205"/>
          </a:xfrm>
          <a:prstGeom prst="rect">
            <a:avLst/>
          </a:prstGeom>
          <a:noFill/>
        </p:spPr>
        <p:txBody>
          <a:bodyPr wrap="square" rtlCol="0">
            <a:spAutoFit/>
          </a:bodyPr>
          <a:lstStyle/>
          <a:p>
            <a:r>
              <a:rPr lang="en-IE" sz="4000" dirty="0" smtClean="0"/>
              <a:t>Latest figures show that Japan has a population of about </a:t>
            </a:r>
            <a:r>
              <a:rPr lang="en-IE" sz="4000" b="1" dirty="0" smtClean="0">
                <a:solidFill>
                  <a:schemeClr val="accent2">
                    <a:lumMod val="50000"/>
                  </a:schemeClr>
                </a:solidFill>
              </a:rPr>
              <a:t>126.8million</a:t>
            </a:r>
            <a:r>
              <a:rPr lang="en-IE" sz="4000" dirty="0" smtClean="0"/>
              <a:t>, the 11th largest in the world. The vast majority of the population live in cities with a very small rural population.</a:t>
            </a:r>
            <a:endParaRPr lang="en-IE" sz="4000" dirty="0"/>
          </a:p>
        </p:txBody>
      </p:sp>
    </p:spTree>
    <p:extLst>
      <p:ext uri="{BB962C8B-B14F-4D97-AF65-F5344CB8AC3E}">
        <p14:creationId xmlns:p14="http://schemas.microsoft.com/office/powerpoint/2010/main" val="1161494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Location</a:t>
            </a:r>
            <a:endParaRPr lang="en-IE" sz="4000" b="1" dirty="0"/>
          </a:p>
        </p:txBody>
      </p:sp>
      <p:sp>
        <p:nvSpPr>
          <p:cNvPr id="7" name="TextBox 6"/>
          <p:cNvSpPr txBox="1"/>
          <p:nvPr/>
        </p:nvSpPr>
        <p:spPr>
          <a:xfrm>
            <a:off x="539552" y="1412776"/>
            <a:ext cx="6264696" cy="4401205"/>
          </a:xfrm>
          <a:prstGeom prst="rect">
            <a:avLst/>
          </a:prstGeom>
          <a:noFill/>
        </p:spPr>
        <p:txBody>
          <a:bodyPr wrap="square" rtlCol="0">
            <a:spAutoFit/>
          </a:bodyPr>
          <a:lstStyle/>
          <a:p>
            <a:r>
              <a:rPr lang="en-IE" sz="4000" dirty="0" smtClean="0"/>
              <a:t>Japan is an island state in the Pacific Ocean off the east coast of Asia. It is made up of the four large islands of </a:t>
            </a:r>
            <a:r>
              <a:rPr lang="en-IE" sz="4000" b="1" dirty="0" smtClean="0">
                <a:solidFill>
                  <a:schemeClr val="accent2">
                    <a:lumMod val="50000"/>
                  </a:schemeClr>
                </a:solidFill>
              </a:rPr>
              <a:t>Hokkaido</a:t>
            </a:r>
            <a:r>
              <a:rPr lang="en-IE" sz="4000" dirty="0" smtClean="0"/>
              <a:t>, </a:t>
            </a:r>
            <a:r>
              <a:rPr lang="en-IE" sz="4000" b="1" dirty="0" smtClean="0">
                <a:solidFill>
                  <a:schemeClr val="accent2">
                    <a:lumMod val="50000"/>
                  </a:schemeClr>
                </a:solidFill>
              </a:rPr>
              <a:t>Honshu</a:t>
            </a:r>
            <a:r>
              <a:rPr lang="en-IE" sz="4000" dirty="0" smtClean="0"/>
              <a:t>, </a:t>
            </a:r>
            <a:r>
              <a:rPr lang="en-IE" sz="4000" b="1" dirty="0" smtClean="0">
                <a:solidFill>
                  <a:schemeClr val="accent2">
                    <a:lumMod val="50000"/>
                  </a:schemeClr>
                </a:solidFill>
              </a:rPr>
              <a:t>Kyushu</a:t>
            </a:r>
            <a:r>
              <a:rPr lang="en-IE" sz="4000" dirty="0" smtClean="0"/>
              <a:t> and </a:t>
            </a:r>
            <a:r>
              <a:rPr lang="en-IE" sz="4000" b="1" dirty="0" smtClean="0">
                <a:solidFill>
                  <a:schemeClr val="accent2">
                    <a:lumMod val="50000"/>
                  </a:schemeClr>
                </a:solidFill>
              </a:rPr>
              <a:t>Shikoku</a:t>
            </a:r>
            <a:r>
              <a:rPr lang="en-IE" sz="4000" dirty="0" smtClean="0"/>
              <a:t> as well as many other small islands.</a:t>
            </a:r>
            <a:endParaRPr lang="en-IE" sz="4000" dirty="0"/>
          </a:p>
        </p:txBody>
      </p:sp>
    </p:spTree>
    <p:extLst>
      <p:ext uri="{BB962C8B-B14F-4D97-AF65-F5344CB8AC3E}">
        <p14:creationId xmlns:p14="http://schemas.microsoft.com/office/powerpoint/2010/main" val="643440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Time Zone</a:t>
            </a:r>
            <a:endParaRPr lang="en-IE" sz="4000" b="1" dirty="0"/>
          </a:p>
        </p:txBody>
      </p:sp>
      <p:sp>
        <p:nvSpPr>
          <p:cNvPr id="7" name="TextBox 6"/>
          <p:cNvSpPr txBox="1"/>
          <p:nvPr/>
        </p:nvSpPr>
        <p:spPr>
          <a:xfrm>
            <a:off x="539552" y="1412776"/>
            <a:ext cx="6264696" cy="3785652"/>
          </a:xfrm>
          <a:prstGeom prst="rect">
            <a:avLst/>
          </a:prstGeom>
          <a:noFill/>
        </p:spPr>
        <p:txBody>
          <a:bodyPr wrap="square" rtlCol="0">
            <a:spAutoFit/>
          </a:bodyPr>
          <a:lstStyle/>
          <a:p>
            <a:r>
              <a:rPr lang="en-IE" sz="4000" dirty="0" smtClean="0"/>
              <a:t>Japan Standard Time (</a:t>
            </a:r>
            <a:r>
              <a:rPr lang="en-IE" sz="4000" b="1" dirty="0" smtClean="0">
                <a:solidFill>
                  <a:schemeClr val="accent2">
                    <a:lumMod val="50000"/>
                  </a:schemeClr>
                </a:solidFill>
              </a:rPr>
              <a:t>JST</a:t>
            </a:r>
            <a:r>
              <a:rPr lang="en-IE" sz="4000" dirty="0" smtClean="0"/>
              <a:t>) is nine hours ahead of Greenwich Mean Time (GMT). This means that when it is midday in Ireland, it is 9pm in Japan.</a:t>
            </a:r>
            <a:endParaRPr lang="en-IE" sz="4000" dirty="0"/>
          </a:p>
        </p:txBody>
      </p:sp>
    </p:spTree>
    <p:extLst>
      <p:ext uri="{BB962C8B-B14F-4D97-AF65-F5344CB8AC3E}">
        <p14:creationId xmlns:p14="http://schemas.microsoft.com/office/powerpoint/2010/main" val="37552481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Currency</a:t>
            </a:r>
            <a:endParaRPr lang="en-IE" sz="4000" b="1" dirty="0"/>
          </a:p>
        </p:txBody>
      </p:sp>
      <p:sp>
        <p:nvSpPr>
          <p:cNvPr id="7" name="TextBox 6"/>
          <p:cNvSpPr txBox="1"/>
          <p:nvPr/>
        </p:nvSpPr>
        <p:spPr>
          <a:xfrm>
            <a:off x="539552" y="1412776"/>
            <a:ext cx="6264696" cy="1938992"/>
          </a:xfrm>
          <a:prstGeom prst="rect">
            <a:avLst/>
          </a:prstGeom>
          <a:noFill/>
        </p:spPr>
        <p:txBody>
          <a:bodyPr wrap="square" rtlCol="0">
            <a:spAutoFit/>
          </a:bodyPr>
          <a:lstStyle/>
          <a:p>
            <a:r>
              <a:rPr lang="en-IE" sz="4000" dirty="0" smtClean="0"/>
              <a:t>Japan’s currency is called the </a:t>
            </a:r>
            <a:r>
              <a:rPr lang="en-IE" sz="4000" b="1" dirty="0" smtClean="0">
                <a:solidFill>
                  <a:schemeClr val="accent2">
                    <a:lumMod val="50000"/>
                  </a:schemeClr>
                </a:solidFill>
              </a:rPr>
              <a:t>Yen</a:t>
            </a:r>
            <a:r>
              <a:rPr lang="en-IE" sz="4000" dirty="0" smtClean="0"/>
              <a:t>. The symbol for the Yen is </a:t>
            </a:r>
            <a:r>
              <a:rPr lang="en-IE" sz="4000" b="1" dirty="0" smtClean="0">
                <a:solidFill>
                  <a:schemeClr val="accent2">
                    <a:lumMod val="50000"/>
                  </a:schemeClr>
                </a:solidFill>
              </a:rPr>
              <a:t>¥</a:t>
            </a:r>
            <a:r>
              <a:rPr lang="en-IE" sz="4000" dirty="0" smtClean="0"/>
              <a:t> Currently €1 = ¥118.62</a:t>
            </a:r>
            <a:endParaRPr lang="en-IE" sz="40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3388306"/>
            <a:ext cx="3378121" cy="2533590"/>
          </a:xfrm>
          <a:prstGeom prst="rect">
            <a:avLst/>
          </a:prstGeom>
        </p:spPr>
      </p:pic>
    </p:spTree>
    <p:extLst>
      <p:ext uri="{BB962C8B-B14F-4D97-AF65-F5344CB8AC3E}">
        <p14:creationId xmlns:p14="http://schemas.microsoft.com/office/powerpoint/2010/main" val="992947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Religion</a:t>
            </a:r>
            <a:endParaRPr lang="en-IE" sz="4000" b="1" dirty="0"/>
          </a:p>
        </p:txBody>
      </p:sp>
      <p:sp>
        <p:nvSpPr>
          <p:cNvPr id="7" name="TextBox 6"/>
          <p:cNvSpPr txBox="1"/>
          <p:nvPr/>
        </p:nvSpPr>
        <p:spPr>
          <a:xfrm>
            <a:off x="539552" y="1412776"/>
            <a:ext cx="6264696" cy="4401205"/>
          </a:xfrm>
          <a:prstGeom prst="rect">
            <a:avLst/>
          </a:prstGeom>
          <a:noFill/>
        </p:spPr>
        <p:txBody>
          <a:bodyPr wrap="square" rtlCol="0">
            <a:spAutoFit/>
          </a:bodyPr>
          <a:lstStyle/>
          <a:p>
            <a:r>
              <a:rPr lang="en-IE" sz="4000" dirty="0" smtClean="0"/>
              <a:t>Many people in Japan claim that they do not have strong religious beliefs. However, most people engage in some religious practices or rituals based on the religions of </a:t>
            </a:r>
            <a:r>
              <a:rPr lang="en-IE" sz="4000" b="1" dirty="0" smtClean="0">
                <a:solidFill>
                  <a:schemeClr val="accent2">
                    <a:lumMod val="50000"/>
                  </a:schemeClr>
                </a:solidFill>
              </a:rPr>
              <a:t>Shinto</a:t>
            </a:r>
            <a:r>
              <a:rPr lang="en-IE" sz="4000" dirty="0" smtClean="0"/>
              <a:t> and </a:t>
            </a:r>
            <a:r>
              <a:rPr lang="en-IE" sz="4000" b="1" dirty="0" smtClean="0">
                <a:solidFill>
                  <a:schemeClr val="accent2">
                    <a:lumMod val="50000"/>
                  </a:schemeClr>
                </a:solidFill>
              </a:rPr>
              <a:t>Buddhism</a:t>
            </a:r>
            <a:r>
              <a:rPr lang="en-IE" sz="4000" dirty="0" smtClean="0"/>
              <a:t>.</a:t>
            </a:r>
            <a:endParaRPr lang="en-IE" sz="4000" dirty="0"/>
          </a:p>
        </p:txBody>
      </p:sp>
    </p:spTree>
    <p:extLst>
      <p:ext uri="{BB962C8B-B14F-4D97-AF65-F5344CB8AC3E}">
        <p14:creationId xmlns:p14="http://schemas.microsoft.com/office/powerpoint/2010/main" val="3283281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Government</a:t>
            </a:r>
            <a:endParaRPr lang="en-IE" sz="4000" b="1" dirty="0"/>
          </a:p>
        </p:txBody>
      </p:sp>
      <p:sp>
        <p:nvSpPr>
          <p:cNvPr id="7" name="TextBox 6"/>
          <p:cNvSpPr txBox="1"/>
          <p:nvPr/>
        </p:nvSpPr>
        <p:spPr>
          <a:xfrm>
            <a:off x="539552" y="1412776"/>
            <a:ext cx="5832648" cy="3785652"/>
          </a:xfrm>
          <a:prstGeom prst="rect">
            <a:avLst/>
          </a:prstGeom>
          <a:noFill/>
        </p:spPr>
        <p:txBody>
          <a:bodyPr wrap="square" rtlCol="0">
            <a:spAutoFit/>
          </a:bodyPr>
          <a:lstStyle/>
          <a:p>
            <a:r>
              <a:rPr lang="en-IE" sz="4000" dirty="0" smtClean="0"/>
              <a:t>Japan is a constitutional monarchy with an Emperor as head of State. </a:t>
            </a:r>
            <a:r>
              <a:rPr lang="en-IE" sz="4000" b="1" dirty="0" smtClean="0">
                <a:solidFill>
                  <a:schemeClr val="accent2">
                    <a:lumMod val="50000"/>
                  </a:schemeClr>
                </a:solidFill>
              </a:rPr>
              <a:t>Naruhito</a:t>
            </a:r>
            <a:r>
              <a:rPr lang="en-IE" sz="4000" dirty="0" smtClean="0"/>
              <a:t> is the current Emperor of Japan. He succeeded his father Akihito in May 2019</a:t>
            </a:r>
            <a:endParaRPr lang="en-IE" sz="4000" dirty="0"/>
          </a:p>
        </p:txBody>
      </p:sp>
      <p:pic>
        <p:nvPicPr>
          <p:cNvPr id="1026" name="Picture 2" descr="File:Emperor Naruhito (may 20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886924"/>
            <a:ext cx="2514600" cy="3381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6166131"/>
            <a:ext cx="5760640" cy="276999"/>
          </a:xfrm>
          <a:prstGeom prst="rect">
            <a:avLst/>
          </a:prstGeom>
          <a:noFill/>
        </p:spPr>
        <p:txBody>
          <a:bodyPr wrap="square" rtlCol="0">
            <a:spAutoFit/>
          </a:bodyPr>
          <a:lstStyle/>
          <a:p>
            <a:r>
              <a:rPr lang="en-IE" sz="1200" dirty="0"/>
              <a:t>Image © https://commons.wikimedia.org/wiki/File:Emperor_Naruhito_(may_2019).jpg</a:t>
            </a:r>
          </a:p>
        </p:txBody>
      </p:sp>
    </p:spTree>
    <p:extLst>
      <p:ext uri="{BB962C8B-B14F-4D97-AF65-F5344CB8AC3E}">
        <p14:creationId xmlns:p14="http://schemas.microsoft.com/office/powerpoint/2010/main" val="2281577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Government</a:t>
            </a:r>
            <a:endParaRPr lang="en-IE" sz="4000" b="1" dirty="0"/>
          </a:p>
        </p:txBody>
      </p:sp>
      <p:sp>
        <p:nvSpPr>
          <p:cNvPr id="7" name="TextBox 6"/>
          <p:cNvSpPr txBox="1"/>
          <p:nvPr/>
        </p:nvSpPr>
        <p:spPr>
          <a:xfrm>
            <a:off x="539552" y="1412776"/>
            <a:ext cx="6192688" cy="4524315"/>
          </a:xfrm>
          <a:prstGeom prst="rect">
            <a:avLst/>
          </a:prstGeom>
          <a:noFill/>
        </p:spPr>
        <p:txBody>
          <a:bodyPr wrap="square" rtlCol="0">
            <a:spAutoFit/>
          </a:bodyPr>
          <a:lstStyle/>
          <a:p>
            <a:r>
              <a:rPr lang="en-IE" sz="3600" dirty="0" smtClean="0"/>
              <a:t>The Diet (</a:t>
            </a:r>
            <a:r>
              <a:rPr lang="en-IE" sz="3600" b="1" dirty="0" smtClean="0">
                <a:solidFill>
                  <a:schemeClr val="accent2">
                    <a:lumMod val="50000"/>
                  </a:schemeClr>
                </a:solidFill>
              </a:rPr>
              <a:t>Hokkai</a:t>
            </a:r>
            <a:r>
              <a:rPr lang="en-IE" sz="3600" dirty="0" smtClean="0"/>
              <a:t>) is the national legislature consisting of a 465 member House of Representatives (</a:t>
            </a:r>
            <a:r>
              <a:rPr lang="en-IE" sz="3600" b="1" dirty="0" err="1" smtClean="0">
                <a:solidFill>
                  <a:schemeClr val="accent2">
                    <a:lumMod val="50000"/>
                  </a:schemeClr>
                </a:solidFill>
              </a:rPr>
              <a:t>Shugiin</a:t>
            </a:r>
            <a:r>
              <a:rPr lang="en-IE" sz="3600" dirty="0" smtClean="0"/>
              <a:t>) elected at least every four years and a 245 member House of Councillors (</a:t>
            </a:r>
            <a:r>
              <a:rPr lang="en-IE" sz="3600" b="1" dirty="0" err="1" smtClean="0">
                <a:solidFill>
                  <a:schemeClr val="accent2">
                    <a:lumMod val="50000"/>
                  </a:schemeClr>
                </a:solidFill>
              </a:rPr>
              <a:t>Sangiin</a:t>
            </a:r>
            <a:r>
              <a:rPr lang="en-IE" sz="3600" dirty="0" smtClean="0"/>
              <a:t>) elected every six years. </a:t>
            </a:r>
            <a:endParaRPr lang="en-IE" sz="3600" dirty="0"/>
          </a:p>
        </p:txBody>
      </p:sp>
    </p:spTree>
    <p:extLst>
      <p:ext uri="{BB962C8B-B14F-4D97-AF65-F5344CB8AC3E}">
        <p14:creationId xmlns:p14="http://schemas.microsoft.com/office/powerpoint/2010/main" val="3767119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Government</a:t>
            </a:r>
            <a:endParaRPr lang="en-IE" sz="4000" b="1" dirty="0"/>
          </a:p>
        </p:txBody>
      </p:sp>
      <p:sp>
        <p:nvSpPr>
          <p:cNvPr id="7" name="TextBox 6"/>
          <p:cNvSpPr txBox="1"/>
          <p:nvPr/>
        </p:nvSpPr>
        <p:spPr>
          <a:xfrm>
            <a:off x="539552" y="1412776"/>
            <a:ext cx="5544616" cy="3416320"/>
          </a:xfrm>
          <a:prstGeom prst="rect">
            <a:avLst/>
          </a:prstGeom>
          <a:noFill/>
        </p:spPr>
        <p:txBody>
          <a:bodyPr wrap="square" rtlCol="0">
            <a:spAutoFit/>
          </a:bodyPr>
          <a:lstStyle/>
          <a:p>
            <a:r>
              <a:rPr lang="en-IE" sz="3600" dirty="0" smtClean="0"/>
              <a:t>A Prime Minister leads the government and appoints members of the government to run the country. </a:t>
            </a:r>
            <a:r>
              <a:rPr lang="en-IE" sz="3600" b="1" dirty="0" err="1" smtClean="0">
                <a:solidFill>
                  <a:schemeClr val="accent2">
                    <a:lumMod val="50000"/>
                  </a:schemeClr>
                </a:solidFill>
              </a:rPr>
              <a:t>Shinzō</a:t>
            </a:r>
            <a:r>
              <a:rPr lang="en-IE" sz="3600" b="1" dirty="0" smtClean="0">
                <a:solidFill>
                  <a:schemeClr val="accent2">
                    <a:lumMod val="50000"/>
                  </a:schemeClr>
                </a:solidFill>
              </a:rPr>
              <a:t> Abe</a:t>
            </a:r>
            <a:r>
              <a:rPr lang="en-IE" sz="3600" dirty="0" smtClean="0"/>
              <a:t> is the current Prime Minister.</a:t>
            </a:r>
            <a:endParaRPr lang="en-IE" sz="3600" dirty="0"/>
          </a:p>
        </p:txBody>
      </p:sp>
      <p:sp>
        <p:nvSpPr>
          <p:cNvPr id="2" name="TextBox 1"/>
          <p:cNvSpPr txBox="1"/>
          <p:nvPr/>
        </p:nvSpPr>
        <p:spPr>
          <a:xfrm>
            <a:off x="323528" y="6166131"/>
            <a:ext cx="5760640" cy="276999"/>
          </a:xfrm>
          <a:prstGeom prst="rect">
            <a:avLst/>
          </a:prstGeom>
          <a:noFill/>
        </p:spPr>
        <p:txBody>
          <a:bodyPr wrap="square" rtlCol="0">
            <a:spAutoFit/>
          </a:bodyPr>
          <a:lstStyle/>
          <a:p>
            <a:r>
              <a:rPr lang="en-IE" sz="1200" dirty="0"/>
              <a:t>Image © https://commons.wikimedia.org/wiki/File:Shinz%C5%8D_Abe_Official.jpg</a:t>
            </a:r>
          </a:p>
        </p:txBody>
      </p:sp>
      <p:pic>
        <p:nvPicPr>
          <p:cNvPr id="2050" name="Picture 2" descr="File:ShinzÅ Abe Offici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193" y="971103"/>
            <a:ext cx="2422788" cy="329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845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Economy</a:t>
            </a:r>
            <a:endParaRPr lang="en-IE" sz="4000" b="1" dirty="0"/>
          </a:p>
        </p:txBody>
      </p:sp>
      <p:sp>
        <p:nvSpPr>
          <p:cNvPr id="7" name="TextBox 6"/>
          <p:cNvSpPr txBox="1"/>
          <p:nvPr/>
        </p:nvSpPr>
        <p:spPr>
          <a:xfrm>
            <a:off x="539552" y="1412776"/>
            <a:ext cx="5544616" cy="3970318"/>
          </a:xfrm>
          <a:prstGeom prst="rect">
            <a:avLst/>
          </a:prstGeom>
          <a:noFill/>
        </p:spPr>
        <p:txBody>
          <a:bodyPr wrap="square" rtlCol="0">
            <a:spAutoFit/>
          </a:bodyPr>
          <a:lstStyle/>
          <a:p>
            <a:r>
              <a:rPr lang="en-IE" sz="3600" dirty="0" smtClean="0"/>
              <a:t>Japan is one of the world’s leading countries in the value of its exports and imports. Japanese people enjoy one of the highest standards of living in the world.</a:t>
            </a:r>
            <a:endParaRPr lang="en-IE" sz="3600" dirty="0"/>
          </a:p>
        </p:txBody>
      </p:sp>
    </p:spTree>
    <p:extLst>
      <p:ext uri="{BB962C8B-B14F-4D97-AF65-F5344CB8AC3E}">
        <p14:creationId xmlns:p14="http://schemas.microsoft.com/office/powerpoint/2010/main" val="1107985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Economy</a:t>
            </a:r>
            <a:endParaRPr lang="en-IE" sz="4000" b="1" dirty="0"/>
          </a:p>
        </p:txBody>
      </p:sp>
      <p:sp>
        <p:nvSpPr>
          <p:cNvPr id="7" name="TextBox 6"/>
          <p:cNvSpPr txBox="1"/>
          <p:nvPr/>
        </p:nvSpPr>
        <p:spPr>
          <a:xfrm>
            <a:off x="539552" y="1412776"/>
            <a:ext cx="5544616" cy="3416320"/>
          </a:xfrm>
          <a:prstGeom prst="rect">
            <a:avLst/>
          </a:prstGeom>
          <a:noFill/>
        </p:spPr>
        <p:txBody>
          <a:bodyPr wrap="square" rtlCol="0">
            <a:spAutoFit/>
          </a:bodyPr>
          <a:lstStyle/>
          <a:p>
            <a:r>
              <a:rPr lang="en-IE" sz="3600" dirty="0" smtClean="0"/>
              <a:t>Natural resources are limited in Japan so it must buy many of its necessities like coal, copper, iron and petroleum. Less than 20% of the land is under cultivation. </a:t>
            </a:r>
            <a:endParaRPr lang="en-IE" sz="3600" dirty="0"/>
          </a:p>
        </p:txBody>
      </p:sp>
    </p:spTree>
    <p:extLst>
      <p:ext uri="{BB962C8B-B14F-4D97-AF65-F5344CB8AC3E}">
        <p14:creationId xmlns:p14="http://schemas.microsoft.com/office/powerpoint/2010/main" val="2319235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Manufacturing</a:t>
            </a:r>
            <a:endParaRPr lang="en-IE" sz="4000" b="1" dirty="0"/>
          </a:p>
        </p:txBody>
      </p:sp>
      <p:sp>
        <p:nvSpPr>
          <p:cNvPr id="7" name="TextBox 6"/>
          <p:cNvSpPr txBox="1"/>
          <p:nvPr/>
        </p:nvSpPr>
        <p:spPr>
          <a:xfrm>
            <a:off x="539552" y="1412776"/>
            <a:ext cx="7920880" cy="2308324"/>
          </a:xfrm>
          <a:prstGeom prst="rect">
            <a:avLst/>
          </a:prstGeom>
          <a:noFill/>
        </p:spPr>
        <p:txBody>
          <a:bodyPr wrap="square" rtlCol="0">
            <a:spAutoFit/>
          </a:bodyPr>
          <a:lstStyle/>
          <a:p>
            <a:r>
              <a:rPr lang="en-IE" sz="3600" dirty="0" smtClean="0"/>
              <a:t>Manufacturing is very important to the Japanese economy. Well known Japanese manufacturers include </a:t>
            </a:r>
            <a:r>
              <a:rPr lang="en-IE" sz="3600" b="1" dirty="0" smtClean="0">
                <a:solidFill>
                  <a:schemeClr val="accent2">
                    <a:lumMod val="50000"/>
                  </a:schemeClr>
                </a:solidFill>
              </a:rPr>
              <a:t>Honda</a:t>
            </a:r>
            <a:r>
              <a:rPr lang="en-IE" sz="3600" dirty="0" smtClean="0"/>
              <a:t>, </a:t>
            </a:r>
            <a:r>
              <a:rPr lang="en-IE" sz="3600" b="1" dirty="0" smtClean="0">
                <a:solidFill>
                  <a:schemeClr val="accent2">
                    <a:lumMod val="50000"/>
                  </a:schemeClr>
                </a:solidFill>
              </a:rPr>
              <a:t>Nissan</a:t>
            </a:r>
            <a:r>
              <a:rPr lang="en-IE" sz="3600" dirty="0" smtClean="0"/>
              <a:t>, </a:t>
            </a:r>
            <a:r>
              <a:rPr lang="en-IE" sz="3600" b="1" dirty="0" smtClean="0">
                <a:solidFill>
                  <a:schemeClr val="accent2">
                    <a:lumMod val="50000"/>
                  </a:schemeClr>
                </a:solidFill>
              </a:rPr>
              <a:t>Sony</a:t>
            </a:r>
            <a:r>
              <a:rPr lang="en-IE" sz="3600" dirty="0" smtClean="0"/>
              <a:t> and </a:t>
            </a:r>
            <a:r>
              <a:rPr lang="en-IE" sz="3600" b="1" dirty="0" smtClean="0">
                <a:solidFill>
                  <a:schemeClr val="accent2">
                    <a:lumMod val="50000"/>
                  </a:schemeClr>
                </a:solidFill>
              </a:rPr>
              <a:t>Toyota</a:t>
            </a:r>
            <a:r>
              <a:rPr lang="en-IE" sz="3600" dirty="0" smtClean="0"/>
              <a:t>.</a:t>
            </a:r>
            <a:endParaRPr lang="en-IE" sz="3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7175" y="3943484"/>
            <a:ext cx="3168352" cy="2148898"/>
          </a:xfrm>
          <a:prstGeom prst="rect">
            <a:avLst/>
          </a:prstGeom>
        </p:spPr>
      </p:pic>
    </p:spTree>
    <p:extLst>
      <p:ext uri="{BB962C8B-B14F-4D97-AF65-F5344CB8AC3E}">
        <p14:creationId xmlns:p14="http://schemas.microsoft.com/office/powerpoint/2010/main" val="779625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Manufacturing</a:t>
            </a:r>
            <a:endParaRPr lang="en-IE" sz="4000" b="1" dirty="0"/>
          </a:p>
        </p:txBody>
      </p:sp>
      <p:sp>
        <p:nvSpPr>
          <p:cNvPr id="7" name="TextBox 6"/>
          <p:cNvSpPr txBox="1"/>
          <p:nvPr/>
        </p:nvSpPr>
        <p:spPr>
          <a:xfrm>
            <a:off x="539552" y="1412776"/>
            <a:ext cx="5173987" cy="4524315"/>
          </a:xfrm>
          <a:prstGeom prst="rect">
            <a:avLst/>
          </a:prstGeom>
          <a:noFill/>
        </p:spPr>
        <p:txBody>
          <a:bodyPr wrap="square" rtlCol="0">
            <a:spAutoFit/>
          </a:bodyPr>
          <a:lstStyle/>
          <a:p>
            <a:r>
              <a:rPr lang="en-IE" sz="3600" dirty="0" smtClean="0"/>
              <a:t>Other goods manufactured in Japan include cars, trucks, watches, TVs, computers and peripherals, steel, mobile phones, electrical goods, chemicals and textiles.</a:t>
            </a:r>
            <a:endParaRPr lang="en-IE" sz="3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561" y="990305"/>
            <a:ext cx="2158331" cy="3429000"/>
          </a:xfrm>
          <a:prstGeom prst="rect">
            <a:avLst/>
          </a:prstGeom>
        </p:spPr>
      </p:pic>
    </p:spTree>
    <p:extLst>
      <p:ext uri="{BB962C8B-B14F-4D97-AF65-F5344CB8AC3E}">
        <p14:creationId xmlns:p14="http://schemas.microsoft.com/office/powerpoint/2010/main" val="1050103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Location</a:t>
            </a:r>
            <a:endParaRPr lang="en-IE" sz="4000" b="1" dirty="0"/>
          </a:p>
        </p:txBody>
      </p:sp>
      <p:sp>
        <p:nvSpPr>
          <p:cNvPr id="7" name="TextBox 6"/>
          <p:cNvSpPr txBox="1"/>
          <p:nvPr/>
        </p:nvSpPr>
        <p:spPr>
          <a:xfrm>
            <a:off x="539552" y="1196752"/>
            <a:ext cx="6264696" cy="1938992"/>
          </a:xfrm>
          <a:prstGeom prst="rect">
            <a:avLst/>
          </a:prstGeom>
          <a:noFill/>
        </p:spPr>
        <p:txBody>
          <a:bodyPr wrap="square" rtlCol="0">
            <a:spAutoFit/>
          </a:bodyPr>
          <a:lstStyle/>
          <a:p>
            <a:r>
              <a:rPr lang="en-IE" sz="4000" dirty="0" smtClean="0"/>
              <a:t>Japan’s nearest neighbours are North and South Korea, China and Russia.</a:t>
            </a:r>
            <a:endParaRPr lang="en-IE" sz="40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165" y="3135744"/>
            <a:ext cx="3957470" cy="3308596"/>
          </a:xfrm>
          <a:prstGeom prst="rect">
            <a:avLst/>
          </a:prstGeom>
        </p:spPr>
      </p:pic>
    </p:spTree>
    <p:extLst>
      <p:ext uri="{BB962C8B-B14F-4D97-AF65-F5344CB8AC3E}">
        <p14:creationId xmlns:p14="http://schemas.microsoft.com/office/powerpoint/2010/main" val="4243239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Agriculture</a:t>
            </a:r>
            <a:endParaRPr lang="en-IE" sz="4000" b="1" dirty="0"/>
          </a:p>
        </p:txBody>
      </p:sp>
      <p:sp>
        <p:nvSpPr>
          <p:cNvPr id="7" name="TextBox 6"/>
          <p:cNvSpPr txBox="1"/>
          <p:nvPr/>
        </p:nvSpPr>
        <p:spPr>
          <a:xfrm>
            <a:off x="530356" y="974551"/>
            <a:ext cx="6345899" cy="5632311"/>
          </a:xfrm>
          <a:prstGeom prst="rect">
            <a:avLst/>
          </a:prstGeom>
          <a:noFill/>
        </p:spPr>
        <p:txBody>
          <a:bodyPr wrap="square" rtlCol="0">
            <a:spAutoFit/>
          </a:bodyPr>
          <a:lstStyle/>
          <a:p>
            <a:r>
              <a:rPr lang="en-IE" sz="3600" dirty="0"/>
              <a:t>Rice is Japan's leading crop. </a:t>
            </a:r>
            <a:r>
              <a:rPr lang="en-IE" sz="3600" dirty="0" smtClean="0"/>
              <a:t>Japanese </a:t>
            </a:r>
            <a:r>
              <a:rPr lang="en-IE" sz="3600" dirty="0"/>
              <a:t>farmers also grow apples, cabbage, onions, potatoes, sugar beets, and tomatoes. The country raises beef and dairy cattle, chickens for eggs and meat, and hogs. Much of Japan's agricultural output comes from </a:t>
            </a:r>
            <a:r>
              <a:rPr lang="en-IE" sz="3600" dirty="0" smtClean="0"/>
              <a:t>the island of Hokkaido</a:t>
            </a:r>
            <a:r>
              <a:rPr lang="en-IE" sz="3600" dirty="0"/>
              <a:t>.</a:t>
            </a:r>
          </a:p>
        </p:txBody>
      </p:sp>
    </p:spTree>
    <p:extLst>
      <p:ext uri="{BB962C8B-B14F-4D97-AF65-F5344CB8AC3E}">
        <p14:creationId xmlns:p14="http://schemas.microsoft.com/office/powerpoint/2010/main" val="3122040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Fishing</a:t>
            </a:r>
            <a:endParaRPr lang="en-IE" sz="4000" b="1" dirty="0"/>
          </a:p>
        </p:txBody>
      </p:sp>
      <p:sp>
        <p:nvSpPr>
          <p:cNvPr id="7" name="TextBox 6"/>
          <p:cNvSpPr txBox="1"/>
          <p:nvPr/>
        </p:nvSpPr>
        <p:spPr>
          <a:xfrm>
            <a:off x="530357" y="1602016"/>
            <a:ext cx="6120680" cy="3416320"/>
          </a:xfrm>
          <a:prstGeom prst="rect">
            <a:avLst/>
          </a:prstGeom>
          <a:noFill/>
        </p:spPr>
        <p:txBody>
          <a:bodyPr wrap="square" rtlCol="0">
            <a:spAutoFit/>
          </a:bodyPr>
          <a:lstStyle/>
          <a:p>
            <a:r>
              <a:rPr lang="en-IE" sz="3600" dirty="0" smtClean="0"/>
              <a:t>Fishing is a very important industry in Japan. Japanese fishermen catch anchovies, </a:t>
            </a:r>
            <a:r>
              <a:rPr lang="en-IE" sz="3600" dirty="0" err="1" smtClean="0"/>
              <a:t>pollock</a:t>
            </a:r>
            <a:r>
              <a:rPr lang="en-IE" sz="3600" dirty="0" smtClean="0"/>
              <a:t>, mackerel, salmon, squid, tuna as well as crabs and other shellfish.</a:t>
            </a:r>
            <a:endParaRPr lang="en-IE" sz="3600" dirty="0"/>
          </a:p>
        </p:txBody>
      </p:sp>
    </p:spTree>
    <p:extLst>
      <p:ext uri="{BB962C8B-B14F-4D97-AF65-F5344CB8AC3E}">
        <p14:creationId xmlns:p14="http://schemas.microsoft.com/office/powerpoint/2010/main" val="2437301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Whaling</a:t>
            </a:r>
            <a:endParaRPr lang="en-IE" sz="4000" b="1" dirty="0"/>
          </a:p>
        </p:txBody>
      </p:sp>
      <p:sp>
        <p:nvSpPr>
          <p:cNvPr id="7" name="TextBox 6"/>
          <p:cNvSpPr txBox="1"/>
          <p:nvPr/>
        </p:nvSpPr>
        <p:spPr>
          <a:xfrm>
            <a:off x="530356" y="1124744"/>
            <a:ext cx="7570035" cy="2862322"/>
          </a:xfrm>
          <a:prstGeom prst="rect">
            <a:avLst/>
          </a:prstGeom>
          <a:noFill/>
        </p:spPr>
        <p:txBody>
          <a:bodyPr wrap="square" rtlCol="0">
            <a:spAutoFit/>
          </a:bodyPr>
          <a:lstStyle/>
          <a:p>
            <a:r>
              <a:rPr lang="en-IE" sz="3600" dirty="0" smtClean="0"/>
              <a:t>Controversially, Japan is one of the few nations in the world that hunt whales. In July 2019, Japanese fishermen resumed commercial whale hunting for the first time in 30 years. </a:t>
            </a:r>
            <a:endParaRPr lang="en-IE" sz="3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2167" y="3987066"/>
            <a:ext cx="2886412" cy="2164809"/>
          </a:xfrm>
          <a:prstGeom prst="rect">
            <a:avLst/>
          </a:prstGeom>
        </p:spPr>
      </p:pic>
    </p:spTree>
    <p:extLst>
      <p:ext uri="{BB962C8B-B14F-4D97-AF65-F5344CB8AC3E}">
        <p14:creationId xmlns:p14="http://schemas.microsoft.com/office/powerpoint/2010/main" val="3714899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Education</a:t>
            </a:r>
            <a:endParaRPr lang="en-IE" sz="4000" b="1" dirty="0"/>
          </a:p>
        </p:txBody>
      </p:sp>
      <p:sp>
        <p:nvSpPr>
          <p:cNvPr id="7" name="TextBox 6"/>
          <p:cNvSpPr txBox="1"/>
          <p:nvPr/>
        </p:nvSpPr>
        <p:spPr>
          <a:xfrm>
            <a:off x="528666" y="1196752"/>
            <a:ext cx="6048672" cy="5078313"/>
          </a:xfrm>
          <a:prstGeom prst="rect">
            <a:avLst/>
          </a:prstGeom>
          <a:noFill/>
        </p:spPr>
        <p:txBody>
          <a:bodyPr wrap="square" rtlCol="0">
            <a:spAutoFit/>
          </a:bodyPr>
          <a:lstStyle/>
          <a:p>
            <a:r>
              <a:rPr lang="en-IE" sz="3600" dirty="0" smtClean="0"/>
              <a:t>Japanese children between the ages of 6 and 14 spend six years in Elementary School followed by three years at a Junior High School. These nine years of education at public schools is free. Most Japanese children wear uniforms to school.</a:t>
            </a:r>
            <a:endParaRPr lang="en-IE" sz="3600" dirty="0"/>
          </a:p>
        </p:txBody>
      </p:sp>
    </p:spTree>
    <p:extLst>
      <p:ext uri="{BB962C8B-B14F-4D97-AF65-F5344CB8AC3E}">
        <p14:creationId xmlns:p14="http://schemas.microsoft.com/office/powerpoint/2010/main" val="1837596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Education</a:t>
            </a:r>
            <a:endParaRPr lang="en-IE" sz="4000" b="1" dirty="0"/>
          </a:p>
        </p:txBody>
      </p:sp>
      <p:sp>
        <p:nvSpPr>
          <p:cNvPr id="7" name="TextBox 6"/>
          <p:cNvSpPr txBox="1"/>
          <p:nvPr/>
        </p:nvSpPr>
        <p:spPr>
          <a:xfrm>
            <a:off x="539552" y="1196752"/>
            <a:ext cx="5964658" cy="5078313"/>
          </a:xfrm>
          <a:prstGeom prst="rect">
            <a:avLst/>
          </a:prstGeom>
          <a:noFill/>
        </p:spPr>
        <p:txBody>
          <a:bodyPr wrap="square" rtlCol="0">
            <a:spAutoFit/>
          </a:bodyPr>
          <a:lstStyle/>
          <a:p>
            <a:r>
              <a:rPr lang="en-IE" sz="3600" dirty="0" smtClean="0"/>
              <a:t>Japanese children study subjects such as science, art, the Japanese language, mathematics, music, PE, social studies, homemaking and moral education. Many Junior High School students also study English or another foreign language.</a:t>
            </a:r>
            <a:endParaRPr lang="en-IE" sz="3600" dirty="0"/>
          </a:p>
        </p:txBody>
      </p:sp>
    </p:spTree>
    <p:extLst>
      <p:ext uri="{BB962C8B-B14F-4D97-AF65-F5344CB8AC3E}">
        <p14:creationId xmlns:p14="http://schemas.microsoft.com/office/powerpoint/2010/main" val="363307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Education</a:t>
            </a:r>
            <a:endParaRPr lang="en-IE" sz="4000" b="1" dirty="0"/>
          </a:p>
        </p:txBody>
      </p:sp>
      <p:sp>
        <p:nvSpPr>
          <p:cNvPr id="7" name="TextBox 6"/>
          <p:cNvSpPr txBox="1"/>
          <p:nvPr/>
        </p:nvSpPr>
        <p:spPr>
          <a:xfrm>
            <a:off x="539552" y="1520837"/>
            <a:ext cx="5964658" cy="3970318"/>
          </a:xfrm>
          <a:prstGeom prst="rect">
            <a:avLst/>
          </a:prstGeom>
          <a:noFill/>
        </p:spPr>
        <p:txBody>
          <a:bodyPr wrap="square" rtlCol="0">
            <a:spAutoFit/>
          </a:bodyPr>
          <a:lstStyle/>
          <a:p>
            <a:r>
              <a:rPr lang="en-IE" sz="3600" dirty="0" smtClean="0"/>
              <a:t>After Junior High School, most students attend Senior High School for three years. Many of these are fee-paying private schools. Many students then progress onto third level colleges.</a:t>
            </a:r>
            <a:endParaRPr lang="en-IE" sz="3600" dirty="0"/>
          </a:p>
        </p:txBody>
      </p:sp>
    </p:spTree>
    <p:extLst>
      <p:ext uri="{BB962C8B-B14F-4D97-AF65-F5344CB8AC3E}">
        <p14:creationId xmlns:p14="http://schemas.microsoft.com/office/powerpoint/2010/main" val="35803787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Education</a:t>
            </a:r>
            <a:endParaRPr lang="en-IE" sz="4000" b="1" dirty="0"/>
          </a:p>
        </p:txBody>
      </p:sp>
      <p:sp>
        <p:nvSpPr>
          <p:cNvPr id="7" name="TextBox 6"/>
          <p:cNvSpPr txBox="1"/>
          <p:nvPr/>
        </p:nvSpPr>
        <p:spPr>
          <a:xfrm>
            <a:off x="539552" y="1196752"/>
            <a:ext cx="5964658" cy="3416320"/>
          </a:xfrm>
          <a:prstGeom prst="rect">
            <a:avLst/>
          </a:prstGeom>
          <a:noFill/>
        </p:spPr>
        <p:txBody>
          <a:bodyPr wrap="square" rtlCol="0">
            <a:spAutoFit/>
          </a:bodyPr>
          <a:lstStyle/>
          <a:p>
            <a:r>
              <a:rPr lang="en-IE" sz="3600" dirty="0"/>
              <a:t>Public school students attend classes </a:t>
            </a:r>
            <a:r>
              <a:rPr lang="en-IE" sz="3600" dirty="0" smtClean="0"/>
              <a:t>from Monday to Friday as well as a half </a:t>
            </a:r>
            <a:r>
              <a:rPr lang="en-IE" sz="3600" dirty="0"/>
              <a:t>a day on Saturday, except for two weeks each month when they have Saturdays off. </a:t>
            </a:r>
          </a:p>
        </p:txBody>
      </p:sp>
    </p:spTree>
    <p:extLst>
      <p:ext uri="{BB962C8B-B14F-4D97-AF65-F5344CB8AC3E}">
        <p14:creationId xmlns:p14="http://schemas.microsoft.com/office/powerpoint/2010/main" val="34481823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Food</a:t>
            </a:r>
            <a:endParaRPr lang="en-IE" sz="4000" b="1" dirty="0"/>
          </a:p>
        </p:txBody>
      </p:sp>
      <p:sp>
        <p:nvSpPr>
          <p:cNvPr id="7" name="TextBox 6"/>
          <p:cNvSpPr txBox="1"/>
          <p:nvPr/>
        </p:nvSpPr>
        <p:spPr>
          <a:xfrm>
            <a:off x="539552" y="1124744"/>
            <a:ext cx="8208912" cy="3416320"/>
          </a:xfrm>
          <a:prstGeom prst="rect">
            <a:avLst/>
          </a:prstGeom>
          <a:noFill/>
        </p:spPr>
        <p:txBody>
          <a:bodyPr wrap="square" rtlCol="0">
            <a:spAutoFit/>
          </a:bodyPr>
          <a:lstStyle/>
          <a:p>
            <a:r>
              <a:rPr lang="en-IE" sz="3600" dirty="0" smtClean="0"/>
              <a:t>Japan is well known for its distinctive food. Traditional Japanese dishes includes </a:t>
            </a:r>
            <a:r>
              <a:rPr lang="en-IE" sz="3600" b="1" dirty="0" smtClean="0">
                <a:solidFill>
                  <a:schemeClr val="accent2">
                    <a:lumMod val="50000"/>
                  </a:schemeClr>
                </a:solidFill>
              </a:rPr>
              <a:t>sushi</a:t>
            </a:r>
            <a:r>
              <a:rPr lang="en-IE" sz="3600" dirty="0" smtClean="0"/>
              <a:t> (cured raw fish), </a:t>
            </a:r>
            <a:r>
              <a:rPr lang="en-IE" sz="3600" b="1" dirty="0" smtClean="0">
                <a:solidFill>
                  <a:schemeClr val="accent2">
                    <a:lumMod val="50000"/>
                  </a:schemeClr>
                </a:solidFill>
              </a:rPr>
              <a:t>sashimi</a:t>
            </a:r>
            <a:r>
              <a:rPr lang="en-IE" sz="3600" dirty="0" smtClean="0"/>
              <a:t> (thinly sliced raw food), </a:t>
            </a:r>
            <a:r>
              <a:rPr lang="en-IE" sz="3600" b="1" dirty="0" smtClean="0">
                <a:solidFill>
                  <a:schemeClr val="accent2">
                    <a:lumMod val="50000"/>
                  </a:schemeClr>
                </a:solidFill>
              </a:rPr>
              <a:t>tempura</a:t>
            </a:r>
            <a:r>
              <a:rPr lang="en-IE" sz="3600" dirty="0" smtClean="0"/>
              <a:t> (battered and fried fish), </a:t>
            </a:r>
            <a:r>
              <a:rPr lang="en-IE" sz="3600" b="1" dirty="0" smtClean="0">
                <a:solidFill>
                  <a:schemeClr val="accent2">
                    <a:lumMod val="50000"/>
                  </a:schemeClr>
                </a:solidFill>
              </a:rPr>
              <a:t>ramen</a:t>
            </a:r>
            <a:r>
              <a:rPr lang="en-IE" sz="3600" dirty="0" smtClean="0"/>
              <a:t> (noodles in broth), </a:t>
            </a:r>
            <a:r>
              <a:rPr lang="en-IE" sz="3600" b="1" dirty="0" smtClean="0">
                <a:solidFill>
                  <a:schemeClr val="accent2">
                    <a:lumMod val="50000"/>
                  </a:schemeClr>
                </a:solidFill>
              </a:rPr>
              <a:t>yakitori</a:t>
            </a:r>
            <a:r>
              <a:rPr lang="en-IE" sz="3600" dirty="0" smtClean="0"/>
              <a:t> (chicken on a skewer) and </a:t>
            </a:r>
            <a:r>
              <a:rPr lang="en-IE" sz="3600" b="1" dirty="0" smtClean="0">
                <a:solidFill>
                  <a:schemeClr val="accent2">
                    <a:lumMod val="50000"/>
                  </a:schemeClr>
                </a:solidFill>
              </a:rPr>
              <a:t>miso</a:t>
            </a:r>
            <a:r>
              <a:rPr lang="en-IE" sz="3600" dirty="0" smtClean="0"/>
              <a:t> (soup).</a:t>
            </a:r>
            <a:endParaRPr lang="en-IE" sz="3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8550" y="4541064"/>
            <a:ext cx="2639790" cy="1761773"/>
          </a:xfrm>
          <a:prstGeom prst="rect">
            <a:avLst/>
          </a:prstGeom>
        </p:spPr>
      </p:pic>
    </p:spTree>
    <p:extLst>
      <p:ext uri="{BB962C8B-B14F-4D97-AF65-F5344CB8AC3E}">
        <p14:creationId xmlns:p14="http://schemas.microsoft.com/office/powerpoint/2010/main" val="370399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Drink</a:t>
            </a:r>
            <a:endParaRPr lang="en-IE" sz="4000" b="1" dirty="0"/>
          </a:p>
        </p:txBody>
      </p:sp>
      <p:sp>
        <p:nvSpPr>
          <p:cNvPr id="7" name="TextBox 6"/>
          <p:cNvSpPr txBox="1"/>
          <p:nvPr/>
        </p:nvSpPr>
        <p:spPr>
          <a:xfrm>
            <a:off x="539552" y="1124744"/>
            <a:ext cx="5616624" cy="5078313"/>
          </a:xfrm>
          <a:prstGeom prst="rect">
            <a:avLst/>
          </a:prstGeom>
          <a:noFill/>
        </p:spPr>
        <p:txBody>
          <a:bodyPr wrap="square" rtlCol="0">
            <a:spAutoFit/>
          </a:bodyPr>
          <a:lstStyle/>
          <a:p>
            <a:r>
              <a:rPr lang="en-IE" sz="3600" dirty="0" smtClean="0"/>
              <a:t>Japanese people drink soft drinks, wine and Japanese beer. Teas, such as </a:t>
            </a:r>
            <a:r>
              <a:rPr lang="en-IE" sz="3600" b="1" dirty="0" err="1" smtClean="0">
                <a:solidFill>
                  <a:schemeClr val="accent2">
                    <a:lumMod val="50000"/>
                  </a:schemeClr>
                </a:solidFill>
              </a:rPr>
              <a:t>matcha</a:t>
            </a:r>
            <a:r>
              <a:rPr lang="en-IE" sz="3600" dirty="0" smtClean="0">
                <a:solidFill>
                  <a:schemeClr val="accent2">
                    <a:lumMod val="50000"/>
                  </a:schemeClr>
                </a:solidFill>
              </a:rPr>
              <a:t> </a:t>
            </a:r>
            <a:r>
              <a:rPr lang="en-IE" sz="3600" dirty="0" smtClean="0"/>
              <a:t>(green tea) and </a:t>
            </a:r>
            <a:r>
              <a:rPr lang="en-IE" sz="3600" b="1" dirty="0" err="1" smtClean="0">
                <a:solidFill>
                  <a:schemeClr val="accent2">
                    <a:lumMod val="50000"/>
                  </a:schemeClr>
                </a:solidFill>
              </a:rPr>
              <a:t>sakura</a:t>
            </a:r>
            <a:r>
              <a:rPr lang="en-IE" sz="3600" dirty="0" smtClean="0">
                <a:solidFill>
                  <a:schemeClr val="accent2">
                    <a:lumMod val="50000"/>
                  </a:schemeClr>
                </a:solidFill>
              </a:rPr>
              <a:t> </a:t>
            </a:r>
            <a:r>
              <a:rPr lang="en-IE" sz="3600" dirty="0" smtClean="0"/>
              <a:t>tea (made from cherry blossoms) are traditional. </a:t>
            </a:r>
            <a:r>
              <a:rPr lang="en-IE" sz="3600" b="1" dirty="0" smtClean="0">
                <a:solidFill>
                  <a:schemeClr val="accent2">
                    <a:lumMod val="50000"/>
                  </a:schemeClr>
                </a:solidFill>
              </a:rPr>
              <a:t>Sake</a:t>
            </a:r>
            <a:r>
              <a:rPr lang="en-IE" sz="3600" dirty="0" smtClean="0"/>
              <a:t>, a traditional Japanese-style rice wine, is also popular. </a:t>
            </a:r>
            <a:endParaRPr lang="en-IE" sz="3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476672"/>
            <a:ext cx="2383947" cy="3582655"/>
          </a:xfrm>
          <a:prstGeom prst="rect">
            <a:avLst/>
          </a:prstGeom>
        </p:spPr>
      </p:pic>
      <p:sp>
        <p:nvSpPr>
          <p:cNvPr id="9" name="TextBox 8"/>
          <p:cNvSpPr txBox="1"/>
          <p:nvPr/>
        </p:nvSpPr>
        <p:spPr>
          <a:xfrm>
            <a:off x="6948264" y="4059327"/>
            <a:ext cx="1296144" cy="369332"/>
          </a:xfrm>
          <a:prstGeom prst="rect">
            <a:avLst/>
          </a:prstGeom>
          <a:noFill/>
        </p:spPr>
        <p:txBody>
          <a:bodyPr wrap="square" rtlCol="0">
            <a:spAutoFit/>
          </a:bodyPr>
          <a:lstStyle/>
          <a:p>
            <a:pPr algn="ctr"/>
            <a:r>
              <a:rPr lang="en-IE" b="1" dirty="0" smtClean="0"/>
              <a:t>Sake</a:t>
            </a:r>
            <a:endParaRPr lang="en-IE" b="1" dirty="0"/>
          </a:p>
        </p:txBody>
      </p:sp>
    </p:spTree>
    <p:extLst>
      <p:ext uri="{BB962C8B-B14F-4D97-AF65-F5344CB8AC3E}">
        <p14:creationId xmlns:p14="http://schemas.microsoft.com/office/powerpoint/2010/main" val="4108994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006" y="614591"/>
            <a:ext cx="2430016" cy="364502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Clothing</a:t>
            </a:r>
            <a:endParaRPr lang="en-IE" sz="4000" b="1" dirty="0"/>
          </a:p>
        </p:txBody>
      </p:sp>
      <p:sp>
        <p:nvSpPr>
          <p:cNvPr id="7" name="TextBox 6"/>
          <p:cNvSpPr txBox="1"/>
          <p:nvPr/>
        </p:nvSpPr>
        <p:spPr>
          <a:xfrm>
            <a:off x="539552" y="1124744"/>
            <a:ext cx="6336704" cy="5078313"/>
          </a:xfrm>
          <a:prstGeom prst="rect">
            <a:avLst/>
          </a:prstGeom>
          <a:noFill/>
        </p:spPr>
        <p:txBody>
          <a:bodyPr wrap="square" rtlCol="0">
            <a:spAutoFit/>
          </a:bodyPr>
          <a:lstStyle/>
          <a:p>
            <a:r>
              <a:rPr lang="en-IE" sz="3600" dirty="0" smtClean="0"/>
              <a:t>Most Japanese people wear clothes similar to those worn in Europe and the US. On special occasions, women and girls may wear the traditional long dress called a </a:t>
            </a:r>
            <a:r>
              <a:rPr lang="en-IE" sz="3600" b="1" dirty="0" smtClean="0">
                <a:solidFill>
                  <a:schemeClr val="accent2">
                    <a:lumMod val="50000"/>
                  </a:schemeClr>
                </a:solidFill>
              </a:rPr>
              <a:t>kimono</a:t>
            </a:r>
            <a:r>
              <a:rPr lang="en-IE" sz="3600" dirty="0" smtClean="0"/>
              <a:t>. This is tied around the waist with a sash called an </a:t>
            </a:r>
            <a:r>
              <a:rPr lang="en-IE" sz="3600" b="1" dirty="0" smtClean="0">
                <a:solidFill>
                  <a:schemeClr val="accent2">
                    <a:lumMod val="50000"/>
                  </a:schemeClr>
                </a:solidFill>
              </a:rPr>
              <a:t>obi</a:t>
            </a:r>
            <a:r>
              <a:rPr lang="en-IE" sz="3600" dirty="0" smtClean="0">
                <a:solidFill>
                  <a:schemeClr val="accent2">
                    <a:lumMod val="50000"/>
                  </a:schemeClr>
                </a:solidFill>
              </a:rPr>
              <a:t> </a:t>
            </a:r>
            <a:r>
              <a:rPr lang="en-IE" sz="3600" dirty="0" smtClean="0"/>
              <a:t>and worn with sandals known as </a:t>
            </a:r>
            <a:r>
              <a:rPr lang="en-IE" sz="3600" b="1" dirty="0" err="1">
                <a:solidFill>
                  <a:schemeClr val="accent2">
                    <a:lumMod val="50000"/>
                  </a:schemeClr>
                </a:solidFill>
              </a:rPr>
              <a:t>z</a:t>
            </a:r>
            <a:r>
              <a:rPr lang="en-IE" sz="3600" b="1" dirty="0" err="1" smtClean="0">
                <a:solidFill>
                  <a:schemeClr val="accent2">
                    <a:lumMod val="50000"/>
                  </a:schemeClr>
                </a:solidFill>
              </a:rPr>
              <a:t>ori</a:t>
            </a:r>
            <a:r>
              <a:rPr lang="en-IE" sz="3600" dirty="0" smtClean="0"/>
              <a:t>.</a:t>
            </a:r>
            <a:endParaRPr lang="en-IE" sz="3600" dirty="0"/>
          </a:p>
        </p:txBody>
      </p:sp>
    </p:spTree>
    <p:extLst>
      <p:ext uri="{BB962C8B-B14F-4D97-AF65-F5344CB8AC3E}">
        <p14:creationId xmlns:p14="http://schemas.microsoft.com/office/powerpoint/2010/main" val="149601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Flag</a:t>
            </a:r>
            <a:endParaRPr lang="en-IE" sz="4000" b="1" dirty="0"/>
          </a:p>
        </p:txBody>
      </p:sp>
      <p:sp>
        <p:nvSpPr>
          <p:cNvPr id="7" name="TextBox 6"/>
          <p:cNvSpPr txBox="1"/>
          <p:nvPr/>
        </p:nvSpPr>
        <p:spPr>
          <a:xfrm>
            <a:off x="506218" y="968534"/>
            <a:ext cx="8242246" cy="2862322"/>
          </a:xfrm>
          <a:prstGeom prst="rect">
            <a:avLst/>
          </a:prstGeom>
          <a:noFill/>
        </p:spPr>
        <p:txBody>
          <a:bodyPr wrap="square" rtlCol="0">
            <a:spAutoFit/>
          </a:bodyPr>
          <a:lstStyle/>
          <a:p>
            <a:r>
              <a:rPr lang="en-IE" sz="3600" dirty="0" smtClean="0"/>
              <a:t>The Japanese flag is a white rectangle with a solid red circle in the centre. The red circle represents the sun. Japanese people refer to the flag as the “</a:t>
            </a:r>
            <a:r>
              <a:rPr lang="en-IE" sz="3600" b="1" dirty="0" err="1" smtClean="0">
                <a:solidFill>
                  <a:schemeClr val="accent2">
                    <a:lumMod val="50000"/>
                  </a:schemeClr>
                </a:solidFill>
              </a:rPr>
              <a:t>Hinomaru</a:t>
            </a:r>
            <a:r>
              <a:rPr lang="en-IE" sz="3600" dirty="0" smtClean="0"/>
              <a:t>” which means “sun disc”.</a:t>
            </a:r>
            <a:endParaRPr lang="en-IE" sz="36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2517" y="3806598"/>
            <a:ext cx="3768934" cy="2573221"/>
          </a:xfrm>
          <a:prstGeom prst="rect">
            <a:avLst/>
          </a:prstGeom>
        </p:spPr>
      </p:pic>
    </p:spTree>
    <p:extLst>
      <p:ext uri="{BB962C8B-B14F-4D97-AF65-F5344CB8AC3E}">
        <p14:creationId xmlns:p14="http://schemas.microsoft.com/office/powerpoint/2010/main" val="1086969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Homes</a:t>
            </a:r>
            <a:endParaRPr lang="en-IE" sz="4000" b="1" dirty="0"/>
          </a:p>
        </p:txBody>
      </p:sp>
      <p:sp>
        <p:nvSpPr>
          <p:cNvPr id="7" name="TextBox 6"/>
          <p:cNvSpPr txBox="1"/>
          <p:nvPr/>
        </p:nvSpPr>
        <p:spPr>
          <a:xfrm>
            <a:off x="539552" y="1196752"/>
            <a:ext cx="6768752" cy="5078313"/>
          </a:xfrm>
          <a:prstGeom prst="rect">
            <a:avLst/>
          </a:prstGeom>
          <a:noFill/>
        </p:spPr>
        <p:txBody>
          <a:bodyPr wrap="square" rtlCol="0">
            <a:spAutoFit/>
          </a:bodyPr>
          <a:lstStyle/>
          <a:p>
            <a:r>
              <a:rPr lang="en-IE" sz="3600" dirty="0" smtClean="0"/>
              <a:t>People in Japan live in high rise apartments as well as traditional Japanese houses. These houses tend to be small with rooms separated by sliding paper screens. Straw mats called </a:t>
            </a:r>
            <a:r>
              <a:rPr lang="en-IE" sz="3600" b="1" dirty="0" smtClean="0">
                <a:solidFill>
                  <a:schemeClr val="accent2">
                    <a:lumMod val="50000"/>
                  </a:schemeClr>
                </a:solidFill>
              </a:rPr>
              <a:t>tatami</a:t>
            </a:r>
            <a:r>
              <a:rPr lang="en-IE" sz="3600" dirty="0" smtClean="0"/>
              <a:t> cover the floors. People sit on cushions and sleep on a type of padded quilt called a </a:t>
            </a:r>
            <a:r>
              <a:rPr lang="en-IE" sz="3600" b="1" dirty="0" smtClean="0">
                <a:solidFill>
                  <a:schemeClr val="accent2">
                    <a:lumMod val="50000"/>
                  </a:schemeClr>
                </a:solidFill>
              </a:rPr>
              <a:t>futon</a:t>
            </a:r>
            <a:r>
              <a:rPr lang="en-IE" sz="3600" dirty="0" smtClean="0"/>
              <a:t>.</a:t>
            </a:r>
            <a:endParaRPr lang="en-IE" sz="3600" dirty="0"/>
          </a:p>
        </p:txBody>
      </p:sp>
    </p:spTree>
    <p:extLst>
      <p:ext uri="{BB962C8B-B14F-4D97-AF65-F5344CB8AC3E}">
        <p14:creationId xmlns:p14="http://schemas.microsoft.com/office/powerpoint/2010/main" val="2141054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Sport</a:t>
            </a:r>
            <a:endParaRPr lang="en-IE" sz="4000" b="1" dirty="0"/>
          </a:p>
        </p:txBody>
      </p:sp>
      <p:sp>
        <p:nvSpPr>
          <p:cNvPr id="7" name="TextBox 6"/>
          <p:cNvSpPr txBox="1"/>
          <p:nvPr/>
        </p:nvSpPr>
        <p:spPr>
          <a:xfrm>
            <a:off x="539552" y="968534"/>
            <a:ext cx="8136904" cy="3416320"/>
          </a:xfrm>
          <a:prstGeom prst="rect">
            <a:avLst/>
          </a:prstGeom>
          <a:noFill/>
        </p:spPr>
        <p:txBody>
          <a:bodyPr wrap="square" rtlCol="0">
            <a:spAutoFit/>
          </a:bodyPr>
          <a:lstStyle/>
          <a:p>
            <a:r>
              <a:rPr lang="en-IE" sz="3600" b="1" dirty="0" smtClean="0">
                <a:solidFill>
                  <a:schemeClr val="accent2">
                    <a:lumMod val="50000"/>
                  </a:schemeClr>
                </a:solidFill>
              </a:rPr>
              <a:t>Kendo</a:t>
            </a:r>
            <a:r>
              <a:rPr lang="en-IE" sz="3600" dirty="0" smtClean="0"/>
              <a:t>, a Japanese form of fencing in which bamboo or wooden sticks are used instead of swords, is popular in Japan. Traditional martial arts like </a:t>
            </a:r>
            <a:r>
              <a:rPr lang="en-IE" sz="3600" b="1" dirty="0" smtClean="0">
                <a:solidFill>
                  <a:schemeClr val="accent2">
                    <a:lumMod val="50000"/>
                  </a:schemeClr>
                </a:solidFill>
              </a:rPr>
              <a:t>judo</a:t>
            </a:r>
            <a:r>
              <a:rPr lang="en-IE" sz="3600" dirty="0" smtClean="0"/>
              <a:t>, </a:t>
            </a:r>
            <a:r>
              <a:rPr lang="en-IE" sz="3600" b="1" dirty="0" smtClean="0">
                <a:solidFill>
                  <a:schemeClr val="accent2">
                    <a:lumMod val="50000"/>
                  </a:schemeClr>
                </a:solidFill>
              </a:rPr>
              <a:t>aikido</a:t>
            </a:r>
            <a:r>
              <a:rPr lang="en-IE" sz="3600" dirty="0" smtClean="0">
                <a:solidFill>
                  <a:schemeClr val="accent2">
                    <a:lumMod val="50000"/>
                  </a:schemeClr>
                </a:solidFill>
              </a:rPr>
              <a:t> </a:t>
            </a:r>
            <a:r>
              <a:rPr lang="en-IE" sz="3600" dirty="0" smtClean="0"/>
              <a:t>and </a:t>
            </a:r>
            <a:r>
              <a:rPr lang="en-IE" sz="3600" b="1" dirty="0" smtClean="0">
                <a:solidFill>
                  <a:schemeClr val="accent2">
                    <a:lumMod val="50000"/>
                  </a:schemeClr>
                </a:solidFill>
              </a:rPr>
              <a:t>karate</a:t>
            </a:r>
            <a:r>
              <a:rPr lang="en-IE" sz="3600" dirty="0" smtClean="0"/>
              <a:t> are also popular. </a:t>
            </a:r>
            <a:r>
              <a:rPr lang="en-IE" sz="3600" b="1" dirty="0" smtClean="0">
                <a:solidFill>
                  <a:schemeClr val="accent2">
                    <a:lumMod val="50000"/>
                  </a:schemeClr>
                </a:solidFill>
              </a:rPr>
              <a:t>Sumo</a:t>
            </a:r>
            <a:r>
              <a:rPr lang="en-IE" sz="3600" dirty="0" smtClean="0">
                <a:solidFill>
                  <a:schemeClr val="accent2">
                    <a:lumMod val="50000"/>
                  </a:schemeClr>
                </a:solidFill>
              </a:rPr>
              <a:t> </a:t>
            </a:r>
            <a:r>
              <a:rPr lang="en-IE" sz="3600" dirty="0" smtClean="0"/>
              <a:t>wrestling is a popular spectator sport.</a:t>
            </a:r>
            <a:endParaRPr lang="en-IE" sz="3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4392224"/>
            <a:ext cx="2795351" cy="1863567"/>
          </a:xfrm>
          <a:prstGeom prst="rect">
            <a:avLst/>
          </a:prstGeom>
        </p:spPr>
      </p:pic>
      <p:sp>
        <p:nvSpPr>
          <p:cNvPr id="5" name="TextBox 4"/>
          <p:cNvSpPr txBox="1"/>
          <p:nvPr/>
        </p:nvSpPr>
        <p:spPr>
          <a:xfrm>
            <a:off x="899592" y="5307202"/>
            <a:ext cx="2016224" cy="646331"/>
          </a:xfrm>
          <a:prstGeom prst="rect">
            <a:avLst/>
          </a:prstGeom>
          <a:noFill/>
        </p:spPr>
        <p:txBody>
          <a:bodyPr wrap="square" rtlCol="0">
            <a:spAutoFit/>
          </a:bodyPr>
          <a:lstStyle/>
          <a:p>
            <a:pPr algn="ctr"/>
            <a:r>
              <a:rPr lang="en-IE" b="1" dirty="0" smtClean="0"/>
              <a:t>Sumo wrestlers in training</a:t>
            </a:r>
            <a:endParaRPr lang="en-IE" b="1" dirty="0"/>
          </a:p>
        </p:txBody>
      </p:sp>
    </p:spTree>
    <p:extLst>
      <p:ext uri="{BB962C8B-B14F-4D97-AF65-F5344CB8AC3E}">
        <p14:creationId xmlns:p14="http://schemas.microsoft.com/office/powerpoint/2010/main" val="3381388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Sport</a:t>
            </a:r>
            <a:endParaRPr lang="en-IE" sz="4000" b="1" dirty="0"/>
          </a:p>
        </p:txBody>
      </p:sp>
      <p:sp>
        <p:nvSpPr>
          <p:cNvPr id="7" name="TextBox 6"/>
          <p:cNvSpPr txBox="1"/>
          <p:nvPr/>
        </p:nvSpPr>
        <p:spPr>
          <a:xfrm>
            <a:off x="539552" y="1196752"/>
            <a:ext cx="5173987" cy="5078313"/>
          </a:xfrm>
          <a:prstGeom prst="rect">
            <a:avLst/>
          </a:prstGeom>
          <a:noFill/>
        </p:spPr>
        <p:txBody>
          <a:bodyPr wrap="square" rtlCol="0">
            <a:spAutoFit/>
          </a:bodyPr>
          <a:lstStyle/>
          <a:p>
            <a:r>
              <a:rPr lang="en-IE" sz="3600" dirty="0" smtClean="0"/>
              <a:t>Baseball, horse racing, soccer and rugby are all popular spectator sports in Japan. The 9th Rugby World Cup will be held in Japan in 2019. This is the first time that the tournament will be held in Asia.</a:t>
            </a:r>
            <a:endParaRPr lang="en-IE" sz="3600" dirty="0"/>
          </a:p>
        </p:txBody>
      </p:sp>
      <p:pic>
        <p:nvPicPr>
          <p:cNvPr id="9" name="Picture 2" descr="Image result for rugby world cup 2019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968534"/>
            <a:ext cx="258883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542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Music</a:t>
            </a:r>
            <a:endParaRPr lang="en-IE" sz="4000" b="1" dirty="0"/>
          </a:p>
        </p:txBody>
      </p:sp>
      <p:sp>
        <p:nvSpPr>
          <p:cNvPr id="7" name="TextBox 6"/>
          <p:cNvSpPr txBox="1"/>
          <p:nvPr/>
        </p:nvSpPr>
        <p:spPr>
          <a:xfrm>
            <a:off x="539552" y="1196752"/>
            <a:ext cx="7920880" cy="1754326"/>
          </a:xfrm>
          <a:prstGeom prst="rect">
            <a:avLst/>
          </a:prstGeom>
          <a:noFill/>
        </p:spPr>
        <p:txBody>
          <a:bodyPr wrap="square" rtlCol="0">
            <a:spAutoFit/>
          </a:bodyPr>
          <a:lstStyle/>
          <a:p>
            <a:r>
              <a:rPr lang="en-IE" sz="3600" dirty="0" smtClean="0"/>
              <a:t>Traditional Japanese music includes music played on a </a:t>
            </a:r>
            <a:r>
              <a:rPr lang="en-IE" sz="3600" b="1" dirty="0" smtClean="0">
                <a:solidFill>
                  <a:schemeClr val="accent2">
                    <a:lumMod val="50000"/>
                  </a:schemeClr>
                </a:solidFill>
              </a:rPr>
              <a:t>biwa</a:t>
            </a:r>
            <a:r>
              <a:rPr lang="en-IE" sz="3600" dirty="0" smtClean="0"/>
              <a:t>, </a:t>
            </a:r>
            <a:r>
              <a:rPr lang="en-IE" sz="3600" b="1" dirty="0" smtClean="0">
                <a:solidFill>
                  <a:schemeClr val="accent2">
                    <a:lumMod val="50000"/>
                  </a:schemeClr>
                </a:solidFill>
              </a:rPr>
              <a:t>koto</a:t>
            </a:r>
            <a:r>
              <a:rPr lang="en-IE" sz="3600" dirty="0" smtClean="0">
                <a:solidFill>
                  <a:schemeClr val="accent2">
                    <a:lumMod val="50000"/>
                  </a:schemeClr>
                </a:solidFill>
              </a:rPr>
              <a:t> </a:t>
            </a:r>
            <a:r>
              <a:rPr lang="en-IE" sz="3600" dirty="0" smtClean="0"/>
              <a:t>and a samisen or </a:t>
            </a:r>
            <a:r>
              <a:rPr lang="en-IE" sz="3600" b="1" dirty="0" smtClean="0">
                <a:solidFill>
                  <a:schemeClr val="accent2">
                    <a:lumMod val="50000"/>
                  </a:schemeClr>
                </a:solidFill>
              </a:rPr>
              <a:t>shamisen</a:t>
            </a:r>
            <a:r>
              <a:rPr lang="en-IE" sz="3600" dirty="0" smtClean="0"/>
              <a:t>.</a:t>
            </a:r>
            <a:endParaRPr lang="en-IE" sz="3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4029645"/>
            <a:ext cx="1397702" cy="140699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9772" y="3660313"/>
            <a:ext cx="1875988" cy="125065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68" y="4029645"/>
            <a:ext cx="1416405" cy="1406992"/>
          </a:xfrm>
          <a:prstGeom prst="rect">
            <a:avLst/>
          </a:prstGeom>
        </p:spPr>
      </p:pic>
      <p:sp>
        <p:nvSpPr>
          <p:cNvPr id="10" name="TextBox 9"/>
          <p:cNvSpPr txBox="1"/>
          <p:nvPr/>
        </p:nvSpPr>
        <p:spPr>
          <a:xfrm>
            <a:off x="683568" y="5598532"/>
            <a:ext cx="1224136" cy="369332"/>
          </a:xfrm>
          <a:prstGeom prst="rect">
            <a:avLst/>
          </a:prstGeom>
          <a:noFill/>
        </p:spPr>
        <p:txBody>
          <a:bodyPr wrap="square" rtlCol="0">
            <a:spAutoFit/>
          </a:bodyPr>
          <a:lstStyle/>
          <a:p>
            <a:pPr algn="ctr"/>
            <a:r>
              <a:rPr lang="en-IE" b="1" dirty="0" smtClean="0"/>
              <a:t>Shamisen</a:t>
            </a:r>
            <a:endParaRPr lang="en-IE" b="1" dirty="0"/>
          </a:p>
        </p:txBody>
      </p:sp>
      <p:sp>
        <p:nvSpPr>
          <p:cNvPr id="11" name="TextBox 10"/>
          <p:cNvSpPr txBox="1"/>
          <p:nvPr/>
        </p:nvSpPr>
        <p:spPr>
          <a:xfrm>
            <a:off x="5220072" y="5505685"/>
            <a:ext cx="1224136" cy="369332"/>
          </a:xfrm>
          <a:prstGeom prst="rect">
            <a:avLst/>
          </a:prstGeom>
          <a:noFill/>
        </p:spPr>
        <p:txBody>
          <a:bodyPr wrap="square" rtlCol="0">
            <a:spAutoFit/>
          </a:bodyPr>
          <a:lstStyle/>
          <a:p>
            <a:pPr algn="ctr"/>
            <a:r>
              <a:rPr lang="en-IE" b="1" dirty="0" smtClean="0"/>
              <a:t>Biwa</a:t>
            </a:r>
            <a:endParaRPr lang="en-IE" b="1" dirty="0"/>
          </a:p>
        </p:txBody>
      </p:sp>
      <p:sp>
        <p:nvSpPr>
          <p:cNvPr id="12" name="TextBox 11"/>
          <p:cNvSpPr txBox="1"/>
          <p:nvPr/>
        </p:nvSpPr>
        <p:spPr>
          <a:xfrm>
            <a:off x="2909813" y="5139628"/>
            <a:ext cx="1224136" cy="369332"/>
          </a:xfrm>
          <a:prstGeom prst="rect">
            <a:avLst/>
          </a:prstGeom>
          <a:noFill/>
        </p:spPr>
        <p:txBody>
          <a:bodyPr wrap="square" rtlCol="0">
            <a:spAutoFit/>
          </a:bodyPr>
          <a:lstStyle/>
          <a:p>
            <a:pPr algn="ctr"/>
            <a:r>
              <a:rPr lang="en-IE" b="1" dirty="0" smtClean="0"/>
              <a:t>Koto</a:t>
            </a:r>
            <a:endParaRPr lang="en-IE" b="1" dirty="0"/>
          </a:p>
        </p:txBody>
      </p:sp>
    </p:spTree>
    <p:extLst>
      <p:ext uri="{BB962C8B-B14F-4D97-AF65-F5344CB8AC3E}">
        <p14:creationId xmlns:p14="http://schemas.microsoft.com/office/powerpoint/2010/main" val="13291889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Origami</a:t>
            </a:r>
            <a:endParaRPr lang="en-IE" sz="4000" b="1" dirty="0"/>
          </a:p>
        </p:txBody>
      </p:sp>
      <p:sp>
        <p:nvSpPr>
          <p:cNvPr id="7" name="TextBox 6"/>
          <p:cNvSpPr txBox="1"/>
          <p:nvPr/>
        </p:nvSpPr>
        <p:spPr>
          <a:xfrm>
            <a:off x="539552" y="1196752"/>
            <a:ext cx="7920880" cy="2308324"/>
          </a:xfrm>
          <a:prstGeom prst="rect">
            <a:avLst/>
          </a:prstGeom>
          <a:noFill/>
        </p:spPr>
        <p:txBody>
          <a:bodyPr wrap="square" rtlCol="0">
            <a:spAutoFit/>
          </a:bodyPr>
          <a:lstStyle/>
          <a:p>
            <a:r>
              <a:rPr lang="en-IE" sz="3600" dirty="0" smtClean="0"/>
              <a:t>Origami, the art of paper folding, is often associated with Japanese culture. The word comes from the words </a:t>
            </a:r>
            <a:r>
              <a:rPr lang="en-IE" sz="3600" dirty="0" smtClean="0"/>
              <a:t>ori</a:t>
            </a:r>
            <a:r>
              <a:rPr lang="en-IE" sz="3600" dirty="0" smtClean="0"/>
              <a:t> (meaning folding) and kami (meaning paper).</a:t>
            </a:r>
            <a:endParaRPr lang="en-IE" sz="3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256" y="3567018"/>
            <a:ext cx="2945671" cy="220925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5726" y="3567018"/>
            <a:ext cx="2858484" cy="2209253"/>
          </a:xfrm>
          <a:prstGeom prst="rect">
            <a:avLst/>
          </a:prstGeom>
        </p:spPr>
      </p:pic>
    </p:spTree>
    <p:extLst>
      <p:ext uri="{BB962C8B-B14F-4D97-AF65-F5344CB8AC3E}">
        <p14:creationId xmlns:p14="http://schemas.microsoft.com/office/powerpoint/2010/main" val="15156800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Pupil Task</a:t>
            </a:r>
            <a:endParaRPr lang="en-IE" sz="4000" b="1" dirty="0"/>
          </a:p>
        </p:txBody>
      </p:sp>
      <p:sp>
        <p:nvSpPr>
          <p:cNvPr id="7" name="TextBox 6"/>
          <p:cNvSpPr txBox="1"/>
          <p:nvPr/>
        </p:nvSpPr>
        <p:spPr>
          <a:xfrm>
            <a:off x="539552" y="1412776"/>
            <a:ext cx="5544616" cy="3970318"/>
          </a:xfrm>
          <a:prstGeom prst="rect">
            <a:avLst/>
          </a:prstGeom>
          <a:noFill/>
        </p:spPr>
        <p:txBody>
          <a:bodyPr wrap="square" rtlCol="0">
            <a:spAutoFit/>
          </a:bodyPr>
          <a:lstStyle/>
          <a:p>
            <a:r>
              <a:rPr lang="en-IE" sz="3600" dirty="0" smtClean="0"/>
              <a:t>Write what you have learned about Japan. Think about including some of the following: Location, Climate, Population, Cities, Currency, Religion, Flag, Government, Culture, Food etc.</a:t>
            </a:r>
            <a:endParaRPr lang="en-IE" sz="3600" dirty="0"/>
          </a:p>
        </p:txBody>
      </p:sp>
    </p:spTree>
    <p:extLst>
      <p:ext uri="{BB962C8B-B14F-4D97-AF65-F5344CB8AC3E}">
        <p14:creationId xmlns:p14="http://schemas.microsoft.com/office/powerpoint/2010/main" val="3799399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9" name="TextBox 8"/>
          <p:cNvSpPr txBox="1"/>
          <p:nvPr/>
        </p:nvSpPr>
        <p:spPr>
          <a:xfrm>
            <a:off x="755576" y="980728"/>
            <a:ext cx="5184576" cy="461665"/>
          </a:xfrm>
          <a:prstGeom prst="rect">
            <a:avLst/>
          </a:prstGeom>
          <a:noFill/>
        </p:spPr>
        <p:txBody>
          <a:bodyPr wrap="square" rtlCol="0">
            <a:spAutoFit/>
          </a:bodyPr>
          <a:lstStyle/>
          <a:p>
            <a:pPr algn="ctr"/>
            <a:r>
              <a:rPr lang="en-IE" sz="2400" b="1" dirty="0" smtClean="0"/>
              <a:t>Resources used in this file from:</a:t>
            </a:r>
            <a:endParaRPr lang="en-IE" sz="2400" b="1" dirty="0"/>
          </a:p>
        </p:txBody>
      </p:sp>
      <p:sp>
        <p:nvSpPr>
          <p:cNvPr id="10" name="TextBox 13"/>
          <p:cNvSpPr txBox="1"/>
          <p:nvPr/>
        </p:nvSpPr>
        <p:spPr>
          <a:xfrm>
            <a:off x="3476339" y="1715617"/>
            <a:ext cx="2948940" cy="308610"/>
          </a:xfrm>
          <a:prstGeom prst="rect">
            <a:avLst/>
          </a:prstGeom>
          <a:noFill/>
        </p:spPr>
        <p:txBody>
          <a:bodyPr wrap="square" rtlCol="0">
            <a:spAutoFit/>
          </a:bodyPr>
          <a:lstStyle/>
          <a:p>
            <a:pPr>
              <a:spcAft>
                <a:spcPts val="0"/>
              </a:spcAft>
            </a:pPr>
            <a:r>
              <a:rPr lang="en-IE" sz="1400" u="sng" kern="1200" dirty="0">
                <a:solidFill>
                  <a:srgbClr val="000000"/>
                </a:solidFill>
                <a:effectLst/>
                <a:latin typeface="Calibri"/>
                <a:ea typeface="Times New Roman"/>
                <a:cs typeface="Times New Roman"/>
                <a:hlinkClick r:id="rId4"/>
              </a:rPr>
              <a:t>https://depositphotos.com/</a:t>
            </a:r>
            <a:r>
              <a:rPr lang="en-IE" sz="1400" kern="1200" dirty="0">
                <a:solidFill>
                  <a:srgbClr val="000000"/>
                </a:solidFill>
                <a:effectLst/>
                <a:latin typeface="Calibri"/>
                <a:ea typeface="Times New Roman"/>
                <a:cs typeface="Times New Roman"/>
              </a:rPr>
              <a:t> </a:t>
            </a:r>
            <a:endParaRPr lang="en-IE" sz="1200" dirty="0">
              <a:effectLst/>
              <a:latin typeface="Times New Roman"/>
              <a:ea typeface="Times New Roman"/>
            </a:endParaRPr>
          </a:p>
        </p:txBody>
      </p:sp>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1460214" y="1686407"/>
            <a:ext cx="1835150" cy="367030"/>
          </a:xfrm>
          <a:prstGeom prst="rect">
            <a:avLst/>
          </a:prstGeom>
        </p:spPr>
      </p:pic>
      <p:sp>
        <p:nvSpPr>
          <p:cNvPr id="12" name="TextBox 11"/>
          <p:cNvSpPr txBox="1"/>
          <p:nvPr/>
        </p:nvSpPr>
        <p:spPr>
          <a:xfrm>
            <a:off x="862485" y="3651502"/>
            <a:ext cx="5968997" cy="1877437"/>
          </a:xfrm>
          <a:prstGeom prst="rect">
            <a:avLst/>
          </a:prstGeom>
          <a:noFill/>
        </p:spPr>
        <p:txBody>
          <a:bodyPr wrap="square" rtlCol="0">
            <a:spAutoFit/>
          </a:bodyPr>
          <a:lstStyle/>
          <a:p>
            <a:r>
              <a:rPr lang="en-IE" b="1" dirty="0" smtClean="0"/>
              <a:t>Information sourced from:</a:t>
            </a:r>
          </a:p>
          <a:p>
            <a:pPr marL="285750" indent="-285750">
              <a:buFont typeface="Arial" panose="020B0604020202020204" pitchFamily="34" charset="0"/>
              <a:buChar char="•"/>
            </a:pPr>
            <a:r>
              <a:rPr lang="en-IE" sz="1400" dirty="0" err="1"/>
              <a:t>Allinson</a:t>
            </a:r>
            <a:r>
              <a:rPr lang="en-IE" sz="1400" dirty="0"/>
              <a:t>, GD 2019, 'Japan' ,</a:t>
            </a:r>
            <a:r>
              <a:rPr lang="en-IE" sz="1400" i="1" dirty="0"/>
              <a:t> World Book Student</a:t>
            </a:r>
            <a:r>
              <a:rPr lang="en-IE" sz="1400" dirty="0"/>
              <a:t>, World Book, Chicago, viewed 3 August </a:t>
            </a:r>
            <a:r>
              <a:rPr lang="en-IE" sz="1400" dirty="0" smtClean="0"/>
              <a:t>2019 </a:t>
            </a:r>
            <a:r>
              <a:rPr lang="en-IE" sz="1400" dirty="0" smtClean="0">
                <a:hlinkClick r:id="rId6"/>
              </a:rPr>
              <a:t>https</a:t>
            </a:r>
            <a:r>
              <a:rPr lang="en-IE" sz="1400" dirty="0">
                <a:hlinkClick r:id="rId6"/>
              </a:rPr>
              <a:t>://www.worldbookonline.com/student-new/#/</a:t>
            </a:r>
            <a:r>
              <a:rPr lang="en-IE" sz="1400" dirty="0" smtClean="0">
                <a:hlinkClick r:id="rId6"/>
              </a:rPr>
              <a:t>article/home/ar285600</a:t>
            </a:r>
            <a:r>
              <a:rPr lang="en-IE" sz="1400" dirty="0" smtClean="0"/>
              <a:t> </a:t>
            </a:r>
          </a:p>
          <a:p>
            <a:pPr marL="285750" indent="-285750">
              <a:buFont typeface="Arial" panose="020B0604020202020204" pitchFamily="34" charset="0"/>
              <a:buChar char="•"/>
            </a:pPr>
            <a:r>
              <a:rPr lang="en-IE" sz="1400" dirty="0"/>
              <a:t>'Japan' 2019, World Book Kids, World Book, Chicago, viewed 05 Aug 2019,   </a:t>
            </a:r>
            <a:r>
              <a:rPr lang="en-IE" sz="1400" dirty="0" smtClean="0">
                <a:hlinkClick r:id="rId7"/>
              </a:rPr>
              <a:t>https</a:t>
            </a:r>
            <a:r>
              <a:rPr lang="en-IE" sz="1400" dirty="0">
                <a:hlinkClick r:id="rId7"/>
              </a:rPr>
              <a:t>://</a:t>
            </a:r>
            <a:r>
              <a:rPr lang="en-IE" sz="1400" dirty="0" smtClean="0">
                <a:hlinkClick r:id="rId7"/>
              </a:rPr>
              <a:t>www.worldbookonline.com/kids/home#article/ar831063</a:t>
            </a:r>
            <a:r>
              <a:rPr lang="en-IE" sz="1400" dirty="0" smtClean="0"/>
              <a:t> </a:t>
            </a:r>
            <a:endParaRPr lang="en-IE" sz="1400" dirty="0"/>
          </a:p>
          <a:p>
            <a:pPr marL="285750" indent="-285750">
              <a:buFont typeface="Arial" panose="020B0604020202020204" pitchFamily="34" charset="0"/>
              <a:buChar char="•"/>
            </a:pPr>
            <a:r>
              <a:rPr lang="en-IE" sz="1400" dirty="0" smtClean="0"/>
              <a:t>The Chambers Encyclopaedia</a:t>
            </a:r>
          </a:p>
          <a:p>
            <a:pPr marL="285750" indent="-285750">
              <a:buFont typeface="Arial" panose="020B0604020202020204" pitchFamily="34" charset="0"/>
              <a:buChar char="•"/>
            </a:pPr>
            <a:r>
              <a:rPr lang="en-IE" sz="1400" dirty="0" smtClean="0"/>
              <a:t>Wikipedia</a:t>
            </a:r>
            <a:endParaRPr lang="en-IE" sz="1400"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5501" y="2280777"/>
            <a:ext cx="856289" cy="856289"/>
          </a:xfrm>
          <a:prstGeom prst="rect">
            <a:avLst/>
          </a:prstGeom>
        </p:spPr>
      </p:pic>
      <p:sp>
        <p:nvSpPr>
          <p:cNvPr id="14" name="TextBox 13"/>
          <p:cNvSpPr txBox="1"/>
          <p:nvPr/>
        </p:nvSpPr>
        <p:spPr>
          <a:xfrm>
            <a:off x="3129501" y="2478088"/>
            <a:ext cx="2584038" cy="461665"/>
          </a:xfrm>
          <a:prstGeom prst="rect">
            <a:avLst/>
          </a:prstGeom>
          <a:noFill/>
        </p:spPr>
        <p:txBody>
          <a:bodyPr wrap="square" rtlCol="0">
            <a:spAutoFit/>
          </a:bodyPr>
          <a:lstStyle/>
          <a:p>
            <a:r>
              <a:rPr lang="en-IE" sz="1200" dirty="0">
                <a:hlinkClick r:id="rId9"/>
              </a:rPr>
              <a:t>https://</a:t>
            </a:r>
            <a:r>
              <a:rPr lang="en-IE" sz="1200" dirty="0" smtClean="0">
                <a:hlinkClick r:id="rId9"/>
              </a:rPr>
              <a:t>www.teacherspayteachers.com/Store/Dancing-Crayon-Designs</a:t>
            </a:r>
            <a:r>
              <a:rPr lang="en-IE" sz="1200" dirty="0" smtClean="0"/>
              <a:t> </a:t>
            </a:r>
            <a:endParaRPr lang="en-IE" sz="1200" dirty="0"/>
          </a:p>
        </p:txBody>
      </p:sp>
    </p:spTree>
    <p:extLst>
      <p:ext uri="{BB962C8B-B14F-4D97-AF65-F5344CB8AC3E}">
        <p14:creationId xmlns:p14="http://schemas.microsoft.com/office/powerpoint/2010/main" val="1402022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Cities</a:t>
            </a:r>
            <a:endParaRPr lang="en-IE" sz="4000" b="1" dirty="0"/>
          </a:p>
        </p:txBody>
      </p:sp>
      <p:sp>
        <p:nvSpPr>
          <p:cNvPr id="7" name="TextBox 6"/>
          <p:cNvSpPr txBox="1"/>
          <p:nvPr/>
        </p:nvSpPr>
        <p:spPr>
          <a:xfrm>
            <a:off x="539553" y="1412776"/>
            <a:ext cx="4824536" cy="5016758"/>
          </a:xfrm>
          <a:prstGeom prst="rect">
            <a:avLst/>
          </a:prstGeom>
          <a:noFill/>
        </p:spPr>
        <p:txBody>
          <a:bodyPr wrap="square" rtlCol="0">
            <a:spAutoFit/>
          </a:bodyPr>
          <a:lstStyle/>
          <a:p>
            <a:r>
              <a:rPr lang="en-IE" sz="4000" dirty="0" smtClean="0"/>
              <a:t>Japan’s capital, </a:t>
            </a:r>
            <a:r>
              <a:rPr lang="en-IE" sz="4000" b="1" dirty="0" smtClean="0">
                <a:solidFill>
                  <a:schemeClr val="accent2">
                    <a:lumMod val="50000"/>
                  </a:schemeClr>
                </a:solidFill>
              </a:rPr>
              <a:t>Tokyo</a:t>
            </a:r>
            <a:r>
              <a:rPr lang="en-IE" sz="4000" dirty="0" smtClean="0"/>
              <a:t>, is situated on the island of Honshu. Other main cities are </a:t>
            </a:r>
            <a:r>
              <a:rPr lang="en-IE" sz="4000" b="1" dirty="0" smtClean="0">
                <a:solidFill>
                  <a:schemeClr val="accent2">
                    <a:lumMod val="50000"/>
                  </a:schemeClr>
                </a:solidFill>
              </a:rPr>
              <a:t>Yokohama</a:t>
            </a:r>
            <a:r>
              <a:rPr lang="en-IE" sz="4000" dirty="0" smtClean="0"/>
              <a:t>, </a:t>
            </a:r>
            <a:r>
              <a:rPr lang="en-IE" sz="4000" b="1" dirty="0" smtClean="0">
                <a:solidFill>
                  <a:schemeClr val="accent2">
                    <a:lumMod val="50000"/>
                  </a:schemeClr>
                </a:solidFill>
              </a:rPr>
              <a:t>Fukuoka</a:t>
            </a:r>
            <a:r>
              <a:rPr lang="en-IE" sz="4000" dirty="0" smtClean="0"/>
              <a:t>, </a:t>
            </a:r>
            <a:r>
              <a:rPr lang="en-IE" sz="4000" b="1" dirty="0" smtClean="0">
                <a:solidFill>
                  <a:schemeClr val="accent2">
                    <a:lumMod val="50000"/>
                  </a:schemeClr>
                </a:solidFill>
              </a:rPr>
              <a:t>Osaka</a:t>
            </a:r>
            <a:r>
              <a:rPr lang="en-IE" sz="4000" dirty="0" smtClean="0"/>
              <a:t>, </a:t>
            </a:r>
            <a:r>
              <a:rPr lang="en-IE" sz="4000" b="1" dirty="0" smtClean="0">
                <a:solidFill>
                  <a:schemeClr val="accent2">
                    <a:lumMod val="50000"/>
                  </a:schemeClr>
                </a:solidFill>
              </a:rPr>
              <a:t>Sapporo</a:t>
            </a:r>
            <a:r>
              <a:rPr lang="en-IE" sz="4000" dirty="0" smtClean="0"/>
              <a:t>, </a:t>
            </a:r>
            <a:r>
              <a:rPr lang="en-IE" sz="4000" b="1" dirty="0" smtClean="0">
                <a:solidFill>
                  <a:schemeClr val="accent2">
                    <a:lumMod val="50000"/>
                  </a:schemeClr>
                </a:solidFill>
              </a:rPr>
              <a:t>Kyoto</a:t>
            </a:r>
            <a:r>
              <a:rPr lang="en-IE" sz="4000" dirty="0" smtClean="0"/>
              <a:t>, </a:t>
            </a:r>
            <a:r>
              <a:rPr lang="en-IE" sz="4000" b="1" dirty="0" smtClean="0">
                <a:solidFill>
                  <a:schemeClr val="accent2">
                    <a:lumMod val="50000"/>
                  </a:schemeClr>
                </a:solidFill>
              </a:rPr>
              <a:t>Nagoya</a:t>
            </a:r>
            <a:r>
              <a:rPr lang="en-IE" sz="4000" dirty="0" smtClean="0"/>
              <a:t> and </a:t>
            </a:r>
            <a:r>
              <a:rPr lang="en-IE" sz="4000" b="1" dirty="0" smtClean="0">
                <a:solidFill>
                  <a:schemeClr val="accent2">
                    <a:lumMod val="50000"/>
                  </a:schemeClr>
                </a:solidFill>
              </a:rPr>
              <a:t>Kobe</a:t>
            </a:r>
            <a:r>
              <a:rPr lang="en-IE" sz="4000" dirty="0" smtClean="0"/>
              <a:t>.</a:t>
            </a:r>
            <a:endParaRPr lang="en-IE" sz="40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1556792"/>
            <a:ext cx="3430461" cy="2289261"/>
          </a:xfrm>
          <a:prstGeom prst="rect">
            <a:avLst/>
          </a:prstGeom>
        </p:spPr>
      </p:pic>
      <p:sp>
        <p:nvSpPr>
          <p:cNvPr id="5" name="TextBox 4"/>
          <p:cNvSpPr txBox="1"/>
          <p:nvPr/>
        </p:nvSpPr>
        <p:spPr>
          <a:xfrm>
            <a:off x="6649643" y="3857427"/>
            <a:ext cx="1512168" cy="369332"/>
          </a:xfrm>
          <a:prstGeom prst="rect">
            <a:avLst/>
          </a:prstGeom>
          <a:noFill/>
        </p:spPr>
        <p:txBody>
          <a:bodyPr wrap="square" rtlCol="0">
            <a:spAutoFit/>
          </a:bodyPr>
          <a:lstStyle/>
          <a:p>
            <a:pPr algn="ctr"/>
            <a:r>
              <a:rPr lang="en-IE" b="1" dirty="0" smtClean="0"/>
              <a:t>Tokyo</a:t>
            </a:r>
            <a:endParaRPr lang="en-IE" b="1" dirty="0"/>
          </a:p>
        </p:txBody>
      </p:sp>
    </p:spTree>
    <p:extLst>
      <p:ext uri="{BB962C8B-B14F-4D97-AF65-F5344CB8AC3E}">
        <p14:creationId xmlns:p14="http://schemas.microsoft.com/office/powerpoint/2010/main" val="689704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Name &amp; Language</a:t>
            </a:r>
            <a:endParaRPr lang="en-IE" sz="4000" b="1" dirty="0"/>
          </a:p>
        </p:txBody>
      </p:sp>
      <p:sp>
        <p:nvSpPr>
          <p:cNvPr id="7" name="TextBox 6"/>
          <p:cNvSpPr txBox="1"/>
          <p:nvPr/>
        </p:nvSpPr>
        <p:spPr>
          <a:xfrm>
            <a:off x="539552" y="1412776"/>
            <a:ext cx="6264696" cy="4401205"/>
          </a:xfrm>
          <a:prstGeom prst="rect">
            <a:avLst/>
          </a:prstGeom>
          <a:noFill/>
        </p:spPr>
        <p:txBody>
          <a:bodyPr wrap="square" rtlCol="0">
            <a:spAutoFit/>
          </a:bodyPr>
          <a:lstStyle/>
          <a:p>
            <a:r>
              <a:rPr lang="en-IE" sz="4000" dirty="0" smtClean="0"/>
              <a:t>Japan’s local name is “</a:t>
            </a:r>
            <a:r>
              <a:rPr lang="en-IE" sz="4000" b="1" dirty="0" smtClean="0">
                <a:solidFill>
                  <a:schemeClr val="accent2">
                    <a:lumMod val="50000"/>
                  </a:schemeClr>
                </a:solidFill>
              </a:rPr>
              <a:t>Nippon</a:t>
            </a:r>
            <a:r>
              <a:rPr lang="en-IE" sz="4000" dirty="0" smtClean="0"/>
              <a:t>” or “</a:t>
            </a:r>
            <a:r>
              <a:rPr lang="en-IE" sz="4000" b="1" dirty="0" smtClean="0">
                <a:solidFill>
                  <a:schemeClr val="accent2">
                    <a:lumMod val="50000"/>
                  </a:schemeClr>
                </a:solidFill>
              </a:rPr>
              <a:t>Nihon</a:t>
            </a:r>
            <a:r>
              <a:rPr lang="en-IE" sz="4000" dirty="0" smtClean="0"/>
              <a:t>” and it is sometimes referred to as “</a:t>
            </a:r>
            <a:r>
              <a:rPr lang="en-IE" sz="4000" b="1" dirty="0" smtClean="0">
                <a:solidFill>
                  <a:schemeClr val="accent2">
                    <a:lumMod val="50000"/>
                  </a:schemeClr>
                </a:solidFill>
              </a:rPr>
              <a:t>The Land of the Rising Sun</a:t>
            </a:r>
            <a:r>
              <a:rPr lang="en-IE" sz="4000" dirty="0" smtClean="0"/>
              <a:t>”.</a:t>
            </a:r>
          </a:p>
          <a:p>
            <a:r>
              <a:rPr lang="en-IE" sz="4000" dirty="0" smtClean="0"/>
              <a:t>The official language is Japanese which is spoken by 99% of the population </a:t>
            </a:r>
            <a:endParaRPr lang="en-IE" sz="4000" dirty="0"/>
          </a:p>
        </p:txBody>
      </p:sp>
    </p:spTree>
    <p:extLst>
      <p:ext uri="{BB962C8B-B14F-4D97-AF65-F5344CB8AC3E}">
        <p14:creationId xmlns:p14="http://schemas.microsoft.com/office/powerpoint/2010/main" val="570446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History</a:t>
            </a:r>
            <a:endParaRPr lang="en-IE" sz="4000" b="1" dirty="0"/>
          </a:p>
        </p:txBody>
      </p:sp>
      <p:sp>
        <p:nvSpPr>
          <p:cNvPr id="7" name="TextBox 6"/>
          <p:cNvSpPr txBox="1"/>
          <p:nvPr/>
        </p:nvSpPr>
        <p:spPr>
          <a:xfrm>
            <a:off x="539552" y="1412776"/>
            <a:ext cx="5544616" cy="4524315"/>
          </a:xfrm>
          <a:prstGeom prst="rect">
            <a:avLst/>
          </a:prstGeom>
          <a:noFill/>
        </p:spPr>
        <p:txBody>
          <a:bodyPr wrap="square" rtlCol="0">
            <a:spAutoFit/>
          </a:bodyPr>
          <a:lstStyle/>
          <a:p>
            <a:r>
              <a:rPr lang="en-IE" sz="3600" dirty="0" smtClean="0"/>
              <a:t>Japan’s history is heavily influenced by China. More than 1000 years ago warriors called </a:t>
            </a:r>
            <a:r>
              <a:rPr lang="en-IE" sz="3600" b="1" dirty="0" smtClean="0">
                <a:solidFill>
                  <a:schemeClr val="accent2">
                    <a:lumMod val="50000"/>
                  </a:schemeClr>
                </a:solidFill>
              </a:rPr>
              <a:t>Samurai</a:t>
            </a:r>
            <a:r>
              <a:rPr lang="en-IE" sz="3600" dirty="0" smtClean="0">
                <a:solidFill>
                  <a:schemeClr val="accent2">
                    <a:lumMod val="50000"/>
                  </a:schemeClr>
                </a:solidFill>
              </a:rPr>
              <a:t> </a:t>
            </a:r>
            <a:r>
              <a:rPr lang="en-IE" sz="3600" dirty="0" smtClean="0"/>
              <a:t>became important in Japan. Years later, the real power lay in the hand of a military leader known as a </a:t>
            </a:r>
            <a:r>
              <a:rPr lang="en-IE" sz="3600" b="1" dirty="0" smtClean="0">
                <a:solidFill>
                  <a:schemeClr val="accent2">
                    <a:lumMod val="50000"/>
                  </a:schemeClr>
                </a:solidFill>
              </a:rPr>
              <a:t>Shogun</a:t>
            </a:r>
            <a:r>
              <a:rPr lang="en-IE" sz="3600" dirty="0" smtClean="0"/>
              <a:t>. </a:t>
            </a:r>
            <a:endParaRPr lang="en-IE" sz="3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7251" y="1412776"/>
            <a:ext cx="2996952" cy="2996952"/>
          </a:xfrm>
          <a:prstGeom prst="rect">
            <a:avLst/>
          </a:prstGeom>
        </p:spPr>
      </p:pic>
    </p:spTree>
    <p:extLst>
      <p:ext uri="{BB962C8B-B14F-4D97-AF65-F5344CB8AC3E}">
        <p14:creationId xmlns:p14="http://schemas.microsoft.com/office/powerpoint/2010/main" val="3168196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History</a:t>
            </a:r>
            <a:endParaRPr lang="en-IE" sz="4000" b="1" dirty="0"/>
          </a:p>
        </p:txBody>
      </p:sp>
      <p:sp>
        <p:nvSpPr>
          <p:cNvPr id="7" name="TextBox 6"/>
          <p:cNvSpPr txBox="1"/>
          <p:nvPr/>
        </p:nvSpPr>
        <p:spPr>
          <a:xfrm>
            <a:off x="539552" y="1412776"/>
            <a:ext cx="5544616" cy="5078313"/>
          </a:xfrm>
          <a:prstGeom prst="rect">
            <a:avLst/>
          </a:prstGeom>
          <a:noFill/>
        </p:spPr>
        <p:txBody>
          <a:bodyPr wrap="square" rtlCol="0">
            <a:spAutoFit/>
          </a:bodyPr>
          <a:lstStyle/>
          <a:p>
            <a:r>
              <a:rPr lang="en-IE" sz="3600" dirty="0" smtClean="0"/>
              <a:t>The first Europeans arrived in Japan in the mid 1500s. However, in the early 1600s, Japan’s rulers decided to cut the country off from the rest of the world. This lasted until the mid-1800s when Japan began to trade with the US.</a:t>
            </a:r>
            <a:endParaRPr lang="en-IE" sz="3600" dirty="0"/>
          </a:p>
        </p:txBody>
      </p:sp>
    </p:spTree>
    <p:extLst>
      <p:ext uri="{BB962C8B-B14F-4D97-AF65-F5344CB8AC3E}">
        <p14:creationId xmlns:p14="http://schemas.microsoft.com/office/powerpoint/2010/main" val="2633500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10" y="4197994"/>
            <a:ext cx="2615382" cy="2615382"/>
          </a:xfrm>
          <a:prstGeom prst="rect">
            <a:avLst/>
          </a:prstGeom>
        </p:spPr>
      </p:pic>
      <p:sp>
        <p:nvSpPr>
          <p:cNvPr id="3" name="TextBox 2"/>
          <p:cNvSpPr txBox="1"/>
          <p:nvPr/>
        </p:nvSpPr>
        <p:spPr>
          <a:xfrm>
            <a:off x="4021351" y="6553200"/>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27784" y="6553200"/>
            <a:ext cx="1219200" cy="304800"/>
          </a:xfrm>
          <a:prstGeom prst="rect">
            <a:avLst/>
          </a:prstGeom>
        </p:spPr>
      </p:pic>
      <p:sp>
        <p:nvSpPr>
          <p:cNvPr id="6" name="TextBox 5"/>
          <p:cNvSpPr txBox="1"/>
          <p:nvPr/>
        </p:nvSpPr>
        <p:spPr>
          <a:xfrm>
            <a:off x="179512" y="260648"/>
            <a:ext cx="4680520" cy="707886"/>
          </a:xfrm>
          <a:prstGeom prst="rect">
            <a:avLst/>
          </a:prstGeom>
          <a:noFill/>
        </p:spPr>
        <p:txBody>
          <a:bodyPr wrap="square" rtlCol="0">
            <a:spAutoFit/>
          </a:bodyPr>
          <a:lstStyle/>
          <a:p>
            <a:r>
              <a:rPr lang="en-IE" sz="4000" b="1" dirty="0" smtClean="0"/>
              <a:t>History</a:t>
            </a:r>
            <a:endParaRPr lang="en-IE" sz="4000" b="1" dirty="0"/>
          </a:p>
        </p:txBody>
      </p:sp>
      <p:sp>
        <p:nvSpPr>
          <p:cNvPr id="7" name="TextBox 6"/>
          <p:cNvSpPr txBox="1"/>
          <p:nvPr/>
        </p:nvSpPr>
        <p:spPr>
          <a:xfrm>
            <a:off x="539552" y="1412776"/>
            <a:ext cx="5544616" cy="5078313"/>
          </a:xfrm>
          <a:prstGeom prst="rect">
            <a:avLst/>
          </a:prstGeom>
          <a:noFill/>
        </p:spPr>
        <p:txBody>
          <a:bodyPr wrap="square" rtlCol="0">
            <a:spAutoFit/>
          </a:bodyPr>
          <a:lstStyle/>
          <a:p>
            <a:r>
              <a:rPr lang="en-IE" sz="3600" dirty="0" smtClean="0"/>
              <a:t>Japan’s history also includes wars against China over control of Korea (1894-1995), Russia over both country’s expansion interests (1904-1905), China over Japan wishing to extend power into China (1937-1945).</a:t>
            </a:r>
            <a:endParaRPr lang="en-IE" sz="3600" dirty="0"/>
          </a:p>
        </p:txBody>
      </p:sp>
    </p:spTree>
    <p:extLst>
      <p:ext uri="{BB962C8B-B14F-4D97-AF65-F5344CB8AC3E}">
        <p14:creationId xmlns:p14="http://schemas.microsoft.com/office/powerpoint/2010/main" val="2255355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1598</TotalTime>
  <Words>1906</Words>
  <Application>Microsoft Office PowerPoint</Application>
  <PresentationFormat>On-screen Show (4:3)</PresentationFormat>
  <Paragraphs>152</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Damien</dc:creator>
  <cp:lastModifiedBy>Damien</cp:lastModifiedBy>
  <cp:revision>55</cp:revision>
  <dcterms:created xsi:type="dcterms:W3CDTF">2019-07-29T22:02:04Z</dcterms:created>
  <dcterms:modified xsi:type="dcterms:W3CDTF">2019-08-05T21:54:54Z</dcterms:modified>
</cp:coreProperties>
</file>