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5" r:id="rId3"/>
    <p:sldId id="288" r:id="rId4"/>
    <p:sldId id="286" r:id="rId5"/>
    <p:sldId id="289" r:id="rId6"/>
    <p:sldId id="260" r:id="rId7"/>
    <p:sldId id="290" r:id="rId8"/>
    <p:sldId id="291" r:id="rId9"/>
    <p:sldId id="287" r:id="rId10"/>
    <p:sldId id="284" r:id="rId11"/>
    <p:sldId id="279" r:id="rId12"/>
    <p:sldId id="280" r:id="rId13"/>
    <p:sldId id="281" r:id="rId14"/>
    <p:sldId id="282" r:id="rId15"/>
    <p:sldId id="283" r:id="rId16"/>
    <p:sldId id="278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6F768-5D7B-4D46-98CD-A03299867A8F}" type="datetimeFigureOut">
              <a:rPr lang="en-IE" smtClean="0"/>
              <a:t>20/08/2019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D1462-EE01-4200-85A3-ED13D7E79BC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67202219"/>
      </p:ext>
    </p:extLst>
  </p:cSld>
  <p:clrMapOvr>
    <a:masterClrMapping/>
  </p:clrMapOvr>
  <p:transition spd="slow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6F768-5D7B-4D46-98CD-A03299867A8F}" type="datetimeFigureOut">
              <a:rPr lang="en-IE" smtClean="0"/>
              <a:t>20/08/2019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D1462-EE01-4200-85A3-ED13D7E79BC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89615270"/>
      </p:ext>
    </p:extLst>
  </p:cSld>
  <p:clrMapOvr>
    <a:masterClrMapping/>
  </p:clrMapOvr>
  <p:transition spd="slow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6F768-5D7B-4D46-98CD-A03299867A8F}" type="datetimeFigureOut">
              <a:rPr lang="en-IE" smtClean="0"/>
              <a:t>20/08/2019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D1462-EE01-4200-85A3-ED13D7E79BC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63024084"/>
      </p:ext>
    </p:extLst>
  </p:cSld>
  <p:clrMapOvr>
    <a:masterClrMapping/>
  </p:clrMapOvr>
  <p:transition spd="slow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6F768-5D7B-4D46-98CD-A03299867A8F}" type="datetimeFigureOut">
              <a:rPr lang="en-IE" smtClean="0"/>
              <a:t>20/08/2019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D1462-EE01-4200-85A3-ED13D7E79BC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16112973"/>
      </p:ext>
    </p:extLst>
  </p:cSld>
  <p:clrMapOvr>
    <a:masterClrMapping/>
  </p:clrMapOvr>
  <p:transition spd="slow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6F768-5D7B-4D46-98CD-A03299867A8F}" type="datetimeFigureOut">
              <a:rPr lang="en-IE" smtClean="0"/>
              <a:t>20/08/2019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D1462-EE01-4200-85A3-ED13D7E79BC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76269370"/>
      </p:ext>
    </p:extLst>
  </p:cSld>
  <p:clrMapOvr>
    <a:masterClrMapping/>
  </p:clrMapOvr>
  <p:transition spd="slow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6F768-5D7B-4D46-98CD-A03299867A8F}" type="datetimeFigureOut">
              <a:rPr lang="en-IE" smtClean="0"/>
              <a:t>20/08/2019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D1462-EE01-4200-85A3-ED13D7E79BC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10269774"/>
      </p:ext>
    </p:extLst>
  </p:cSld>
  <p:clrMapOvr>
    <a:masterClrMapping/>
  </p:clrMapOvr>
  <p:transition spd="slow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6F768-5D7B-4D46-98CD-A03299867A8F}" type="datetimeFigureOut">
              <a:rPr lang="en-IE" smtClean="0"/>
              <a:t>20/08/2019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D1462-EE01-4200-85A3-ED13D7E79BC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15902786"/>
      </p:ext>
    </p:extLst>
  </p:cSld>
  <p:clrMapOvr>
    <a:masterClrMapping/>
  </p:clrMapOvr>
  <p:transition spd="slow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6F768-5D7B-4D46-98CD-A03299867A8F}" type="datetimeFigureOut">
              <a:rPr lang="en-IE" smtClean="0"/>
              <a:t>20/08/2019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D1462-EE01-4200-85A3-ED13D7E79BC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93833768"/>
      </p:ext>
    </p:extLst>
  </p:cSld>
  <p:clrMapOvr>
    <a:masterClrMapping/>
  </p:clrMapOvr>
  <p:transition spd="slow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6F768-5D7B-4D46-98CD-A03299867A8F}" type="datetimeFigureOut">
              <a:rPr lang="en-IE" smtClean="0"/>
              <a:t>20/08/2019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D1462-EE01-4200-85A3-ED13D7E79BC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08811790"/>
      </p:ext>
    </p:extLst>
  </p:cSld>
  <p:clrMapOvr>
    <a:masterClrMapping/>
  </p:clrMapOvr>
  <p:transition spd="slow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6F768-5D7B-4D46-98CD-A03299867A8F}" type="datetimeFigureOut">
              <a:rPr lang="en-IE" smtClean="0"/>
              <a:t>20/08/2019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D1462-EE01-4200-85A3-ED13D7E79BC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95257207"/>
      </p:ext>
    </p:extLst>
  </p:cSld>
  <p:clrMapOvr>
    <a:masterClrMapping/>
  </p:clrMapOvr>
  <p:transition spd="slow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6F768-5D7B-4D46-98CD-A03299867A8F}" type="datetimeFigureOut">
              <a:rPr lang="en-IE" smtClean="0"/>
              <a:t>20/08/2019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D1462-EE01-4200-85A3-ED13D7E79BC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23251747"/>
      </p:ext>
    </p:extLst>
  </p:cSld>
  <p:clrMapOvr>
    <a:masterClrMapping/>
  </p:clrMapOvr>
  <p:transition spd="slow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66F768-5D7B-4D46-98CD-A03299867A8F}" type="datetimeFigureOut">
              <a:rPr lang="en-IE" smtClean="0"/>
              <a:t>20/08/2019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8D1462-EE01-4200-85A3-ED13D7E79BC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79884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ll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teacherspayteachers.com/Store/Dancing-Crayon-Designs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1" y="340973"/>
            <a:ext cx="8640960" cy="5899573"/>
          </a:xfrm>
          <a:prstGeom prst="rect">
            <a:avLst/>
          </a:prstGeom>
          <a:ln w="762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899592" y="836712"/>
            <a:ext cx="7488832" cy="482453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6" name="TextBox 5"/>
          <p:cNvSpPr txBox="1"/>
          <p:nvPr/>
        </p:nvSpPr>
        <p:spPr>
          <a:xfrm>
            <a:off x="1115616" y="1052736"/>
            <a:ext cx="705678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5000" b="1" dirty="0" smtClean="0">
                <a:ln w="28575">
                  <a:solidFill>
                    <a:schemeClr val="tx1"/>
                  </a:solidFill>
                </a:ln>
                <a:solidFill>
                  <a:srgbClr val="00B050"/>
                </a:solidFill>
                <a:ea typeface="HelloPlainJane" panose="02000603000000000000" pitchFamily="2" charset="0"/>
              </a:rPr>
              <a:t>Ireland’s</a:t>
            </a:r>
            <a:endParaRPr lang="en-IE" sz="15000" b="1" dirty="0">
              <a:ln w="28575">
                <a:solidFill>
                  <a:schemeClr val="tx1"/>
                </a:solidFill>
              </a:ln>
              <a:solidFill>
                <a:srgbClr val="00B050"/>
              </a:solidFill>
              <a:ea typeface="HelloPlainJane" panose="02000603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74421" y="3260591"/>
            <a:ext cx="617257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5000" b="1" dirty="0" smtClean="0">
                <a:ln w="28575">
                  <a:solidFill>
                    <a:schemeClr val="tx1"/>
                  </a:solidFill>
                </a:ln>
                <a:solidFill>
                  <a:srgbClr val="FF9900"/>
                </a:solidFill>
                <a:ea typeface="HelloLori" panose="02000603000000000000" pitchFamily="2" charset="0"/>
              </a:rPr>
              <a:t>Call</a:t>
            </a:r>
            <a:endParaRPr lang="en-IE" sz="15000" b="1" dirty="0">
              <a:ln w="28575">
                <a:solidFill>
                  <a:schemeClr val="tx1"/>
                </a:solidFill>
              </a:ln>
              <a:solidFill>
                <a:srgbClr val="FF9900"/>
              </a:solidFill>
              <a:ea typeface="HelloLori" panose="02000603000000000000" pitchFamily="2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5924176"/>
            <a:ext cx="1240665" cy="31637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203848" y="5949280"/>
            <a:ext cx="37444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2019 www.seomraranga.com</a:t>
            </a:r>
            <a:endParaRPr lang="en-IE" sz="1200" b="1" dirty="0"/>
          </a:p>
        </p:txBody>
      </p:sp>
    </p:spTree>
    <p:extLst>
      <p:ext uri="{BB962C8B-B14F-4D97-AF65-F5344CB8AC3E}">
        <p14:creationId xmlns:p14="http://schemas.microsoft.com/office/powerpoint/2010/main" val="415620397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1" y="340973"/>
            <a:ext cx="8640960" cy="5899573"/>
          </a:xfrm>
          <a:prstGeom prst="rect">
            <a:avLst/>
          </a:prstGeom>
          <a:ln w="762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1115615" y="1196752"/>
            <a:ext cx="6877643" cy="410445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TextBox 7"/>
          <p:cNvSpPr txBox="1"/>
          <p:nvPr/>
        </p:nvSpPr>
        <p:spPr>
          <a:xfrm>
            <a:off x="1296514" y="1340768"/>
            <a:ext cx="669674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3200" b="1" dirty="0"/>
              <a:t>Come the </a:t>
            </a:r>
            <a:r>
              <a:rPr lang="en-IE" sz="3200" b="1" dirty="0" smtClean="0"/>
              <a:t>day</a:t>
            </a:r>
          </a:p>
          <a:p>
            <a:pPr algn="ctr"/>
            <a:r>
              <a:rPr lang="en-IE" sz="3200" b="1" dirty="0" smtClean="0"/>
              <a:t>and </a:t>
            </a:r>
            <a:r>
              <a:rPr lang="en-IE" sz="3200" b="1" dirty="0"/>
              <a:t>come the </a:t>
            </a:r>
            <a:r>
              <a:rPr lang="en-IE" sz="3200" b="1" dirty="0" smtClean="0"/>
              <a:t>hour,</a:t>
            </a:r>
            <a:r>
              <a:rPr lang="en-IE" sz="3200" b="1" dirty="0"/>
              <a:t> </a:t>
            </a:r>
            <a:br>
              <a:rPr lang="en-IE" sz="3200" b="1" dirty="0"/>
            </a:br>
            <a:r>
              <a:rPr lang="en-IE" sz="3200" b="1" dirty="0"/>
              <a:t>Come the </a:t>
            </a:r>
            <a:r>
              <a:rPr lang="en-IE" sz="3200" b="1" dirty="0" smtClean="0"/>
              <a:t>power</a:t>
            </a:r>
          </a:p>
          <a:p>
            <a:pPr algn="ctr"/>
            <a:r>
              <a:rPr lang="en-IE" sz="3200" b="1" dirty="0" smtClean="0"/>
              <a:t>and </a:t>
            </a:r>
            <a:r>
              <a:rPr lang="en-IE" sz="3200" b="1" dirty="0"/>
              <a:t>the </a:t>
            </a:r>
            <a:r>
              <a:rPr lang="en-IE" sz="3200" b="1" dirty="0" smtClean="0"/>
              <a:t>glory,</a:t>
            </a:r>
            <a:r>
              <a:rPr lang="en-IE" sz="3200" b="1" dirty="0"/>
              <a:t/>
            </a:r>
            <a:br>
              <a:rPr lang="en-IE" sz="3200" b="1" dirty="0"/>
            </a:br>
            <a:r>
              <a:rPr lang="en-IE" sz="3200" b="1" dirty="0"/>
              <a:t>We have come to </a:t>
            </a:r>
            <a:r>
              <a:rPr lang="en-IE" sz="3200" b="1" dirty="0" smtClean="0"/>
              <a:t>answer</a:t>
            </a:r>
          </a:p>
          <a:p>
            <a:pPr algn="ctr"/>
            <a:r>
              <a:rPr lang="en-IE" sz="3200" b="1" dirty="0" smtClean="0"/>
              <a:t>Our </a:t>
            </a:r>
            <a:r>
              <a:rPr lang="en-IE" sz="3200" b="1" dirty="0"/>
              <a:t>Country's </a:t>
            </a:r>
            <a:r>
              <a:rPr lang="en-IE" sz="3200" b="1" dirty="0" smtClean="0"/>
              <a:t>call,</a:t>
            </a:r>
            <a:r>
              <a:rPr lang="en-IE" sz="3200" b="1" dirty="0"/>
              <a:t> </a:t>
            </a:r>
            <a:br>
              <a:rPr lang="en-IE" sz="3200" b="1" dirty="0"/>
            </a:br>
            <a:r>
              <a:rPr lang="en-IE" sz="3200" b="1" dirty="0"/>
              <a:t>From the four </a:t>
            </a:r>
            <a:r>
              <a:rPr lang="en-IE" sz="3200" b="1" dirty="0" smtClean="0"/>
              <a:t>proud</a:t>
            </a:r>
          </a:p>
          <a:p>
            <a:pPr algn="ctr"/>
            <a:r>
              <a:rPr lang="en-IE" sz="3200" b="1" dirty="0"/>
              <a:t>P</a:t>
            </a:r>
            <a:r>
              <a:rPr lang="en-IE" sz="3200" b="1" dirty="0" smtClean="0"/>
              <a:t>rovinces </a:t>
            </a:r>
            <a:r>
              <a:rPr lang="en-IE" sz="3200" b="1" dirty="0"/>
              <a:t>of </a:t>
            </a:r>
            <a:r>
              <a:rPr lang="en-IE" sz="3200" b="1" dirty="0" smtClean="0"/>
              <a:t>Ireland.</a:t>
            </a:r>
            <a:r>
              <a:rPr lang="en-IE" sz="3200" b="1" dirty="0"/>
              <a:t> </a:t>
            </a:r>
            <a:endParaRPr lang="en-IE" sz="3200" b="1" dirty="0">
              <a:latin typeface="HelloLori" panose="02000603000000000000" pitchFamily="2" charset="0"/>
              <a:ea typeface="HelloLori" panose="02000603000000000000" pitchFamily="2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5924176"/>
            <a:ext cx="1240665" cy="31637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203848" y="5949280"/>
            <a:ext cx="37444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2019 www.seomraranga.com</a:t>
            </a:r>
            <a:endParaRPr lang="en-IE" sz="1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156176" y="620688"/>
            <a:ext cx="2232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E" sz="2400" b="1" dirty="0" smtClean="0"/>
              <a:t>Ireland’s Call</a:t>
            </a:r>
            <a:endParaRPr lang="en-IE" sz="2400" b="1" dirty="0"/>
          </a:p>
        </p:txBody>
      </p:sp>
    </p:spTree>
    <p:extLst>
      <p:ext uri="{BB962C8B-B14F-4D97-AF65-F5344CB8AC3E}">
        <p14:creationId xmlns:p14="http://schemas.microsoft.com/office/powerpoint/2010/main" val="240393785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1" y="340973"/>
            <a:ext cx="8640960" cy="5899573"/>
          </a:xfrm>
          <a:prstGeom prst="rect">
            <a:avLst/>
          </a:prstGeom>
          <a:ln w="762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1115615" y="1196752"/>
            <a:ext cx="6877643" cy="410445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TextBox 7"/>
          <p:cNvSpPr txBox="1"/>
          <p:nvPr/>
        </p:nvSpPr>
        <p:spPr>
          <a:xfrm>
            <a:off x="1296514" y="1340768"/>
            <a:ext cx="669674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3200" b="1" u="sng" dirty="0" smtClean="0"/>
              <a:t>CHORUS</a:t>
            </a:r>
          </a:p>
          <a:p>
            <a:pPr algn="ctr"/>
            <a:r>
              <a:rPr lang="en-IE" sz="3200" b="1" dirty="0"/>
              <a:t/>
            </a:r>
            <a:br>
              <a:rPr lang="en-IE" sz="3200" b="1" dirty="0"/>
            </a:br>
            <a:r>
              <a:rPr lang="en-IE" sz="4400" b="1" dirty="0"/>
              <a:t>Ireland, </a:t>
            </a:r>
            <a:r>
              <a:rPr lang="en-IE" sz="4400" b="1" dirty="0" smtClean="0"/>
              <a:t>Ireland</a:t>
            </a:r>
          </a:p>
          <a:p>
            <a:pPr algn="ctr"/>
            <a:r>
              <a:rPr lang="en-IE" sz="4400" b="1" dirty="0" smtClean="0"/>
              <a:t>Together </a:t>
            </a:r>
            <a:r>
              <a:rPr lang="en-IE" sz="4400" b="1" dirty="0"/>
              <a:t>standing tall </a:t>
            </a:r>
            <a:br>
              <a:rPr lang="en-IE" sz="4400" b="1" dirty="0"/>
            </a:br>
            <a:r>
              <a:rPr lang="en-IE" sz="4400" b="1" dirty="0"/>
              <a:t>Shoulder to shoulder </a:t>
            </a:r>
            <a:br>
              <a:rPr lang="en-IE" sz="4400" b="1" dirty="0"/>
            </a:br>
            <a:r>
              <a:rPr lang="en-IE" sz="4400" b="1" dirty="0"/>
              <a:t>We'll answer Ireland's call</a:t>
            </a:r>
            <a:r>
              <a:rPr lang="en-IE" sz="3200" dirty="0"/>
              <a:t> </a:t>
            </a:r>
            <a:endParaRPr lang="en-IE" sz="3200" b="1" dirty="0">
              <a:latin typeface="HelloLori" panose="02000603000000000000" pitchFamily="2" charset="0"/>
              <a:ea typeface="HelloLori" panose="02000603000000000000" pitchFamily="2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5924176"/>
            <a:ext cx="1240665" cy="31637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203848" y="5949280"/>
            <a:ext cx="37444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2019 www.seomraranga.com</a:t>
            </a:r>
            <a:endParaRPr lang="en-IE" sz="1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156176" y="620688"/>
            <a:ext cx="2232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E" sz="2400" b="1" dirty="0" smtClean="0"/>
              <a:t>Ireland’s Call</a:t>
            </a:r>
            <a:endParaRPr lang="en-IE" sz="2400" b="1" dirty="0"/>
          </a:p>
        </p:txBody>
      </p:sp>
    </p:spTree>
    <p:extLst>
      <p:ext uri="{BB962C8B-B14F-4D97-AF65-F5344CB8AC3E}">
        <p14:creationId xmlns:p14="http://schemas.microsoft.com/office/powerpoint/2010/main" val="198622849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1" y="340973"/>
            <a:ext cx="8640960" cy="5899573"/>
          </a:xfrm>
          <a:prstGeom prst="rect">
            <a:avLst/>
          </a:prstGeom>
          <a:ln w="762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1115615" y="1196752"/>
            <a:ext cx="6877643" cy="410445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TextBox 7"/>
          <p:cNvSpPr txBox="1"/>
          <p:nvPr/>
        </p:nvSpPr>
        <p:spPr>
          <a:xfrm>
            <a:off x="1296514" y="1340768"/>
            <a:ext cx="669674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3200" b="1" dirty="0"/>
              <a:t>From the </a:t>
            </a:r>
            <a:r>
              <a:rPr lang="en-IE" sz="3200" b="1" dirty="0" smtClean="0"/>
              <a:t>mighty</a:t>
            </a:r>
          </a:p>
          <a:p>
            <a:pPr algn="ctr"/>
            <a:r>
              <a:rPr lang="en-IE" sz="3200" b="1" dirty="0" smtClean="0"/>
              <a:t>Glens </a:t>
            </a:r>
            <a:r>
              <a:rPr lang="en-IE" sz="3200" b="1" dirty="0"/>
              <a:t>of </a:t>
            </a:r>
            <a:r>
              <a:rPr lang="en-IE" sz="3200" b="1" dirty="0" smtClean="0"/>
              <a:t>Antrim,</a:t>
            </a:r>
            <a:r>
              <a:rPr lang="en-IE" sz="3200" b="1" dirty="0"/>
              <a:t> </a:t>
            </a:r>
            <a:br>
              <a:rPr lang="en-IE" sz="3200" b="1" dirty="0"/>
            </a:br>
            <a:r>
              <a:rPr lang="en-IE" sz="3200" b="1" dirty="0"/>
              <a:t>From the rugged hills of </a:t>
            </a:r>
            <a:r>
              <a:rPr lang="en-IE" sz="3200" b="1" dirty="0" smtClean="0"/>
              <a:t>Galway,</a:t>
            </a:r>
            <a:r>
              <a:rPr lang="en-IE" sz="3200" b="1" dirty="0"/>
              <a:t> </a:t>
            </a:r>
            <a:br>
              <a:rPr lang="en-IE" sz="3200" b="1" dirty="0"/>
            </a:br>
            <a:r>
              <a:rPr lang="en-IE" sz="3200" b="1" dirty="0"/>
              <a:t>From the walls of </a:t>
            </a:r>
            <a:r>
              <a:rPr lang="en-IE" sz="3200" b="1" dirty="0" smtClean="0"/>
              <a:t>Limerick</a:t>
            </a:r>
          </a:p>
          <a:p>
            <a:pPr algn="ctr"/>
            <a:r>
              <a:rPr lang="en-IE" sz="3200" b="1" dirty="0" smtClean="0"/>
              <a:t>And </a:t>
            </a:r>
            <a:r>
              <a:rPr lang="en-IE" sz="3200" b="1" dirty="0"/>
              <a:t>Dublin </a:t>
            </a:r>
            <a:r>
              <a:rPr lang="en-IE" sz="3200" b="1" dirty="0" smtClean="0"/>
              <a:t>Bay,</a:t>
            </a:r>
            <a:r>
              <a:rPr lang="en-IE" sz="3200" b="1" dirty="0"/>
              <a:t/>
            </a:r>
            <a:br>
              <a:rPr lang="en-IE" sz="3200" b="1" dirty="0"/>
            </a:br>
            <a:r>
              <a:rPr lang="en-IE" sz="3200" b="1" dirty="0"/>
              <a:t>From the four </a:t>
            </a:r>
            <a:r>
              <a:rPr lang="en-IE" sz="3200" b="1" dirty="0" smtClean="0"/>
              <a:t>proud</a:t>
            </a:r>
          </a:p>
          <a:p>
            <a:pPr algn="ctr"/>
            <a:r>
              <a:rPr lang="en-IE" sz="3200" b="1" dirty="0"/>
              <a:t>P</a:t>
            </a:r>
            <a:r>
              <a:rPr lang="en-IE" sz="3200" b="1" dirty="0" smtClean="0"/>
              <a:t>rovinces </a:t>
            </a:r>
            <a:r>
              <a:rPr lang="en-IE" sz="3200" b="1" dirty="0"/>
              <a:t>of </a:t>
            </a:r>
            <a:r>
              <a:rPr lang="en-IE" sz="3200" b="1" dirty="0" smtClean="0"/>
              <a:t>Ireland.</a:t>
            </a:r>
            <a:endParaRPr lang="en-IE" sz="3200" b="1" dirty="0">
              <a:latin typeface="HelloLori" panose="02000603000000000000" pitchFamily="2" charset="0"/>
              <a:ea typeface="HelloLori" panose="02000603000000000000" pitchFamily="2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5924176"/>
            <a:ext cx="1240665" cy="31637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203848" y="5949280"/>
            <a:ext cx="37444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2019 www.seomraranga.com</a:t>
            </a:r>
            <a:endParaRPr lang="en-IE" sz="1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156176" y="620688"/>
            <a:ext cx="2232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E" sz="2400" b="1" dirty="0" smtClean="0"/>
              <a:t>Ireland’s Call</a:t>
            </a:r>
            <a:endParaRPr lang="en-IE" sz="2400" b="1" dirty="0"/>
          </a:p>
        </p:txBody>
      </p:sp>
    </p:spTree>
    <p:extLst>
      <p:ext uri="{BB962C8B-B14F-4D97-AF65-F5344CB8AC3E}">
        <p14:creationId xmlns:p14="http://schemas.microsoft.com/office/powerpoint/2010/main" val="153573412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1" y="340973"/>
            <a:ext cx="8640960" cy="5899573"/>
          </a:xfrm>
          <a:prstGeom prst="rect">
            <a:avLst/>
          </a:prstGeom>
          <a:ln w="762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1115615" y="1196752"/>
            <a:ext cx="6877643" cy="410445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TextBox 7"/>
          <p:cNvSpPr txBox="1"/>
          <p:nvPr/>
        </p:nvSpPr>
        <p:spPr>
          <a:xfrm>
            <a:off x="1296514" y="1340768"/>
            <a:ext cx="669674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3200" b="1" u="sng" dirty="0" smtClean="0"/>
              <a:t>CHORUS</a:t>
            </a:r>
          </a:p>
          <a:p>
            <a:pPr algn="ctr"/>
            <a:r>
              <a:rPr lang="en-IE" sz="3200" b="1" dirty="0"/>
              <a:t/>
            </a:r>
            <a:br>
              <a:rPr lang="en-IE" sz="3200" b="1" dirty="0"/>
            </a:br>
            <a:r>
              <a:rPr lang="en-IE" sz="4400" b="1" dirty="0"/>
              <a:t>Ireland, </a:t>
            </a:r>
            <a:r>
              <a:rPr lang="en-IE" sz="4400" b="1" dirty="0" smtClean="0"/>
              <a:t>Ireland</a:t>
            </a:r>
          </a:p>
          <a:p>
            <a:pPr algn="ctr"/>
            <a:r>
              <a:rPr lang="en-IE" sz="4400" b="1" dirty="0" smtClean="0"/>
              <a:t>Together </a:t>
            </a:r>
            <a:r>
              <a:rPr lang="en-IE" sz="4400" b="1" dirty="0"/>
              <a:t>standing tall </a:t>
            </a:r>
            <a:br>
              <a:rPr lang="en-IE" sz="4400" b="1" dirty="0"/>
            </a:br>
            <a:r>
              <a:rPr lang="en-IE" sz="4400" b="1" dirty="0"/>
              <a:t>Shoulder to shoulder </a:t>
            </a:r>
            <a:br>
              <a:rPr lang="en-IE" sz="4400" b="1" dirty="0"/>
            </a:br>
            <a:r>
              <a:rPr lang="en-IE" sz="4400" b="1" dirty="0"/>
              <a:t>We'll answer Ireland's call</a:t>
            </a:r>
            <a:r>
              <a:rPr lang="en-IE" sz="3200" dirty="0"/>
              <a:t> </a:t>
            </a:r>
            <a:endParaRPr lang="en-IE" sz="3200" b="1" dirty="0">
              <a:latin typeface="HelloLori" panose="02000603000000000000" pitchFamily="2" charset="0"/>
              <a:ea typeface="HelloLori" panose="02000603000000000000" pitchFamily="2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5924176"/>
            <a:ext cx="1240665" cy="31637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203848" y="5949280"/>
            <a:ext cx="37444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2019 www.seomraranga.com</a:t>
            </a:r>
            <a:endParaRPr lang="en-IE" sz="1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156176" y="620688"/>
            <a:ext cx="2232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E" sz="2400" b="1" dirty="0" smtClean="0"/>
              <a:t>Ireland’s Call</a:t>
            </a:r>
            <a:endParaRPr lang="en-IE" sz="2400" b="1" dirty="0"/>
          </a:p>
        </p:txBody>
      </p:sp>
    </p:spTree>
    <p:extLst>
      <p:ext uri="{BB962C8B-B14F-4D97-AF65-F5344CB8AC3E}">
        <p14:creationId xmlns:p14="http://schemas.microsoft.com/office/powerpoint/2010/main" val="44345210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1" y="340973"/>
            <a:ext cx="8640960" cy="5899573"/>
          </a:xfrm>
          <a:prstGeom prst="rect">
            <a:avLst/>
          </a:prstGeom>
          <a:ln w="762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1115615" y="1196752"/>
            <a:ext cx="6877643" cy="410445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TextBox 7"/>
          <p:cNvSpPr txBox="1"/>
          <p:nvPr/>
        </p:nvSpPr>
        <p:spPr>
          <a:xfrm>
            <a:off x="1296514" y="1340768"/>
            <a:ext cx="669674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3200" b="1" dirty="0"/>
              <a:t>Hearts of </a:t>
            </a:r>
            <a:r>
              <a:rPr lang="en-IE" sz="3200" b="1" dirty="0" smtClean="0"/>
              <a:t>steel</a:t>
            </a:r>
          </a:p>
          <a:p>
            <a:pPr algn="ctr"/>
            <a:r>
              <a:rPr lang="en-IE" sz="3200" b="1" dirty="0" smtClean="0"/>
              <a:t>And </a:t>
            </a:r>
            <a:r>
              <a:rPr lang="en-IE" sz="3200" b="1" dirty="0"/>
              <a:t>heads </a:t>
            </a:r>
            <a:r>
              <a:rPr lang="en-IE" sz="3200" b="1" dirty="0" err="1" smtClean="0"/>
              <a:t>unbowing</a:t>
            </a:r>
            <a:r>
              <a:rPr lang="en-IE" sz="3200" b="1" dirty="0" smtClean="0"/>
              <a:t>,</a:t>
            </a:r>
            <a:r>
              <a:rPr lang="en-IE" sz="3200" b="1" dirty="0"/>
              <a:t> </a:t>
            </a:r>
            <a:br>
              <a:rPr lang="en-IE" sz="3200" b="1" dirty="0"/>
            </a:br>
            <a:r>
              <a:rPr lang="en-IE" sz="3200" b="1" dirty="0"/>
              <a:t>Vowing never to be </a:t>
            </a:r>
            <a:r>
              <a:rPr lang="en-IE" sz="3200" b="1" dirty="0" smtClean="0"/>
              <a:t>broken,</a:t>
            </a:r>
            <a:r>
              <a:rPr lang="en-IE" sz="3200" b="1" dirty="0"/>
              <a:t> </a:t>
            </a:r>
            <a:br>
              <a:rPr lang="en-IE" sz="3200" b="1" dirty="0"/>
            </a:br>
            <a:r>
              <a:rPr lang="en-IE" sz="3200" b="1" dirty="0"/>
              <a:t>We will </a:t>
            </a:r>
            <a:r>
              <a:rPr lang="en-IE" sz="3200" b="1" dirty="0" smtClean="0"/>
              <a:t>fight until</a:t>
            </a:r>
          </a:p>
          <a:p>
            <a:pPr algn="ctr"/>
            <a:r>
              <a:rPr lang="en-IE" sz="3200" b="1" dirty="0" smtClean="0"/>
              <a:t>We </a:t>
            </a:r>
            <a:r>
              <a:rPr lang="en-IE" sz="3200" b="1" dirty="0"/>
              <a:t>can fight no </a:t>
            </a:r>
            <a:r>
              <a:rPr lang="en-IE" sz="3200" b="1" dirty="0" smtClean="0"/>
              <a:t>more,</a:t>
            </a:r>
            <a:r>
              <a:rPr lang="en-IE" sz="3200" b="1" dirty="0"/>
              <a:t> </a:t>
            </a:r>
            <a:br>
              <a:rPr lang="en-IE" sz="3200" b="1" dirty="0"/>
            </a:br>
            <a:r>
              <a:rPr lang="en-IE" sz="3200" b="1" dirty="0"/>
              <a:t>From the four </a:t>
            </a:r>
            <a:r>
              <a:rPr lang="en-IE" sz="3200" b="1" dirty="0" smtClean="0"/>
              <a:t>proud</a:t>
            </a:r>
          </a:p>
          <a:p>
            <a:pPr algn="ctr"/>
            <a:r>
              <a:rPr lang="en-IE" sz="3200" b="1" dirty="0"/>
              <a:t>P</a:t>
            </a:r>
            <a:r>
              <a:rPr lang="en-IE" sz="3200" b="1" dirty="0" smtClean="0"/>
              <a:t>rovinces </a:t>
            </a:r>
            <a:r>
              <a:rPr lang="en-IE" sz="3200" b="1" dirty="0"/>
              <a:t>of </a:t>
            </a:r>
            <a:r>
              <a:rPr lang="en-IE" sz="3200" b="1" dirty="0" smtClean="0"/>
              <a:t>Ireland.</a:t>
            </a:r>
            <a:r>
              <a:rPr lang="en-IE" sz="3200" b="1" dirty="0"/>
              <a:t> </a:t>
            </a:r>
            <a:br>
              <a:rPr lang="en-IE" sz="3200" b="1" dirty="0"/>
            </a:br>
            <a:endParaRPr lang="en-IE" sz="3200" b="1" dirty="0">
              <a:latin typeface="HelloLori" panose="02000603000000000000" pitchFamily="2" charset="0"/>
              <a:ea typeface="HelloLori" panose="02000603000000000000" pitchFamily="2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5924176"/>
            <a:ext cx="1240665" cy="31637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203848" y="5949280"/>
            <a:ext cx="37444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2019 www.seomraranga.com</a:t>
            </a:r>
            <a:endParaRPr lang="en-IE" sz="1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156176" y="620688"/>
            <a:ext cx="2232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E" sz="2400" b="1" dirty="0" smtClean="0"/>
              <a:t>Ireland’s Call</a:t>
            </a:r>
            <a:endParaRPr lang="en-IE" sz="2400" b="1" dirty="0"/>
          </a:p>
        </p:txBody>
      </p:sp>
    </p:spTree>
    <p:extLst>
      <p:ext uri="{BB962C8B-B14F-4D97-AF65-F5344CB8AC3E}">
        <p14:creationId xmlns:p14="http://schemas.microsoft.com/office/powerpoint/2010/main" val="107715071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1" y="340973"/>
            <a:ext cx="8640960" cy="5899573"/>
          </a:xfrm>
          <a:prstGeom prst="rect">
            <a:avLst/>
          </a:prstGeom>
          <a:ln w="762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1115615" y="1196752"/>
            <a:ext cx="6877643" cy="410445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TextBox 7"/>
          <p:cNvSpPr txBox="1"/>
          <p:nvPr/>
        </p:nvSpPr>
        <p:spPr>
          <a:xfrm>
            <a:off x="1296514" y="1340768"/>
            <a:ext cx="669674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3200" b="1" u="sng" dirty="0" smtClean="0"/>
              <a:t>CHORUS</a:t>
            </a:r>
          </a:p>
          <a:p>
            <a:pPr algn="ctr"/>
            <a:r>
              <a:rPr lang="en-IE" sz="3200" b="1" dirty="0"/>
              <a:t/>
            </a:r>
            <a:br>
              <a:rPr lang="en-IE" sz="3200" b="1" dirty="0"/>
            </a:br>
            <a:r>
              <a:rPr lang="en-IE" sz="4400" b="1" dirty="0"/>
              <a:t>Ireland, </a:t>
            </a:r>
            <a:r>
              <a:rPr lang="en-IE" sz="4400" b="1" dirty="0" smtClean="0"/>
              <a:t>Ireland</a:t>
            </a:r>
          </a:p>
          <a:p>
            <a:pPr algn="ctr"/>
            <a:r>
              <a:rPr lang="en-IE" sz="4400" b="1" dirty="0" smtClean="0"/>
              <a:t>Together </a:t>
            </a:r>
            <a:r>
              <a:rPr lang="en-IE" sz="4400" b="1" dirty="0"/>
              <a:t>standing tall </a:t>
            </a:r>
            <a:br>
              <a:rPr lang="en-IE" sz="4400" b="1" dirty="0"/>
            </a:br>
            <a:r>
              <a:rPr lang="en-IE" sz="4400" b="1" dirty="0"/>
              <a:t>Shoulder to shoulder </a:t>
            </a:r>
            <a:br>
              <a:rPr lang="en-IE" sz="4400" b="1" dirty="0"/>
            </a:br>
            <a:r>
              <a:rPr lang="en-IE" sz="4400" b="1" dirty="0"/>
              <a:t>We'll answer Ireland's call</a:t>
            </a:r>
            <a:r>
              <a:rPr lang="en-IE" sz="3200" dirty="0"/>
              <a:t> </a:t>
            </a:r>
            <a:endParaRPr lang="en-IE" sz="3200" b="1" dirty="0">
              <a:latin typeface="HelloLori" panose="02000603000000000000" pitchFamily="2" charset="0"/>
              <a:ea typeface="HelloLori" panose="02000603000000000000" pitchFamily="2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5924176"/>
            <a:ext cx="1240665" cy="31637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203848" y="5949280"/>
            <a:ext cx="37444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2019 www.seomraranga.com</a:t>
            </a:r>
            <a:endParaRPr lang="en-IE" sz="1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156176" y="620688"/>
            <a:ext cx="2232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E" sz="2400" b="1" dirty="0" smtClean="0"/>
              <a:t>Ireland’s Call</a:t>
            </a:r>
            <a:endParaRPr lang="en-IE" sz="2400" b="1" dirty="0"/>
          </a:p>
        </p:txBody>
      </p:sp>
    </p:spTree>
    <p:extLst>
      <p:ext uri="{BB962C8B-B14F-4D97-AF65-F5344CB8AC3E}">
        <p14:creationId xmlns:p14="http://schemas.microsoft.com/office/powerpoint/2010/main" val="211432453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683568" y="620688"/>
            <a:ext cx="7776864" cy="2628292"/>
          </a:xfrm>
          <a:prstGeom prst="round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" name="TextBox 2"/>
          <p:cNvSpPr txBox="1"/>
          <p:nvPr/>
        </p:nvSpPr>
        <p:spPr>
          <a:xfrm>
            <a:off x="2663788" y="836712"/>
            <a:ext cx="381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dirty="0" smtClean="0"/>
              <a:t>Resources used in this file from:</a:t>
            </a:r>
            <a:endParaRPr lang="en-IE" b="1" dirty="0"/>
          </a:p>
        </p:txBody>
      </p:sp>
      <p:sp>
        <p:nvSpPr>
          <p:cNvPr id="6" name="TextBox 12"/>
          <p:cNvSpPr txBox="1"/>
          <p:nvPr/>
        </p:nvSpPr>
        <p:spPr>
          <a:xfrm>
            <a:off x="3531401" y="1844824"/>
            <a:ext cx="2957195" cy="6858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spcAft>
                <a:spcPts val="0"/>
              </a:spcAft>
            </a:pPr>
            <a:r>
              <a:rPr lang="en-IE" sz="1400" u="sng" dirty="0">
                <a:solidFill>
                  <a:srgbClr val="000000"/>
                </a:solidFill>
                <a:ea typeface="Times New Roman"/>
                <a:cs typeface="Times New Roman"/>
                <a:hlinkClick r:id="rId2"/>
              </a:rPr>
              <a:t>https://</a:t>
            </a:r>
            <a:r>
              <a:rPr lang="en-IE" sz="1400" u="sng" dirty="0" smtClean="0">
                <a:solidFill>
                  <a:srgbClr val="000000"/>
                </a:solidFill>
                <a:ea typeface="Times New Roman"/>
                <a:cs typeface="Times New Roman"/>
                <a:hlinkClick r:id="rId2"/>
              </a:rPr>
              <a:t>www.teacherspayteachers.com/Store/Dancing-Crayon-Designs</a:t>
            </a:r>
            <a:r>
              <a:rPr lang="en-IE" sz="1400" u="sng" dirty="0" smtClean="0">
                <a:solidFill>
                  <a:srgbClr val="000000"/>
                </a:solidFill>
                <a:ea typeface="Times New Roman"/>
                <a:cs typeface="Times New Roman"/>
              </a:rPr>
              <a:t> </a:t>
            </a:r>
            <a:endParaRPr lang="en-IE" sz="1200" dirty="0">
              <a:effectLst/>
              <a:latin typeface="Times New Roman"/>
              <a:ea typeface="Times New Roman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3341" y="1710088"/>
            <a:ext cx="955271" cy="955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31462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1" y="340973"/>
            <a:ext cx="8640960" cy="5899573"/>
          </a:xfrm>
          <a:prstGeom prst="rect">
            <a:avLst/>
          </a:prstGeom>
          <a:ln w="762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1115615" y="1196752"/>
            <a:ext cx="6877643" cy="410445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TextBox 7"/>
          <p:cNvSpPr txBox="1"/>
          <p:nvPr/>
        </p:nvSpPr>
        <p:spPr>
          <a:xfrm>
            <a:off x="1296514" y="1340768"/>
            <a:ext cx="6696744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3200" b="1" u="sng" dirty="0" smtClean="0"/>
              <a:t>History</a:t>
            </a:r>
            <a:r>
              <a:rPr lang="en-IE" sz="3200" b="1" dirty="0" smtClean="0"/>
              <a:t>:</a:t>
            </a:r>
          </a:p>
          <a:p>
            <a:r>
              <a:rPr lang="en-IE" sz="4000" b="1" dirty="0" smtClean="0">
                <a:ea typeface="HelloLori" panose="02000603000000000000" pitchFamily="2" charset="0"/>
              </a:rPr>
              <a:t>Rugby is one of the few sports where members of the national team are drawn from both Northern Ireland and the Republic of </a:t>
            </a:r>
            <a:r>
              <a:rPr lang="en-IE" sz="4000" b="1" dirty="0" smtClean="0">
                <a:ea typeface="HelloLori" panose="02000603000000000000" pitchFamily="2" charset="0"/>
              </a:rPr>
              <a:t>Ireland.</a:t>
            </a:r>
            <a:endParaRPr lang="en-IE" sz="4000" b="1" dirty="0" smtClean="0">
              <a:ea typeface="HelloLori" panose="02000603000000000000" pitchFamily="2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5924176"/>
            <a:ext cx="1240665" cy="31637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203848" y="5949280"/>
            <a:ext cx="37444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2019 www.seomraranga.com</a:t>
            </a:r>
            <a:endParaRPr lang="en-IE" sz="12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6156176" y="620688"/>
            <a:ext cx="2232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E" sz="2400" b="1" dirty="0" smtClean="0"/>
              <a:t>Ireland’s Call</a:t>
            </a:r>
            <a:endParaRPr lang="en-IE" sz="2400" b="1" dirty="0"/>
          </a:p>
        </p:txBody>
      </p:sp>
    </p:spTree>
    <p:extLst>
      <p:ext uri="{BB962C8B-B14F-4D97-AF65-F5344CB8AC3E}">
        <p14:creationId xmlns:p14="http://schemas.microsoft.com/office/powerpoint/2010/main" val="201550651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1" y="340973"/>
            <a:ext cx="8640960" cy="5899573"/>
          </a:xfrm>
          <a:prstGeom prst="rect">
            <a:avLst/>
          </a:prstGeom>
          <a:ln w="762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1115615" y="1196752"/>
            <a:ext cx="6877643" cy="410445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TextBox 7"/>
          <p:cNvSpPr txBox="1"/>
          <p:nvPr/>
        </p:nvSpPr>
        <p:spPr>
          <a:xfrm>
            <a:off x="1296514" y="1340768"/>
            <a:ext cx="6696744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3200" b="1" u="sng" dirty="0" smtClean="0"/>
              <a:t>History</a:t>
            </a:r>
            <a:r>
              <a:rPr lang="en-IE" sz="3200" b="1" dirty="0" smtClean="0"/>
              <a:t>:</a:t>
            </a:r>
          </a:p>
          <a:p>
            <a:r>
              <a:rPr lang="en-IE" sz="3600" b="1" dirty="0" smtClean="0">
                <a:ea typeface="HelloLori" panose="02000603000000000000" pitchFamily="2" charset="0"/>
              </a:rPr>
              <a:t>It </a:t>
            </a:r>
            <a:r>
              <a:rPr lang="en-IE" sz="3600" b="1" dirty="0" smtClean="0">
                <a:ea typeface="HelloLori" panose="02000603000000000000" pitchFamily="2" charset="0"/>
              </a:rPr>
              <a:t>was felt that some players from Northern Ireland might not be comfortable singing </a:t>
            </a:r>
            <a:r>
              <a:rPr lang="en-IE" sz="3600" b="1" dirty="0" err="1" smtClean="0">
                <a:ea typeface="HelloLori" panose="02000603000000000000" pitchFamily="2" charset="0"/>
              </a:rPr>
              <a:t>Amhrán</a:t>
            </a:r>
            <a:r>
              <a:rPr lang="en-IE" sz="3600" b="1" dirty="0" smtClean="0">
                <a:ea typeface="HelloLori" panose="02000603000000000000" pitchFamily="2" charset="0"/>
              </a:rPr>
              <a:t> na </a:t>
            </a:r>
            <a:r>
              <a:rPr lang="en-IE" sz="3600" b="1" dirty="0" err="1" smtClean="0">
                <a:ea typeface="HelloLori" panose="02000603000000000000" pitchFamily="2" charset="0"/>
              </a:rPr>
              <a:t>bhFiann</a:t>
            </a:r>
            <a:r>
              <a:rPr lang="en-IE" sz="3600" b="1" dirty="0" smtClean="0">
                <a:ea typeface="HelloLori" panose="02000603000000000000" pitchFamily="2" charset="0"/>
              </a:rPr>
              <a:t> before rugby matches because of their </a:t>
            </a:r>
            <a:r>
              <a:rPr lang="en-IE" sz="3600" b="1" dirty="0" smtClean="0">
                <a:ea typeface="HelloLori" panose="02000603000000000000" pitchFamily="2" charset="0"/>
              </a:rPr>
              <a:t>background. So</a:t>
            </a:r>
            <a:r>
              <a:rPr lang="en-IE" sz="3600" b="1" dirty="0" smtClean="0">
                <a:ea typeface="HelloLori" panose="02000603000000000000" pitchFamily="2" charset="0"/>
              </a:rPr>
              <a:t>, a new anthem was </a:t>
            </a:r>
            <a:r>
              <a:rPr lang="en-IE" sz="3600" b="1" dirty="0" smtClean="0">
                <a:ea typeface="HelloLori" panose="02000603000000000000" pitchFamily="2" charset="0"/>
              </a:rPr>
              <a:t>needed.</a:t>
            </a:r>
            <a:endParaRPr lang="en-IE" sz="3600" b="1" dirty="0">
              <a:ea typeface="HelloLori" panose="02000603000000000000" pitchFamily="2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5924176"/>
            <a:ext cx="1240665" cy="31637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203848" y="5949280"/>
            <a:ext cx="37444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2019 www.seomraranga.com</a:t>
            </a:r>
            <a:endParaRPr lang="en-IE" sz="1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156176" y="620688"/>
            <a:ext cx="2232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E" sz="2400" b="1" dirty="0" smtClean="0"/>
              <a:t>Ireland’s Call</a:t>
            </a:r>
            <a:endParaRPr lang="en-IE" sz="2400" b="1" dirty="0"/>
          </a:p>
        </p:txBody>
      </p:sp>
    </p:spTree>
    <p:extLst>
      <p:ext uri="{BB962C8B-B14F-4D97-AF65-F5344CB8AC3E}">
        <p14:creationId xmlns:p14="http://schemas.microsoft.com/office/powerpoint/2010/main" val="351372657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1" y="340973"/>
            <a:ext cx="8640960" cy="5899573"/>
          </a:xfrm>
          <a:prstGeom prst="rect">
            <a:avLst/>
          </a:prstGeom>
          <a:ln w="762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1115615" y="1196752"/>
            <a:ext cx="6877643" cy="410445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TextBox 7"/>
          <p:cNvSpPr txBox="1"/>
          <p:nvPr/>
        </p:nvSpPr>
        <p:spPr>
          <a:xfrm>
            <a:off x="1296514" y="1340768"/>
            <a:ext cx="669674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3200" b="1" u="sng" dirty="0"/>
              <a:t>History:</a:t>
            </a:r>
          </a:p>
          <a:p>
            <a:r>
              <a:rPr lang="en-IE" sz="3200" b="1" dirty="0" smtClean="0">
                <a:ea typeface="HelloLori" panose="02000603000000000000" pitchFamily="2" charset="0"/>
              </a:rPr>
              <a:t>The </a:t>
            </a:r>
            <a:r>
              <a:rPr lang="en-IE" sz="3200" b="1" dirty="0" smtClean="0">
                <a:ea typeface="HelloLori" panose="02000603000000000000" pitchFamily="2" charset="0"/>
              </a:rPr>
              <a:t>Irish Rugby Football Union (IRFU) commissioned the well-known Irish composer and musician Phil Coulter to write a new rugby anthem for the team playing in the 1995 Rugby World </a:t>
            </a:r>
            <a:r>
              <a:rPr lang="en-IE" sz="3200" b="1" dirty="0" smtClean="0">
                <a:ea typeface="HelloLori" panose="02000603000000000000" pitchFamily="2" charset="0"/>
              </a:rPr>
              <a:t>Cup.</a:t>
            </a:r>
            <a:endParaRPr lang="en-IE" sz="3200" b="1" dirty="0" smtClean="0">
              <a:ea typeface="HelloLori" panose="02000603000000000000" pitchFamily="2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5924176"/>
            <a:ext cx="1240665" cy="31637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203848" y="5949280"/>
            <a:ext cx="37444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2019 www.seomraranga.com</a:t>
            </a:r>
            <a:endParaRPr lang="en-IE" sz="1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156176" y="620688"/>
            <a:ext cx="2232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E" sz="2400" b="1" dirty="0" smtClean="0"/>
              <a:t>Ireland’s Call</a:t>
            </a:r>
            <a:endParaRPr lang="en-IE" sz="2400" b="1" dirty="0"/>
          </a:p>
        </p:txBody>
      </p:sp>
    </p:spTree>
    <p:extLst>
      <p:ext uri="{BB962C8B-B14F-4D97-AF65-F5344CB8AC3E}">
        <p14:creationId xmlns:p14="http://schemas.microsoft.com/office/powerpoint/2010/main" val="222755889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1" y="340973"/>
            <a:ext cx="8640960" cy="5899573"/>
          </a:xfrm>
          <a:prstGeom prst="rect">
            <a:avLst/>
          </a:prstGeom>
          <a:ln w="762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1115615" y="1196752"/>
            <a:ext cx="6877643" cy="410445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TextBox 7"/>
          <p:cNvSpPr txBox="1"/>
          <p:nvPr/>
        </p:nvSpPr>
        <p:spPr>
          <a:xfrm>
            <a:off x="1296514" y="1628800"/>
            <a:ext cx="669674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3200" b="1" u="sng" dirty="0"/>
              <a:t>History:</a:t>
            </a:r>
          </a:p>
          <a:p>
            <a:r>
              <a:rPr lang="en-IE" sz="4000" b="1" dirty="0" smtClean="0">
                <a:ea typeface="HelloLori" panose="02000603000000000000" pitchFamily="2" charset="0"/>
              </a:rPr>
              <a:t>Coulter </a:t>
            </a:r>
            <a:r>
              <a:rPr lang="en-IE" sz="4000" b="1" dirty="0" smtClean="0">
                <a:ea typeface="HelloLori" panose="02000603000000000000" pitchFamily="2" charset="0"/>
              </a:rPr>
              <a:t>composed “Ireland’s Call” and it has since become one of the most recognisable songs in the </a:t>
            </a:r>
            <a:r>
              <a:rPr lang="en-IE" sz="4000" b="1" dirty="0" smtClean="0">
                <a:ea typeface="HelloLori" panose="02000603000000000000" pitchFamily="2" charset="0"/>
              </a:rPr>
              <a:t>country.</a:t>
            </a:r>
            <a:endParaRPr lang="en-IE" sz="4000" b="1" dirty="0">
              <a:ea typeface="HelloLori" panose="02000603000000000000" pitchFamily="2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5924176"/>
            <a:ext cx="1240665" cy="31637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203848" y="5949280"/>
            <a:ext cx="37444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2019 www.seomraranga.com</a:t>
            </a:r>
            <a:endParaRPr lang="en-IE" sz="1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156176" y="620688"/>
            <a:ext cx="2232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E" sz="2400" b="1" dirty="0" smtClean="0"/>
              <a:t>Ireland’s Call</a:t>
            </a:r>
            <a:endParaRPr lang="en-IE" sz="2400" b="1" dirty="0"/>
          </a:p>
        </p:txBody>
      </p:sp>
    </p:spTree>
    <p:extLst>
      <p:ext uri="{BB962C8B-B14F-4D97-AF65-F5344CB8AC3E}">
        <p14:creationId xmlns:p14="http://schemas.microsoft.com/office/powerpoint/2010/main" val="216981172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1" y="340973"/>
            <a:ext cx="8640960" cy="5899573"/>
          </a:xfrm>
          <a:prstGeom prst="rect">
            <a:avLst/>
          </a:prstGeom>
          <a:ln w="762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1115615" y="1196752"/>
            <a:ext cx="6877643" cy="410445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TextBox 7"/>
          <p:cNvSpPr txBox="1"/>
          <p:nvPr/>
        </p:nvSpPr>
        <p:spPr>
          <a:xfrm>
            <a:off x="1296514" y="2094818"/>
            <a:ext cx="6696744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3200" b="1" u="sng" dirty="0"/>
              <a:t>Practice:</a:t>
            </a:r>
          </a:p>
          <a:p>
            <a:r>
              <a:rPr lang="en-IE" sz="4000" b="1" dirty="0" smtClean="0">
                <a:ea typeface="HelloLori" panose="02000603000000000000" pitchFamily="2" charset="0"/>
              </a:rPr>
              <a:t>At </a:t>
            </a:r>
            <a:r>
              <a:rPr lang="en-IE" sz="4000" b="1" dirty="0" smtClean="0">
                <a:ea typeface="HelloLori" panose="02000603000000000000" pitchFamily="2" charset="0"/>
              </a:rPr>
              <a:t>most games, only the first verse is sung followed by the Chorus sung </a:t>
            </a:r>
            <a:r>
              <a:rPr lang="en-IE" sz="4000" b="1" dirty="0" smtClean="0">
                <a:ea typeface="HelloLori" panose="02000603000000000000" pitchFamily="2" charset="0"/>
              </a:rPr>
              <a:t>twice.</a:t>
            </a:r>
            <a:endParaRPr lang="en-IE" sz="4000" b="1" dirty="0" smtClean="0">
              <a:ea typeface="HelloLori" panose="02000603000000000000" pitchFamily="2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5924176"/>
            <a:ext cx="1240665" cy="31637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203848" y="5949280"/>
            <a:ext cx="37444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2019 www.seomraranga.com</a:t>
            </a:r>
            <a:endParaRPr lang="en-IE" sz="1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156176" y="620688"/>
            <a:ext cx="2232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E" sz="2400" b="1" dirty="0" smtClean="0"/>
              <a:t>Ireland’s Call</a:t>
            </a:r>
            <a:endParaRPr lang="en-IE" sz="2400" b="1" dirty="0"/>
          </a:p>
        </p:txBody>
      </p:sp>
    </p:spTree>
    <p:extLst>
      <p:ext uri="{BB962C8B-B14F-4D97-AF65-F5344CB8AC3E}">
        <p14:creationId xmlns:p14="http://schemas.microsoft.com/office/powerpoint/2010/main" val="107272862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1" y="340973"/>
            <a:ext cx="8640960" cy="5899573"/>
          </a:xfrm>
          <a:prstGeom prst="rect">
            <a:avLst/>
          </a:prstGeom>
          <a:ln w="762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1115615" y="1196752"/>
            <a:ext cx="6877643" cy="410445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TextBox 7"/>
          <p:cNvSpPr txBox="1"/>
          <p:nvPr/>
        </p:nvSpPr>
        <p:spPr>
          <a:xfrm>
            <a:off x="1296514" y="2094818"/>
            <a:ext cx="6696744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3200" b="1" u="sng" dirty="0"/>
              <a:t>Practice:</a:t>
            </a:r>
          </a:p>
          <a:p>
            <a:r>
              <a:rPr lang="en-IE" sz="4000" b="1" dirty="0" smtClean="0">
                <a:ea typeface="HelloLori" panose="02000603000000000000" pitchFamily="2" charset="0"/>
              </a:rPr>
              <a:t>At </a:t>
            </a:r>
            <a:r>
              <a:rPr lang="en-IE" sz="4000" b="1" dirty="0" smtClean="0">
                <a:ea typeface="HelloLori" panose="02000603000000000000" pitchFamily="2" charset="0"/>
              </a:rPr>
              <a:t>home International rugby games, both Ireland’s Call and </a:t>
            </a:r>
            <a:r>
              <a:rPr lang="en-IE" sz="4000" b="1" dirty="0" err="1" smtClean="0">
                <a:ea typeface="HelloLori" panose="02000603000000000000" pitchFamily="2" charset="0"/>
              </a:rPr>
              <a:t>Amhrán</a:t>
            </a:r>
            <a:r>
              <a:rPr lang="en-IE" sz="4000" b="1" dirty="0" smtClean="0">
                <a:ea typeface="HelloLori" panose="02000603000000000000" pitchFamily="2" charset="0"/>
              </a:rPr>
              <a:t> na </a:t>
            </a:r>
            <a:r>
              <a:rPr lang="en-IE" sz="4000" b="1" dirty="0" err="1" smtClean="0">
                <a:ea typeface="HelloLori" panose="02000603000000000000" pitchFamily="2" charset="0"/>
              </a:rPr>
              <a:t>bhFiann</a:t>
            </a:r>
            <a:r>
              <a:rPr lang="en-IE" sz="4000" b="1" dirty="0" smtClean="0">
                <a:ea typeface="HelloLori" panose="02000603000000000000" pitchFamily="2" charset="0"/>
              </a:rPr>
              <a:t> are </a:t>
            </a:r>
            <a:r>
              <a:rPr lang="en-IE" sz="4000" b="1" dirty="0" smtClean="0">
                <a:ea typeface="HelloLori" panose="02000603000000000000" pitchFamily="2" charset="0"/>
              </a:rPr>
              <a:t>sung.</a:t>
            </a:r>
            <a:endParaRPr lang="en-IE" sz="4000" b="1" dirty="0" smtClean="0">
              <a:ea typeface="HelloLori" panose="02000603000000000000" pitchFamily="2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5924176"/>
            <a:ext cx="1240665" cy="31637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203848" y="5949280"/>
            <a:ext cx="37444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2019 www.seomraranga.com</a:t>
            </a:r>
            <a:endParaRPr lang="en-IE" sz="1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156176" y="620688"/>
            <a:ext cx="2232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E" sz="2400" b="1" dirty="0" smtClean="0"/>
              <a:t>Ireland’s Call</a:t>
            </a:r>
            <a:endParaRPr lang="en-IE" sz="2400" b="1" dirty="0"/>
          </a:p>
        </p:txBody>
      </p:sp>
    </p:spTree>
    <p:extLst>
      <p:ext uri="{BB962C8B-B14F-4D97-AF65-F5344CB8AC3E}">
        <p14:creationId xmlns:p14="http://schemas.microsoft.com/office/powerpoint/2010/main" val="426492603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1" y="340973"/>
            <a:ext cx="8640960" cy="5899573"/>
          </a:xfrm>
          <a:prstGeom prst="rect">
            <a:avLst/>
          </a:prstGeom>
          <a:ln w="762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1115615" y="1196752"/>
            <a:ext cx="6877643" cy="410445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TextBox 7"/>
          <p:cNvSpPr txBox="1"/>
          <p:nvPr/>
        </p:nvSpPr>
        <p:spPr>
          <a:xfrm>
            <a:off x="1296514" y="2094818"/>
            <a:ext cx="6696744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3200" b="1" u="sng" dirty="0"/>
              <a:t>Practice:</a:t>
            </a:r>
          </a:p>
          <a:p>
            <a:r>
              <a:rPr lang="en-IE" sz="4000" b="1" dirty="0" smtClean="0">
                <a:ea typeface="HelloLori" panose="02000603000000000000" pitchFamily="2" charset="0"/>
              </a:rPr>
              <a:t>At </a:t>
            </a:r>
            <a:r>
              <a:rPr lang="en-IE" sz="4000" b="1" dirty="0" smtClean="0">
                <a:ea typeface="HelloLori" panose="02000603000000000000" pitchFamily="2" charset="0"/>
              </a:rPr>
              <a:t>away International rugby games, only Ireland’s Call is </a:t>
            </a:r>
            <a:r>
              <a:rPr lang="en-IE" sz="4000" b="1" dirty="0" smtClean="0">
                <a:ea typeface="HelloLori" panose="02000603000000000000" pitchFamily="2" charset="0"/>
              </a:rPr>
              <a:t>sung.</a:t>
            </a:r>
            <a:endParaRPr lang="en-IE" sz="4000" b="1" dirty="0">
              <a:ea typeface="HelloLori" panose="02000603000000000000" pitchFamily="2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5924176"/>
            <a:ext cx="1240665" cy="31637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203848" y="5949280"/>
            <a:ext cx="37444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2019 www.seomraranga.com</a:t>
            </a:r>
            <a:endParaRPr lang="en-IE" sz="1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156176" y="620688"/>
            <a:ext cx="2232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E" sz="2400" b="1" dirty="0" smtClean="0"/>
              <a:t>Ireland’s Call</a:t>
            </a:r>
            <a:endParaRPr lang="en-IE" sz="2400" b="1" dirty="0"/>
          </a:p>
        </p:txBody>
      </p:sp>
    </p:spTree>
    <p:extLst>
      <p:ext uri="{BB962C8B-B14F-4D97-AF65-F5344CB8AC3E}">
        <p14:creationId xmlns:p14="http://schemas.microsoft.com/office/powerpoint/2010/main" val="154223743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1" y="340973"/>
            <a:ext cx="8640960" cy="5899573"/>
          </a:xfrm>
          <a:prstGeom prst="rect">
            <a:avLst/>
          </a:prstGeom>
          <a:ln w="762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899592" y="836712"/>
            <a:ext cx="7488832" cy="482453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6" name="TextBox 5"/>
          <p:cNvSpPr txBox="1"/>
          <p:nvPr/>
        </p:nvSpPr>
        <p:spPr>
          <a:xfrm>
            <a:off x="1115616" y="1052736"/>
            <a:ext cx="705678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5000" b="1" dirty="0" smtClean="0">
                <a:ln w="28575">
                  <a:solidFill>
                    <a:schemeClr val="tx1"/>
                  </a:solidFill>
                </a:ln>
                <a:solidFill>
                  <a:srgbClr val="00B050"/>
                </a:solidFill>
                <a:ea typeface="HelloPlainJane" panose="02000603000000000000" pitchFamily="2" charset="0"/>
              </a:rPr>
              <a:t>Ireland’s</a:t>
            </a:r>
            <a:endParaRPr lang="en-IE" sz="15000" b="1" dirty="0">
              <a:ln w="28575">
                <a:solidFill>
                  <a:schemeClr val="tx1"/>
                </a:solidFill>
              </a:ln>
              <a:solidFill>
                <a:srgbClr val="00B050"/>
              </a:solidFill>
              <a:ea typeface="HelloPlainJane" panose="02000603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74421" y="3260591"/>
            <a:ext cx="617257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5000" b="1" dirty="0" smtClean="0">
                <a:ln w="28575">
                  <a:solidFill>
                    <a:schemeClr val="tx1"/>
                  </a:solidFill>
                </a:ln>
                <a:solidFill>
                  <a:srgbClr val="FF9900"/>
                </a:solidFill>
                <a:ea typeface="HelloLori" panose="02000603000000000000" pitchFamily="2" charset="0"/>
              </a:rPr>
              <a:t>Call</a:t>
            </a:r>
            <a:endParaRPr lang="en-IE" sz="15000" b="1" dirty="0">
              <a:ln w="28575">
                <a:solidFill>
                  <a:schemeClr val="tx1"/>
                </a:solidFill>
              </a:ln>
              <a:solidFill>
                <a:srgbClr val="FF9900"/>
              </a:solidFill>
              <a:ea typeface="HelloLori" panose="02000603000000000000" pitchFamily="2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5924176"/>
            <a:ext cx="1240665" cy="31637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203848" y="5949280"/>
            <a:ext cx="37444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</a:t>
            </a:r>
            <a:r>
              <a:rPr lang="en-IE" sz="1200" b="1" dirty="0" err="1" smtClean="0"/>
              <a:t>Seomra</a:t>
            </a:r>
            <a:r>
              <a:rPr lang="en-IE" sz="1200" b="1" dirty="0" smtClean="0"/>
              <a:t>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2019 www.seomraranga.com</a:t>
            </a:r>
            <a:endParaRPr lang="en-IE" sz="1200" b="1" dirty="0"/>
          </a:p>
        </p:txBody>
      </p:sp>
    </p:spTree>
    <p:extLst>
      <p:ext uri="{BB962C8B-B14F-4D97-AF65-F5344CB8AC3E}">
        <p14:creationId xmlns:p14="http://schemas.microsoft.com/office/powerpoint/2010/main" val="310737752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312</Words>
  <Application>Microsoft Office PowerPoint</Application>
  <PresentationFormat>On-screen Show (4:3)</PresentationFormat>
  <Paragraphs>70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Damien</dc:creator>
  <cp:lastModifiedBy>Damien</cp:lastModifiedBy>
  <cp:revision>19</cp:revision>
  <dcterms:created xsi:type="dcterms:W3CDTF">2018-09-15T17:37:30Z</dcterms:created>
  <dcterms:modified xsi:type="dcterms:W3CDTF">2019-08-20T18:32:36Z</dcterms:modified>
</cp:coreProperties>
</file>