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58" r:id="rId5"/>
    <p:sldId id="263" r:id="rId6"/>
    <p:sldId id="265" r:id="rId7"/>
    <p:sldId id="266" r:id="rId8"/>
    <p:sldId id="269" r:id="rId9"/>
    <p:sldId id="270" r:id="rId10"/>
    <p:sldId id="271" r:id="rId11"/>
    <p:sldId id="259" r:id="rId12"/>
    <p:sldId id="260" r:id="rId13"/>
    <p:sldId id="267" r:id="rId14"/>
    <p:sldId id="261" r:id="rId15"/>
    <p:sldId id="262" r:id="rId16"/>
    <p:sldId id="268" r:id="rId17"/>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2742" y="-234"/>
      </p:cViewPr>
      <p:guideLst>
        <p:guide orient="horz" pos="2880"/>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540001"/>
            <a:ext cx="5657850" cy="3458633"/>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14350" y="6096000"/>
            <a:ext cx="4846320" cy="14224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B195200-3A64-4F98-B7B5-398BCBECD2EF}" type="datetimeFigureOut">
              <a:rPr lang="en-IE" smtClean="0"/>
              <a:t>11/02/2019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7F63CE4-5356-4F5F-B976-D256F99F2875}" type="slidenum">
              <a:rPr lang="en-IE" smtClean="0"/>
              <a:t>‹#›</a:t>
            </a:fld>
            <a:endParaRPr lang="en-IE"/>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195200-3A64-4F98-B7B5-398BCBECD2EF}" type="datetimeFigureOut">
              <a:rPr lang="en-IE" smtClean="0"/>
              <a:t>11/02/2019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7F63CE4-5356-4F5F-B976-D256F99F2875}" type="slidenum">
              <a:rPr lang="en-IE" smtClean="0"/>
              <a:t>‹#›</a:t>
            </a:fld>
            <a:endParaRPr lang="en-IE"/>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314450" cy="7802033"/>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195200-3A64-4F98-B7B5-398BCBECD2EF}" type="datetimeFigureOut">
              <a:rPr lang="en-IE" smtClean="0"/>
              <a:t>11/02/2019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7F63CE4-5356-4F5F-B976-D256F99F2875}" type="slidenum">
              <a:rPr lang="en-IE" smtClean="0"/>
              <a:t>‹#›</a:t>
            </a:fld>
            <a:endParaRPr lang="en-IE"/>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195200-3A64-4F98-B7B5-398BCBECD2EF}" type="datetimeFigureOut">
              <a:rPr lang="en-IE" smtClean="0"/>
              <a:t>11/02/2019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7F63CE4-5356-4F5F-B976-D256F99F2875}" type="slidenum">
              <a:rPr lang="en-IE" smtClean="0"/>
              <a:t>‹#›</a:t>
            </a:fld>
            <a:endParaRPr lang="en-IE"/>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7315200"/>
            <a:ext cx="5744765" cy="1557867"/>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541735" y="5137151"/>
            <a:ext cx="4601765" cy="2178051"/>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195200-3A64-4F98-B7B5-398BCBECD2EF}" type="datetimeFigureOut">
              <a:rPr lang="en-IE" smtClean="0"/>
              <a:t>11/02/2019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7F63CE4-5356-4F5F-B976-D256F99F2875}" type="slidenum">
              <a:rPr lang="en-IE" smtClean="0"/>
              <a:t>‹#›</a:t>
            </a:fld>
            <a:endParaRPr lang="en-IE"/>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048256"/>
            <a:ext cx="2743200" cy="61203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314700" y="2048256"/>
            <a:ext cx="2743200" cy="61203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B195200-3A64-4F98-B7B5-398BCBECD2EF}" type="datetimeFigureOut">
              <a:rPr lang="en-IE" smtClean="0"/>
              <a:t>11/02/2019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B7F63CE4-5356-4F5F-B976-D256F99F2875}" type="slidenum">
              <a:rPr lang="en-IE" smtClean="0"/>
              <a:t>‹#›</a:t>
            </a:fld>
            <a:endParaRPr lang="en-IE"/>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2743200" cy="853016"/>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274320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314700" y="2046817"/>
            <a:ext cx="2743200" cy="853016"/>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314700" y="2899833"/>
            <a:ext cx="274320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B195200-3A64-4F98-B7B5-398BCBECD2EF}" type="datetimeFigureOut">
              <a:rPr lang="en-IE" smtClean="0"/>
              <a:t>11/02/2019</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B7F63CE4-5356-4F5F-B976-D256F99F2875}" type="slidenum">
              <a:rPr lang="en-IE" smtClean="0"/>
              <a:t>‹#›</a:t>
            </a:fld>
            <a:endParaRPr lang="en-IE"/>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B195200-3A64-4F98-B7B5-398BCBECD2EF}" type="datetimeFigureOut">
              <a:rPr lang="en-IE" smtClean="0"/>
              <a:t>11/02/2019</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B7F63CE4-5356-4F5F-B976-D256F99F2875}" type="slidenum">
              <a:rPr lang="en-IE" smtClean="0"/>
              <a:t>‹#›</a:t>
            </a:fld>
            <a:endParaRPr lang="en-IE"/>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195200-3A64-4F98-B7B5-398BCBECD2EF}" type="datetimeFigureOut">
              <a:rPr lang="en-IE" smtClean="0"/>
              <a:t>11/02/2019</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B7F63CE4-5356-4F5F-B976-D256F99F2875}" type="slidenum">
              <a:rPr lang="en-IE" smtClean="0"/>
              <a:t>‹#›</a:t>
            </a:fld>
            <a:endParaRPr lang="en-IE"/>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8601" y="7327392"/>
            <a:ext cx="5829300" cy="79248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228600" y="8128000"/>
            <a:ext cx="5829301" cy="812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195200-3A64-4F98-B7B5-398BCBECD2EF}" type="datetimeFigureOut">
              <a:rPr lang="en-IE" smtClean="0"/>
              <a:t>11/02/2019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B7F63CE4-5356-4F5F-B976-D256F99F2875}" type="slidenum">
              <a:rPr lang="en-IE" smtClean="0"/>
              <a:t>‹#›</a:t>
            </a:fld>
            <a:endParaRPr lang="en-IE"/>
          </a:p>
        </p:txBody>
      </p:sp>
      <p:sp>
        <p:nvSpPr>
          <p:cNvPr id="9" name="Content Placeholder 8"/>
          <p:cNvSpPr>
            <a:spLocks noGrp="1"/>
          </p:cNvSpPr>
          <p:nvPr>
            <p:ph sz="quarter" idx="13"/>
          </p:nvPr>
        </p:nvSpPr>
        <p:spPr>
          <a:xfrm>
            <a:off x="228600" y="508000"/>
            <a:ext cx="5829300" cy="659045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314" y="7327037"/>
            <a:ext cx="5829300" cy="792835"/>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6343650" cy="731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26314" y="8128000"/>
            <a:ext cx="5829300" cy="816864"/>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AB195200-3A64-4F98-B7B5-398BCBECD2EF}" type="datetimeFigureOut">
              <a:rPr lang="en-IE" smtClean="0"/>
              <a:t>11/02/2019</a:t>
            </a:fld>
            <a:endParaRPr lang="en-IE"/>
          </a:p>
        </p:txBody>
      </p:sp>
      <p:sp>
        <p:nvSpPr>
          <p:cNvPr id="9" name="Slide Number Placeholder 8"/>
          <p:cNvSpPr>
            <a:spLocks noGrp="1"/>
          </p:cNvSpPr>
          <p:nvPr>
            <p:ph type="sldNum" sz="quarter" idx="11"/>
          </p:nvPr>
        </p:nvSpPr>
        <p:spPr/>
        <p:txBody>
          <a:bodyPr/>
          <a:lstStyle/>
          <a:p>
            <a:fld id="{B7F63CE4-5356-4F5F-B976-D256F99F2875}" type="slidenum">
              <a:rPr lang="en-IE" smtClean="0"/>
              <a:t>‹#›</a:t>
            </a:fld>
            <a:endParaRPr lang="en-IE"/>
          </a:p>
        </p:txBody>
      </p:sp>
      <p:sp>
        <p:nvSpPr>
          <p:cNvPr id="10" name="Footer Placeholder 9"/>
          <p:cNvSpPr>
            <a:spLocks noGrp="1"/>
          </p:cNvSpPr>
          <p:nvPr>
            <p:ph type="ftr" sz="quarter" idx="12"/>
          </p:nvPr>
        </p:nvSpPr>
        <p:spPr/>
        <p:txBody>
          <a:bodyPr/>
          <a:lstStyle/>
          <a:p>
            <a:endParaRPr lang="en-IE"/>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5715000" cy="1524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42900" y="2133600"/>
            <a:ext cx="5715000" cy="6400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6343650" y="0"/>
            <a:ext cx="514350" cy="9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343650" y="7315200"/>
            <a:ext cx="514350"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6398841" y="7531947"/>
            <a:ext cx="411480" cy="52832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7F63CE4-5356-4F5F-B976-D256F99F2875}" type="slidenum">
              <a:rPr lang="en-IE" smtClean="0"/>
              <a:t>‹#›</a:t>
            </a:fld>
            <a:endParaRPr lang="en-IE"/>
          </a:p>
        </p:txBody>
      </p:sp>
      <p:sp>
        <p:nvSpPr>
          <p:cNvPr id="5" name="Footer Placeholder 4"/>
          <p:cNvSpPr>
            <a:spLocks noGrp="1"/>
          </p:cNvSpPr>
          <p:nvPr>
            <p:ph type="ftr" sz="quarter" idx="3"/>
          </p:nvPr>
        </p:nvSpPr>
        <p:spPr>
          <a:xfrm rot="16200000">
            <a:off x="4999726" y="5505027"/>
            <a:ext cx="3156375" cy="274320"/>
          </a:xfrm>
          <a:prstGeom prst="rect">
            <a:avLst/>
          </a:prstGeom>
        </p:spPr>
        <p:txBody>
          <a:bodyPr vert="horz" lIns="91440" tIns="45720" rIns="91440" bIns="45720" rtlCol="0" anchor="ctr"/>
          <a:lstStyle>
            <a:lvl1pPr algn="r">
              <a:defRPr sz="1200">
                <a:solidFill>
                  <a:schemeClr val="bg2"/>
                </a:solidFill>
              </a:defRPr>
            </a:lvl1pPr>
          </a:lstStyle>
          <a:p>
            <a:endParaRPr lang="en-IE"/>
          </a:p>
        </p:txBody>
      </p:sp>
      <p:sp>
        <p:nvSpPr>
          <p:cNvPr id="4" name="Date Placeholder 3"/>
          <p:cNvSpPr>
            <a:spLocks noGrp="1"/>
          </p:cNvSpPr>
          <p:nvPr>
            <p:ph type="dt" sz="half" idx="2"/>
          </p:nvPr>
        </p:nvSpPr>
        <p:spPr>
          <a:xfrm rot="16200000">
            <a:off x="4952314" y="2301240"/>
            <a:ext cx="3251199" cy="274320"/>
          </a:xfrm>
          <a:prstGeom prst="rect">
            <a:avLst/>
          </a:prstGeom>
        </p:spPr>
        <p:txBody>
          <a:bodyPr vert="horz" lIns="91440" tIns="45720" rIns="91440" bIns="45720" rtlCol="0" anchor="ctr"/>
          <a:lstStyle>
            <a:lvl1pPr algn="l">
              <a:defRPr sz="1200">
                <a:solidFill>
                  <a:schemeClr val="bg2"/>
                </a:solidFill>
              </a:defRPr>
            </a:lvl1pPr>
          </a:lstStyle>
          <a:p>
            <a:fld id="{AB195200-3A64-4F98-B7B5-398BCBECD2EF}" type="datetimeFigureOut">
              <a:rPr lang="en-IE" smtClean="0"/>
              <a:t>11/02/2019</a:t>
            </a:fld>
            <a:endParaRPr lang="en-I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s://www.teacherspayteachers.com/Store/Educlips"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6672" y="1619672"/>
            <a:ext cx="5657850" cy="2074706"/>
          </a:xfrm>
        </p:spPr>
        <p:txBody>
          <a:bodyPr/>
          <a:lstStyle/>
          <a:p>
            <a:pPr algn="ctr"/>
            <a:r>
              <a:rPr lang="en-IE" b="1" dirty="0" smtClean="0"/>
              <a:t>Confirmation Commitment</a:t>
            </a:r>
            <a:endParaRPr lang="en-IE"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76999"/>
          </a:xfrm>
          <a:prstGeom prst="rect">
            <a:avLst/>
          </a:prstGeom>
          <a:noFill/>
        </p:spPr>
        <p:txBody>
          <a:bodyPr wrap="square" rtlCol="0">
            <a:spAutoFit/>
          </a:bodyPr>
          <a:lstStyle/>
          <a:p>
            <a:pPr algn="ctr"/>
            <a:r>
              <a:rPr lang="en-IE" sz="1200" b="1" dirty="0" smtClean="0"/>
              <a:t>© Seomra </a:t>
            </a:r>
            <a:r>
              <a:rPr lang="en-IE" sz="1200" b="1" dirty="0" smtClean="0"/>
              <a:t>Ranga</a:t>
            </a:r>
            <a:r>
              <a:rPr lang="en-IE" sz="1200" b="1" dirty="0" smtClean="0"/>
              <a:t> 2019 www.seomraranga.com</a:t>
            </a:r>
            <a:endParaRPr lang="en-IE" sz="1200" b="1"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55335" y="4139952"/>
            <a:ext cx="3748650" cy="3853552"/>
          </a:xfrm>
          <a:prstGeom prst="rect">
            <a:avLst/>
          </a:prstGeom>
        </p:spPr>
      </p:pic>
    </p:spTree>
    <p:extLst>
      <p:ext uri="{BB962C8B-B14F-4D97-AF65-F5344CB8AC3E}">
        <p14:creationId xmlns:p14="http://schemas.microsoft.com/office/powerpoint/2010/main" val="2592269205"/>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000" b="1" dirty="0" smtClean="0"/>
              <a:t>The Ten Commandments</a:t>
            </a:r>
            <a:endParaRPr lang="en-IE" sz="4000" b="1" dirty="0"/>
          </a:p>
        </p:txBody>
      </p:sp>
      <p:sp>
        <p:nvSpPr>
          <p:cNvPr id="3" name="Content Placeholder 2"/>
          <p:cNvSpPr>
            <a:spLocks noGrp="1"/>
          </p:cNvSpPr>
          <p:nvPr>
            <p:ph idx="1"/>
          </p:nvPr>
        </p:nvSpPr>
        <p:spPr/>
        <p:txBody>
          <a:bodyPr/>
          <a:lstStyle/>
          <a:p>
            <a:pPr marL="571500" indent="-457200" algn="just">
              <a:buAutoNum type="arabicPeriod"/>
            </a:pPr>
            <a:r>
              <a:rPr lang="en-IE" sz="2400" b="1" dirty="0" smtClean="0"/>
              <a:t>Love the Lord God alone with all your heart.</a:t>
            </a:r>
          </a:p>
          <a:p>
            <a:pPr marL="571500" indent="-457200" algn="just">
              <a:buAutoNum type="arabicPeriod"/>
            </a:pPr>
            <a:r>
              <a:rPr lang="en-IE" sz="2400" b="1" dirty="0" smtClean="0"/>
              <a:t>Respect the Lord’s name.</a:t>
            </a:r>
          </a:p>
          <a:p>
            <a:pPr marL="571500" indent="-457200" algn="just">
              <a:buAutoNum type="arabicPeriod"/>
            </a:pPr>
            <a:r>
              <a:rPr lang="en-IE" sz="2400" b="1" dirty="0" smtClean="0"/>
              <a:t>Keep the Lord’s Day holy.</a:t>
            </a:r>
          </a:p>
          <a:p>
            <a:pPr marL="571500" indent="-457200" algn="just">
              <a:buAutoNum type="arabicPeriod"/>
            </a:pPr>
            <a:r>
              <a:rPr lang="en-IE" sz="2400" b="1" dirty="0" smtClean="0"/>
              <a:t>Respect your parents.</a:t>
            </a:r>
          </a:p>
          <a:p>
            <a:pPr marL="571500" indent="-457200" algn="just">
              <a:buAutoNum type="arabicPeriod"/>
            </a:pPr>
            <a:r>
              <a:rPr lang="en-IE" sz="2400" b="1" dirty="0" smtClean="0"/>
              <a:t>All life is in God’s hands, don’t destroy life.</a:t>
            </a:r>
          </a:p>
          <a:p>
            <a:pPr marL="571500" indent="-457200" algn="just">
              <a:buAutoNum type="arabicPeriod"/>
            </a:pPr>
            <a:r>
              <a:rPr lang="en-IE" sz="2400" b="1" dirty="0" smtClean="0"/>
              <a:t>Be faithful in marriage.</a:t>
            </a:r>
          </a:p>
          <a:p>
            <a:pPr marL="571500" indent="-457200" algn="just">
              <a:buAutoNum type="arabicPeriod"/>
            </a:pPr>
            <a:r>
              <a:rPr lang="en-IE" sz="2400" b="1" dirty="0" smtClean="0"/>
              <a:t>Don’t steal.</a:t>
            </a:r>
          </a:p>
          <a:p>
            <a:pPr marL="571500" indent="-457200" algn="just">
              <a:buAutoNum type="arabicPeriod"/>
            </a:pPr>
            <a:r>
              <a:rPr lang="en-IE" sz="2400" b="1" dirty="0" smtClean="0"/>
              <a:t>Don’t speak falsely of others.</a:t>
            </a:r>
          </a:p>
          <a:p>
            <a:pPr marL="571500" indent="-457200" algn="just">
              <a:buAutoNum type="arabicPeriod"/>
            </a:pPr>
            <a:r>
              <a:rPr lang="en-IE" sz="2400" b="1" dirty="0" smtClean="0"/>
              <a:t>Don’t desire a person who already belongs to another.</a:t>
            </a:r>
          </a:p>
          <a:p>
            <a:pPr marL="571500" indent="-457200" algn="just">
              <a:buAutoNum type="arabicPeriod"/>
            </a:pPr>
            <a:r>
              <a:rPr lang="en-IE" sz="2400" b="1" dirty="0" smtClean="0"/>
              <a:t>Don’t be greedy for things which already belong to others.</a:t>
            </a:r>
            <a:endParaRPr lang="en-IE" sz="2400" b="1" dirty="0"/>
          </a:p>
          <a:p>
            <a:pPr marL="114300" indent="0" algn="just">
              <a:buNone/>
            </a:pPr>
            <a:endParaRPr lang="en-IE" dirty="0"/>
          </a:p>
          <a:p>
            <a:pPr marL="114300" indent="0">
              <a:buNone/>
            </a:pPr>
            <a:endParaRPr lang="en-IE"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2364096504"/>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800" b="1" dirty="0" smtClean="0"/>
              <a:t>Children’s Promises</a:t>
            </a:r>
            <a:endParaRPr lang="en-IE" sz="4800" b="1" dirty="0"/>
          </a:p>
        </p:txBody>
      </p:sp>
      <p:sp>
        <p:nvSpPr>
          <p:cNvPr id="3" name="Content Placeholder 2"/>
          <p:cNvSpPr>
            <a:spLocks noGrp="1"/>
          </p:cNvSpPr>
          <p:nvPr>
            <p:ph idx="1"/>
          </p:nvPr>
        </p:nvSpPr>
        <p:spPr>
          <a:xfrm>
            <a:off x="342900" y="1763688"/>
            <a:ext cx="5715000" cy="6770712"/>
          </a:xfrm>
        </p:spPr>
        <p:txBody>
          <a:bodyPr>
            <a:normAutofit fontScale="92500" lnSpcReduction="10000"/>
          </a:bodyPr>
          <a:lstStyle/>
          <a:p>
            <a:pPr marL="114300" indent="0" algn="just">
              <a:buNone/>
            </a:pPr>
            <a:r>
              <a:rPr lang="en-IE" sz="2600" b="1" dirty="0"/>
              <a:t>Children preparing for Confirmation are asked to make certain promises about their readiness to prepare to make a commitment to live as workers for the Kingdom:</a:t>
            </a:r>
            <a:endParaRPr lang="en-IE" sz="2600" dirty="0"/>
          </a:p>
          <a:p>
            <a:pPr lvl="0" algn="just"/>
            <a:r>
              <a:rPr lang="en-IE" b="1" dirty="0"/>
              <a:t>Will you remember to pray to God Our Father, to help you to live as he has asked?</a:t>
            </a:r>
            <a:endParaRPr lang="en-IE" dirty="0"/>
          </a:p>
          <a:p>
            <a:pPr lvl="0" algn="just"/>
            <a:r>
              <a:rPr lang="en-IE" b="1" dirty="0"/>
              <a:t>Will you try at home to give good example to the younger members of your family, to make peace rather than argue, to respect and obey your parents?</a:t>
            </a:r>
            <a:endParaRPr lang="en-IE" dirty="0"/>
          </a:p>
          <a:p>
            <a:pPr lvl="0" algn="just"/>
            <a:r>
              <a:rPr lang="en-IE" b="1" dirty="0"/>
              <a:t>Will you try at school to be more attentive in class, to lend a hand whenever needed, to make sure that nobody is left out, to play fairly?</a:t>
            </a:r>
            <a:endParaRPr lang="en-IE" dirty="0"/>
          </a:p>
          <a:p>
            <a:pPr lvl="0" algn="just"/>
            <a:r>
              <a:rPr lang="en-IE" b="1" dirty="0"/>
              <a:t>In your neighbourhood, will you remember to take care of public property? Will you help those who are very young or very old?</a:t>
            </a:r>
            <a:endParaRPr lang="en-IE" dirty="0"/>
          </a:p>
          <a:p>
            <a:pPr lvl="0" algn="just"/>
            <a:r>
              <a:rPr lang="en-IE" b="1" dirty="0"/>
              <a:t>Will you try to take more responsibility at home, at school and in your neighbourhood?</a:t>
            </a:r>
            <a:endParaRPr lang="en-IE" dirty="0"/>
          </a:p>
          <a:p>
            <a:pPr marL="114300" indent="0" algn="just">
              <a:buNone/>
            </a:pPr>
            <a:r>
              <a:rPr lang="en-IE" b="1" dirty="0"/>
              <a:t> </a:t>
            </a:r>
            <a:endParaRPr lang="en-IE" dirty="0"/>
          </a:p>
          <a:p>
            <a:pPr marL="114300" indent="0">
              <a:buNone/>
            </a:pPr>
            <a:r>
              <a:rPr lang="en-IE" b="1" u="sng" dirty="0"/>
              <a:t>Signature</a:t>
            </a:r>
            <a:r>
              <a:rPr lang="en-IE" b="1" dirty="0"/>
              <a:t>:	</a:t>
            </a:r>
            <a:r>
              <a:rPr lang="en-IE" b="1" dirty="0" smtClean="0"/>
              <a:t>____________________________</a:t>
            </a:r>
            <a:endParaRPr lang="en-IE" dirty="0"/>
          </a:p>
          <a:p>
            <a:pPr marL="114300" indent="0">
              <a:buNone/>
            </a:pPr>
            <a:endParaRPr lang="en-IE"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3540311883"/>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800" b="1" dirty="0" smtClean="0"/>
              <a:t>Parents’ Promises</a:t>
            </a:r>
            <a:endParaRPr lang="en-IE" sz="4800" b="1" dirty="0"/>
          </a:p>
        </p:txBody>
      </p:sp>
      <p:sp>
        <p:nvSpPr>
          <p:cNvPr id="3" name="Content Placeholder 2"/>
          <p:cNvSpPr>
            <a:spLocks noGrp="1"/>
          </p:cNvSpPr>
          <p:nvPr>
            <p:ph idx="1"/>
          </p:nvPr>
        </p:nvSpPr>
        <p:spPr>
          <a:xfrm>
            <a:off x="342900" y="1763688"/>
            <a:ext cx="5715000" cy="6770712"/>
          </a:xfrm>
        </p:spPr>
        <p:txBody>
          <a:bodyPr>
            <a:normAutofit/>
          </a:bodyPr>
          <a:lstStyle/>
          <a:p>
            <a:pPr marL="114300" indent="0">
              <a:buNone/>
            </a:pPr>
            <a:r>
              <a:rPr lang="en-IE" sz="2400" b="1" dirty="0"/>
              <a:t>Parents are </a:t>
            </a:r>
            <a:r>
              <a:rPr lang="en-IE" sz="2400" b="1" dirty="0" smtClean="0"/>
              <a:t>also asked </a:t>
            </a:r>
            <a:r>
              <a:rPr lang="en-IE" sz="2400" b="1" dirty="0"/>
              <a:t>to make some promises about their commitment to help their children grow in faith as they prepare for Confirmation:</a:t>
            </a:r>
            <a:endParaRPr lang="en-IE" sz="2400" dirty="0"/>
          </a:p>
          <a:p>
            <a:pPr marL="114300" indent="0">
              <a:buNone/>
            </a:pPr>
            <a:r>
              <a:rPr lang="en-IE" b="1" dirty="0"/>
              <a:t> </a:t>
            </a:r>
            <a:endParaRPr lang="en-IE" dirty="0"/>
          </a:p>
          <a:p>
            <a:pPr lvl="0"/>
            <a:r>
              <a:rPr lang="en-IE" b="1" dirty="0"/>
              <a:t>Are you ready to help your child to carry out their promises to love God and those around them?</a:t>
            </a:r>
            <a:endParaRPr lang="en-IE" dirty="0"/>
          </a:p>
          <a:p>
            <a:pPr lvl="0"/>
            <a:r>
              <a:rPr lang="en-IE" b="1" dirty="0"/>
              <a:t>Are you prepared to show them how to keep these promises by the example of your own lives?</a:t>
            </a:r>
            <a:endParaRPr lang="en-IE" dirty="0"/>
          </a:p>
          <a:p>
            <a:pPr lvl="0"/>
            <a:r>
              <a:rPr lang="en-IE" b="1" dirty="0"/>
              <a:t>Are you prepared to continue to help them to work through the programme of preparation for Confirmation?</a:t>
            </a:r>
            <a:endParaRPr lang="en-IE" dirty="0"/>
          </a:p>
          <a:p>
            <a:pPr marL="114300" indent="0">
              <a:buNone/>
            </a:pPr>
            <a:r>
              <a:rPr lang="en-IE" b="1" dirty="0"/>
              <a:t> </a:t>
            </a:r>
            <a:endParaRPr lang="en-IE" dirty="0"/>
          </a:p>
          <a:p>
            <a:pPr marL="114300" indent="0">
              <a:buNone/>
            </a:pPr>
            <a:r>
              <a:rPr lang="en-IE" b="1" u="sng" dirty="0"/>
              <a:t>Parents’ </a:t>
            </a:r>
            <a:r>
              <a:rPr lang="en-IE" b="1" u="sng" dirty="0" smtClean="0"/>
              <a:t>Signatures:</a:t>
            </a:r>
            <a:r>
              <a:rPr lang="en-IE" b="1" dirty="0"/>
              <a:t>	</a:t>
            </a:r>
            <a:r>
              <a:rPr lang="en-IE" b="1" dirty="0" smtClean="0"/>
              <a:t>___________________</a:t>
            </a:r>
            <a:endParaRPr lang="en-IE" dirty="0"/>
          </a:p>
          <a:p>
            <a:pPr marL="114300" indent="0">
              <a:buNone/>
            </a:pPr>
            <a:endParaRPr lang="en-IE"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3371643520"/>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800" b="1" dirty="0" smtClean="0"/>
              <a:t>Sponsor’s Promises</a:t>
            </a:r>
            <a:endParaRPr lang="en-IE" sz="4800" b="1" dirty="0"/>
          </a:p>
        </p:txBody>
      </p:sp>
      <p:sp>
        <p:nvSpPr>
          <p:cNvPr id="3" name="Content Placeholder 2"/>
          <p:cNvSpPr>
            <a:spLocks noGrp="1"/>
          </p:cNvSpPr>
          <p:nvPr>
            <p:ph idx="1"/>
          </p:nvPr>
        </p:nvSpPr>
        <p:spPr>
          <a:xfrm>
            <a:off x="342900" y="1763688"/>
            <a:ext cx="5715000" cy="6770712"/>
          </a:xfrm>
        </p:spPr>
        <p:txBody>
          <a:bodyPr>
            <a:normAutofit/>
          </a:bodyPr>
          <a:lstStyle/>
          <a:p>
            <a:pPr marL="114300" indent="0" algn="just">
              <a:buNone/>
            </a:pPr>
            <a:r>
              <a:rPr lang="en-IE" sz="2400" b="1" dirty="0" smtClean="0"/>
              <a:t>Sponsors are also asked </a:t>
            </a:r>
            <a:r>
              <a:rPr lang="en-IE" sz="2400" b="1" dirty="0"/>
              <a:t>to make some promises about their commitment to help </a:t>
            </a:r>
            <a:r>
              <a:rPr lang="en-IE" sz="2400" b="1" dirty="0" smtClean="0"/>
              <a:t>the Confirmation Candidate </a:t>
            </a:r>
            <a:r>
              <a:rPr lang="en-IE" sz="2400" b="1" dirty="0"/>
              <a:t>grow in faith as they prepare for Confirmation:</a:t>
            </a:r>
            <a:endParaRPr lang="en-IE" sz="2400" dirty="0"/>
          </a:p>
          <a:p>
            <a:pPr marL="114300" indent="0">
              <a:buNone/>
            </a:pPr>
            <a:r>
              <a:rPr lang="en-IE" b="1" dirty="0"/>
              <a:t> </a:t>
            </a:r>
            <a:endParaRPr lang="en-IE" dirty="0"/>
          </a:p>
          <a:p>
            <a:pPr lvl="0" algn="just"/>
            <a:r>
              <a:rPr lang="en-IE" b="1" dirty="0"/>
              <a:t>Are you ready to </a:t>
            </a:r>
            <a:r>
              <a:rPr lang="en-IE" b="1" dirty="0" smtClean="0"/>
              <a:t>give of your time to the Candidate, to encourage him/her to keep his/her faith alive and growing?</a:t>
            </a:r>
            <a:endParaRPr lang="en-IE" dirty="0"/>
          </a:p>
          <a:p>
            <a:pPr lvl="0" algn="just"/>
            <a:r>
              <a:rPr lang="en-IE" b="1" dirty="0" smtClean="0"/>
              <a:t>Will you remember to pray for and with the Candidate?</a:t>
            </a:r>
          </a:p>
          <a:p>
            <a:pPr algn="just"/>
            <a:r>
              <a:rPr lang="en-IE" b="1" dirty="0"/>
              <a:t>Will you share your Christian values with the </a:t>
            </a:r>
            <a:r>
              <a:rPr lang="en-IE" b="1" dirty="0" smtClean="0"/>
              <a:t>Candidate and explain why you consider them important in your life?</a:t>
            </a:r>
            <a:endParaRPr lang="en-IE" b="1" dirty="0"/>
          </a:p>
          <a:p>
            <a:pPr lvl="0" algn="just"/>
            <a:r>
              <a:rPr lang="en-IE" b="1" dirty="0"/>
              <a:t>Are you prepared to continue to help them to work through the programme of preparation for Confirmation?</a:t>
            </a:r>
            <a:endParaRPr lang="en-IE" dirty="0"/>
          </a:p>
          <a:p>
            <a:pPr marL="114300" indent="0" algn="just">
              <a:buNone/>
            </a:pPr>
            <a:r>
              <a:rPr lang="en-IE" b="1" dirty="0"/>
              <a:t> </a:t>
            </a:r>
            <a:endParaRPr lang="en-IE" dirty="0"/>
          </a:p>
          <a:p>
            <a:pPr marL="114300" indent="0">
              <a:buNone/>
            </a:pPr>
            <a:r>
              <a:rPr lang="en-IE" b="1" u="sng" dirty="0" smtClean="0"/>
              <a:t>Sponsor’s </a:t>
            </a:r>
            <a:r>
              <a:rPr lang="en-IE" b="1" u="sng" dirty="0"/>
              <a:t>Signature:</a:t>
            </a:r>
            <a:r>
              <a:rPr lang="en-IE" b="1" dirty="0"/>
              <a:t>	</a:t>
            </a:r>
            <a:r>
              <a:rPr lang="en-IE" b="1" dirty="0" smtClean="0"/>
              <a:t>___________________</a:t>
            </a:r>
            <a:endParaRPr lang="en-IE" dirty="0"/>
          </a:p>
          <a:p>
            <a:pPr marL="114300" indent="0">
              <a:buNone/>
            </a:pPr>
            <a:endParaRPr lang="en-IE"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3224573627"/>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000" b="1" dirty="0" smtClean="0"/>
              <a:t>Service of Commitment</a:t>
            </a:r>
            <a:endParaRPr lang="en-IE" sz="4000" b="1" dirty="0"/>
          </a:p>
        </p:txBody>
      </p:sp>
      <p:sp>
        <p:nvSpPr>
          <p:cNvPr id="3" name="Content Placeholder 2"/>
          <p:cNvSpPr>
            <a:spLocks noGrp="1"/>
          </p:cNvSpPr>
          <p:nvPr>
            <p:ph idx="1"/>
          </p:nvPr>
        </p:nvSpPr>
        <p:spPr>
          <a:xfrm>
            <a:off x="342900" y="1763688"/>
            <a:ext cx="5715000" cy="6770712"/>
          </a:xfrm>
        </p:spPr>
        <p:txBody>
          <a:bodyPr>
            <a:normAutofit/>
          </a:bodyPr>
          <a:lstStyle/>
          <a:p>
            <a:pPr marL="114300" indent="0" algn="just">
              <a:buNone/>
            </a:pPr>
            <a:r>
              <a:rPr lang="en-IE" sz="2400" b="1" dirty="0"/>
              <a:t>At the Sacrament of Confirmation God invites us to make a commitment to </a:t>
            </a:r>
            <a:r>
              <a:rPr lang="en-IE" sz="2400" b="1" dirty="0" smtClean="0"/>
              <a:t>him.</a:t>
            </a:r>
          </a:p>
          <a:p>
            <a:pPr marL="114300" indent="0" algn="just">
              <a:buNone/>
            </a:pPr>
            <a:endParaRPr lang="en-IE" sz="2400" b="1" dirty="0" smtClean="0"/>
          </a:p>
          <a:p>
            <a:pPr marL="114300" indent="0" algn="just">
              <a:buNone/>
            </a:pPr>
            <a:r>
              <a:rPr lang="en-IE" sz="2400" b="1" dirty="0" smtClean="0"/>
              <a:t>At </a:t>
            </a:r>
            <a:r>
              <a:rPr lang="en-IE" sz="2400" b="1" dirty="0"/>
              <a:t>Baptism our parents made a commitment on our behalf. Now we are old enough to take responsibility as a young adult in God’s </a:t>
            </a:r>
            <a:r>
              <a:rPr lang="en-IE" sz="2400" b="1" dirty="0" smtClean="0"/>
              <a:t>family.</a:t>
            </a:r>
          </a:p>
          <a:p>
            <a:pPr marL="114300" indent="0" algn="just">
              <a:buNone/>
            </a:pPr>
            <a:endParaRPr lang="en-IE" sz="2400" b="1" dirty="0" smtClean="0"/>
          </a:p>
          <a:p>
            <a:pPr marL="114300" indent="0" algn="just">
              <a:buNone/>
            </a:pPr>
            <a:r>
              <a:rPr lang="en-IE" sz="2400" b="1" dirty="0" smtClean="0"/>
              <a:t>At </a:t>
            </a:r>
            <a:r>
              <a:rPr lang="en-IE" sz="2400" b="1" dirty="0"/>
              <a:t>the Commitment Ceremony we make a commitment to undertake a task. This task should be to help our family, our friends or our community in some </a:t>
            </a:r>
            <a:r>
              <a:rPr lang="en-IE" sz="2400" b="1" dirty="0" smtClean="0"/>
              <a:t>way.</a:t>
            </a:r>
          </a:p>
          <a:p>
            <a:pPr marL="114300" indent="0" algn="just">
              <a:buNone/>
            </a:pPr>
            <a:endParaRPr lang="en-IE" sz="2400" b="1" dirty="0" smtClean="0"/>
          </a:p>
          <a:p>
            <a:pPr marL="114300" indent="0" algn="just">
              <a:buNone/>
            </a:pPr>
            <a:r>
              <a:rPr lang="en-IE" sz="2400" b="1" dirty="0" smtClean="0"/>
              <a:t>By </a:t>
            </a:r>
            <a:r>
              <a:rPr lang="en-IE" sz="2400" b="1" dirty="0"/>
              <a:t>making an effort to keep our commitment, we are preparing for Confirmation and showing that we are ready to be full members of God’s family.</a:t>
            </a:r>
            <a:endParaRPr lang="en-IE"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2955910001"/>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000" b="1" dirty="0" smtClean="0"/>
              <a:t>Service of Commitment</a:t>
            </a:r>
            <a:endParaRPr lang="en-IE" sz="4000" b="1" dirty="0"/>
          </a:p>
        </p:txBody>
      </p:sp>
      <p:sp>
        <p:nvSpPr>
          <p:cNvPr id="3" name="Content Placeholder 2"/>
          <p:cNvSpPr>
            <a:spLocks noGrp="1"/>
          </p:cNvSpPr>
          <p:nvPr>
            <p:ph idx="1"/>
          </p:nvPr>
        </p:nvSpPr>
        <p:spPr>
          <a:xfrm>
            <a:off x="342900" y="1763688"/>
            <a:ext cx="5715000" cy="6770712"/>
          </a:xfrm>
        </p:spPr>
        <p:txBody>
          <a:bodyPr>
            <a:normAutofit/>
          </a:bodyPr>
          <a:lstStyle/>
          <a:p>
            <a:pPr marL="114300" indent="0" algn="just">
              <a:buNone/>
            </a:pPr>
            <a:r>
              <a:rPr lang="en-IE" sz="2400" b="1" dirty="0"/>
              <a:t>In Confirmation we say “yes” to the call of God to work with others in the community to build a better world for all</a:t>
            </a:r>
            <a:r>
              <a:rPr lang="en-IE" sz="2400" b="1" dirty="0" smtClean="0"/>
              <a:t>.</a:t>
            </a:r>
          </a:p>
          <a:p>
            <a:pPr marL="114300" indent="0" algn="just">
              <a:buNone/>
            </a:pPr>
            <a:endParaRPr lang="en-IE" sz="2400" b="1" dirty="0" smtClean="0"/>
          </a:p>
          <a:p>
            <a:pPr marL="114300" indent="0" algn="just">
              <a:buNone/>
            </a:pPr>
            <a:r>
              <a:rPr lang="en-IE" sz="2400" b="1" dirty="0"/>
              <a:t>We are going to say “yes” to God’s call. During our Ceremony of Commitment we are going to undertake to do something, which will make us more active members of our community. Our parents, teachers and friends will witness our commitment. These are my commitments:</a:t>
            </a:r>
            <a:endParaRPr lang="en-IE" sz="2400" dirty="0"/>
          </a:p>
          <a:p>
            <a:pPr lvl="0" algn="just"/>
            <a:r>
              <a:rPr lang="en-IE" sz="2400" b="1" dirty="0" smtClean="0"/>
              <a:t>_________________________________</a:t>
            </a:r>
            <a:endParaRPr lang="en-IE" sz="2400" dirty="0"/>
          </a:p>
          <a:p>
            <a:pPr lvl="0" algn="just"/>
            <a:r>
              <a:rPr lang="en-IE" sz="2400" b="1" dirty="0" smtClean="0"/>
              <a:t>_________________________________</a:t>
            </a:r>
            <a:endParaRPr lang="en-IE" sz="2400" dirty="0"/>
          </a:p>
          <a:p>
            <a:pPr lvl="0" algn="just"/>
            <a:r>
              <a:rPr lang="en-IE" sz="2400" b="1" dirty="0" smtClean="0"/>
              <a:t>_________________________________</a:t>
            </a:r>
            <a:endParaRPr lang="en-IE" sz="2400" dirty="0"/>
          </a:p>
          <a:p>
            <a:pPr lvl="0" algn="just"/>
            <a:r>
              <a:rPr lang="en-IE" sz="2400" b="1" dirty="0" smtClean="0"/>
              <a:t>_________________________________</a:t>
            </a:r>
            <a:endParaRPr lang="en-IE" sz="2400" dirty="0"/>
          </a:p>
          <a:p>
            <a:pPr lvl="0" algn="just"/>
            <a:r>
              <a:rPr lang="en-IE" sz="2400" b="1" dirty="0" smtClean="0"/>
              <a:t>_________________________________</a:t>
            </a:r>
            <a:endParaRPr lang="en-IE" sz="2400" dirty="0"/>
          </a:p>
          <a:p>
            <a:pPr marL="114300" indent="0" algn="just">
              <a:buNone/>
            </a:pPr>
            <a:endParaRPr lang="en-IE"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3742379106"/>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755576"/>
            <a:ext cx="5715000" cy="720080"/>
          </a:xfrm>
        </p:spPr>
        <p:txBody>
          <a:bodyPr/>
          <a:lstStyle/>
          <a:p>
            <a:r>
              <a:rPr lang="en-IE" sz="2000" b="1" dirty="0" smtClean="0"/>
              <a:t>Resources used in this file from:</a:t>
            </a:r>
            <a:endParaRPr lang="en-IE" sz="2000"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2696" y="2123728"/>
            <a:ext cx="1080120" cy="1081630"/>
          </a:xfrm>
          <a:prstGeom prst="rect">
            <a:avLst/>
          </a:prstGeom>
        </p:spPr>
      </p:pic>
      <p:sp>
        <p:nvSpPr>
          <p:cNvPr id="7" name="TextBox 6"/>
          <p:cNvSpPr txBox="1"/>
          <p:nvPr/>
        </p:nvSpPr>
        <p:spPr>
          <a:xfrm>
            <a:off x="1988840" y="2411760"/>
            <a:ext cx="3672408" cy="523220"/>
          </a:xfrm>
          <a:prstGeom prst="rect">
            <a:avLst/>
          </a:prstGeom>
          <a:noFill/>
        </p:spPr>
        <p:txBody>
          <a:bodyPr wrap="square" rtlCol="0">
            <a:spAutoFit/>
          </a:bodyPr>
          <a:lstStyle/>
          <a:p>
            <a:r>
              <a:rPr lang="en-IE" sz="1400" dirty="0" smtClean="0">
                <a:hlinkClick r:id="rId4"/>
              </a:rPr>
              <a:t>https://www.teacherspayteachers.com/Store/Educlips</a:t>
            </a:r>
            <a:r>
              <a:rPr lang="en-IE" sz="1400" dirty="0" smtClean="0"/>
              <a:t> </a:t>
            </a:r>
            <a:endParaRPr lang="en-IE" sz="1400" dirty="0"/>
          </a:p>
        </p:txBody>
      </p:sp>
    </p:spTree>
    <p:extLst>
      <p:ext uri="{BB962C8B-B14F-4D97-AF65-F5344CB8AC3E}">
        <p14:creationId xmlns:p14="http://schemas.microsoft.com/office/powerpoint/2010/main" val="4011252774"/>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5400" b="1" dirty="0" smtClean="0"/>
              <a:t>Call and Response</a:t>
            </a:r>
            <a:endParaRPr lang="en-IE" sz="5400" b="1" dirty="0"/>
          </a:p>
        </p:txBody>
      </p:sp>
      <p:sp>
        <p:nvSpPr>
          <p:cNvPr id="3" name="Content Placeholder 2"/>
          <p:cNvSpPr>
            <a:spLocks noGrp="1"/>
          </p:cNvSpPr>
          <p:nvPr>
            <p:ph idx="1"/>
          </p:nvPr>
        </p:nvSpPr>
        <p:spPr/>
        <p:txBody>
          <a:bodyPr/>
          <a:lstStyle/>
          <a:p>
            <a:pPr marL="114300" indent="0" algn="just">
              <a:buNone/>
            </a:pPr>
            <a:r>
              <a:rPr lang="en-IE" b="1" dirty="0" smtClean="0"/>
              <a:t>A call may be an invitation to listen or do something. There are many ways in which we may be called:</a:t>
            </a:r>
          </a:p>
          <a:p>
            <a:pPr algn="just"/>
            <a:r>
              <a:rPr lang="en-IE" b="1" u="sng" dirty="0" smtClean="0">
                <a:solidFill>
                  <a:schemeClr val="tx1">
                    <a:lumMod val="75000"/>
                    <a:lumOff val="25000"/>
                  </a:schemeClr>
                </a:solidFill>
              </a:rPr>
              <a:t>By Word</a:t>
            </a:r>
            <a:r>
              <a:rPr lang="en-IE" b="1" dirty="0" smtClean="0"/>
              <a:t>: our name may be called; we may be asked to do something</a:t>
            </a:r>
          </a:p>
          <a:p>
            <a:pPr algn="just"/>
            <a:r>
              <a:rPr lang="en-IE" b="1" u="sng" dirty="0">
                <a:solidFill>
                  <a:schemeClr val="tx1">
                    <a:lumMod val="75000"/>
                    <a:lumOff val="25000"/>
                  </a:schemeClr>
                </a:solidFill>
              </a:rPr>
              <a:t>By Gesture</a:t>
            </a:r>
            <a:r>
              <a:rPr lang="en-IE" b="1" dirty="0" smtClean="0"/>
              <a:t>: by beckoning or waving</a:t>
            </a:r>
          </a:p>
          <a:p>
            <a:pPr algn="just"/>
            <a:r>
              <a:rPr lang="en-IE" b="1" u="sng" dirty="0">
                <a:solidFill>
                  <a:schemeClr val="tx1">
                    <a:lumMod val="75000"/>
                    <a:lumOff val="25000"/>
                  </a:schemeClr>
                </a:solidFill>
              </a:rPr>
              <a:t>By Sounds</a:t>
            </a:r>
            <a:r>
              <a:rPr lang="en-IE" b="1" dirty="0" smtClean="0"/>
              <a:t>: a bell, a siren a phone</a:t>
            </a:r>
          </a:p>
          <a:p>
            <a:pPr algn="just"/>
            <a:r>
              <a:rPr lang="en-IE" b="1" u="sng" dirty="0">
                <a:solidFill>
                  <a:schemeClr val="tx1">
                    <a:lumMod val="75000"/>
                    <a:lumOff val="25000"/>
                  </a:schemeClr>
                </a:solidFill>
              </a:rPr>
              <a:t>By Events</a:t>
            </a:r>
            <a:r>
              <a:rPr lang="en-IE" b="1" dirty="0" smtClean="0"/>
              <a:t>: when we see a burning house, we send for the fire brigade</a:t>
            </a:r>
          </a:p>
          <a:p>
            <a:pPr algn="just"/>
            <a:endParaRPr lang="en-IE" b="1" dirty="0"/>
          </a:p>
          <a:p>
            <a:pPr marL="114300" indent="0" algn="just">
              <a:buNone/>
            </a:pPr>
            <a:endParaRPr lang="en-IE" dirty="0"/>
          </a:p>
          <a:p>
            <a:pPr marL="114300" indent="0">
              <a:buNone/>
            </a:pPr>
            <a:r>
              <a:rPr lang="en-IE" sz="4000" dirty="0" smtClean="0"/>
              <a:t>When we are called we can </a:t>
            </a:r>
            <a:r>
              <a:rPr lang="en-IE" sz="4000" b="1" u="sng" dirty="0" smtClean="0">
                <a:solidFill>
                  <a:schemeClr val="tx1">
                    <a:lumMod val="75000"/>
                    <a:lumOff val="25000"/>
                  </a:schemeClr>
                </a:solidFill>
              </a:rPr>
              <a:t>Answer</a:t>
            </a:r>
            <a:r>
              <a:rPr lang="en-IE" sz="4000" dirty="0" smtClean="0"/>
              <a:t> and </a:t>
            </a:r>
            <a:r>
              <a:rPr lang="en-IE" sz="4000" b="1" dirty="0" smtClean="0">
                <a:solidFill>
                  <a:schemeClr val="tx1">
                    <a:lumMod val="75000"/>
                    <a:lumOff val="25000"/>
                  </a:schemeClr>
                </a:solidFill>
              </a:rPr>
              <a:t>Respond</a:t>
            </a:r>
            <a:r>
              <a:rPr lang="en-IE" sz="4000" dirty="0" smtClean="0"/>
              <a:t>.</a:t>
            </a:r>
            <a:endParaRPr lang="en-IE" sz="4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76999"/>
          </a:xfrm>
          <a:prstGeom prst="rect">
            <a:avLst/>
          </a:prstGeom>
          <a:noFill/>
        </p:spPr>
        <p:txBody>
          <a:bodyPr wrap="square" rtlCol="0">
            <a:spAutoFit/>
          </a:bodyPr>
          <a:lstStyle/>
          <a:p>
            <a:pPr algn="ctr"/>
            <a:r>
              <a:rPr lang="en-IE" sz="1200" b="1" dirty="0" smtClean="0"/>
              <a:t>© Seomra </a:t>
            </a:r>
            <a:r>
              <a:rPr lang="en-IE" sz="1200" b="1" dirty="0"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762890795"/>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5400" b="1" dirty="0" smtClean="0"/>
              <a:t>Call and Response</a:t>
            </a:r>
            <a:endParaRPr lang="en-IE" sz="5400" b="1" dirty="0"/>
          </a:p>
        </p:txBody>
      </p:sp>
      <p:sp>
        <p:nvSpPr>
          <p:cNvPr id="3" name="Content Placeholder 2"/>
          <p:cNvSpPr>
            <a:spLocks noGrp="1"/>
          </p:cNvSpPr>
          <p:nvPr>
            <p:ph idx="1"/>
          </p:nvPr>
        </p:nvSpPr>
        <p:spPr/>
        <p:txBody>
          <a:bodyPr/>
          <a:lstStyle/>
          <a:p>
            <a:pPr marL="114300" indent="0" algn="just">
              <a:buNone/>
            </a:pPr>
            <a:r>
              <a:rPr lang="en-IE" b="1" dirty="0" smtClean="0"/>
              <a:t>When we are called, we can make a “Yes” response or a “No” response. Sometimes, it is difficult to make a “Yes” response. We may be called on to share our time or give up something we like doing.</a:t>
            </a:r>
            <a:endParaRPr lang="en-IE" b="1" dirty="0"/>
          </a:p>
          <a:p>
            <a:pPr marL="114300" indent="0" algn="just">
              <a:buNone/>
            </a:pPr>
            <a:endParaRPr lang="en-IE" b="1" dirty="0" smtClean="0"/>
          </a:p>
          <a:p>
            <a:pPr marL="114300" indent="0" algn="just">
              <a:buNone/>
            </a:pPr>
            <a:r>
              <a:rPr lang="en-IE" b="1" dirty="0" smtClean="0"/>
              <a:t>Making a “Yes” response helps us to grow. It helps our personalities to grow. It helps us to grow in friendship with the people around us. </a:t>
            </a:r>
          </a:p>
          <a:p>
            <a:pPr marL="114300" indent="0" algn="just">
              <a:buNone/>
            </a:pPr>
            <a:endParaRPr lang="en-IE" b="1" dirty="0"/>
          </a:p>
          <a:p>
            <a:pPr marL="114300" indent="0" algn="just">
              <a:buNone/>
            </a:pPr>
            <a:r>
              <a:rPr lang="en-IE" b="1" dirty="0" smtClean="0"/>
              <a:t>A “No” response is a refusal, a selfish response. Sometimes it is difficult to decide whether to give a “Yes” response or a “No” response.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2382066993"/>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5966420" cy="1524000"/>
          </a:xfrm>
        </p:spPr>
        <p:txBody>
          <a:bodyPr/>
          <a:lstStyle/>
          <a:p>
            <a:r>
              <a:rPr lang="en-IE" sz="4800" b="1" dirty="0" smtClean="0"/>
              <a:t>Those Who Have Said “Yes” to God’s Call</a:t>
            </a:r>
            <a:endParaRPr lang="en-IE" sz="4800" b="1" dirty="0"/>
          </a:p>
        </p:txBody>
      </p:sp>
      <p:sp>
        <p:nvSpPr>
          <p:cNvPr id="3" name="Content Placeholder 2"/>
          <p:cNvSpPr>
            <a:spLocks noGrp="1"/>
          </p:cNvSpPr>
          <p:nvPr>
            <p:ph idx="1"/>
          </p:nvPr>
        </p:nvSpPr>
        <p:spPr/>
        <p:txBody>
          <a:bodyPr/>
          <a:lstStyle/>
          <a:p>
            <a:r>
              <a:rPr lang="en-IE" sz="2400" b="1" dirty="0"/>
              <a:t>ABRAHAM</a:t>
            </a:r>
            <a:endParaRPr lang="en-IE" sz="2400" dirty="0"/>
          </a:p>
          <a:p>
            <a:r>
              <a:rPr lang="en-IE" sz="2400" b="1" dirty="0"/>
              <a:t>MOSES</a:t>
            </a:r>
            <a:endParaRPr lang="en-IE" sz="2400" dirty="0"/>
          </a:p>
          <a:p>
            <a:r>
              <a:rPr lang="en-IE" sz="2400" b="1" dirty="0"/>
              <a:t>ELIJAH</a:t>
            </a:r>
            <a:endParaRPr lang="en-IE" sz="2400" dirty="0"/>
          </a:p>
          <a:p>
            <a:r>
              <a:rPr lang="en-IE" sz="2400" b="1" dirty="0"/>
              <a:t>JEREMIAH</a:t>
            </a:r>
          </a:p>
          <a:p>
            <a:r>
              <a:rPr lang="en-IE" sz="2400" b="1" dirty="0"/>
              <a:t>JOHN THE BAPTIST</a:t>
            </a:r>
            <a:endParaRPr lang="en-IE" sz="2400" dirty="0"/>
          </a:p>
          <a:p>
            <a:r>
              <a:rPr lang="en-IE" sz="2400" b="1" dirty="0"/>
              <a:t>VINCENT DE PAUL</a:t>
            </a:r>
            <a:endParaRPr lang="en-IE" sz="2400" dirty="0"/>
          </a:p>
          <a:p>
            <a:r>
              <a:rPr lang="en-IE" sz="2400" b="1" dirty="0"/>
              <a:t>MARY AIKENHEAD</a:t>
            </a:r>
            <a:endParaRPr lang="en-IE" sz="2400" dirty="0"/>
          </a:p>
          <a:p>
            <a:r>
              <a:rPr lang="en-IE" sz="2400" b="1" dirty="0"/>
              <a:t>MOTHER </a:t>
            </a:r>
            <a:r>
              <a:rPr lang="en-IE" sz="2400" b="1" dirty="0" smtClean="0"/>
              <a:t>TERESA</a:t>
            </a:r>
          </a:p>
          <a:p>
            <a:endParaRPr lang="en-IE" b="1" dirty="0"/>
          </a:p>
          <a:p>
            <a:pPr marL="114300" indent="0" algn="just">
              <a:buNone/>
            </a:pPr>
            <a:r>
              <a:rPr lang="en-IE" sz="3200" b="1" dirty="0"/>
              <a:t>I ask God to help me to follow the example of these people so that in my life I too will say </a:t>
            </a:r>
            <a:r>
              <a:rPr lang="en-IE" sz="3200" b="1" dirty="0" smtClean="0"/>
              <a:t>“Yes</a:t>
            </a:r>
            <a:r>
              <a:rPr lang="en-IE" sz="3200" b="1" dirty="0"/>
              <a:t>” to God’s call.</a:t>
            </a:r>
          </a:p>
          <a:p>
            <a:pPr marL="114300" indent="0">
              <a:buNone/>
            </a:pPr>
            <a:endParaRPr lang="en-IE" sz="3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959580774"/>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6000" b="1" dirty="0" smtClean="0"/>
              <a:t>Commitment</a:t>
            </a:r>
            <a:endParaRPr lang="en-IE" sz="6000" b="1" dirty="0"/>
          </a:p>
        </p:txBody>
      </p:sp>
      <p:sp>
        <p:nvSpPr>
          <p:cNvPr id="3" name="Content Placeholder 2"/>
          <p:cNvSpPr>
            <a:spLocks noGrp="1"/>
          </p:cNvSpPr>
          <p:nvPr>
            <p:ph idx="1"/>
          </p:nvPr>
        </p:nvSpPr>
        <p:spPr/>
        <p:txBody>
          <a:bodyPr/>
          <a:lstStyle/>
          <a:p>
            <a:pPr marL="114300" indent="0" algn="just">
              <a:buNone/>
            </a:pPr>
            <a:r>
              <a:rPr lang="en-IE" b="1" u="sng" dirty="0" smtClean="0"/>
              <a:t>Commitment</a:t>
            </a:r>
            <a:r>
              <a:rPr lang="en-IE" b="1" dirty="0" smtClean="0"/>
              <a:t> means the act of committing, pledging or promising to do something. It implies that there is an engagement, involvement, undertaking or obligation to do something.</a:t>
            </a:r>
          </a:p>
          <a:p>
            <a:pPr marL="114300" indent="0" algn="just">
              <a:buNone/>
            </a:pPr>
            <a:endParaRPr lang="en-IE" dirty="0"/>
          </a:p>
          <a:p>
            <a:pPr marL="114300" indent="0" algn="just">
              <a:buNone/>
            </a:pPr>
            <a:r>
              <a:rPr lang="en-GB" b="1" dirty="0"/>
              <a:t>When people take on a commitment they dedicate themselves to something special. They put their hearts and their energy into something that is important to </a:t>
            </a:r>
            <a:r>
              <a:rPr lang="en-GB" b="1" dirty="0" smtClean="0"/>
              <a:t>them.</a:t>
            </a:r>
          </a:p>
          <a:p>
            <a:pPr marL="114300" indent="0" algn="just">
              <a:buNone/>
            </a:pPr>
            <a:endParaRPr lang="en-GB" b="1" dirty="0"/>
          </a:p>
          <a:p>
            <a:pPr marL="114300" indent="0" algn="just">
              <a:buNone/>
            </a:pPr>
            <a:r>
              <a:rPr lang="en-GB" b="1" dirty="0" smtClean="0"/>
              <a:t>They </a:t>
            </a:r>
            <a:r>
              <a:rPr lang="en-GB" b="1" dirty="0"/>
              <a:t>know that the commitment they are undertaking will require discipline, generosity and perseverance. </a:t>
            </a:r>
            <a:endParaRPr lang="en-IE"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897539137"/>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5715000" cy="7878224"/>
          </a:xfrm>
        </p:spPr>
        <p:txBody>
          <a:bodyPr/>
          <a:lstStyle/>
          <a:p>
            <a:pPr algn="ctr"/>
            <a:r>
              <a:rPr lang="en-IE" sz="7200" b="1" dirty="0" smtClean="0">
                <a:ln w="28575">
                  <a:solidFill>
                    <a:schemeClr val="tx1"/>
                  </a:solidFill>
                </a:ln>
              </a:rPr>
              <a:t>Commitment Means Responding to the Needs of Others</a:t>
            </a:r>
            <a:endParaRPr lang="en-IE" sz="7200" b="1" dirty="0">
              <a:ln w="28575">
                <a:solidFill>
                  <a:schemeClr val="tx1"/>
                </a:solidFill>
              </a:l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3417018572"/>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6000" b="1" smtClean="0"/>
              <a:t>Confirmation Commitment</a:t>
            </a:r>
            <a:endParaRPr lang="en-IE" sz="6000" b="1" dirty="0"/>
          </a:p>
        </p:txBody>
      </p:sp>
      <p:sp>
        <p:nvSpPr>
          <p:cNvPr id="3" name="Content Placeholder 2"/>
          <p:cNvSpPr>
            <a:spLocks noGrp="1"/>
          </p:cNvSpPr>
          <p:nvPr>
            <p:ph idx="1"/>
          </p:nvPr>
        </p:nvSpPr>
        <p:spPr/>
        <p:txBody>
          <a:bodyPr/>
          <a:lstStyle/>
          <a:p>
            <a:pPr marL="114300" indent="0" algn="just">
              <a:buNone/>
            </a:pPr>
            <a:r>
              <a:rPr lang="en-IE" b="1" dirty="0"/>
              <a:t>The sacraments of </a:t>
            </a:r>
            <a:r>
              <a:rPr lang="en-IE" b="1" dirty="0" smtClean="0"/>
              <a:t>Baptism </a:t>
            </a:r>
            <a:r>
              <a:rPr lang="en-IE" b="1" dirty="0"/>
              <a:t>and Confirmation are closely linked. In </a:t>
            </a:r>
            <a:r>
              <a:rPr lang="en-IE" b="1" dirty="0" smtClean="0"/>
              <a:t>Baptism, </a:t>
            </a:r>
            <a:r>
              <a:rPr lang="en-IE" b="1" dirty="0"/>
              <a:t>God welcomes us into his family. He gives us the gift of the Holy Spirit to help us to live as children of </a:t>
            </a:r>
            <a:r>
              <a:rPr lang="en-IE" b="1" dirty="0" smtClean="0"/>
              <a:t>God.</a:t>
            </a:r>
          </a:p>
          <a:p>
            <a:pPr marL="114300" indent="0" algn="just">
              <a:buNone/>
            </a:pPr>
            <a:endParaRPr lang="en-IE" b="1" dirty="0" smtClean="0"/>
          </a:p>
          <a:p>
            <a:pPr marL="114300" indent="0" algn="just">
              <a:buNone/>
            </a:pPr>
            <a:r>
              <a:rPr lang="en-IE" b="1" dirty="0" smtClean="0"/>
              <a:t>In </a:t>
            </a:r>
            <a:r>
              <a:rPr lang="en-IE" b="1" dirty="0"/>
              <a:t>Confirmation we receive the gift of the Holy Spirit again. This time we are old enough to respond to the call of the Holy Spirit. This time we ourselves renew our Baptismal </a:t>
            </a:r>
            <a:r>
              <a:rPr lang="en-IE" b="1" dirty="0" smtClean="0"/>
              <a:t>promises.</a:t>
            </a:r>
          </a:p>
          <a:p>
            <a:pPr marL="114300" indent="0" algn="just">
              <a:buNone/>
            </a:pPr>
            <a:endParaRPr lang="en-IE" b="1" dirty="0"/>
          </a:p>
          <a:p>
            <a:pPr marL="114300" indent="0" algn="just">
              <a:buNone/>
            </a:pPr>
            <a:r>
              <a:rPr lang="en-IE" b="1" dirty="0" smtClean="0"/>
              <a:t>We </a:t>
            </a:r>
            <a:r>
              <a:rPr lang="en-IE" b="1" dirty="0"/>
              <a:t>claim Jesus as our Lord and Saviour. We accept the responsibility of being a Christian and understand better that this involves spreading the Good News. The gifts of the Holy Spirit help us to become better people and better children of God.</a:t>
            </a:r>
            <a:endParaRPr lang="en-IE" dirty="0"/>
          </a:p>
          <a:p>
            <a:pPr marL="114300" indent="0">
              <a:buNone/>
            </a:pPr>
            <a:endParaRPr lang="en-IE"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3461467348"/>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000" b="1" dirty="0" smtClean="0"/>
              <a:t>The Ten Commandments</a:t>
            </a:r>
            <a:endParaRPr lang="en-IE" sz="4000" b="1" dirty="0"/>
          </a:p>
        </p:txBody>
      </p:sp>
      <p:sp>
        <p:nvSpPr>
          <p:cNvPr id="3" name="Content Placeholder 2"/>
          <p:cNvSpPr>
            <a:spLocks noGrp="1"/>
          </p:cNvSpPr>
          <p:nvPr>
            <p:ph idx="1"/>
          </p:nvPr>
        </p:nvSpPr>
        <p:spPr/>
        <p:txBody>
          <a:bodyPr/>
          <a:lstStyle/>
          <a:p>
            <a:pPr marL="114300" indent="0" algn="just">
              <a:buNone/>
            </a:pPr>
            <a:r>
              <a:rPr lang="en-IE" b="1" dirty="0" smtClean="0"/>
              <a:t>Moses received the Commandments from God on Mount Sinai. He reminded the people of how God had brought them out of slavery in Egypt. He went to the Holy Mountain to get a message from God.</a:t>
            </a:r>
          </a:p>
          <a:p>
            <a:pPr marL="114300" indent="0" algn="just">
              <a:buNone/>
            </a:pPr>
            <a:endParaRPr lang="en-IE" b="1" dirty="0"/>
          </a:p>
          <a:p>
            <a:pPr marL="114300" indent="0" algn="just">
              <a:buNone/>
            </a:pPr>
            <a:r>
              <a:rPr lang="en-IE" b="1" dirty="0" smtClean="0"/>
              <a:t>While Moses was gone, the people grew idle and restless. They melted down their golden jewellery to make a golden calf, which they put on an altar and worshipped.</a:t>
            </a:r>
          </a:p>
          <a:p>
            <a:pPr marL="114300" indent="0" algn="just">
              <a:buNone/>
            </a:pPr>
            <a:endParaRPr lang="en-IE" b="1" dirty="0"/>
          </a:p>
          <a:p>
            <a:pPr marL="114300" indent="0" algn="just">
              <a:buNone/>
            </a:pPr>
            <a:r>
              <a:rPr lang="en-IE" b="1" dirty="0" smtClean="0"/>
              <a:t>When Moses returned, he was angry that the people had turned their backs on God. He demolished the golden calf and in anger smashed the two stone tablets with God’s Commandments written on them.</a:t>
            </a:r>
          </a:p>
          <a:p>
            <a:pPr marL="114300" indent="0" algn="just">
              <a:buNone/>
            </a:pPr>
            <a:endParaRPr lang="en-IE" b="1" dirty="0"/>
          </a:p>
          <a:p>
            <a:pPr marL="114300" indent="0" algn="just">
              <a:buNone/>
            </a:pPr>
            <a:endParaRPr lang="en-IE" dirty="0"/>
          </a:p>
          <a:p>
            <a:pPr marL="114300" indent="0">
              <a:buNone/>
            </a:pPr>
            <a:endParaRPr lang="en-IE"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3272679157"/>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000" b="1" dirty="0" smtClean="0"/>
              <a:t>The Ten Commandments</a:t>
            </a:r>
            <a:endParaRPr lang="en-IE" sz="4000" b="1" dirty="0"/>
          </a:p>
        </p:txBody>
      </p:sp>
      <p:sp>
        <p:nvSpPr>
          <p:cNvPr id="3" name="Content Placeholder 2"/>
          <p:cNvSpPr>
            <a:spLocks noGrp="1"/>
          </p:cNvSpPr>
          <p:nvPr>
            <p:ph idx="1"/>
          </p:nvPr>
        </p:nvSpPr>
        <p:spPr/>
        <p:txBody>
          <a:bodyPr/>
          <a:lstStyle/>
          <a:p>
            <a:pPr marL="114300" indent="0" algn="just">
              <a:buNone/>
            </a:pPr>
            <a:r>
              <a:rPr lang="en-IE" b="1" dirty="0" smtClean="0"/>
              <a:t>The people felt ashamed then and asked God to forgive them. They promised to do whatever God asked them to do. Moses went back to Mount Sinai and returned with the Ten Commandments.</a:t>
            </a:r>
          </a:p>
          <a:p>
            <a:pPr marL="114300" indent="0" algn="just">
              <a:buNone/>
            </a:pPr>
            <a:endParaRPr lang="en-IE" b="1" dirty="0"/>
          </a:p>
          <a:p>
            <a:pPr marL="114300" indent="0" algn="just">
              <a:buNone/>
            </a:pPr>
            <a:endParaRPr lang="en-IE" dirty="0"/>
          </a:p>
          <a:p>
            <a:pPr marL="114300" indent="0">
              <a:buNone/>
            </a:pPr>
            <a:endParaRPr lang="en-IE"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4744" y="8748464"/>
            <a:ext cx="1145229" cy="302670"/>
          </a:xfrm>
          <a:prstGeom prst="rect">
            <a:avLst/>
          </a:prstGeom>
        </p:spPr>
      </p:pic>
      <p:sp>
        <p:nvSpPr>
          <p:cNvPr id="5" name="TextBox 4"/>
          <p:cNvSpPr txBox="1"/>
          <p:nvPr/>
        </p:nvSpPr>
        <p:spPr>
          <a:xfrm>
            <a:off x="2269973" y="8772481"/>
            <a:ext cx="3456384" cy="265004"/>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1616" y="4003718"/>
            <a:ext cx="2913770" cy="4327381"/>
          </a:xfrm>
          <a:prstGeom prst="rect">
            <a:avLst/>
          </a:prstGeom>
        </p:spPr>
      </p:pic>
    </p:spTree>
    <p:extLst>
      <p:ext uri="{BB962C8B-B14F-4D97-AF65-F5344CB8AC3E}">
        <p14:creationId xmlns:p14="http://schemas.microsoft.com/office/powerpoint/2010/main" val="2228404492"/>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102</TotalTime>
  <Words>1182</Words>
  <Application>Microsoft Office PowerPoint</Application>
  <PresentationFormat>On-screen Show (4:3)</PresentationFormat>
  <Paragraphs>122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Adjacency</vt:lpstr>
      <vt:lpstr>Confirmation Commitment</vt:lpstr>
      <vt:lpstr>Call and Response</vt:lpstr>
      <vt:lpstr>Call and Response</vt:lpstr>
      <vt:lpstr>Those Who Have Said “Yes” to God’s Call</vt:lpstr>
      <vt:lpstr>Commitment</vt:lpstr>
      <vt:lpstr>Commitment Means Responding to the Needs of Others</vt:lpstr>
      <vt:lpstr>Confirmation Commitment</vt:lpstr>
      <vt:lpstr>The Ten Commandments</vt:lpstr>
      <vt:lpstr>The Ten Commandments</vt:lpstr>
      <vt:lpstr>The Ten Commandments</vt:lpstr>
      <vt:lpstr>Children’s Promises</vt:lpstr>
      <vt:lpstr>Parents’ Promises</vt:lpstr>
      <vt:lpstr>Sponsor’s Promises</vt:lpstr>
      <vt:lpstr>Service of Commitment</vt:lpstr>
      <vt:lpstr>Service of Commitment</vt:lpstr>
      <vt:lpstr>Resources used in this file from: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Damien</dc:creator>
  <cp:lastModifiedBy>Damien</cp:lastModifiedBy>
  <cp:revision>16</cp:revision>
  <dcterms:created xsi:type="dcterms:W3CDTF">2019-02-11T19:59:33Z</dcterms:created>
  <dcterms:modified xsi:type="dcterms:W3CDTF">2019-02-11T21:47:08Z</dcterms:modified>
</cp:coreProperties>
</file>