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5" r:id="rId5"/>
    <p:sldId id="258" r:id="rId6"/>
    <p:sldId id="260" r:id="rId7"/>
    <p:sldId id="270" r:id="rId8"/>
    <p:sldId id="261" r:id="rId9"/>
    <p:sldId id="262" r:id="rId10"/>
    <p:sldId id="264" r:id="rId11"/>
    <p:sldId id="266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8795930-98B3-44AD-92C1-D0F3BE7F06CE}" type="datetimeFigureOut">
              <a:rPr lang="en-IE" smtClean="0"/>
              <a:t>22/02/2018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C5017C3F-F1E6-4BC9-A989-02416B8710E5}" type="slidenum">
              <a:rPr lang="en-IE" smtClean="0"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6910536" cy="3240360"/>
          </a:xfrm>
        </p:spPr>
        <p:txBody>
          <a:bodyPr>
            <a:noAutofit/>
          </a:bodyPr>
          <a:lstStyle/>
          <a:p>
            <a:pPr algn="ctr"/>
            <a:r>
              <a:rPr lang="en-IE" sz="9600" b="1" dirty="0" smtClean="0">
                <a:ln w="28575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9600" b="1" dirty="0">
              <a:ln w="28575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945" y="6469926"/>
            <a:ext cx="4248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115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3958208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dirty="0" smtClean="0"/>
              <a:t>You should have found 25 Prime Numbers between 1 and 100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968" y="1700808"/>
            <a:ext cx="4572000" cy="33843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100392" y="260648"/>
            <a:ext cx="8640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10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6433065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dirty="0" smtClean="0"/>
              <a:t>Use your completed 100 Square to find out:</a:t>
            </a:r>
          </a:p>
          <a:p>
            <a:r>
              <a:rPr lang="en-IE" sz="4800" dirty="0" smtClean="0"/>
              <a:t>What is the 8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</a:t>
            </a:r>
          </a:p>
          <a:p>
            <a:r>
              <a:rPr lang="en-IE" sz="4800" dirty="0" smtClean="0"/>
              <a:t>What is the 13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</a:t>
            </a:r>
          </a:p>
          <a:p>
            <a:r>
              <a:rPr lang="en-IE" sz="4800" dirty="0" smtClean="0"/>
              <a:t>What is the 24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00392" y="260648"/>
            <a:ext cx="8640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11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25979374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3806134" cy="3917031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IE" sz="4800" dirty="0" smtClean="0"/>
              <a:t>Now use your 200 Square to find out how many Prime Numbers there are between 101 and 200, using Eratosthenes’s sieve: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12</a:t>
            </a:r>
            <a:endParaRPr lang="en-IE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217" y="1700808"/>
            <a:ext cx="4610751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4756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3958208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dirty="0" smtClean="0"/>
              <a:t>You should have found 21 Prime Numbers between 101 and 200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13</a:t>
            </a:r>
            <a:endParaRPr lang="en-IE" sz="40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501" y="1567745"/>
            <a:ext cx="4756958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273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Prime Twins</a:t>
            </a:r>
            <a:endParaRPr lang="en-IE" sz="4800" b="1" u="sng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68580" indent="0">
              <a:buNone/>
            </a:pPr>
            <a:r>
              <a:rPr lang="en-IE" sz="4800" dirty="0" smtClean="0"/>
              <a:t>This is where (P,  P + 2) are both prime numbers.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(3, 5); (5, 7); (11, 13)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Twin Primes?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14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22456811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Prime Triplets</a:t>
            </a:r>
          </a:p>
          <a:p>
            <a:pPr marL="68580" indent="0">
              <a:buNone/>
            </a:pPr>
            <a:r>
              <a:rPr lang="en-IE" sz="4800" dirty="0" smtClean="0"/>
              <a:t>This is where (P,  P + 2, P + 6) or </a:t>
            </a:r>
            <a:r>
              <a:rPr lang="en-IE" sz="4800" dirty="0"/>
              <a:t>(P,  P + </a:t>
            </a:r>
            <a:r>
              <a:rPr lang="en-IE" sz="4800" dirty="0" smtClean="0"/>
              <a:t>4, </a:t>
            </a:r>
            <a:r>
              <a:rPr lang="en-IE" sz="4800" dirty="0"/>
              <a:t>P + 6) </a:t>
            </a:r>
            <a:r>
              <a:rPr lang="en-IE" sz="4800" dirty="0" smtClean="0"/>
              <a:t>are all prime numbers.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(5, 7, 11); (7, 11, 13)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Prime Triplets?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00392" y="260648"/>
            <a:ext cx="86409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15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41988842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Prime Quadruplets</a:t>
            </a:r>
          </a:p>
          <a:p>
            <a:pPr marL="68580" indent="0">
              <a:buNone/>
            </a:pPr>
            <a:r>
              <a:rPr lang="en-IE" sz="4800" dirty="0" smtClean="0"/>
              <a:t>This is where (P,  P + 2, P + 6, P + 8) are all prime numbers.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(5, 7, 11, 13); (11, 13, 17, 19)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Prime Quadruplets?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16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6238903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Cousin Primes</a:t>
            </a:r>
          </a:p>
          <a:p>
            <a:pPr marL="68580" indent="0">
              <a:buNone/>
            </a:pPr>
            <a:r>
              <a:rPr lang="en-IE" sz="4800" dirty="0" smtClean="0"/>
              <a:t>This is where (P,  P + 4) are both prime numbers.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(3, 7); (7, 11); (13, 17)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Cousin Primes?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17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11401355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Additive Primes</a:t>
            </a:r>
          </a:p>
          <a:p>
            <a:pPr marL="68580" indent="0">
              <a:buNone/>
            </a:pPr>
            <a:r>
              <a:rPr lang="en-IE" sz="4800" dirty="0" smtClean="0"/>
              <a:t>These are prime numbers whose sum of digits is also prime.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11, 23, 29, 41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Additive Primes?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18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8424421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Safe Primes</a:t>
            </a:r>
          </a:p>
          <a:p>
            <a:pPr marL="68580" indent="0">
              <a:buNone/>
            </a:pPr>
            <a:r>
              <a:rPr lang="en-IE" sz="4800" dirty="0" smtClean="0"/>
              <a:t>These are where P and (P – </a:t>
            </a:r>
            <a:r>
              <a:rPr lang="en-IE" sz="4800" dirty="0" smtClean="0"/>
              <a:t>1) ÷ 2 </a:t>
            </a:r>
            <a:r>
              <a:rPr lang="en-IE" sz="4800" dirty="0" smtClean="0"/>
              <a:t>are both prime numbers.</a:t>
            </a:r>
          </a:p>
          <a:p>
            <a:pPr marL="68580" indent="0">
              <a:buNone/>
            </a:pPr>
            <a:r>
              <a:rPr lang="en-IE" sz="4800" dirty="0" err="1" smtClean="0"/>
              <a:t>Eg</a:t>
            </a:r>
            <a:r>
              <a:rPr lang="en-IE" sz="4800" dirty="0" smtClean="0"/>
              <a:t>. 5, 7, 11, 23</a:t>
            </a:r>
          </a:p>
          <a:p>
            <a:pPr marL="68580" indent="0">
              <a:buNone/>
            </a:pP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any more Safe Primes?</a:t>
            </a:r>
            <a:endParaRPr lang="en-IE" sz="4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19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7831146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IE" sz="4800" dirty="0" smtClean="0"/>
              <a:t>A Prime Number is a number greater than 1 that has no other </a:t>
            </a: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factors</a:t>
            </a: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IE" sz="4800" dirty="0" smtClean="0"/>
              <a:t>except itself and 1.</a:t>
            </a:r>
          </a:p>
          <a:p>
            <a:pPr marL="68580" indent="0">
              <a:buNone/>
            </a:pPr>
            <a:r>
              <a:rPr lang="en-IE" sz="4800" dirty="0" smtClean="0"/>
              <a:t>(A </a:t>
            </a:r>
            <a:r>
              <a:rPr lang="en-IE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factor</a:t>
            </a:r>
            <a:r>
              <a:rPr lang="en-IE" sz="4800" dirty="0" smtClean="0"/>
              <a:t> is a number that divides evenly into another number)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2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11528882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Can you find out:</a:t>
            </a:r>
          </a:p>
          <a:p>
            <a:r>
              <a:rPr lang="en-IE" sz="4800" dirty="0" smtClean="0"/>
              <a:t>What is the 50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Number?</a:t>
            </a:r>
          </a:p>
          <a:p>
            <a:r>
              <a:rPr lang="en-IE" sz="4800" dirty="0" smtClean="0"/>
              <a:t>What is the 100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</a:t>
            </a:r>
          </a:p>
          <a:p>
            <a:r>
              <a:rPr lang="en-IE" sz="4800" dirty="0" smtClean="0"/>
              <a:t>What is the 1000</a:t>
            </a:r>
            <a:r>
              <a:rPr lang="en-IE" sz="4800" baseline="30000" dirty="0" smtClean="0"/>
              <a:t>th</a:t>
            </a:r>
            <a:r>
              <a:rPr lang="en-IE" sz="4800" dirty="0" smtClean="0"/>
              <a:t> Prime Number</a:t>
            </a:r>
          </a:p>
          <a:p>
            <a:r>
              <a:rPr lang="en-IE" sz="4800" dirty="0" smtClean="0"/>
              <a:t>How many Prime Numbers are there?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20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33827229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Did you know:</a:t>
            </a:r>
          </a:p>
          <a:p>
            <a:pPr marL="68580" indent="0">
              <a:buNone/>
            </a:pPr>
            <a:r>
              <a:rPr lang="en-IE" sz="4800" dirty="0" smtClean="0"/>
              <a:t>The largest known Prime Number was discovered in December 2017. It is:</a:t>
            </a:r>
          </a:p>
          <a:p>
            <a:pPr marL="68580" indent="0" algn="ctr">
              <a:buNone/>
            </a:pPr>
            <a:r>
              <a:rPr lang="en-IE" sz="8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</a:t>
            </a:r>
            <a:r>
              <a:rPr lang="en-IE" sz="6600" b="1" baseline="60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77,232,917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72400" y="260648"/>
            <a:ext cx="792088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21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6473510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IE" sz="4800" dirty="0" smtClean="0"/>
              <a:t>Examples of </a:t>
            </a: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Prime Numbers</a:t>
            </a:r>
            <a:r>
              <a:rPr lang="en-IE" sz="4800" b="1" dirty="0" smtClean="0"/>
              <a:t> </a:t>
            </a:r>
            <a:r>
              <a:rPr lang="en-IE" sz="4800" dirty="0" smtClean="0"/>
              <a:t>are:</a:t>
            </a:r>
          </a:p>
          <a:p>
            <a:pPr marL="68580" indent="0">
              <a:buNone/>
            </a:pPr>
            <a:r>
              <a:rPr lang="en-IE" sz="4800" dirty="0" smtClean="0"/>
              <a:t>7 </a:t>
            </a:r>
            <a:r>
              <a:rPr lang="en-IE" sz="4800" dirty="0" smtClean="0"/>
              <a:t>(7 x 1); 11 (11 x 1</a:t>
            </a:r>
            <a:r>
              <a:rPr lang="en-IE" sz="4800" dirty="0" smtClean="0"/>
              <a:t>);</a:t>
            </a:r>
          </a:p>
          <a:p>
            <a:pPr marL="68580" indent="0">
              <a:buNone/>
            </a:pPr>
            <a:r>
              <a:rPr lang="en-IE" sz="4800" dirty="0" smtClean="0"/>
              <a:t>17 </a:t>
            </a:r>
            <a:r>
              <a:rPr lang="en-IE" sz="4800" dirty="0" smtClean="0"/>
              <a:t>(17 x 1); 41 (41 x 1)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3</a:t>
            </a:r>
            <a:endParaRPr lang="en-IE" sz="4000" b="1" dirty="0"/>
          </a:p>
        </p:txBody>
      </p:sp>
    </p:spTree>
    <p:extLst>
      <p:ext uri="{BB962C8B-B14F-4D97-AF65-F5344CB8AC3E}">
        <p14:creationId xmlns:p14="http://schemas.microsoft.com/office/powerpoint/2010/main" val="40206021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IE" sz="4800" dirty="0" smtClean="0"/>
              <a:t>Number 1 is not considered prime as it has only one factor – 1. The first Prime Number is 2.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266836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IE" sz="4800" dirty="0" smtClean="0"/>
              <a:t>If a number is not a Prime Number, it is said to be </a:t>
            </a:r>
            <a:r>
              <a:rPr lang="en-IE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Composite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35878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IE" sz="4800" dirty="0" smtClean="0"/>
              <a:t>Examples of </a:t>
            </a: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Composite Numbers</a:t>
            </a:r>
            <a:r>
              <a:rPr lang="en-IE" sz="4800" b="1" dirty="0"/>
              <a:t> </a:t>
            </a:r>
            <a:r>
              <a:rPr lang="en-IE" sz="4800" dirty="0" smtClean="0"/>
              <a:t>are:</a:t>
            </a:r>
          </a:p>
          <a:p>
            <a:pPr marL="68580" indent="0">
              <a:buNone/>
            </a:pPr>
            <a:r>
              <a:rPr lang="en-IE" sz="4800" dirty="0" smtClean="0"/>
              <a:t>9 </a:t>
            </a:r>
            <a:r>
              <a:rPr lang="en-IE" sz="4800" dirty="0" smtClean="0"/>
              <a:t>(9 x 1 and 3 x 3</a:t>
            </a:r>
            <a:r>
              <a:rPr lang="en-IE" sz="4800" dirty="0" smtClean="0"/>
              <a:t>);</a:t>
            </a:r>
          </a:p>
          <a:p>
            <a:pPr marL="68580" indent="0">
              <a:buNone/>
            </a:pPr>
            <a:r>
              <a:rPr lang="en-IE" sz="4800" dirty="0" smtClean="0"/>
              <a:t>12 </a:t>
            </a:r>
            <a:r>
              <a:rPr lang="en-IE" sz="4800" dirty="0" smtClean="0"/>
              <a:t>(12 x 1 and 4 x 3 and 6 x 2); 20 (20 x 1 and 10 x 2 and 4 x 5)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630967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IE" sz="4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Sieve of Eratosthenes</a:t>
            </a:r>
          </a:p>
          <a:p>
            <a:pPr marL="68580" indent="0">
              <a:buNone/>
            </a:pPr>
            <a:r>
              <a:rPr lang="en-IE" sz="4800" dirty="0" smtClean="0"/>
              <a:t>Eratosthenes (275-194 BC, Greece) devised a “sieve” to discover Prime Numbers. Eratosthenes’s sieve gets rid of the </a:t>
            </a:r>
            <a:r>
              <a:rPr lang="en-IE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</a:t>
            </a: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omposite </a:t>
            </a:r>
            <a:r>
              <a:rPr lang="en-IE" sz="4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N</a:t>
            </a: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umbers </a:t>
            </a:r>
            <a:r>
              <a:rPr lang="en-IE" sz="4800" dirty="0" smtClean="0"/>
              <a:t>and leaves you with the </a:t>
            </a:r>
            <a:r>
              <a:rPr lang="en-IE" sz="4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Prime Numbers</a:t>
            </a:r>
            <a:r>
              <a:rPr lang="en-IE" sz="4800" dirty="0" smtClean="0"/>
              <a:t>.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6070274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3806134" cy="3917031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IE" sz="4800" dirty="0" smtClean="0"/>
              <a:t>Use your 100 Square to find out how many Prime Numbers there are between 1 and 100, using Eratosthenes’s sieve:</a:t>
            </a:r>
            <a:endParaRPr lang="en-IE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902" y="1477144"/>
            <a:ext cx="4868090" cy="35283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7197271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4400" b="1" dirty="0" smtClean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PRIME NUMBERS</a:t>
            </a:r>
            <a:endParaRPr lang="en-IE" sz="44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768" y="1628800"/>
            <a:ext cx="8422704" cy="3917031"/>
          </a:xfrm>
        </p:spPr>
        <p:txBody>
          <a:bodyPr>
            <a:normAutofit fontScale="55000" lnSpcReduction="20000"/>
          </a:bodyPr>
          <a:lstStyle/>
          <a:p>
            <a:r>
              <a:rPr lang="en-IE" sz="4800" dirty="0" smtClean="0"/>
              <a:t>Cross out 1 as it’s not prime</a:t>
            </a:r>
          </a:p>
          <a:p>
            <a:r>
              <a:rPr lang="en-IE" sz="4800" dirty="0" smtClean="0"/>
              <a:t>Circle 2 and then cross out every multiple of 2 (</a:t>
            </a:r>
            <a:r>
              <a:rPr lang="en-IE" sz="4800" dirty="0" err="1" smtClean="0"/>
              <a:t>ie</a:t>
            </a:r>
            <a:r>
              <a:rPr lang="en-IE" sz="4800" dirty="0" smtClean="0"/>
              <a:t> every second number)</a:t>
            </a:r>
          </a:p>
          <a:p>
            <a:r>
              <a:rPr lang="en-IE" sz="4800" dirty="0" smtClean="0"/>
              <a:t>Circle 3 and then cross out every multiple of 3 (</a:t>
            </a:r>
            <a:r>
              <a:rPr lang="en-IE" sz="4800" dirty="0" err="1" smtClean="0"/>
              <a:t>ie</a:t>
            </a:r>
            <a:r>
              <a:rPr lang="en-IE" sz="4800" dirty="0" smtClean="0"/>
              <a:t> every third number)</a:t>
            </a:r>
          </a:p>
          <a:p>
            <a:r>
              <a:rPr lang="en-IE" sz="4800" dirty="0" smtClean="0"/>
              <a:t>Circle 5 and then cross out every multiple of 5</a:t>
            </a:r>
          </a:p>
          <a:p>
            <a:r>
              <a:rPr lang="en-IE" sz="4800" dirty="0" smtClean="0"/>
              <a:t>Continue doing this until all the numbers have either been circled or crossed out.</a:t>
            </a:r>
          </a:p>
          <a:p>
            <a:pPr marL="68580" indent="0" algn="ctr">
              <a:buNone/>
            </a:pPr>
            <a:r>
              <a:rPr lang="en-IE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You should now have circled all the prime numbers from 1 to 100</a:t>
            </a:r>
            <a:endParaRPr lang="en-IE" sz="4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453336"/>
            <a:ext cx="1259632" cy="3191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9074" y="6474389"/>
            <a:ext cx="3551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©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Seomra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IE" sz="1200" b="1" dirty="0" err="1" smtClean="0">
                <a:solidFill>
                  <a:schemeClr val="tx2">
                    <a:lumMod val="10000"/>
                  </a:schemeClr>
                </a:solidFill>
              </a:rPr>
              <a:t>Ranga</a:t>
            </a:r>
            <a:r>
              <a:rPr lang="en-IE" sz="1200" b="1" dirty="0" smtClean="0">
                <a:solidFill>
                  <a:schemeClr val="tx2">
                    <a:lumMod val="10000"/>
                  </a:schemeClr>
                </a:solidFill>
              </a:rPr>
              <a:t> 2018 www.seomraranga.com</a:t>
            </a:r>
            <a:endParaRPr lang="en-IE" sz="1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408" y="260648"/>
            <a:ext cx="72008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706149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</Template>
  <TotalTime>180</TotalTime>
  <Words>829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 Pop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  <vt:lpstr>PRIME NUMBERS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NUMBERS</dc:title>
  <dc:creator>Damien</dc:creator>
  <cp:lastModifiedBy>Damien</cp:lastModifiedBy>
  <cp:revision>15</cp:revision>
  <dcterms:created xsi:type="dcterms:W3CDTF">2018-02-20T19:04:21Z</dcterms:created>
  <dcterms:modified xsi:type="dcterms:W3CDTF">2018-02-22T20:42:20Z</dcterms:modified>
</cp:coreProperties>
</file>