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256" r:id="rId2"/>
    <p:sldId id="257" r:id="rId3"/>
    <p:sldId id="345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91" r:id="rId13"/>
    <p:sldId id="273" r:id="rId14"/>
    <p:sldId id="274" r:id="rId15"/>
    <p:sldId id="275" r:id="rId16"/>
    <p:sldId id="276" r:id="rId17"/>
    <p:sldId id="277" r:id="rId18"/>
    <p:sldId id="278" r:id="rId19"/>
    <p:sldId id="388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89" r:id="rId28"/>
    <p:sldId id="260" r:id="rId29"/>
    <p:sldId id="279" r:id="rId30"/>
    <p:sldId id="280" r:id="rId31"/>
    <p:sldId id="281" r:id="rId32"/>
    <p:sldId id="282" r:id="rId33"/>
    <p:sldId id="283" r:id="rId34"/>
    <p:sldId id="284" r:id="rId35"/>
    <p:sldId id="390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91" r:id="rId44"/>
    <p:sldId id="261" r:id="rId45"/>
    <p:sldId id="285" r:id="rId46"/>
    <p:sldId id="286" r:id="rId47"/>
    <p:sldId id="287" r:id="rId48"/>
    <p:sldId id="288" r:id="rId49"/>
    <p:sldId id="289" r:id="rId50"/>
    <p:sldId id="290" r:id="rId51"/>
    <p:sldId id="392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93" r:id="rId60"/>
    <p:sldId id="262" r:id="rId61"/>
    <p:sldId id="313" r:id="rId62"/>
    <p:sldId id="314" r:id="rId63"/>
    <p:sldId id="315" r:id="rId64"/>
    <p:sldId id="316" r:id="rId65"/>
    <p:sldId id="317" r:id="rId66"/>
    <p:sldId id="318" r:id="rId67"/>
    <p:sldId id="394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95" r:id="rId76"/>
    <p:sldId id="263" r:id="rId77"/>
    <p:sldId id="326" r:id="rId78"/>
    <p:sldId id="327" r:id="rId79"/>
    <p:sldId id="328" r:id="rId80"/>
    <p:sldId id="329" r:id="rId81"/>
    <p:sldId id="330" r:id="rId82"/>
    <p:sldId id="331" r:id="rId83"/>
    <p:sldId id="396" r:id="rId84"/>
    <p:sldId id="332" r:id="rId85"/>
    <p:sldId id="333" r:id="rId86"/>
    <p:sldId id="334" r:id="rId87"/>
    <p:sldId id="335" r:id="rId88"/>
    <p:sldId id="336" r:id="rId89"/>
    <p:sldId id="337" r:id="rId90"/>
    <p:sldId id="387" r:id="rId91"/>
    <p:sldId id="397" r:id="rId92"/>
    <p:sldId id="264" r:id="rId93"/>
    <p:sldId id="339" r:id="rId94"/>
    <p:sldId id="340" r:id="rId95"/>
    <p:sldId id="341" r:id="rId96"/>
    <p:sldId id="342" r:id="rId97"/>
    <p:sldId id="343" r:id="rId98"/>
    <p:sldId id="344" r:id="rId99"/>
    <p:sldId id="398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99" r:id="rId108"/>
    <p:sldId id="265" r:id="rId109"/>
    <p:sldId id="353" r:id="rId110"/>
    <p:sldId id="354" r:id="rId111"/>
    <p:sldId id="355" r:id="rId112"/>
    <p:sldId id="356" r:id="rId113"/>
    <p:sldId id="357" r:id="rId114"/>
    <p:sldId id="358" r:id="rId115"/>
    <p:sldId id="400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402" r:id="rId124"/>
    <p:sldId id="366" r:id="rId125"/>
    <p:sldId id="367" r:id="rId126"/>
    <p:sldId id="368" r:id="rId127"/>
    <p:sldId id="369" r:id="rId128"/>
    <p:sldId id="370" r:id="rId129"/>
    <p:sldId id="371" r:id="rId130"/>
    <p:sldId id="372" r:id="rId131"/>
    <p:sldId id="403" r:id="rId132"/>
    <p:sldId id="266" r:id="rId133"/>
    <p:sldId id="373" r:id="rId134"/>
    <p:sldId id="374" r:id="rId135"/>
    <p:sldId id="375" r:id="rId136"/>
    <p:sldId id="376" r:id="rId137"/>
    <p:sldId id="377" r:id="rId138"/>
    <p:sldId id="378" r:id="rId139"/>
    <p:sldId id="379" r:id="rId140"/>
    <p:sldId id="380" r:id="rId141"/>
    <p:sldId id="381" r:id="rId142"/>
    <p:sldId id="382" r:id="rId143"/>
    <p:sldId id="383" r:id="rId144"/>
    <p:sldId id="384" r:id="rId145"/>
    <p:sldId id="385" r:id="rId146"/>
    <p:sldId id="386" r:id="rId1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99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75" autoAdjust="0"/>
    <p:restoredTop sz="94652" autoAdjust="0"/>
  </p:normalViewPr>
  <p:slideViewPr>
    <p:cSldViewPr>
      <p:cViewPr>
        <p:scale>
          <a:sx n="94" d="100"/>
          <a:sy n="94" d="100"/>
        </p:scale>
        <p:origin x="-114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BE8A5-0CAE-44A6-A956-39313B37F9AF}" type="datetimeFigureOut">
              <a:rPr lang="en-IE" smtClean="0"/>
              <a:t>11/10/2017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EA5A-F01A-4A3F-9E4D-EA4D7DF6CE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EA5A-F01A-4A3F-9E4D-EA4D7DF6CED8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868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D1C0-E82D-4D9C-8B7A-B51B42430AC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44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80846-EB07-4B97-AE08-B816990B41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9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1F146-3C56-4863-91D5-BDCFD741B96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58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DDCB8-0437-4EB3-8E50-D98CD887B2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455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23E94-51DE-41B8-822D-1E435A73E45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4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A639-3D15-4EBF-9B50-BB8C9F8E9DD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79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A69-F1FF-43C8-9787-A00D722C7C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218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B6D76-0149-46D0-AB89-3EA82116DE2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97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F64F-1A60-4EFD-9142-FE0B83DF026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85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C2314-14A9-4748-9D58-C3B845741A5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945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D8A0-BF89-479C-85B2-0D7BAFD596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572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432C3-E303-4F62-8342-71BE2A085B8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980728"/>
            <a:ext cx="4537075" cy="1584175"/>
          </a:xfrm>
          <a:noFill/>
          <a:ln/>
        </p:spPr>
        <p:txBody>
          <a:bodyPr/>
          <a:lstStyle/>
          <a:p>
            <a:pPr algn="l"/>
            <a:r>
              <a:rPr lang="es-UY" altLang="en-US" sz="6000" b="1" dirty="0" smtClean="0">
                <a:solidFill>
                  <a:schemeClr val="bg1"/>
                </a:solidFill>
              </a:rPr>
              <a:t>Maths Week 2017</a:t>
            </a:r>
            <a:endParaRPr lang="es-ES" altLang="en-US" sz="6000" b="1" dirty="0">
              <a:solidFill>
                <a:schemeClr val="bg1"/>
              </a:solidFill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861048"/>
            <a:ext cx="4536058" cy="1008112"/>
          </a:xfrm>
        </p:spPr>
        <p:txBody>
          <a:bodyPr/>
          <a:lstStyle/>
          <a:p>
            <a:pPr algn="l"/>
            <a:r>
              <a:rPr lang="es-ES" altLang="en-US" sz="6000" b="1" dirty="0" smtClean="0">
                <a:solidFill>
                  <a:schemeClr val="bg1"/>
                </a:solidFill>
              </a:rPr>
              <a:t>Table Quiz</a:t>
            </a:r>
            <a:endParaRPr lang="es-ES" alt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623638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</a:rPr>
              <a:t>© Seomra Ranga 2017 www.seomraranga.com</a:t>
            </a:r>
            <a:endParaRPr lang="en-IE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of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⅔ of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¾ of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557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6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208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angle of 90</a:t>
            </a:r>
            <a:r>
              <a:rPr lang="fr-CA" altLang="en-US" sz="6000" baseline="30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Right Angle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458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There are 31,622,400 seconds in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fr-CA" altLang="en-US" sz="8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504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alt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r>
              <a:rPr lang="fr-CA" alt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fr-CA" alt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(7)</a:t>
            </a:r>
            <a:endParaRPr lang="fr-CA" altLang="en-US" sz="8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994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2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first Prime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7th?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8844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quadrilateral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5479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25m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pool, how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4x100m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have to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x 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9408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the obtuse angle always upset?</a:t>
            </a:r>
          </a:p>
          <a:p>
            <a:pPr marL="0" indent="0" algn="ctr">
              <a:buNone/>
            </a:pPr>
            <a:r>
              <a:rPr lang="en-US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is never right!</a:t>
            </a:r>
            <a:endParaRPr lang="en-US" alt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0604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8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741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angle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angle of 55</a:t>
            </a:r>
            <a:r>
              <a:rPr lang="fr-CA" altLang="en-US" sz="5400" baseline="30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60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</a:t>
            </a: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wear glasses during </a:t>
            </a:r>
            <a:r>
              <a:rPr lang="en-US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class?</a:t>
            </a:r>
          </a:p>
          <a:p>
            <a:pPr marL="0" indent="0">
              <a:buNone/>
            </a:pPr>
            <a:r>
              <a:rPr lang="en-US" altLang="en-US" sz="5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improves di-vision!</a:t>
            </a:r>
            <a:endParaRPr lang="en-US" altLang="en-US" sz="5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068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straight line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centre of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25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0.3, 3, 0.003, 0.03, 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07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trick in a match,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3 goals. How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do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if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‘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255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111111111 x 111111111 =12345678987654321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4020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27, 36, __, 54, 63, 72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9437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king loved fractions?</a:t>
            </a:r>
          </a:p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 the ⅛!</a:t>
            </a:r>
            <a:endParaRPr lang="en-US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654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7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5973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tally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63688" y="3717032"/>
            <a:ext cx="864096" cy="792088"/>
            <a:chOff x="1763688" y="3717032"/>
            <a:chExt cx="864096" cy="79208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915816" y="3717032"/>
            <a:ext cx="864096" cy="792088"/>
            <a:chOff x="1763688" y="3717032"/>
            <a:chExt cx="864096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995936" y="3717032"/>
            <a:ext cx="864096" cy="792088"/>
            <a:chOff x="1763688" y="3717032"/>
            <a:chExt cx="864096" cy="79208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076056" y="3717032"/>
            <a:ext cx="864096" cy="792088"/>
            <a:chOff x="1763688" y="3717032"/>
            <a:chExt cx="864096" cy="79208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28184" y="3717032"/>
            <a:ext cx="864096" cy="792088"/>
            <a:chOff x="1763688" y="3717032"/>
            <a:chExt cx="864096" cy="79208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763688" y="4941168"/>
            <a:ext cx="864096" cy="792088"/>
            <a:chOff x="1763688" y="3717032"/>
            <a:chExt cx="864096" cy="79208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15816" y="4941168"/>
            <a:ext cx="864096" cy="792088"/>
            <a:chOff x="1763688" y="3717032"/>
            <a:chExt cx="864096" cy="79208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4186288" y="4941168"/>
            <a:ext cx="0" cy="7920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80392" y="4941168"/>
            <a:ext cx="0" cy="7920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66408" y="4797152"/>
            <a:ext cx="2401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0397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keys on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 pianos? (a) 68 (b) 78 (c) 88 (d) 98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2194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hoodie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€65.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off in a sale.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sale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€58.50 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(€65 - €6.50)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092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2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368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 do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to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angles?</a:t>
            </a:r>
          </a:p>
          <a:p>
            <a:pPr marL="0" indent="0" algn="ctr">
              <a:buNone/>
            </a:pPr>
            <a:r>
              <a:rPr lang="fr-CA" altLang="en-US" sz="8000" b="1" kern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Protractor</a:t>
            </a:r>
            <a:endParaRPr lang="fr-CA" altLang="en-US" sz="80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8253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4320480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digits in a 100 Square? (a) 105 (b) 181 (c) 192 (d) 199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1026" name="Picture 2" descr="Image result for how many digits on a 100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3048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3" name="Dodecagon 2"/>
          <p:cNvSpPr/>
          <p:nvPr/>
        </p:nvSpPr>
        <p:spPr>
          <a:xfrm>
            <a:off x="1547664" y="3501008"/>
            <a:ext cx="2592288" cy="2520280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4257536" y="4222539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Dodecagon</a:t>
            </a:r>
          </a:p>
        </p:txBody>
      </p:sp>
    </p:spTree>
    <p:extLst>
      <p:ext uri="{BB962C8B-B14F-4D97-AF65-F5344CB8AC3E}">
        <p14:creationId xmlns:p14="http://schemas.microsoft.com/office/powerpoint/2010/main" val="1653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hired a man to do 8 odd-jobs for me.</a:t>
            </a:r>
          </a:p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only did jobs 1, 3, 5 and 7!</a:t>
            </a:r>
            <a:endParaRPr lang="en-US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429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8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425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angle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angle of 55</a:t>
            </a:r>
            <a:r>
              <a:rPr lang="fr-CA" altLang="en-US" sz="5400" baseline="300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558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straight line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centre of the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994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0.3, 3, 0.003, 0.03, 30</a:t>
            </a:r>
          </a:p>
          <a:p>
            <a:pPr marL="0" indent="0" algn="ctr">
              <a:buNone/>
            </a:pPr>
            <a:r>
              <a:rPr lang="fr-CA" altLang="en-US" sz="54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0.003, 0.03, 0.3, 3, 30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1199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a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trick in a match,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3 goals. How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do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if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‘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brace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’?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0666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111111111 x 111111111 =12345678987654321</a:t>
            </a:r>
          </a:p>
          <a:p>
            <a:pPr marL="0" indent="0" algn="ctr">
              <a:buNone/>
            </a:pPr>
            <a:r>
              <a:rPr lang="fr-CA" altLang="en-US" sz="8000" b="1" kern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fr-CA" altLang="en-US" sz="80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233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and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clockwise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fr-CA" altLang="en-US" sz="5400" baseline="300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direction are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</a:t>
            </a:r>
            <a:r>
              <a:rPr lang="fr-CA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fr-CA" altLang="en-US" sz="54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0157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27, 36, __, 54, 63, 72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810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#16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one </a:t>
            </a:r>
            <a:r>
              <a:rPr lang="en-US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book say to the other?</a:t>
            </a:r>
          </a:p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about you, but I’ve got a lot of problems!</a:t>
            </a:r>
            <a:endParaRPr lang="en-US" altLang="en-US" sz="5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6291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TIE BREAK ROUND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303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and 50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all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alphabetical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089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pentadecagon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141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millimeters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2½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639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 more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1:500 or 1:50,000?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492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million, billion, trillion, _______?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600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Buzz </a:t>
            </a:r>
            <a:r>
              <a:rPr lang="fr-CA" altLang="en-US" sz="50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ightyear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in the Toy Story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movies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∞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087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TIE BREAK ROUND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6564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one;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986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50552"/>
            <a:ext cx="8229600" cy="9810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and 50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all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alphabetical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kern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Forty</a:t>
            </a:r>
            <a:endParaRPr lang="fr-CA" altLang="en-US" sz="80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6069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84048"/>
            <a:ext cx="8229600" cy="9810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pentadecagon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634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50552"/>
            <a:ext cx="8229600" cy="9810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millimeters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2½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</a:t>
            </a:r>
            <a:endParaRPr lang="fr-CA" altLang="en-US" sz="80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455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12400"/>
            <a:ext cx="8229600" cy="9810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 more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1:500 or 1:50,000?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1:500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471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02240"/>
            <a:ext cx="8229600" cy="9810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CA" altLang="en-US" sz="5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million, billion, trillion, _______?</a:t>
            </a:r>
          </a:p>
          <a:p>
            <a:pPr marL="0" indent="0" algn="ctr">
              <a:buNone/>
            </a:pPr>
            <a:r>
              <a:rPr lang="fr-CA" altLang="en-US" sz="8000" b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Quadrillion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969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02240"/>
            <a:ext cx="8229600" cy="9810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Buzz </a:t>
            </a:r>
            <a:r>
              <a:rPr lang="fr-CA" altLang="en-US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ightyear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in the Toy Story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movies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∞</a:t>
            </a:r>
          </a:p>
          <a:p>
            <a:pPr marL="0" indent="0" algn="ctr">
              <a:buNone/>
            </a:pPr>
            <a:r>
              <a:rPr lang="fr-CA" altLang="en-US" sz="8000" b="1" kern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Infinity</a:t>
            </a:r>
            <a:endParaRPr lang="fr-CA" altLang="en-US" sz="8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b="1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(‘To </a:t>
            </a:r>
            <a:r>
              <a:rPr lang="fr-CA" altLang="en-US" b="1" kern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infinity</a:t>
            </a:r>
            <a:r>
              <a:rPr lang="fr-CA" altLang="en-US" b="1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b="1" kern="1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fr-CA" altLang="en-US" b="1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!’)</a:t>
            </a:r>
            <a:endParaRPr lang="fr-CA" altLang="en-US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28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r>
              <a:rPr lang="fr-CA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Hope </a:t>
            </a:r>
            <a:r>
              <a:rPr lang="fr-CA" altLang="en-US" sz="8800" b="1" dirty="0" err="1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you</a:t>
            </a:r>
            <a:r>
              <a:rPr lang="fr-CA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 all </a:t>
            </a:r>
            <a:r>
              <a:rPr lang="fr-CA" altLang="en-US" sz="8800" b="1" dirty="0" err="1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enjoyed</a:t>
            </a:r>
            <a:r>
              <a:rPr lang="fr-CA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 the quiz</a:t>
            </a:r>
            <a:r>
              <a:rPr lang="fr-CA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!</a:t>
            </a:r>
            <a:endParaRPr lang="fr-CA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312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a ‘</a:t>
            </a:r>
            <a:r>
              <a:rPr lang="fr-CA" altLang="en-US" sz="5400" b="1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CENTILLION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404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2872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6759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total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triangle?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543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A=1, B=2, C=3…… Z=26,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value of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fr-CA" altLang="en-US" sz="5400" b="1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SQUARE’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14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</a:t>
            </a:r>
            <a:r>
              <a:rPr lang="en-US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book look so sad</a:t>
            </a: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altLang="en-US" sz="5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had so many problems!</a:t>
            </a:r>
            <a:endParaRPr lang="en-US" altLang="en-US" sz="5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120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Before You Start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3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3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fr-CA" altLang="en-US" sz="3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</a:p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1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9295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12 and 34?</a:t>
            </a:r>
          </a:p>
          <a:p>
            <a:pPr marL="0" indent="0" algn="ctr">
              <a:buNone/>
            </a:pPr>
            <a:r>
              <a:rPr lang="fr-CA" altLang="en-US" sz="8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0670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buns in a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baker’s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dozen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285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four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843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off 4,355 to the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nearest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  <a:p>
            <a:pPr marL="0" indent="0" algn="ctr">
              <a:buNone/>
            </a:pPr>
            <a:r>
              <a:rPr lang="fr-CA" altLang="en-US" sz="8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168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124" y="1848920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endParaRPr lang="fr-CA" altLang="en-US" sz="2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total of </a:t>
            </a: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2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  <a:p>
            <a:pPr marL="0" indent="0">
              <a:buNone/>
            </a:pPr>
            <a:endParaRPr lang="fr-CA" altLang="en-US" sz="2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Oval 1"/>
          <p:cNvSpPr/>
          <p:nvPr/>
        </p:nvSpPr>
        <p:spPr>
          <a:xfrm>
            <a:off x="1513704" y="2348880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4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63139" y="2348880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6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12574" y="2348880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2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62008" y="2348880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3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8899" y="3861048"/>
            <a:ext cx="576595" cy="5872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13926" y="3861048"/>
            <a:ext cx="576595" cy="5872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72803" y="3861048"/>
            <a:ext cx="576595" cy="5872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80915" y="3849896"/>
            <a:ext cx="576595" cy="5872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16337" y="3849896"/>
            <a:ext cx="576595" cy="587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97139" y="3849896"/>
            <a:ext cx="576595" cy="587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5251" y="3849896"/>
            <a:ext cx="576595" cy="5872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4322" y="4725144"/>
            <a:ext cx="576595" cy="5872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50052" y="4725144"/>
            <a:ext cx="576595" cy="5872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08929" y="4725144"/>
            <a:ext cx="576595" cy="5872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17041" y="4713992"/>
            <a:ext cx="576595" cy="5872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52463" y="4713992"/>
            <a:ext cx="576595" cy="5872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33265" y="4713992"/>
            <a:ext cx="576595" cy="58721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smtClean="0">
                <a:solidFill>
                  <a:schemeClr val="bg1"/>
                </a:solidFill>
              </a:rPr>
              <a:t>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of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⅔ of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¾ of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altLang="en-US" sz="2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of 12; ⅔ of 9; </a:t>
            </a:r>
            <a:r>
              <a:rPr lang="fr-CA" altLang="en-US" sz="20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¾ 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183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geometric shape is like a lost parrot?</a:t>
            </a:r>
          </a:p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Polygon!</a:t>
            </a:r>
            <a:endParaRPr lang="en-US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1514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5510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(a) arc (b)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circumference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(d) radius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87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Before You Start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CA" altLang="en-US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endParaRPr lang="fr-CA" altLang="en-US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good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have a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rough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questions</a:t>
            </a:r>
            <a:endParaRPr lang="fr-CA" altLang="en-US" sz="36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3600" b="1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fr-CA" altLang="en-US" sz="3600" b="1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fr-CA" altLang="en-US" sz="3600" b="1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3600" b="1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fr-CA" altLang="en-US" sz="3600" b="1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quiz</a:t>
            </a:r>
          </a:p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3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opposite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433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heptagon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872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8.2 X 100?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7736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bars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€10, 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759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value of the Roman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Numeral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LVIII?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1621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zero say to the 8?</a:t>
            </a:r>
          </a:p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belt!</a:t>
            </a:r>
            <a:endParaRPr lang="en-US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936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2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239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and </a:t>
            </a:r>
            <a:r>
              <a:rPr lang="fr-CA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fr-CA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clockwise</a:t>
            </a:r>
            <a:r>
              <a:rPr lang="fr-CA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fr-CA" altLang="en-US" sz="4800" baseline="300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A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fr-CA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direction are </a:t>
            </a:r>
            <a:r>
              <a:rPr lang="fr-CA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  <a:p>
            <a:pPr marL="0" indent="0">
              <a:buNone/>
            </a:pPr>
            <a:endParaRPr lang="fr-CA" altLang="en-US" sz="54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9613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one;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5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35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I?</a:t>
            </a:r>
          </a:p>
          <a:p>
            <a:pPr marL="0" indent="0" algn="ctr">
              <a:buNone/>
            </a:pPr>
            <a:r>
              <a:rPr lang="fr-CA" alt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1112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a ‘</a:t>
            </a:r>
            <a:r>
              <a:rPr lang="fr-CA" altLang="en-US" sz="4400" b="1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CENTILLION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404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zeroes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altLang="en-US" sz="2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CA" altLang="en-US" sz="2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303 </a:t>
            </a:r>
            <a:r>
              <a:rPr lang="fr-CA" altLang="en-US" sz="2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zeroes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403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273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five</a:t>
            </a:r>
          </a:p>
          <a:p>
            <a:pPr marL="0" indent="0" algn="ctr">
              <a:buNone/>
            </a:pPr>
            <a:r>
              <a:rPr lang="fr-CA" alt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561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total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triangle?</a:t>
            </a:r>
          </a:p>
          <a:p>
            <a:pPr marL="0" indent="0" algn="ctr">
              <a:buNone/>
            </a:pPr>
            <a:r>
              <a:rPr lang="fr-CA" alt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fr-CA" altLang="en-US" sz="72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61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A=1, B=2, C=3…… Z=26,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value of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fr-CA" altLang="en-US" sz="5400" b="1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SQUARE’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(19+17+21+1+18+5)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680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boy eat his </a:t>
            </a:r>
            <a:r>
              <a:rPr lang="en-US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homework?</a:t>
            </a:r>
          </a:p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teacher told him it was a piece of cake!</a:t>
            </a:r>
            <a:endParaRPr lang="en-US" altLang="en-US" sz="5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4626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4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16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10:04pm on a 24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56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straight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cube?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75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(a)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mathematicophobia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arithmophobia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hundredsophobia</a:t>
            </a:r>
            <a:endParaRPr lang="fr-CA" altLang="en-US" sz="4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37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square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64? (√64)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221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altogether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May,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and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1130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12 and 34?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2789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billion or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googol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523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#6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make time fly?</a:t>
            </a:r>
          </a:p>
          <a:p>
            <a:pPr marL="0" indent="0" algn="ctr">
              <a:buNone/>
            </a:pPr>
            <a:r>
              <a:rPr lang="en-US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 a clock out the window!</a:t>
            </a:r>
            <a:endParaRPr lang="en-US" alt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5651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3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07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(a) arc (b)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circumference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(d) radius</a:t>
            </a:r>
          </a:p>
          <a:p>
            <a:pPr marL="0" indent="0" algn="ctr">
              <a:buNone/>
            </a:pPr>
            <a:r>
              <a:rPr lang="fr-CA" altLang="en-US" sz="7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Circumference</a:t>
            </a:r>
            <a:endParaRPr lang="fr-CA" alt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0592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opposite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900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heptagon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8524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8.2 X 100?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8831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bars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€10, how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€2.50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6543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value of the Roman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Numeral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LVIII?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401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two 4s skip lunch?</a:t>
            </a:r>
          </a:p>
          <a:p>
            <a:pPr marL="0" indent="0" algn="ctr">
              <a:buNone/>
            </a:pPr>
            <a:r>
              <a:rPr lang="en-US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already 8!</a:t>
            </a:r>
            <a:endParaRPr lang="en-US" alt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3652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buns in a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baker’s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dozen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769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244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9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59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</a:t>
            </a:r>
          </a:p>
          <a:p>
            <a:pPr marL="0" indent="0">
              <a:buNone/>
            </a:pPr>
            <a:r>
              <a:rPr lang="fr-CA" altLang="en-US" sz="59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x 9) + 1 ≠ (9 x 6) -1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9317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grammes in 7½Kg?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949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8.1 ÷ 1000?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581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spots 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altogether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187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800" b="1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legs on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notes in an octave;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fortnight</a:t>
            </a:r>
            <a:endParaRPr lang="fr-CA" altLang="en-US" sz="4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771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8999"/>
            <a:ext cx="1943445" cy="2314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1329875" cy="222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1329875" cy="2227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1329875" cy="222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09" y="3993932"/>
            <a:ext cx="327119" cy="16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teacher write the </a:t>
            </a:r>
            <a:r>
              <a:rPr lang="en-US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 on the window?</a:t>
            </a:r>
          </a:p>
          <a:p>
            <a:pPr marL="0" indent="0" algn="ctr">
              <a:buNone/>
            </a:pPr>
            <a:r>
              <a:rPr lang="en-US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wanted it to be very clear!</a:t>
            </a:r>
            <a:endParaRPr lang="en-US" alt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063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4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103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10:04pm on a 24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22:04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01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four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4692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straight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cube?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47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(a)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mathematicophobia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arithmophobia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fr-CA" altLang="en-US" sz="3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hundredsophobia</a:t>
            </a:r>
            <a:endParaRPr lang="fr-CA" altLang="en-US" sz="3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8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arithmophobia</a:t>
            </a:r>
            <a:endParaRPr lang="fr-CA" altLang="en-US" sz="8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0864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square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64? (√64)</a:t>
            </a:r>
          </a:p>
          <a:p>
            <a:pPr marL="0" indent="0" algn="ctr">
              <a:buNone/>
            </a:pPr>
            <a:r>
              <a:rPr lang="fr-CA" alt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fr-CA" altLang="en-US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x 8 =64)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5718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altogether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May,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and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a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(31+30+31+29)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990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billion or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googol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Googol</a:t>
            </a:r>
            <a:endParaRPr lang="fr-CA" altLang="en-US" sz="8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(Billion = 10</a:t>
            </a:r>
            <a:r>
              <a:rPr lang="fr-CA" altLang="en-US" baseline="300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CA" altLang="en-US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A" altLang="en-US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Googol</a:t>
            </a:r>
            <a:r>
              <a:rPr lang="fr-CA" altLang="en-US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fr-CA" altLang="en-US" baseline="300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fr-CA" altLang="en-US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altLang="en-US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7164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#9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king of the pencil case?</a:t>
            </a:r>
          </a:p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ruler!</a:t>
            </a:r>
            <a:endParaRPr lang="en-US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9756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6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23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angle of 90</a:t>
            </a:r>
            <a:r>
              <a:rPr lang="fr-CA" altLang="en-US" sz="6000" baseline="30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7692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There are 31,622,400 seconds in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800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007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off 4,355 to the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nearest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015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2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first Prime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7th?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8026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quadrilateral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4310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25m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pool, 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4x100m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have to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060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#10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6 afraid of 7?</a:t>
            </a:r>
          </a:p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7 8 9!</a:t>
            </a:r>
            <a:endParaRPr lang="en-US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148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5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034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9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59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</a:t>
            </a:r>
          </a:p>
          <a:p>
            <a:pPr marL="0" indent="0">
              <a:buNone/>
            </a:pPr>
            <a:r>
              <a:rPr lang="fr-CA" altLang="en-US" sz="59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x 9) + 1 ≠ (9 x 6) -1</a:t>
            </a:r>
          </a:p>
          <a:p>
            <a:pPr marL="0" indent="0" algn="ctr">
              <a:buNone/>
            </a:pPr>
            <a:r>
              <a:rPr lang="fr-CA" altLang="en-US" sz="8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59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fr-CA" altLang="en-US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fr-CA" altLang="en-US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590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grammes in 7½Kg?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7,500g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651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8.1 ÷ 1000?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0.0081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5587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spots are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altogether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092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000" b="1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legs on a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notes in an octave;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fortnight</a:t>
            </a:r>
            <a:endParaRPr lang="fr-CA" altLang="en-US" sz="4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(10+8+14)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621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8920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endParaRPr lang="fr-CA" altLang="en-US" sz="2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total of </a:t>
            </a: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lang="fr-CA" altLang="en-US" sz="2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CA" altLang="en-US" sz="2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Oval 1"/>
          <p:cNvSpPr/>
          <p:nvPr/>
        </p:nvSpPr>
        <p:spPr>
          <a:xfrm>
            <a:off x="1691680" y="2541804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4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41115" y="2541804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6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90550" y="2541804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2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9984" y="2541804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3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1992" y="4293096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77019" y="4293096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896" y="4293096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4008" y="4281944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79430" y="4281944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60232" y="4281944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68344" y="4281944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58118" y="5157192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13145" y="5157192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72022" y="5157192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80134" y="5146040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15556" y="5146040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96358" y="5146040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fr-CA" altLang="en-US" sz="40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40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8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56" y="3008083"/>
            <a:ext cx="1744273" cy="2077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31" y="3008084"/>
            <a:ext cx="1193584" cy="199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27" y="3008084"/>
            <a:ext cx="1193584" cy="1998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23" y="3008084"/>
            <a:ext cx="1193584" cy="1998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61" y="3573016"/>
            <a:ext cx="293595" cy="15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pupil do multiplication problems on the floor?</a:t>
            </a:r>
          </a:p>
          <a:p>
            <a:pPr marL="0" indent="0" algn="ctr">
              <a:buNone/>
            </a:pPr>
            <a:r>
              <a:rPr lang="en-US" alt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teacher told her not to use tables!</a:t>
            </a:r>
            <a:endParaRPr lang="en-US" alt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23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337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tally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63688" y="3717032"/>
            <a:ext cx="864096" cy="792088"/>
            <a:chOff x="1763688" y="3717032"/>
            <a:chExt cx="864096" cy="79208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915816" y="3717032"/>
            <a:ext cx="864096" cy="792088"/>
            <a:chOff x="1763688" y="3717032"/>
            <a:chExt cx="864096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995936" y="3717032"/>
            <a:ext cx="864096" cy="792088"/>
            <a:chOff x="1763688" y="3717032"/>
            <a:chExt cx="864096" cy="79208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076056" y="3717032"/>
            <a:ext cx="864096" cy="792088"/>
            <a:chOff x="1763688" y="3717032"/>
            <a:chExt cx="864096" cy="79208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28184" y="3717032"/>
            <a:ext cx="864096" cy="792088"/>
            <a:chOff x="1763688" y="3717032"/>
            <a:chExt cx="864096" cy="79208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763688" y="4941168"/>
            <a:ext cx="864096" cy="792088"/>
            <a:chOff x="1763688" y="3717032"/>
            <a:chExt cx="864096" cy="79208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15816" y="4941168"/>
            <a:ext cx="864096" cy="792088"/>
            <a:chOff x="1763688" y="3717032"/>
            <a:chExt cx="864096" cy="79208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954040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30616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307192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83768" y="3717032"/>
              <a:ext cx="0" cy="79208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763688" y="3789040"/>
              <a:ext cx="864096" cy="64807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4186288" y="4941168"/>
            <a:ext cx="0" cy="7920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80392" y="4941168"/>
            <a:ext cx="0" cy="7920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keys on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 pianos? (a) 68 (b) 78 (c) 88 (d) 98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433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hoodie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€65.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off in a sale.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sale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185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 do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to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881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4320480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digits in a 100 Square? (a) 105 (b) 181 (c) 192 (d) 199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1026" name="Picture 2" descr="Image result for how many digits on a 100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3048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3" name="Dodecagon 2"/>
          <p:cNvSpPr/>
          <p:nvPr/>
        </p:nvSpPr>
        <p:spPr>
          <a:xfrm>
            <a:off x="3491880" y="3501008"/>
            <a:ext cx="2592288" cy="2520280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16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one decimal say to the other?</a:t>
            </a:r>
          </a:p>
          <a:p>
            <a:pPr marL="0" indent="0" algn="ctr">
              <a:buNone/>
            </a:pPr>
            <a:r>
              <a:rPr lang="en-US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get my point!</a:t>
            </a:r>
            <a:endParaRPr lang="en-US" alt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353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5544</TotalTime>
  <Words>3330</Words>
  <Application>Microsoft Office PowerPoint</Application>
  <PresentationFormat>On-screen Show (4:3)</PresentationFormat>
  <Paragraphs>650</Paragraphs>
  <Slides>146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Diseño predeterminado</vt:lpstr>
      <vt:lpstr>Maths Week 2017</vt:lpstr>
      <vt:lpstr>Before You Start</vt:lpstr>
      <vt:lpstr>Before You Start</vt:lpstr>
      <vt:lpstr>PowerPoint Presentation</vt:lpstr>
      <vt:lpstr>Round 1</vt:lpstr>
      <vt:lpstr>Round 1</vt:lpstr>
      <vt:lpstr>Round 1</vt:lpstr>
      <vt:lpstr>Round 1</vt:lpstr>
      <vt:lpstr>Round 1</vt:lpstr>
      <vt:lpstr>Round 1</vt:lpstr>
      <vt:lpstr>Maths Joke #1</vt:lpstr>
      <vt:lpstr>PowerPoint Presentation</vt:lpstr>
      <vt:lpstr>Round 2</vt:lpstr>
      <vt:lpstr>Round 2</vt:lpstr>
      <vt:lpstr>Round 2</vt:lpstr>
      <vt:lpstr>Round 2</vt:lpstr>
      <vt:lpstr>Round 2</vt:lpstr>
      <vt:lpstr>Round 2</vt:lpstr>
      <vt:lpstr>Maths Joke #2</vt:lpstr>
      <vt:lpstr>PowerPoint Presentation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Maths Joke #3</vt:lpstr>
      <vt:lpstr>PowerPoint Presentation</vt:lpstr>
      <vt:lpstr>Round 3</vt:lpstr>
      <vt:lpstr>Round 3</vt:lpstr>
      <vt:lpstr>Round 3</vt:lpstr>
      <vt:lpstr>Round 3</vt:lpstr>
      <vt:lpstr>Round 3</vt:lpstr>
      <vt:lpstr>Round 3</vt:lpstr>
      <vt:lpstr>Maths Joke #4</vt:lpstr>
      <vt:lpstr>PowerPoint Presentation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Maths Joke #5</vt:lpstr>
      <vt:lpstr>PowerPoint Presentation</vt:lpstr>
      <vt:lpstr>Round 4</vt:lpstr>
      <vt:lpstr>Round 4</vt:lpstr>
      <vt:lpstr>Round 4</vt:lpstr>
      <vt:lpstr>Round 4</vt:lpstr>
      <vt:lpstr>Round 4</vt:lpstr>
      <vt:lpstr>Round 4</vt:lpstr>
      <vt:lpstr>Maths Joke #6</vt:lpstr>
      <vt:lpstr>PowerPoint Presentation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Maths Joke #7</vt:lpstr>
      <vt:lpstr>PowerPoint Presentation</vt:lpstr>
      <vt:lpstr>Round 5</vt:lpstr>
      <vt:lpstr>Round 5</vt:lpstr>
      <vt:lpstr>Round 5</vt:lpstr>
      <vt:lpstr>Round 5</vt:lpstr>
      <vt:lpstr>Round 5</vt:lpstr>
      <vt:lpstr>Round 5</vt:lpstr>
      <vt:lpstr>Maths Joke #8</vt:lpstr>
      <vt:lpstr>PowerPoint Presentation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Maths Joke #9</vt:lpstr>
      <vt:lpstr>PowerPoint Presentation</vt:lpstr>
      <vt:lpstr>Round 6</vt:lpstr>
      <vt:lpstr>Round 6</vt:lpstr>
      <vt:lpstr>Round 6</vt:lpstr>
      <vt:lpstr>Round 6</vt:lpstr>
      <vt:lpstr>Round 6</vt:lpstr>
      <vt:lpstr>Round 6</vt:lpstr>
      <vt:lpstr>Maths Joke #10</vt:lpstr>
      <vt:lpstr>PowerPoint Presentation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Maths Joke #11</vt:lpstr>
      <vt:lpstr>PowerPoint Presentation</vt:lpstr>
      <vt:lpstr>Round 7</vt:lpstr>
      <vt:lpstr>Round 7</vt:lpstr>
      <vt:lpstr>Round 7</vt:lpstr>
      <vt:lpstr>Round 7</vt:lpstr>
      <vt:lpstr>Round 7</vt:lpstr>
      <vt:lpstr>Round 7</vt:lpstr>
      <vt:lpstr>Maths Joke #12</vt:lpstr>
      <vt:lpstr>PowerPoint Presentation</vt:lpstr>
      <vt:lpstr>Round 6 Answers</vt:lpstr>
      <vt:lpstr>Round 6 Answers</vt:lpstr>
      <vt:lpstr>Round 6 Answers</vt:lpstr>
      <vt:lpstr>Round 6 Answers</vt:lpstr>
      <vt:lpstr>Round 6 Answers</vt:lpstr>
      <vt:lpstr>Round 6 Answers</vt:lpstr>
      <vt:lpstr>Maths Joke #13</vt:lpstr>
      <vt:lpstr>PowerPoint Presentation</vt:lpstr>
      <vt:lpstr>Round 8</vt:lpstr>
      <vt:lpstr>Round 8</vt:lpstr>
      <vt:lpstr>Round 8</vt:lpstr>
      <vt:lpstr>Round 8</vt:lpstr>
      <vt:lpstr>Round 8</vt:lpstr>
      <vt:lpstr>Round 8</vt:lpstr>
      <vt:lpstr>Maths Joke #14</vt:lpstr>
      <vt:lpstr>PowerPoint Presentation</vt:lpstr>
      <vt:lpstr>Round 7 Answers</vt:lpstr>
      <vt:lpstr>Round 7 Answers</vt:lpstr>
      <vt:lpstr>Round 7 Answers</vt:lpstr>
      <vt:lpstr>Round 7 Answers</vt:lpstr>
      <vt:lpstr>Round 7 Answers</vt:lpstr>
      <vt:lpstr>Round 7 Answers</vt:lpstr>
      <vt:lpstr>Maths Joke #15</vt:lpstr>
      <vt:lpstr>PowerPoint Presentation</vt:lpstr>
      <vt:lpstr>Round 8</vt:lpstr>
      <vt:lpstr>Round 8</vt:lpstr>
      <vt:lpstr>Round 8</vt:lpstr>
      <vt:lpstr>Round 8</vt:lpstr>
      <vt:lpstr>Round 8</vt:lpstr>
      <vt:lpstr>Round 8</vt:lpstr>
      <vt:lpstr>Maths Joke #16</vt:lpstr>
      <vt:lpstr>PowerPoint Presentation</vt:lpstr>
      <vt:lpstr>Tie-Break Round</vt:lpstr>
      <vt:lpstr>Tie-Break Round</vt:lpstr>
      <vt:lpstr>Tie-Break Round</vt:lpstr>
      <vt:lpstr>Tie-Break Round</vt:lpstr>
      <vt:lpstr>Tie-Break Round</vt:lpstr>
      <vt:lpstr>Tie-Break Round</vt:lpstr>
      <vt:lpstr>PowerPoint Presentation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Damien</cp:lastModifiedBy>
  <cp:revision>628</cp:revision>
  <dcterms:created xsi:type="dcterms:W3CDTF">2010-05-23T14:28:12Z</dcterms:created>
  <dcterms:modified xsi:type="dcterms:W3CDTF">2017-10-11T16:47:27Z</dcterms:modified>
</cp:coreProperties>
</file>