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9" r:id="rId5"/>
    <p:sldId id="279" r:id="rId6"/>
    <p:sldId id="280" r:id="rId7"/>
    <p:sldId id="281" r:id="rId8"/>
    <p:sldId id="262" r:id="rId9"/>
    <p:sldId id="284" r:id="rId10"/>
    <p:sldId id="286" r:id="rId11"/>
    <p:sldId id="287" r:id="rId12"/>
    <p:sldId id="285" r:id="rId13"/>
    <p:sldId id="282" r:id="rId14"/>
    <p:sldId id="283" r:id="rId15"/>
    <p:sldId id="267" r:id="rId16"/>
    <p:sldId id="266" r:id="rId17"/>
    <p:sldId id="265" r:id="rId18"/>
    <p:sldId id="261" r:id="rId19"/>
    <p:sldId id="263" r:id="rId20"/>
    <p:sldId id="268" r:id="rId21"/>
    <p:sldId id="272" r:id="rId22"/>
    <p:sldId id="269" r:id="rId23"/>
    <p:sldId id="271" r:id="rId24"/>
    <p:sldId id="270" r:id="rId25"/>
    <p:sldId id="258" r:id="rId26"/>
    <p:sldId id="276" r:id="rId27"/>
    <p:sldId id="277" r:id="rId28"/>
    <p:sldId id="278" r:id="rId29"/>
    <p:sldId id="295" r:id="rId30"/>
    <p:sldId id="273" r:id="rId31"/>
    <p:sldId id="274" r:id="rId32"/>
    <p:sldId id="275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6" r:id="rId41"/>
    <p:sldId id="297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0" d="100"/>
        <a:sy n="70" d="100"/>
      </p:scale>
      <p:origin x="0" y="170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13/09/2017</a:t>
            </a:fld>
            <a:endParaRPr lang="en-I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13/09/2017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13/09/2017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13/09/2017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13/09/2017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13/09/2017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13/09/2017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13/09/2017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13/09/2017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13/09/2017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9CF5B3-1B22-4C62-BA7E-D298AEE9997D}" type="datetimeFigureOut">
              <a:rPr lang="en-IE" smtClean="0"/>
              <a:t>13/09/2017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79CF5B3-1B22-4C62-BA7E-D298AEE9997D}" type="datetimeFigureOut">
              <a:rPr lang="en-IE" smtClean="0"/>
              <a:t>13/09/2017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998749A-8F20-481A-8AFF-2B4161A3C1E1}" type="slidenum">
              <a:rPr lang="en-IE" smtClean="0"/>
              <a:t>‹#›</a:t>
            </a:fld>
            <a:endParaRPr lang="en-IE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cover/>
  </p:transition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76672"/>
            <a:ext cx="8229600" cy="4392488"/>
          </a:xfrm>
        </p:spPr>
        <p:txBody>
          <a:bodyPr>
            <a:noAutofit/>
          </a:bodyPr>
          <a:lstStyle/>
          <a:p>
            <a:r>
              <a:rPr lang="en-IE" sz="15000" dirty="0" smtClean="0">
                <a:ln w="38100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ssoon" panose="02000503040000090004" pitchFamily="2" charset="0"/>
              </a:rPr>
              <a:t>-</a:t>
            </a:r>
            <a:r>
              <a:rPr lang="en-IE" sz="15000" dirty="0" err="1" smtClean="0">
                <a:ln w="38100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ssoon" panose="02000503040000090004" pitchFamily="2" charset="0"/>
              </a:rPr>
              <a:t>tion</a:t>
            </a:r>
            <a:r>
              <a:rPr lang="en-IE" sz="15000" dirty="0">
                <a:ln w="38100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ssoon" panose="02000503040000090004" pitchFamily="2" charset="0"/>
              </a:rPr>
              <a:t/>
            </a:r>
            <a:br>
              <a:rPr lang="en-IE" sz="15000" dirty="0">
                <a:ln w="38100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ssoon" panose="02000503040000090004" pitchFamily="2" charset="0"/>
              </a:rPr>
            </a:br>
            <a:r>
              <a:rPr lang="en-IE" sz="15000" dirty="0" smtClean="0">
                <a:ln w="38100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ssoon" panose="02000503040000090004" pitchFamily="2" charset="0"/>
              </a:rPr>
              <a:t>Words</a:t>
            </a:r>
            <a:endParaRPr lang="en-IE" sz="15000" dirty="0">
              <a:ln w="38100"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87724" y="4963234"/>
            <a:ext cx="496855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6600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Set 1</a:t>
            </a:r>
            <a:endParaRPr lang="en-IE" sz="6600" dirty="0">
              <a:ln w="190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32073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3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educa</a:t>
            </a:r>
            <a:r>
              <a:rPr lang="en-IE" sz="13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3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556068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18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fic</a:t>
            </a:r>
            <a:r>
              <a:rPr lang="en-IE" sz="18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8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293669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condi</a:t>
            </a:r>
            <a:r>
              <a:rPr lang="en-IE" sz="14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4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763411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5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injec</a:t>
            </a:r>
            <a:r>
              <a:rPr lang="en-IE" sz="15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5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92884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1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informa</a:t>
            </a:r>
            <a:r>
              <a:rPr lang="en-IE" sz="11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1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060175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5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6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ques</a:t>
            </a:r>
            <a:r>
              <a:rPr lang="en-IE" sz="16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6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59258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18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inven</a:t>
            </a:r>
            <a:r>
              <a:rPr lang="en-IE" sz="14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4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63762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5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direc</a:t>
            </a:r>
            <a:r>
              <a:rPr lang="en-IE" sz="15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5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165423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sta</a:t>
            </a:r>
            <a:r>
              <a:rPr lang="en-IE" sz="20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799866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39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7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emo</a:t>
            </a:r>
            <a:r>
              <a:rPr lang="en-IE" sz="17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7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211338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E" sz="7200" b="1" dirty="0" smtClean="0">
                <a:ln w="28575">
                  <a:solidFill>
                    <a:schemeClr val="bg1"/>
                  </a:solidFill>
                </a:ln>
                <a:latin typeface="Sassoon" panose="02000503040000090004" pitchFamily="2" charset="0"/>
              </a:rPr>
              <a:t>-</a:t>
            </a:r>
            <a:r>
              <a:rPr lang="en-IE" sz="7200" b="1" dirty="0" err="1" smtClean="0">
                <a:ln w="28575">
                  <a:solidFill>
                    <a:schemeClr val="bg1"/>
                  </a:solidFill>
                </a:ln>
                <a:latin typeface="Sassoon" panose="02000503040000090004" pitchFamily="2" charset="0"/>
              </a:rPr>
              <a:t>tion</a:t>
            </a:r>
            <a:r>
              <a:rPr lang="en-IE" sz="7200" b="1" dirty="0" smtClean="0">
                <a:ln w="28575">
                  <a:solidFill>
                    <a:schemeClr val="bg1"/>
                  </a:solidFill>
                </a:ln>
                <a:latin typeface="Sassoon" panose="02000503040000090004" pitchFamily="2" charset="0"/>
              </a:rPr>
              <a:t> Words</a:t>
            </a:r>
            <a:endParaRPr lang="en-IE" sz="7200" b="1" dirty="0">
              <a:ln w="28575">
                <a:solidFill>
                  <a:schemeClr val="bg1"/>
                </a:solidFill>
              </a:ln>
              <a:latin typeface="Sassoon" panose="02000503040000090004" pitchFamily="2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IE" sz="6600" dirty="0" smtClean="0">
                <a:latin typeface="Sassoon" panose="02000503040000090004" pitchFamily="2" charset="0"/>
              </a:rPr>
              <a:t>For words ending in </a:t>
            </a:r>
            <a:r>
              <a:rPr lang="en-IE" sz="6600" b="1" dirty="0" smtClean="0">
                <a:ln w="28575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–</a:t>
            </a:r>
            <a:r>
              <a:rPr lang="en-IE" sz="6600" b="1" dirty="0" err="1" smtClean="0">
                <a:ln w="28575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6600" dirty="0" smtClean="0">
                <a:latin typeface="Sassoon" panose="02000503040000090004" pitchFamily="2" charset="0"/>
              </a:rPr>
              <a:t>, say “</a:t>
            </a:r>
            <a:r>
              <a:rPr lang="en-IE" sz="6600" b="1" dirty="0" smtClean="0">
                <a:ln w="28575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shun</a:t>
            </a:r>
            <a:r>
              <a:rPr lang="en-IE" sz="6600" dirty="0" smtClean="0">
                <a:latin typeface="Sassoon" panose="02000503040000090004" pitchFamily="2" charset="0"/>
              </a:rPr>
              <a:t>” at the end of the word</a:t>
            </a:r>
            <a:endParaRPr lang="en-IE" sz="6600" dirty="0">
              <a:latin typeface="Sassoon" panose="02000503040000090004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25774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39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7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men</a:t>
            </a:r>
            <a:r>
              <a:rPr lang="en-IE" sz="17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7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090592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9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7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frac</a:t>
            </a:r>
            <a:r>
              <a:rPr lang="en-IE" sz="17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7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639197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39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7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crea</a:t>
            </a:r>
            <a:r>
              <a:rPr lang="en-IE" sz="17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7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022017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39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7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reac</a:t>
            </a:r>
            <a:r>
              <a:rPr lang="en-IE" sz="17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7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63158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9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7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rela</a:t>
            </a:r>
            <a:r>
              <a:rPr lang="en-IE" sz="17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7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414721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600" b="1" dirty="0" smtClean="0">
              <a:ln w="7620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000" b="1" dirty="0" smtClean="0">
                <a:ln w="3810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atten</a:t>
            </a:r>
            <a:r>
              <a:rPr lang="en-IE" sz="14000" b="1" dirty="0" smtClean="0">
                <a:ln w="3810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4000" b="1" dirty="0">
              <a:ln w="3810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25817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600" b="1" dirty="0" smtClean="0">
              <a:ln w="7620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0000" b="1" dirty="0" smtClean="0">
                <a:ln w="28575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conversa</a:t>
            </a:r>
            <a:r>
              <a:rPr lang="en-IE" sz="10000" b="1" dirty="0" smtClean="0">
                <a:ln w="28575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0000" b="1" dirty="0">
              <a:ln w="28575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315190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600" b="1" dirty="0" smtClean="0">
              <a:ln w="7620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1000" b="1" dirty="0" smtClean="0">
                <a:ln w="28575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prepara</a:t>
            </a:r>
            <a:r>
              <a:rPr lang="en-IE" sz="11000" b="1" dirty="0" smtClean="0">
                <a:ln w="28575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1000" b="1" dirty="0">
              <a:ln w="28575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101471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600" b="1" dirty="0" smtClean="0">
              <a:ln w="7620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2000" b="1" dirty="0" smtClean="0">
                <a:ln w="28575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popula</a:t>
            </a:r>
            <a:r>
              <a:rPr lang="en-IE" sz="12000" b="1" dirty="0" smtClean="0">
                <a:ln w="28575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2000" b="1" dirty="0">
              <a:ln w="28575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66616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60648"/>
            <a:ext cx="8229600" cy="5760640"/>
          </a:xfrm>
        </p:spPr>
        <p:txBody>
          <a:bodyPr>
            <a:noAutofit/>
          </a:bodyPr>
          <a:lstStyle/>
          <a:p>
            <a:r>
              <a:rPr lang="en-IE" sz="7000" dirty="0" smtClean="0">
                <a:ln w="38100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ssoon" panose="02000503040000090004" pitchFamily="2" charset="0"/>
              </a:rPr>
              <a:t>Read the following sentences which contain   -</a:t>
            </a:r>
            <a:r>
              <a:rPr lang="en-IE" sz="7000" dirty="0" err="1" smtClean="0">
                <a:ln w="38100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ssoon" panose="02000503040000090004" pitchFamily="2" charset="0"/>
              </a:rPr>
              <a:t>tion</a:t>
            </a:r>
            <a:r>
              <a:rPr lang="en-IE" sz="7000" dirty="0" smtClean="0">
                <a:ln w="38100">
                  <a:solidFill>
                    <a:schemeClr val="bg1"/>
                  </a:solidFill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assoon" panose="02000503040000090004" pitchFamily="2" charset="0"/>
              </a:rPr>
              <a:t> words</a:t>
            </a:r>
            <a:endParaRPr lang="en-IE" sz="7000" dirty="0">
              <a:ln w="38100">
                <a:solidFill>
                  <a:schemeClr val="bg1"/>
                </a:solidFill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596683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ac</a:t>
            </a:r>
            <a:r>
              <a:rPr lang="en-IE" sz="20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117167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Sentence 1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The sec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on frac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s caused a bad reac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88060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Sentence 2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The ac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of the na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caused great emo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24036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Sentence 3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The driver men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ed the ques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of the sta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3927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Sentence 4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The girl’s rela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had to get an injec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332128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Sentence 5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He stopped at the junc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for a frac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of a second.</a:t>
            </a:r>
            <a:endParaRPr lang="en-IE" sz="8000" b="1" dirty="0">
              <a:ln w="190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7157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Sentence 6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Her reac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to the inven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drew the atten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of the popula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60866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Sentence 7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The mere men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of his condi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caused him to lose atten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165849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Sentence 8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Prepara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for the opera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was an educa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for the doctor.</a:t>
            </a:r>
            <a:endParaRPr lang="en-IE" sz="8000" b="1" dirty="0">
              <a:ln w="190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17325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Sentence 9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He was full of emo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after reading the first edi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55642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Sentence 10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The direc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of the conversa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was in rela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 to the ac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8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.</a:t>
            </a:r>
            <a:endParaRPr lang="en-IE" sz="8000" b="1" dirty="0">
              <a:ln w="190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64263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na</a:t>
            </a:r>
            <a:r>
              <a:rPr lang="en-IE" sz="20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92992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 smtClean="0"/>
              <a:t>Pupil Task</a:t>
            </a:r>
            <a:endParaRPr lang="en-IE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IE" sz="6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Create your own sentences using at least three </a:t>
            </a:r>
            <a:r>
              <a:rPr lang="en-IE" sz="6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–</a:t>
            </a:r>
            <a:r>
              <a:rPr lang="en-IE" sz="6000" b="1" dirty="0" err="1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r>
              <a:rPr lang="en-IE" sz="6000" b="1" dirty="0" smtClean="0">
                <a:ln w="190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 </a:t>
            </a:r>
            <a:r>
              <a:rPr lang="en-IE" sz="6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words </a:t>
            </a:r>
            <a:r>
              <a:rPr lang="en-IE" sz="6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from the next slide in </a:t>
            </a:r>
            <a:r>
              <a:rPr lang="en-IE" sz="6000" b="1" dirty="0" smtClean="0">
                <a:ln w="190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each, write them out and then read them to a partner.</a:t>
            </a:r>
            <a:endParaRPr lang="en-IE" sz="6000" b="1" dirty="0">
              <a:ln w="190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53474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Pupil Task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556491"/>
              </p:ext>
            </p:extLst>
          </p:nvPr>
        </p:nvGraphicFramePr>
        <p:xfrm>
          <a:off x="395538" y="1397000"/>
          <a:ext cx="8496940" cy="46242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9388"/>
                <a:gridCol w="1699388"/>
                <a:gridCol w="1699388"/>
                <a:gridCol w="1699388"/>
                <a:gridCol w="1699388"/>
              </a:tblGrid>
              <a:tr h="924858">
                <a:tc>
                  <a:txBody>
                    <a:bodyPr/>
                    <a:lstStyle/>
                    <a:p>
                      <a:pPr algn="ctr"/>
                      <a:r>
                        <a:rPr lang="en-IE" sz="2000" dirty="0" smtClean="0">
                          <a:solidFill>
                            <a:schemeClr val="bg1"/>
                          </a:solidFill>
                          <a:latin typeface="Sassoon" panose="02000503040000090004" pitchFamily="2" charset="0"/>
                        </a:rPr>
                        <a:t>action</a:t>
                      </a:r>
                      <a:endParaRPr lang="en-IE" sz="2000" dirty="0">
                        <a:solidFill>
                          <a:schemeClr val="bg1"/>
                        </a:solidFill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dirty="0" smtClean="0">
                          <a:solidFill>
                            <a:schemeClr val="bg1"/>
                          </a:solidFill>
                          <a:latin typeface="Sassoon" panose="02000503040000090004" pitchFamily="2" charset="0"/>
                        </a:rPr>
                        <a:t>nation</a:t>
                      </a:r>
                      <a:endParaRPr lang="en-IE" sz="2000" dirty="0">
                        <a:solidFill>
                          <a:schemeClr val="bg1"/>
                        </a:solidFill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dirty="0" smtClean="0">
                          <a:solidFill>
                            <a:schemeClr val="bg1"/>
                          </a:solidFill>
                          <a:latin typeface="Sassoon" panose="02000503040000090004" pitchFamily="2" charset="0"/>
                        </a:rPr>
                        <a:t>edition</a:t>
                      </a:r>
                      <a:endParaRPr lang="en-IE" sz="2000" dirty="0">
                        <a:solidFill>
                          <a:schemeClr val="bg1"/>
                        </a:solidFill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dirty="0" smtClean="0">
                          <a:solidFill>
                            <a:schemeClr val="bg1"/>
                          </a:solidFill>
                          <a:latin typeface="Sassoon" panose="02000503040000090004" pitchFamily="2" charset="0"/>
                        </a:rPr>
                        <a:t>definition</a:t>
                      </a:r>
                      <a:endParaRPr lang="en-IE" sz="2000" dirty="0">
                        <a:solidFill>
                          <a:schemeClr val="bg1"/>
                        </a:solidFill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dirty="0" smtClean="0">
                          <a:solidFill>
                            <a:schemeClr val="bg1"/>
                          </a:solidFill>
                          <a:latin typeface="Sassoon" panose="02000503040000090004" pitchFamily="2" charset="0"/>
                        </a:rPr>
                        <a:t>operation</a:t>
                      </a:r>
                      <a:endParaRPr lang="en-IE" sz="2000" dirty="0">
                        <a:solidFill>
                          <a:schemeClr val="bg1"/>
                        </a:solidFill>
                        <a:latin typeface="Sassoon" panose="02000503040000090004" pitchFamily="2" charset="0"/>
                      </a:endParaRPr>
                    </a:p>
                  </a:txBody>
                  <a:tcPr/>
                </a:tc>
              </a:tr>
              <a:tr h="924858"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caption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junction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education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fiction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condition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</a:tr>
              <a:tr h="924858"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injection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information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question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invention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direction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</a:tr>
              <a:tr h="924858"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station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emotion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mention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fraction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creation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</a:tr>
              <a:tr h="924858"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reaction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relation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attention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conversation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2000" b="1" dirty="0" smtClean="0">
                          <a:latin typeface="Sassoon" panose="02000503040000090004" pitchFamily="2" charset="0"/>
                        </a:rPr>
                        <a:t>preparation</a:t>
                      </a:r>
                      <a:endParaRPr lang="en-IE" sz="2000" b="1" dirty="0">
                        <a:latin typeface="Sassoon" panose="02000503040000090004" pitchFamily="2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3094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IE" sz="20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edi</a:t>
            </a:r>
            <a:r>
              <a:rPr lang="en-IE" sz="20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20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8097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defini</a:t>
            </a:r>
            <a:r>
              <a:rPr lang="en-IE" sz="14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4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692698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IE" sz="32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4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opera</a:t>
            </a:r>
            <a:r>
              <a:rPr lang="en-IE" sz="14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4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206823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IE" sz="18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cap</a:t>
            </a:r>
            <a:r>
              <a:rPr lang="en-IE" sz="18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8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111914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IE" sz="3500" b="1" dirty="0" smtClean="0">
              <a:ln w="57150">
                <a:solidFill>
                  <a:schemeClr val="bg1"/>
                </a:solidFill>
              </a:ln>
              <a:blipFill>
                <a:blip r:embed="rId2"/>
                <a:tile tx="0" ty="0" sx="100000" sy="100000" flip="none" algn="tl"/>
              </a:blipFill>
              <a:latin typeface="Sassoon" panose="02000503040000090004" pitchFamily="2" charset="0"/>
            </a:endParaRPr>
          </a:p>
          <a:p>
            <a:pPr marL="0" indent="0" algn="ctr">
              <a:buNone/>
            </a:pPr>
            <a:r>
              <a:rPr lang="en-IE" sz="18000" b="1" dirty="0" smtClean="0">
                <a:ln w="57150">
                  <a:solidFill>
                    <a:schemeClr val="bg1"/>
                  </a:solidFill>
                </a:ln>
                <a:blipFill>
                  <a:blip r:embed="rId2"/>
                  <a:tile tx="0" ty="0" sx="100000" sy="100000" flip="none" algn="tl"/>
                </a:blipFill>
                <a:latin typeface="Sassoon" panose="02000503040000090004" pitchFamily="2" charset="0"/>
              </a:rPr>
              <a:t>junc</a:t>
            </a:r>
            <a:r>
              <a:rPr lang="en-IE" sz="18000" b="1" dirty="0" smtClean="0">
                <a:ln w="57150">
                  <a:solidFill>
                    <a:schemeClr val="bg1"/>
                  </a:solidFill>
                </a:ln>
                <a:solidFill>
                  <a:schemeClr val="accent1"/>
                </a:solidFill>
                <a:latin typeface="Sassoon" panose="02000503040000090004" pitchFamily="2" charset="0"/>
              </a:rPr>
              <a:t>tion</a:t>
            </a:r>
            <a:endParaRPr lang="en-IE" sz="18000" b="1" dirty="0">
              <a:ln w="57150">
                <a:solidFill>
                  <a:schemeClr val="bg1"/>
                </a:solidFill>
              </a:ln>
              <a:solidFill>
                <a:schemeClr val="accent1"/>
              </a:solidFill>
              <a:latin typeface="Sassoon" panose="02000503040000090004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07704" y="6381328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latin typeface="Sassoon" panose="02000503040000090004" pitchFamily="2" charset="0"/>
              </a:rPr>
              <a:t>© </a:t>
            </a:r>
            <a:r>
              <a:rPr lang="en-IE" sz="1400" b="1" dirty="0" err="1" smtClean="0">
                <a:latin typeface="Sassoon" panose="02000503040000090004" pitchFamily="2" charset="0"/>
              </a:rPr>
              <a:t>Seomra</a:t>
            </a:r>
            <a:r>
              <a:rPr lang="en-IE" sz="1400" b="1" dirty="0" smtClean="0">
                <a:latin typeface="Sassoon" panose="02000503040000090004" pitchFamily="2" charset="0"/>
              </a:rPr>
              <a:t> </a:t>
            </a:r>
            <a:r>
              <a:rPr lang="en-IE" sz="1400" b="1" dirty="0" err="1" smtClean="0">
                <a:latin typeface="Sassoon" panose="02000503040000090004" pitchFamily="2" charset="0"/>
              </a:rPr>
              <a:t>Ranga</a:t>
            </a:r>
            <a:r>
              <a:rPr lang="en-IE" sz="1400" b="1" dirty="0" smtClean="0">
                <a:latin typeface="Sassoon" panose="02000503040000090004" pitchFamily="2" charset="0"/>
              </a:rPr>
              <a:t> 2017 www.seomraranga.com</a:t>
            </a:r>
            <a:endParaRPr lang="en-IE" sz="1400" b="1" dirty="0">
              <a:latin typeface="Sassoon" panose="0200050304000009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80060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213</TotalTime>
  <Words>448</Words>
  <Application>Microsoft Office PowerPoint</Application>
  <PresentationFormat>On-screen Show (4:3)</PresentationFormat>
  <Paragraphs>140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Apex</vt:lpstr>
      <vt:lpstr>-tion Words</vt:lpstr>
      <vt:lpstr>-tion Words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Read the following sentences which contain   -tion words</vt:lpstr>
      <vt:lpstr>Sentence 1</vt:lpstr>
      <vt:lpstr>Sentence 2</vt:lpstr>
      <vt:lpstr>Sentence 3</vt:lpstr>
      <vt:lpstr>Sentence 4</vt:lpstr>
      <vt:lpstr>Sentence 5</vt:lpstr>
      <vt:lpstr>Sentence 6</vt:lpstr>
      <vt:lpstr>Sentence 7</vt:lpstr>
      <vt:lpstr>Sentence 8</vt:lpstr>
      <vt:lpstr>Sentence 9</vt:lpstr>
      <vt:lpstr>Sentence 10</vt:lpstr>
      <vt:lpstr>Pupil Task</vt:lpstr>
      <vt:lpstr>Pupil Task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-tion Words</dc:title>
  <dc:creator>Damien</dc:creator>
  <cp:lastModifiedBy>Damien</cp:lastModifiedBy>
  <cp:revision>25</cp:revision>
  <dcterms:created xsi:type="dcterms:W3CDTF">2017-03-18T11:39:45Z</dcterms:created>
  <dcterms:modified xsi:type="dcterms:W3CDTF">2017-09-13T20:40:30Z</dcterms:modified>
</cp:coreProperties>
</file>