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  <p:sldId id="261" r:id="rId6"/>
    <p:sldId id="262" r:id="rId7"/>
    <p:sldId id="265" r:id="rId8"/>
    <p:sldId id="264" r:id="rId9"/>
    <p:sldId id="263" r:id="rId10"/>
    <p:sldId id="257" r:id="rId11"/>
    <p:sldId id="266" r:id="rId12"/>
    <p:sldId id="283" r:id="rId13"/>
    <p:sldId id="288" r:id="rId14"/>
    <p:sldId id="287" r:id="rId15"/>
    <p:sldId id="286" r:id="rId16"/>
    <p:sldId id="285" r:id="rId17"/>
    <p:sldId id="302" r:id="rId18"/>
    <p:sldId id="331" r:id="rId19"/>
    <p:sldId id="274" r:id="rId20"/>
    <p:sldId id="348" r:id="rId21"/>
    <p:sldId id="349" r:id="rId22"/>
    <p:sldId id="350" r:id="rId23"/>
    <p:sldId id="351" r:id="rId24"/>
    <p:sldId id="352" r:id="rId25"/>
    <p:sldId id="353" r:id="rId26"/>
    <p:sldId id="332" r:id="rId27"/>
    <p:sldId id="267" r:id="rId28"/>
    <p:sldId id="289" r:id="rId29"/>
    <p:sldId id="290" r:id="rId30"/>
    <p:sldId id="294" r:id="rId31"/>
    <p:sldId id="293" r:id="rId32"/>
    <p:sldId id="292" r:id="rId33"/>
    <p:sldId id="291" r:id="rId34"/>
    <p:sldId id="333" r:id="rId35"/>
    <p:sldId id="275" r:id="rId36"/>
    <p:sldId id="354" r:id="rId37"/>
    <p:sldId id="355" r:id="rId38"/>
    <p:sldId id="356" r:id="rId39"/>
    <p:sldId id="357" r:id="rId40"/>
    <p:sldId id="358" r:id="rId41"/>
    <p:sldId id="360" r:id="rId42"/>
    <p:sldId id="334" r:id="rId43"/>
    <p:sldId id="268" r:id="rId44"/>
    <p:sldId id="295" r:id="rId45"/>
    <p:sldId id="300" r:id="rId46"/>
    <p:sldId id="299" r:id="rId47"/>
    <p:sldId id="298" r:id="rId48"/>
    <p:sldId id="297" r:id="rId49"/>
    <p:sldId id="296" r:id="rId50"/>
    <p:sldId id="335" r:id="rId51"/>
    <p:sldId id="276" r:id="rId52"/>
    <p:sldId id="361" r:id="rId53"/>
    <p:sldId id="362" r:id="rId54"/>
    <p:sldId id="363" r:id="rId55"/>
    <p:sldId id="364" r:id="rId56"/>
    <p:sldId id="365" r:id="rId57"/>
    <p:sldId id="366" r:id="rId58"/>
    <p:sldId id="336" r:id="rId59"/>
    <p:sldId id="269" r:id="rId60"/>
    <p:sldId id="301" r:id="rId61"/>
    <p:sldId id="306" r:id="rId62"/>
    <p:sldId id="305" r:id="rId63"/>
    <p:sldId id="304" r:id="rId64"/>
    <p:sldId id="303" r:id="rId65"/>
    <p:sldId id="284" r:id="rId66"/>
    <p:sldId id="337" r:id="rId67"/>
    <p:sldId id="277" r:id="rId68"/>
    <p:sldId id="367" r:id="rId69"/>
    <p:sldId id="368" r:id="rId70"/>
    <p:sldId id="369" r:id="rId71"/>
    <p:sldId id="370" r:id="rId72"/>
    <p:sldId id="371" r:id="rId73"/>
    <p:sldId id="372" r:id="rId74"/>
    <p:sldId id="338" r:id="rId75"/>
    <p:sldId id="270" r:id="rId76"/>
    <p:sldId id="307" r:id="rId77"/>
    <p:sldId id="312" r:id="rId78"/>
    <p:sldId id="311" r:id="rId79"/>
    <p:sldId id="310" r:id="rId80"/>
    <p:sldId id="309" r:id="rId81"/>
    <p:sldId id="308" r:id="rId82"/>
    <p:sldId id="339" r:id="rId83"/>
    <p:sldId id="278" r:id="rId84"/>
    <p:sldId id="373" r:id="rId85"/>
    <p:sldId id="374" r:id="rId86"/>
    <p:sldId id="375" r:id="rId87"/>
    <p:sldId id="376" r:id="rId88"/>
    <p:sldId id="377" r:id="rId89"/>
    <p:sldId id="378" r:id="rId90"/>
    <p:sldId id="340" r:id="rId91"/>
    <p:sldId id="271" r:id="rId92"/>
    <p:sldId id="313" r:id="rId93"/>
    <p:sldId id="318" r:id="rId94"/>
    <p:sldId id="317" r:id="rId95"/>
    <p:sldId id="316" r:id="rId96"/>
    <p:sldId id="315" r:id="rId97"/>
    <p:sldId id="314" r:id="rId98"/>
    <p:sldId id="341" r:id="rId99"/>
    <p:sldId id="279" r:id="rId100"/>
    <p:sldId id="379" r:id="rId101"/>
    <p:sldId id="380" r:id="rId102"/>
    <p:sldId id="381" r:id="rId103"/>
    <p:sldId id="382" r:id="rId104"/>
    <p:sldId id="383" r:id="rId105"/>
    <p:sldId id="384" r:id="rId106"/>
    <p:sldId id="342" r:id="rId107"/>
    <p:sldId id="272" r:id="rId108"/>
    <p:sldId id="319" r:id="rId109"/>
    <p:sldId id="320" r:id="rId110"/>
    <p:sldId id="321" r:id="rId111"/>
    <p:sldId id="324" r:id="rId112"/>
    <p:sldId id="323" r:id="rId113"/>
    <p:sldId id="322" r:id="rId114"/>
    <p:sldId id="343" r:id="rId115"/>
    <p:sldId id="280" r:id="rId116"/>
    <p:sldId id="385" r:id="rId117"/>
    <p:sldId id="386" r:id="rId118"/>
    <p:sldId id="387" r:id="rId119"/>
    <p:sldId id="388" r:id="rId120"/>
    <p:sldId id="389" r:id="rId121"/>
    <p:sldId id="390" r:id="rId122"/>
    <p:sldId id="344" r:id="rId123"/>
    <p:sldId id="281" r:id="rId124"/>
    <p:sldId id="391" r:id="rId125"/>
    <p:sldId id="392" r:id="rId126"/>
    <p:sldId id="393" r:id="rId127"/>
    <p:sldId id="394" r:id="rId128"/>
    <p:sldId id="395" r:id="rId129"/>
    <p:sldId id="396" r:id="rId130"/>
    <p:sldId id="345" r:id="rId131"/>
    <p:sldId id="273" r:id="rId132"/>
    <p:sldId id="325" r:id="rId133"/>
    <p:sldId id="330" r:id="rId134"/>
    <p:sldId id="329" r:id="rId135"/>
    <p:sldId id="328" r:id="rId136"/>
    <p:sldId id="327" r:id="rId137"/>
    <p:sldId id="326" r:id="rId138"/>
    <p:sldId id="346" r:id="rId139"/>
    <p:sldId id="282" r:id="rId140"/>
    <p:sldId id="397" r:id="rId141"/>
    <p:sldId id="398" r:id="rId142"/>
    <p:sldId id="399" r:id="rId143"/>
    <p:sldId id="400" r:id="rId144"/>
    <p:sldId id="401" r:id="rId145"/>
    <p:sldId id="402" r:id="rId146"/>
    <p:sldId id="347" r:id="rId147"/>
    <p:sldId id="403" r:id="rId148"/>
  </p:sldIdLst>
  <p:sldSz cx="9144000" cy="6858000" type="screen4x3"/>
  <p:notesSz cx="6858000" cy="9144000"/>
  <p:defaultTextStyle>
    <a:defPPr>
      <a:defRPr lang="fr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97A0"/>
    <a:srgbClr val="143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3ABBE-F9A5-438A-879A-473F657C85CF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8681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57EE7-AEDE-4E5D-9CA0-2080E59930D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32891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632C7-166E-482B-9749-2CD836CB00A4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832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10FC2-BBBB-49C7-99E3-0B8A128EC64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77019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320D4-7436-4AFB-8645-9EEB0558CF23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4808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D9657-D293-4C7E-91E9-9ED4E47399B2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789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B7357-EDEF-4FCD-BD30-0BCDF2029DD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996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7A58B-48CD-4FE7-894F-71A9537E047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242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E3FCF-F2DF-4282-813C-CBD8BDFAA64A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461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2575E-C05D-4FEC-AF56-85CB33C760F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7030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6C0C6-C233-4DA2-AE39-E0D6A5BA29C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879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Cliquez pour modifier les styles du texte du masque</a:t>
            </a:r>
          </a:p>
          <a:p>
            <a:pPr lvl="1"/>
            <a:r>
              <a:rPr lang="fr-CA" altLang="en-US" smtClean="0"/>
              <a:t>Deuxième niveau</a:t>
            </a:r>
          </a:p>
          <a:p>
            <a:pPr lvl="2"/>
            <a:r>
              <a:rPr lang="fr-CA" altLang="en-US" smtClean="0"/>
              <a:t>Troisième niveau</a:t>
            </a:r>
          </a:p>
          <a:p>
            <a:pPr lvl="3"/>
            <a:r>
              <a:rPr lang="fr-CA" altLang="en-US" smtClean="0"/>
              <a:t>Quatrième niveau</a:t>
            </a:r>
          </a:p>
          <a:p>
            <a:pPr lvl="4"/>
            <a:r>
              <a:rPr lang="fr-CA" altLang="en-US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A5B9DE5-8CAD-4FDA-BC8D-90208F90AAF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628800"/>
            <a:ext cx="7772400" cy="1946845"/>
          </a:xfrm>
        </p:spPr>
        <p:txBody>
          <a:bodyPr/>
          <a:lstStyle/>
          <a:p>
            <a:pPr eaLnBrk="1" hangingPunct="1"/>
            <a:r>
              <a:rPr lang="fr-CA" altLang="en-US" sz="7200" b="1" dirty="0" smtClean="0">
                <a:solidFill>
                  <a:schemeClr val="bg1"/>
                </a:solidFill>
                <a:latin typeface="Calibri" pitchFamily="34" charset="0"/>
              </a:rPr>
              <a:t>POLAR REGIONS TABLE QUIZ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#1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do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eat</a:t>
            </a:r>
            <a:r>
              <a:rPr lang="fr-CA" altLang="en-US" sz="6000" dirty="0" smtClean="0">
                <a:solidFill>
                  <a:srgbClr val="143D68"/>
                </a:solidFill>
              </a:rPr>
              <a:t> for lunch?</a:t>
            </a:r>
          </a:p>
          <a:p>
            <a:pPr marL="0" indent="0" eaLnBrk="1" hangingPunct="1">
              <a:buNone/>
            </a:pP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Ice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berg-ers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620688"/>
            <a:ext cx="650140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4800" dirty="0" smtClean="0">
                <a:solidFill>
                  <a:srgbClr val="143D68"/>
                </a:solidFill>
              </a:rPr>
              <a:t>A polar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bear’s</a:t>
            </a:r>
            <a:r>
              <a:rPr lang="fr-CA" altLang="en-US" sz="4800" dirty="0" smtClean="0">
                <a:solidFill>
                  <a:srgbClr val="143D68"/>
                </a:solidFill>
              </a:rPr>
              <a:t> fur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white (or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appears</a:t>
            </a:r>
            <a:r>
              <a:rPr lang="fr-CA" altLang="en-US" sz="4800" dirty="0" smtClean="0">
                <a:solidFill>
                  <a:srgbClr val="143D68"/>
                </a:solidFill>
              </a:rPr>
              <a:t> to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be</a:t>
            </a:r>
            <a:r>
              <a:rPr lang="fr-CA" altLang="en-US" sz="4800" dirty="0" smtClean="0">
                <a:solidFill>
                  <a:srgbClr val="143D68"/>
                </a:solidFill>
              </a:rPr>
              <a:t> white).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colour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its</a:t>
            </a:r>
            <a:r>
              <a:rPr lang="fr-CA" altLang="en-US" sz="4800" dirty="0" smtClean="0">
                <a:solidFill>
                  <a:srgbClr val="143D68"/>
                </a:solidFill>
              </a:rPr>
              <a:t> skin?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Black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11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0" y="620688"/>
            <a:ext cx="628538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6000" dirty="0" smtClean="0">
                <a:solidFill>
                  <a:srgbClr val="143D68"/>
                </a:solidFill>
              </a:rPr>
              <a:t>In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year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6000" dirty="0" smtClean="0">
                <a:solidFill>
                  <a:srgbClr val="143D68"/>
                </a:solidFill>
              </a:rPr>
              <a:t> Tom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Crean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born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1877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314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4800" dirty="0" smtClean="0">
                <a:solidFill>
                  <a:srgbClr val="143D68"/>
                </a:solidFill>
              </a:rPr>
              <a:t>The fur of an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hare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white in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winter</a:t>
            </a:r>
            <a:r>
              <a:rPr lang="fr-CA" altLang="en-US" sz="4800" dirty="0" smtClean="0">
                <a:solidFill>
                  <a:srgbClr val="143D68"/>
                </a:solidFill>
              </a:rPr>
              <a:t>.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colour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it</a:t>
            </a:r>
            <a:r>
              <a:rPr lang="fr-CA" altLang="en-US" sz="48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summer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Blue/Grey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08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Who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first explorer to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reach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South Pole?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Roald Amundsen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19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6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Hares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hibernate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False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397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44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400" dirty="0" smtClean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Sea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surrounded</a:t>
            </a:r>
            <a:r>
              <a:rPr lang="fr-CA" altLang="en-US" sz="4400" dirty="0" smtClean="0">
                <a:solidFill>
                  <a:srgbClr val="143D68"/>
                </a:solidFill>
              </a:rPr>
              <a:t> by 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400" dirty="0">
                <a:solidFill>
                  <a:srgbClr val="143D68"/>
                </a:solidFill>
              </a:rPr>
              <a:t> </a:t>
            </a:r>
            <a:r>
              <a:rPr lang="fr-CA" altLang="en-US" sz="4400" dirty="0" smtClean="0">
                <a:solidFill>
                  <a:srgbClr val="143D68"/>
                </a:solidFill>
              </a:rPr>
              <a:t>Land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surrounded</a:t>
            </a:r>
            <a:r>
              <a:rPr lang="fr-CA" altLang="en-US" sz="4400" dirty="0" smtClean="0">
                <a:solidFill>
                  <a:srgbClr val="143D68"/>
                </a:solidFill>
              </a:rPr>
              <a:t> by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sea</a:t>
            </a:r>
            <a:endParaRPr lang="fr-CA" altLang="en-US" sz="4400" dirty="0" smtClean="0">
              <a:solidFill>
                <a:srgbClr val="143D68"/>
              </a:solidFill>
            </a:endParaRPr>
          </a:p>
          <a:p>
            <a:pPr marL="0" indent="0" algn="ctr" eaLnBrk="1" hangingPunct="1">
              <a:buNone/>
            </a:pPr>
            <a:r>
              <a:rPr lang="fr-CA" altLang="en-US" sz="4600" b="1" dirty="0" smtClean="0">
                <a:solidFill>
                  <a:srgbClr val="4597A0"/>
                </a:solidFill>
              </a:rPr>
              <a:t>(b) Land </a:t>
            </a:r>
            <a:r>
              <a:rPr lang="fr-CA" altLang="en-US" sz="4600" b="1" dirty="0" err="1" smtClean="0">
                <a:solidFill>
                  <a:srgbClr val="4597A0"/>
                </a:solidFill>
              </a:rPr>
              <a:t>Surrounded</a:t>
            </a:r>
            <a:r>
              <a:rPr lang="fr-CA" altLang="en-US" sz="4600" b="1" dirty="0" smtClean="0">
                <a:solidFill>
                  <a:srgbClr val="4597A0"/>
                </a:solidFill>
              </a:rPr>
              <a:t> by </a:t>
            </a:r>
            <a:r>
              <a:rPr lang="fr-CA" altLang="en-US" sz="4600" b="1" dirty="0" err="1" smtClean="0">
                <a:solidFill>
                  <a:srgbClr val="4597A0"/>
                </a:solidFill>
              </a:rPr>
              <a:t>Sea</a:t>
            </a:r>
            <a:endParaRPr lang="fr-CA" altLang="en-US" sz="4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18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#13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do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like</a:t>
            </a:r>
            <a:r>
              <a:rPr lang="fr-CA" altLang="en-US" sz="6000" dirty="0" smtClean="0">
                <a:solidFill>
                  <a:srgbClr val="143D68"/>
                </a:solidFill>
              </a:rPr>
              <a:t> to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eat</a:t>
            </a:r>
            <a:r>
              <a:rPr lang="fr-CA" altLang="en-US" sz="6000" dirty="0" smtClean="0">
                <a:solidFill>
                  <a:srgbClr val="143D68"/>
                </a:solidFill>
              </a:rPr>
              <a:t> in the cold?</a:t>
            </a:r>
          </a:p>
          <a:p>
            <a:pPr marL="0" indent="0" eaLnBrk="1" hangingPunct="1">
              <a:buNone/>
            </a:pP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Brrrrrr-gers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25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8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93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are igloos made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from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68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5400" dirty="0" err="1">
                <a:solidFill>
                  <a:srgbClr val="143D68"/>
                </a:solidFill>
              </a:rPr>
              <a:t>Who</a:t>
            </a:r>
            <a:r>
              <a:rPr lang="fr-CA" altLang="en-US" sz="5400" dirty="0">
                <a:solidFill>
                  <a:srgbClr val="143D68"/>
                </a:solidFill>
              </a:rPr>
              <a:t> </a:t>
            </a:r>
            <a:r>
              <a:rPr lang="fr-CA" altLang="en-US" sz="5400" dirty="0" err="1">
                <a:solidFill>
                  <a:srgbClr val="143D68"/>
                </a:solidFill>
              </a:rPr>
              <a:t>was</a:t>
            </a:r>
            <a:r>
              <a:rPr lang="fr-CA" altLang="en-US" sz="5400" dirty="0">
                <a:solidFill>
                  <a:srgbClr val="143D68"/>
                </a:solidFill>
              </a:rPr>
              <a:t> the leader of the second </a:t>
            </a:r>
            <a:r>
              <a:rPr lang="fr-CA" altLang="en-US" sz="5400" dirty="0" err="1">
                <a:solidFill>
                  <a:srgbClr val="143D68"/>
                </a:solidFill>
              </a:rPr>
              <a:t>expedition</a:t>
            </a:r>
            <a:r>
              <a:rPr lang="fr-CA" altLang="en-US" sz="5400" dirty="0">
                <a:solidFill>
                  <a:srgbClr val="143D68"/>
                </a:solidFill>
              </a:rPr>
              <a:t> to </a:t>
            </a:r>
            <a:r>
              <a:rPr lang="fr-CA" altLang="en-US" sz="5400" dirty="0" err="1">
                <a:solidFill>
                  <a:srgbClr val="143D68"/>
                </a:solidFill>
              </a:rPr>
              <a:t>reach</a:t>
            </a:r>
            <a:r>
              <a:rPr lang="fr-CA" altLang="en-US" sz="5400" dirty="0">
                <a:solidFill>
                  <a:srgbClr val="143D68"/>
                </a:solidFill>
              </a:rPr>
              <a:t> the South Pole?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58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2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60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000" dirty="0" smtClean="0">
                <a:solidFill>
                  <a:srgbClr val="143D68"/>
                </a:solidFill>
              </a:rPr>
              <a:t>How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many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degrees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south</a:t>
            </a:r>
            <a:r>
              <a:rPr lang="fr-CA" altLang="en-US" sz="6000" dirty="0" smtClean="0">
                <a:solidFill>
                  <a:srgbClr val="143D68"/>
                </a:solidFill>
              </a:rPr>
              <a:t> of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Equator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Antarctic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 Circle?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018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animal’s</a:t>
            </a:r>
            <a:r>
              <a:rPr lang="fr-CA" altLang="en-US" sz="6600" dirty="0" smtClean="0">
                <a:solidFill>
                  <a:srgbClr val="143D68"/>
                </a:solidFill>
              </a:rPr>
              <a:t> Latin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600" dirty="0" smtClean="0">
                <a:solidFill>
                  <a:srgbClr val="143D68"/>
                </a:solidFill>
              </a:rPr>
              <a:t> ‘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Ursus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Maritimus</a:t>
            </a:r>
            <a:r>
              <a:rPr lang="fr-CA" altLang="en-US" sz="6600" dirty="0" smtClean="0">
                <a:solidFill>
                  <a:srgbClr val="143D68"/>
                </a:solidFill>
              </a:rPr>
              <a:t>’?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97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5400" dirty="0" smtClean="0">
                <a:solidFill>
                  <a:srgbClr val="143D68"/>
                </a:solidFill>
              </a:rPr>
              <a:t> of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sea</a:t>
            </a:r>
            <a:r>
              <a:rPr lang="fr-CA" altLang="en-US" sz="5400" dirty="0" smtClean="0">
                <a:solidFill>
                  <a:srgbClr val="143D68"/>
                </a:solidFill>
              </a:rPr>
              <a:t> 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‘Endurance’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became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stuck</a:t>
            </a:r>
            <a:r>
              <a:rPr lang="fr-CA" altLang="en-US" sz="54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ice</a:t>
            </a:r>
            <a:r>
              <a:rPr lang="fr-CA" altLang="en-US" sz="5400" dirty="0" smtClean="0">
                <a:solidFill>
                  <a:srgbClr val="143D68"/>
                </a:solidFill>
              </a:rPr>
              <a:t> pack?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27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40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4000" dirty="0" smtClean="0">
                <a:solidFill>
                  <a:srgbClr val="143D68"/>
                </a:solidFill>
              </a:rPr>
              <a:t> has the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largest</a:t>
            </a:r>
            <a:r>
              <a:rPr lang="fr-CA" altLang="en-US" sz="4000" dirty="0" smtClean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Desert</a:t>
            </a:r>
            <a:endParaRPr lang="fr-CA" altLang="en-US" sz="4000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4000" dirty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Mountains</a:t>
            </a:r>
            <a:endParaRPr lang="fr-CA" altLang="en-US" sz="4000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Volcano</a:t>
            </a:r>
            <a:endParaRPr lang="fr-CA" altLang="en-US" sz="4000" dirty="0" smtClean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4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#14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do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6000" dirty="0" smtClean="0">
                <a:solidFill>
                  <a:srgbClr val="143D68"/>
                </a:solidFill>
              </a:rPr>
              <a:t> call a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6000" dirty="0" smtClean="0">
                <a:solidFill>
                  <a:srgbClr val="143D68"/>
                </a:solidFill>
              </a:rPr>
              <a:t> on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thin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ice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An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ice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breaker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92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7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520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a baby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 Fox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Kit/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Pup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5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2400" dirty="0" smtClean="0">
                <a:solidFill>
                  <a:srgbClr val="143D68"/>
                </a:solidFill>
              </a:rPr>
              <a:t>In 1913, Tom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Crean</a:t>
            </a:r>
            <a:r>
              <a:rPr lang="fr-CA" altLang="en-US" sz="2400" dirty="0" smtClean="0">
                <a:solidFill>
                  <a:srgbClr val="143D68"/>
                </a:solidFill>
              </a:rPr>
              <a:t>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2400" dirty="0" smtClean="0">
                <a:solidFill>
                  <a:srgbClr val="143D68"/>
                </a:solidFill>
              </a:rPr>
              <a:t>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awarded</a:t>
            </a:r>
            <a:r>
              <a:rPr lang="fr-CA" altLang="en-US" sz="2400" dirty="0" smtClean="0">
                <a:solidFill>
                  <a:srgbClr val="143D68"/>
                </a:solidFill>
              </a:rPr>
              <a:t> a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medal</a:t>
            </a:r>
            <a:r>
              <a:rPr lang="fr-CA" altLang="en-US" sz="2400" dirty="0" smtClean="0">
                <a:solidFill>
                  <a:srgbClr val="143D68"/>
                </a:solidFill>
              </a:rPr>
              <a:t> for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bravery</a:t>
            </a:r>
            <a:r>
              <a:rPr lang="fr-CA" altLang="en-US" sz="2400" dirty="0" smtClean="0">
                <a:solidFill>
                  <a:srgbClr val="143D68"/>
                </a:solidFill>
              </a:rPr>
              <a:t> for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saving</a:t>
            </a:r>
            <a:r>
              <a:rPr lang="fr-CA" altLang="en-US" sz="2400" dirty="0" smtClean="0">
                <a:solidFill>
                  <a:srgbClr val="143D68"/>
                </a:solidFill>
              </a:rPr>
              <a:t>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his</a:t>
            </a:r>
            <a:r>
              <a:rPr lang="fr-CA" altLang="en-US" sz="2400" dirty="0" smtClean="0">
                <a:solidFill>
                  <a:srgbClr val="143D68"/>
                </a:solidFill>
              </a:rPr>
              <a:t>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fellow</a:t>
            </a:r>
            <a:r>
              <a:rPr lang="fr-CA" altLang="en-US" sz="2400" dirty="0" smtClean="0">
                <a:solidFill>
                  <a:srgbClr val="143D68"/>
                </a:solidFill>
              </a:rPr>
              <a:t> Terra Nova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crew</a:t>
            </a:r>
            <a:r>
              <a:rPr lang="fr-CA" altLang="en-US" sz="2400" dirty="0" smtClean="0">
                <a:solidFill>
                  <a:srgbClr val="143D68"/>
                </a:solidFill>
              </a:rPr>
              <a:t>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members</a:t>
            </a:r>
            <a:r>
              <a:rPr lang="fr-CA" altLang="en-US" sz="2400" dirty="0" smtClean="0">
                <a:solidFill>
                  <a:srgbClr val="143D68"/>
                </a:solidFill>
              </a:rPr>
              <a:t>.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2400" dirty="0" smtClean="0">
                <a:solidFill>
                  <a:srgbClr val="143D68"/>
                </a:solidFill>
              </a:rPr>
              <a:t> </a:t>
            </a:r>
            <a:r>
              <a:rPr lang="fr-CA" altLang="en-US" sz="2400" dirty="0" err="1" smtClean="0">
                <a:solidFill>
                  <a:srgbClr val="143D68"/>
                </a:solidFill>
              </a:rPr>
              <a:t>it</a:t>
            </a:r>
            <a:r>
              <a:rPr lang="fr-CA" altLang="en-US" sz="2400" dirty="0" smtClean="0">
                <a:solidFill>
                  <a:srgbClr val="143D68"/>
                </a:solidFill>
              </a:rPr>
              <a:t> the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400" dirty="0" smtClean="0">
                <a:solidFill>
                  <a:srgbClr val="143D68"/>
                </a:solidFill>
              </a:rPr>
              <a:t> Albert Medal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400" dirty="0">
                <a:solidFill>
                  <a:srgbClr val="143D68"/>
                </a:solidFill>
              </a:rPr>
              <a:t> </a:t>
            </a:r>
            <a:r>
              <a:rPr lang="fr-CA" altLang="en-US" sz="2400" dirty="0" smtClean="0">
                <a:solidFill>
                  <a:srgbClr val="143D68"/>
                </a:solidFill>
              </a:rPr>
              <a:t>George Medal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400" dirty="0" smtClean="0">
                <a:solidFill>
                  <a:srgbClr val="143D68"/>
                </a:solidFill>
              </a:rPr>
              <a:t> Edward Medal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Albert Medal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54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surrounded</a:t>
            </a:r>
            <a:r>
              <a:rPr lang="fr-CA" altLang="en-US" sz="5400" dirty="0" smtClean="0">
                <a:solidFill>
                  <a:srgbClr val="143D68"/>
                </a:solidFill>
              </a:rPr>
              <a:t> by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ocean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Southern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 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Ocean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3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type of light show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can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see</a:t>
            </a:r>
            <a:r>
              <a:rPr lang="fr-CA" altLang="en-US" sz="54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Northern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 Lights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223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000" dirty="0" smtClean="0">
                <a:solidFill>
                  <a:srgbClr val="143D68"/>
                </a:solidFill>
              </a:rPr>
              <a:t> or False: Polar Bears live in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30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From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4800" dirty="0" smtClean="0">
                <a:solidFill>
                  <a:srgbClr val="143D68"/>
                </a:solidFill>
              </a:rPr>
              <a:t> country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did</a:t>
            </a:r>
            <a:r>
              <a:rPr lang="fr-CA" altLang="en-US" sz="4800" dirty="0" smtClean="0">
                <a:solidFill>
                  <a:srgbClr val="143D68"/>
                </a:solidFill>
              </a:rPr>
              <a:t> Shackleton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acquire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ship</a:t>
            </a:r>
            <a:r>
              <a:rPr lang="fr-CA" altLang="en-US" sz="4800" dirty="0" smtClean="0">
                <a:solidFill>
                  <a:srgbClr val="143D68"/>
                </a:solidFill>
              </a:rPr>
              <a:t> ‘Endurance’?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Norway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83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44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4400" dirty="0" smtClean="0">
                <a:solidFill>
                  <a:srgbClr val="143D68"/>
                </a:solidFill>
              </a:rPr>
              <a:t> animal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would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u="sng" dirty="0" smtClean="0">
                <a:solidFill>
                  <a:srgbClr val="143D68"/>
                </a:solidFill>
              </a:rPr>
              <a:t>not</a:t>
            </a:r>
            <a:r>
              <a:rPr lang="fr-CA" altLang="en-US" sz="4400" b="1" u="sng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see</a:t>
            </a:r>
            <a:r>
              <a:rPr lang="fr-CA" altLang="en-US" sz="4400" dirty="0" smtClean="0">
                <a:solidFill>
                  <a:srgbClr val="143D68"/>
                </a:solidFill>
              </a:rPr>
              <a:t> in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4400" dirty="0" smtClean="0">
                <a:solidFill>
                  <a:srgbClr val="143D68"/>
                </a:solidFill>
              </a:rPr>
              <a:t>: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4400" dirty="0" smtClean="0">
                <a:solidFill>
                  <a:srgbClr val="143D68"/>
                </a:solidFill>
              </a:rPr>
              <a:t>,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whale</a:t>
            </a:r>
            <a:r>
              <a:rPr lang="fr-CA" altLang="en-US" sz="4400" dirty="0" smtClean="0">
                <a:solidFill>
                  <a:srgbClr val="143D68"/>
                </a:solidFill>
              </a:rPr>
              <a:t>, polar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4400" dirty="0" smtClean="0">
                <a:solidFill>
                  <a:srgbClr val="143D68"/>
                </a:solidFill>
              </a:rPr>
              <a:t>,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4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Polar 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Bear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33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#15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do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6000" dirty="0" smtClean="0">
                <a:solidFill>
                  <a:srgbClr val="143D68"/>
                </a:solidFill>
              </a:rPr>
              <a:t> call a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outside</a:t>
            </a:r>
            <a:r>
              <a:rPr lang="fr-CA" altLang="en-US" sz="60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rain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A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drizzly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bear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81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8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43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are igloos made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from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Snow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14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Who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leader of the second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expedition</a:t>
            </a:r>
            <a:r>
              <a:rPr lang="fr-CA" altLang="en-US" sz="4800" dirty="0" smtClean="0">
                <a:solidFill>
                  <a:srgbClr val="143D68"/>
                </a:solidFill>
              </a:rPr>
              <a:t> to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reach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South Pole?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Robert Scott</a:t>
            </a:r>
          </a:p>
          <a:p>
            <a:pPr marL="0" indent="0" eaLnBrk="1" hangingPunct="1">
              <a:buNone/>
            </a:pPr>
            <a:endParaRPr lang="fr-CA" altLang="en-US" sz="4800" dirty="0" smtClean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267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4800" dirty="0" smtClean="0">
                <a:solidFill>
                  <a:srgbClr val="143D68"/>
                </a:solidFill>
              </a:rPr>
              <a:t>How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many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degrees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south</a:t>
            </a:r>
            <a:r>
              <a:rPr lang="fr-CA" altLang="en-US" sz="4800" dirty="0" smtClean="0">
                <a:solidFill>
                  <a:srgbClr val="143D68"/>
                </a:solidFill>
              </a:rPr>
              <a:t> of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Equator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Antarctic</a:t>
            </a:r>
            <a:r>
              <a:rPr lang="fr-CA" altLang="en-US" sz="4800" dirty="0" smtClean="0">
                <a:solidFill>
                  <a:srgbClr val="143D68"/>
                </a:solidFill>
              </a:rPr>
              <a:t> Circle?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66</a:t>
            </a:r>
            <a:r>
              <a:rPr lang="fr-CA" altLang="en-US" sz="6600" b="1" baseline="30000" dirty="0" smtClean="0">
                <a:solidFill>
                  <a:srgbClr val="4597A0"/>
                </a:solidFill>
              </a:rPr>
              <a:t>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9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animal’s</a:t>
            </a:r>
            <a:r>
              <a:rPr lang="fr-CA" altLang="en-US" sz="5400" dirty="0" smtClean="0">
                <a:solidFill>
                  <a:srgbClr val="143D68"/>
                </a:solidFill>
              </a:rPr>
              <a:t> Latin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‘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Ursus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Maritimus</a:t>
            </a:r>
            <a:r>
              <a:rPr lang="fr-CA" altLang="en-US" sz="5400" dirty="0" smtClean="0">
                <a:solidFill>
                  <a:srgbClr val="143D68"/>
                </a:solidFill>
              </a:rPr>
              <a:t>’?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Polar 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Bear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9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4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4400" dirty="0" smtClean="0">
                <a:solidFill>
                  <a:srgbClr val="143D68"/>
                </a:solidFill>
              </a:rPr>
              <a:t>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4400" dirty="0" smtClean="0">
                <a:solidFill>
                  <a:srgbClr val="143D68"/>
                </a:solidFill>
              </a:rPr>
              <a:t> of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sea</a:t>
            </a:r>
            <a:r>
              <a:rPr lang="fr-CA" altLang="en-US" sz="4400" dirty="0" smtClean="0">
                <a:solidFill>
                  <a:srgbClr val="143D68"/>
                </a:solidFill>
              </a:rPr>
              <a:t> in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4400" dirty="0" smtClean="0">
                <a:solidFill>
                  <a:srgbClr val="143D68"/>
                </a:solidFill>
              </a:rPr>
              <a:t> the ‘Endurance’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became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stuck</a:t>
            </a:r>
            <a:r>
              <a:rPr lang="fr-CA" altLang="en-US" sz="44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ice</a:t>
            </a:r>
            <a:r>
              <a:rPr lang="fr-CA" altLang="en-US" sz="4400" dirty="0" smtClean="0">
                <a:solidFill>
                  <a:srgbClr val="143D68"/>
                </a:solidFill>
              </a:rPr>
              <a:t> pack?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Weddell 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Sea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172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8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dirty="0" smtClean="0">
                <a:solidFill>
                  <a:srgbClr val="143D68"/>
                </a:solidFill>
              </a:rPr>
              <a:t> has the </a:t>
            </a:r>
            <a:r>
              <a:rPr lang="fr-CA" altLang="en-US" dirty="0" err="1" smtClean="0">
                <a:solidFill>
                  <a:srgbClr val="143D68"/>
                </a:solidFill>
              </a:rPr>
              <a:t>largest</a:t>
            </a:r>
            <a:r>
              <a:rPr lang="fr-CA" altLang="en-US" dirty="0" smtClean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dirty="0" smtClean="0">
                <a:solidFill>
                  <a:srgbClr val="143D68"/>
                </a:solidFill>
              </a:rPr>
              <a:t> </a:t>
            </a:r>
            <a:r>
              <a:rPr lang="fr-CA" altLang="en-US" dirty="0" err="1" smtClean="0">
                <a:solidFill>
                  <a:srgbClr val="143D68"/>
                </a:solidFill>
              </a:rPr>
              <a:t>Desert</a:t>
            </a:r>
            <a:endParaRPr lang="fr-CA" altLang="en-US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dirty="0">
                <a:solidFill>
                  <a:srgbClr val="143D68"/>
                </a:solidFill>
              </a:rPr>
              <a:t> </a:t>
            </a:r>
            <a:r>
              <a:rPr lang="fr-CA" altLang="en-US" dirty="0" err="1" smtClean="0">
                <a:solidFill>
                  <a:srgbClr val="143D68"/>
                </a:solidFill>
              </a:rPr>
              <a:t>Mountains</a:t>
            </a:r>
            <a:endParaRPr lang="fr-CA" altLang="en-US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dirty="0" smtClean="0">
                <a:solidFill>
                  <a:srgbClr val="143D68"/>
                </a:solidFill>
              </a:rPr>
              <a:t> </a:t>
            </a:r>
            <a:r>
              <a:rPr lang="fr-CA" altLang="en-US" dirty="0" err="1" smtClean="0">
                <a:solidFill>
                  <a:srgbClr val="143D68"/>
                </a:solidFill>
              </a:rPr>
              <a:t>Volcano</a:t>
            </a:r>
            <a:endParaRPr lang="fr-CA" altLang="en-US" dirty="0" smtClean="0">
              <a:solidFill>
                <a:srgbClr val="143D68"/>
              </a:solidFill>
            </a:endParaRP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Desert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10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Unscramble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letters</a:t>
            </a:r>
            <a:r>
              <a:rPr lang="fr-CA" altLang="en-US" sz="4800" dirty="0" smtClean="0">
                <a:solidFill>
                  <a:srgbClr val="143D68"/>
                </a:solidFill>
              </a:rPr>
              <a:t> to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discover</a:t>
            </a:r>
            <a:r>
              <a:rPr lang="fr-CA" altLang="en-US" sz="4800" dirty="0" smtClean="0">
                <a:solidFill>
                  <a:srgbClr val="143D68"/>
                </a:solidFill>
              </a:rPr>
              <a:t> a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form</a:t>
            </a:r>
            <a:r>
              <a:rPr lang="fr-CA" altLang="en-US" sz="4800" dirty="0" smtClean="0">
                <a:solidFill>
                  <a:srgbClr val="143D68"/>
                </a:solidFill>
              </a:rPr>
              <a:t> of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4800" dirty="0" smtClean="0">
                <a:solidFill>
                  <a:srgbClr val="143D68"/>
                </a:solidFill>
              </a:rPr>
              <a:t> transport:</a:t>
            </a:r>
          </a:p>
          <a:p>
            <a:pPr marL="0" indent="0" algn="ctr" eaLnBrk="1" hangingPunct="1">
              <a:buNone/>
            </a:pPr>
            <a:r>
              <a:rPr lang="fr-CA" altLang="en-US" sz="6000" b="1" dirty="0" smtClean="0">
                <a:solidFill>
                  <a:srgbClr val="143D68"/>
                </a:solidFill>
              </a:rPr>
              <a:t>BLOMWONISE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62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#16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do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get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when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6000" dirty="0" smtClean="0">
                <a:solidFill>
                  <a:srgbClr val="143D68"/>
                </a:solidFill>
              </a:rPr>
              <a:t> cross a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with</a:t>
            </a:r>
            <a:r>
              <a:rPr lang="fr-CA" altLang="en-US" sz="6000" dirty="0" smtClean="0">
                <a:solidFill>
                  <a:srgbClr val="143D68"/>
                </a:solidFill>
              </a:rPr>
              <a:t> a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A polar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bear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108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339752" y="1196752"/>
            <a:ext cx="635336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TIE-BREAK ROUND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87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40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000" dirty="0" smtClean="0">
                <a:solidFill>
                  <a:srgbClr val="143D68"/>
                </a:solidFill>
              </a:rPr>
              <a:t> the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world’s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coldest</a:t>
            </a:r>
            <a:r>
              <a:rPr lang="fr-CA" altLang="en-US" sz="4000" dirty="0" smtClean="0">
                <a:solidFill>
                  <a:srgbClr val="143D68"/>
                </a:solidFill>
              </a:rPr>
              <a:t> continent. It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also</a:t>
            </a:r>
            <a:r>
              <a:rPr lang="fr-CA" altLang="en-US" sz="4000" dirty="0" smtClean="0">
                <a:solidFill>
                  <a:srgbClr val="143D68"/>
                </a:solidFill>
              </a:rPr>
              <a:t> the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world’s</a:t>
            </a:r>
            <a:r>
              <a:rPr lang="fr-CA" altLang="en-US" sz="4000" dirty="0" smtClean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000" dirty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furthest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away</a:t>
            </a:r>
            <a:r>
              <a:rPr lang="fr-CA" altLang="en-US" sz="4000" dirty="0" smtClean="0">
                <a:solidFill>
                  <a:srgbClr val="143D68"/>
                </a:solidFill>
              </a:rPr>
              <a:t> continent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000" dirty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windiest</a:t>
            </a:r>
            <a:r>
              <a:rPr lang="fr-CA" altLang="en-US" sz="4000" dirty="0" smtClean="0">
                <a:solidFill>
                  <a:srgbClr val="143D68"/>
                </a:solidFill>
              </a:rPr>
              <a:t> continent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000" dirty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foggiest</a:t>
            </a:r>
            <a:r>
              <a:rPr lang="fr-CA" altLang="en-US" sz="4000" dirty="0" smtClean="0">
                <a:solidFill>
                  <a:srgbClr val="143D68"/>
                </a:solidFill>
              </a:rPr>
              <a:t> continent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134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54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a cold continent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now</a:t>
            </a:r>
            <a:r>
              <a:rPr lang="fr-CA" altLang="en-US" sz="5400" dirty="0" smtClean="0">
                <a:solidFill>
                  <a:srgbClr val="143D68"/>
                </a:solidFill>
              </a:rPr>
              <a:t>, but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used</a:t>
            </a:r>
            <a:r>
              <a:rPr lang="fr-CA" altLang="en-US" sz="5400" dirty="0" smtClean="0">
                <a:solidFill>
                  <a:srgbClr val="143D68"/>
                </a:solidFill>
              </a:rPr>
              <a:t> to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be</a:t>
            </a:r>
            <a:r>
              <a:rPr lang="fr-CA" altLang="en-US" sz="5400" dirty="0" smtClean="0">
                <a:solidFill>
                  <a:srgbClr val="143D68"/>
                </a:solidFill>
              </a:rPr>
              <a:t> tropical?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34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5400" dirty="0" smtClean="0">
                <a:solidFill>
                  <a:srgbClr val="143D68"/>
                </a:solidFill>
              </a:rPr>
              <a:t> of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stowaway</a:t>
            </a:r>
            <a:r>
              <a:rPr lang="fr-CA" altLang="en-US" sz="5400" dirty="0" smtClean="0">
                <a:solidFill>
                  <a:srgbClr val="143D68"/>
                </a:solidFill>
              </a:rPr>
              <a:t> on the ‘Endurance’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expedition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52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5400" dirty="0" smtClean="0">
                <a:solidFill>
                  <a:srgbClr val="143D68"/>
                </a:solidFill>
              </a:rPr>
              <a:t>Of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seven</a:t>
            </a:r>
            <a:r>
              <a:rPr lang="fr-CA" altLang="en-US" sz="5400" dirty="0" smtClean="0">
                <a:solidFill>
                  <a:srgbClr val="143D68"/>
                </a:solidFill>
              </a:rPr>
              <a:t> continents,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where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does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rank</a:t>
            </a:r>
            <a:r>
              <a:rPr lang="fr-CA" altLang="en-US" sz="5400" dirty="0" smtClean="0">
                <a:solidFill>
                  <a:srgbClr val="143D68"/>
                </a:solidFill>
              </a:rPr>
              <a:t> 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terms</a:t>
            </a:r>
            <a:r>
              <a:rPr lang="fr-CA" altLang="en-US" sz="5400" dirty="0" smtClean="0">
                <a:solidFill>
                  <a:srgbClr val="143D68"/>
                </a:solidFill>
              </a:rPr>
              <a:t> of size?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150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Where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did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‘Endurance’ first dock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after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leaving</a:t>
            </a:r>
            <a:r>
              <a:rPr lang="fr-CA" altLang="en-US" sz="5400" dirty="0" smtClean="0">
                <a:solidFill>
                  <a:srgbClr val="143D68"/>
                </a:solidFill>
              </a:rPr>
              <a:t> South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America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18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808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Round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579296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3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3400" dirty="0" smtClean="0">
                <a:solidFill>
                  <a:srgbClr val="143D68"/>
                </a:solidFill>
              </a:rPr>
              <a:t> are native people of </a:t>
            </a:r>
            <a:r>
              <a:rPr lang="fr-CA" altLang="en-US" sz="34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3400" dirty="0" smtClean="0">
                <a:solidFill>
                  <a:srgbClr val="143D68"/>
                </a:solidFill>
              </a:rPr>
              <a:t> </a:t>
            </a:r>
            <a:r>
              <a:rPr lang="fr-CA" altLang="en-US" sz="34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3400" dirty="0" smtClean="0">
                <a:solidFill>
                  <a:srgbClr val="143D68"/>
                </a:solidFill>
              </a:rPr>
              <a:t>?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3400" dirty="0" smtClean="0">
                <a:solidFill>
                  <a:srgbClr val="143D68"/>
                </a:solidFill>
              </a:rPr>
              <a:t> </a:t>
            </a:r>
            <a:r>
              <a:rPr lang="fr-CA" altLang="en-US" sz="3400" dirty="0" err="1" smtClean="0">
                <a:solidFill>
                  <a:srgbClr val="143D68"/>
                </a:solidFill>
              </a:rPr>
              <a:t>Antarcticans</a:t>
            </a:r>
            <a:endParaRPr lang="fr-CA" altLang="en-US" sz="3400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3400" dirty="0">
                <a:solidFill>
                  <a:srgbClr val="143D68"/>
                </a:solidFill>
              </a:rPr>
              <a:t> </a:t>
            </a:r>
            <a:r>
              <a:rPr lang="fr-CA" altLang="en-US" sz="3400" dirty="0" smtClean="0">
                <a:solidFill>
                  <a:srgbClr val="143D68"/>
                </a:solidFill>
              </a:rPr>
              <a:t>South </a:t>
            </a:r>
            <a:r>
              <a:rPr lang="fr-CA" altLang="en-US" sz="3400" dirty="0" err="1" smtClean="0">
                <a:solidFill>
                  <a:srgbClr val="143D68"/>
                </a:solidFill>
              </a:rPr>
              <a:t>Polians</a:t>
            </a:r>
            <a:endParaRPr lang="fr-CA" altLang="en-US" sz="3400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3400" dirty="0">
                <a:solidFill>
                  <a:srgbClr val="143D68"/>
                </a:solidFill>
              </a:rPr>
              <a:t> </a:t>
            </a:r>
            <a:r>
              <a:rPr lang="fr-CA" altLang="en-US" sz="3400" dirty="0" smtClean="0">
                <a:solidFill>
                  <a:srgbClr val="143D68"/>
                </a:solidFill>
              </a:rPr>
              <a:t>There are no native people of </a:t>
            </a:r>
            <a:r>
              <a:rPr lang="fr-CA" altLang="en-US" sz="3400" dirty="0" err="1" smtClean="0">
                <a:solidFill>
                  <a:srgbClr val="143D68"/>
                </a:solidFill>
              </a:rPr>
              <a:t>Antarctica</a:t>
            </a:r>
            <a:endParaRPr lang="fr-CA" altLang="en-US" sz="3400" dirty="0" smtClean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93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#17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do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sing</a:t>
            </a:r>
            <a:r>
              <a:rPr lang="fr-CA" altLang="en-US" sz="6000" dirty="0" smtClean="0">
                <a:solidFill>
                  <a:srgbClr val="143D68"/>
                </a:solidFill>
              </a:rPr>
              <a:t> on a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birthday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Freeze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a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jolly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good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fellow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946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339752" y="116632"/>
            <a:ext cx="6353368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TIE-BREAK ROUND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9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largest</a:t>
            </a:r>
            <a:r>
              <a:rPr lang="fr-CA" altLang="en-US" sz="6000" dirty="0" smtClean="0">
                <a:solidFill>
                  <a:srgbClr val="143D68"/>
                </a:solidFill>
              </a:rPr>
              <a:t> carnivore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that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lives</a:t>
            </a:r>
            <a:r>
              <a:rPr lang="fr-CA" altLang="en-US" sz="6000" dirty="0" smtClean="0">
                <a:solidFill>
                  <a:srgbClr val="143D68"/>
                </a:solidFill>
              </a:rPr>
              <a:t> on land?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43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4294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28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2800" dirty="0" smtClean="0">
                <a:solidFill>
                  <a:srgbClr val="143D68"/>
                </a:solidFill>
              </a:rPr>
              <a:t> the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world’s</a:t>
            </a: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coldest</a:t>
            </a:r>
            <a:r>
              <a:rPr lang="fr-CA" altLang="en-US" sz="2800" dirty="0" smtClean="0">
                <a:solidFill>
                  <a:srgbClr val="143D68"/>
                </a:solidFill>
              </a:rPr>
              <a:t> continent. It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also</a:t>
            </a:r>
            <a:r>
              <a:rPr lang="fr-CA" altLang="en-US" sz="2800" dirty="0" smtClean="0">
                <a:solidFill>
                  <a:srgbClr val="143D68"/>
                </a:solidFill>
              </a:rPr>
              <a:t> the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world’s</a:t>
            </a:r>
            <a:r>
              <a:rPr lang="fr-CA" altLang="en-US" sz="2800" dirty="0" smtClean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furthest</a:t>
            </a: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away</a:t>
            </a:r>
            <a:r>
              <a:rPr lang="fr-CA" altLang="en-US" sz="2800" dirty="0" smtClean="0">
                <a:solidFill>
                  <a:srgbClr val="143D68"/>
                </a:solidFill>
              </a:rPr>
              <a:t> continent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windiest</a:t>
            </a:r>
            <a:r>
              <a:rPr lang="fr-CA" altLang="en-US" sz="2800" dirty="0" smtClean="0">
                <a:solidFill>
                  <a:srgbClr val="143D68"/>
                </a:solidFill>
              </a:rPr>
              <a:t> continent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foggiest</a:t>
            </a:r>
            <a:r>
              <a:rPr lang="fr-CA" altLang="en-US" sz="2800" dirty="0" smtClean="0">
                <a:solidFill>
                  <a:srgbClr val="143D68"/>
                </a:solidFill>
              </a:rPr>
              <a:t> continent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Windiest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4294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48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a cold continent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now</a:t>
            </a:r>
            <a:r>
              <a:rPr lang="fr-CA" altLang="en-US" sz="4800" dirty="0" smtClean="0">
                <a:solidFill>
                  <a:srgbClr val="143D68"/>
                </a:solidFill>
              </a:rPr>
              <a:t>, but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used</a:t>
            </a:r>
            <a:r>
              <a:rPr lang="fr-CA" altLang="en-US" sz="4800" dirty="0" smtClean="0">
                <a:solidFill>
                  <a:srgbClr val="143D68"/>
                </a:solidFill>
              </a:rPr>
              <a:t> to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be</a:t>
            </a:r>
            <a:r>
              <a:rPr lang="fr-CA" altLang="en-US" sz="4800" dirty="0" smtClean="0">
                <a:solidFill>
                  <a:srgbClr val="143D68"/>
                </a:solidFill>
              </a:rPr>
              <a:t> tropical? 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True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76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50140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4800" dirty="0" smtClean="0">
                <a:solidFill>
                  <a:srgbClr val="143D68"/>
                </a:solidFill>
              </a:rPr>
              <a:t> of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stowaway</a:t>
            </a:r>
            <a:r>
              <a:rPr lang="fr-CA" altLang="en-US" sz="4800" dirty="0" smtClean="0">
                <a:solidFill>
                  <a:srgbClr val="143D68"/>
                </a:solidFill>
              </a:rPr>
              <a:t> on the ‘Endurance’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expedition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Perce 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Blackborrow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41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0" y="620688"/>
            <a:ext cx="657341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4800" dirty="0" smtClean="0">
                <a:solidFill>
                  <a:srgbClr val="143D68"/>
                </a:solidFill>
              </a:rPr>
              <a:t>Of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seven</a:t>
            </a:r>
            <a:r>
              <a:rPr lang="fr-CA" altLang="en-US" sz="4800" dirty="0" smtClean="0">
                <a:solidFill>
                  <a:srgbClr val="143D68"/>
                </a:solidFill>
              </a:rPr>
              <a:t> continents,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where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does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rank</a:t>
            </a:r>
            <a:r>
              <a:rPr lang="fr-CA" altLang="en-US" sz="4800" dirty="0" smtClean="0">
                <a:solidFill>
                  <a:srgbClr val="143D68"/>
                </a:solidFill>
              </a:rPr>
              <a:t> in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terms</a:t>
            </a:r>
            <a:r>
              <a:rPr lang="fr-CA" altLang="en-US" sz="4800" dirty="0" smtClean="0">
                <a:solidFill>
                  <a:srgbClr val="143D68"/>
                </a:solidFill>
              </a:rPr>
              <a:t> of size?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5th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46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645424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Where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did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‘Endurance’ first dock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after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leaving</a:t>
            </a:r>
            <a:r>
              <a:rPr lang="fr-CA" altLang="en-US" sz="4800" dirty="0" smtClean="0">
                <a:solidFill>
                  <a:srgbClr val="143D68"/>
                </a:solidFill>
              </a:rPr>
              <a:t> South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America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200" b="1" dirty="0" smtClean="0">
                <a:solidFill>
                  <a:srgbClr val="4597A0"/>
                </a:solidFill>
              </a:rPr>
              <a:t>South Georgia Island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52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0" y="620688"/>
            <a:ext cx="657341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Tie-Break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579296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2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2800" dirty="0" smtClean="0">
                <a:solidFill>
                  <a:srgbClr val="143D68"/>
                </a:solidFill>
              </a:rPr>
              <a:t> are native people of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2800" dirty="0" smtClean="0">
                <a:solidFill>
                  <a:srgbClr val="143D68"/>
                </a:solidFill>
              </a:rPr>
              <a:t>?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Antarcticans</a:t>
            </a:r>
            <a:endParaRPr lang="fr-CA" altLang="en-US" sz="2800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smtClean="0">
                <a:solidFill>
                  <a:srgbClr val="143D68"/>
                </a:solidFill>
              </a:rPr>
              <a:t>South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Polians</a:t>
            </a:r>
            <a:endParaRPr lang="fr-CA" altLang="en-US" sz="2800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smtClean="0">
                <a:solidFill>
                  <a:srgbClr val="143D68"/>
                </a:solidFill>
              </a:rPr>
              <a:t>There are no native people of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Antarctica</a:t>
            </a:r>
            <a:endParaRPr lang="fr-CA" altLang="en-US" sz="2800" dirty="0" smtClean="0">
              <a:solidFill>
                <a:srgbClr val="143D68"/>
              </a:solidFill>
            </a:endParaRPr>
          </a:p>
          <a:p>
            <a:pPr marL="0" indent="0" algn="ctr" eaLnBrk="1" hangingPunct="1">
              <a:buNone/>
            </a:pPr>
            <a:r>
              <a:rPr lang="fr-CA" altLang="en-US" sz="4400" b="1" dirty="0">
                <a:solidFill>
                  <a:srgbClr val="4597A0"/>
                </a:solidFill>
              </a:rPr>
              <a:t>There are no native people of </a:t>
            </a:r>
            <a:r>
              <a:rPr lang="fr-CA" altLang="en-US" sz="4400" b="1" dirty="0" err="1">
                <a:solidFill>
                  <a:srgbClr val="4597A0"/>
                </a:solidFill>
              </a:rPr>
              <a:t>Antarctica</a:t>
            </a:r>
            <a:endParaRPr lang="fr-CA" altLang="en-US" sz="44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327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#18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did</a:t>
            </a:r>
            <a:r>
              <a:rPr lang="fr-CA" altLang="en-US" sz="4000" dirty="0" smtClean="0">
                <a:solidFill>
                  <a:srgbClr val="143D68"/>
                </a:solidFill>
              </a:rPr>
              <a:t> the polar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say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when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it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saw</a:t>
            </a:r>
            <a:r>
              <a:rPr lang="fr-CA" altLang="en-US" sz="4000" dirty="0" smtClean="0">
                <a:solidFill>
                  <a:srgbClr val="143D68"/>
                </a:solidFill>
              </a:rPr>
              <a:t> an igloo?</a:t>
            </a:r>
          </a:p>
          <a:p>
            <a:pPr marL="0" indent="0" eaLnBrk="1" hangingPunct="1">
              <a:buNone/>
            </a:pPr>
            <a:r>
              <a:rPr lang="fr-CA" altLang="en-US" sz="4800" b="1" dirty="0" err="1" smtClean="0">
                <a:solidFill>
                  <a:schemeClr val="accent5">
                    <a:lumMod val="50000"/>
                  </a:schemeClr>
                </a:solidFill>
              </a:rPr>
              <a:t>Ooo</a:t>
            </a:r>
            <a:r>
              <a:rPr lang="fr-CA" altLang="en-US" sz="4800" b="1" dirty="0" smtClean="0">
                <a:solidFill>
                  <a:schemeClr val="accent5">
                    <a:lumMod val="50000"/>
                  </a:schemeClr>
                </a:solidFill>
              </a:rPr>
              <a:t>, I LOVE </a:t>
            </a:r>
            <a:r>
              <a:rPr lang="fr-CA" altLang="en-US" sz="4800" b="1" dirty="0" err="1" smtClean="0">
                <a:solidFill>
                  <a:schemeClr val="accent5">
                    <a:lumMod val="50000"/>
                  </a:schemeClr>
                </a:solidFill>
              </a:rPr>
              <a:t>these</a:t>
            </a:r>
            <a:r>
              <a:rPr lang="fr-CA" altLang="en-US" sz="4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4800" b="1" dirty="0" err="1" smtClean="0">
                <a:solidFill>
                  <a:schemeClr val="accent5">
                    <a:lumMod val="50000"/>
                  </a:schemeClr>
                </a:solidFill>
              </a:rPr>
              <a:t>things</a:t>
            </a:r>
            <a:r>
              <a:rPr lang="fr-CA" altLang="en-US" sz="4800" b="1" dirty="0" smtClean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fr-CA" altLang="en-US" sz="4800" b="1" dirty="0" err="1" smtClean="0">
                <a:solidFill>
                  <a:schemeClr val="accent5">
                    <a:lumMod val="50000"/>
                  </a:schemeClr>
                </a:solidFill>
              </a:rPr>
              <a:t>Crunchy</a:t>
            </a:r>
            <a:r>
              <a:rPr lang="fr-CA" altLang="en-US" sz="4800" b="1" dirty="0" smtClean="0">
                <a:solidFill>
                  <a:schemeClr val="accent5">
                    <a:lumMod val="50000"/>
                  </a:schemeClr>
                </a:solidFill>
              </a:rPr>
              <a:t> on the </a:t>
            </a:r>
            <a:r>
              <a:rPr lang="fr-CA" altLang="en-US" sz="4800" b="1" dirty="0" err="1" smtClean="0">
                <a:solidFill>
                  <a:schemeClr val="accent5">
                    <a:lumMod val="50000"/>
                  </a:schemeClr>
                </a:solidFill>
              </a:rPr>
              <a:t>outside</a:t>
            </a:r>
            <a:r>
              <a:rPr lang="fr-CA" altLang="en-US" sz="4800" b="1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fr-CA" altLang="en-US" sz="4800" b="1" dirty="0" err="1" smtClean="0">
                <a:solidFill>
                  <a:schemeClr val="accent5">
                    <a:lumMod val="50000"/>
                  </a:schemeClr>
                </a:solidFill>
              </a:rPr>
              <a:t>with</a:t>
            </a:r>
            <a:r>
              <a:rPr lang="fr-CA" altLang="en-US" sz="4800" b="1" dirty="0" smtClean="0">
                <a:solidFill>
                  <a:schemeClr val="accent5">
                    <a:lumMod val="50000"/>
                  </a:schemeClr>
                </a:solidFill>
              </a:rPr>
              <a:t> a </a:t>
            </a:r>
            <a:r>
              <a:rPr lang="fr-CA" altLang="en-US" sz="4800" b="1" dirty="0" err="1" smtClean="0">
                <a:solidFill>
                  <a:schemeClr val="accent5">
                    <a:lumMod val="50000"/>
                  </a:schemeClr>
                </a:solidFill>
              </a:rPr>
              <a:t>nice</a:t>
            </a:r>
            <a:r>
              <a:rPr lang="fr-CA" altLang="en-US" sz="4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4800" b="1" dirty="0" err="1" smtClean="0">
                <a:solidFill>
                  <a:schemeClr val="accent5">
                    <a:lumMod val="50000"/>
                  </a:schemeClr>
                </a:solidFill>
              </a:rPr>
              <a:t>chewy</a:t>
            </a:r>
            <a:r>
              <a:rPr lang="fr-CA" altLang="en-US" sz="4800" b="1" dirty="0" smtClean="0">
                <a:solidFill>
                  <a:schemeClr val="accent5">
                    <a:lumMod val="50000"/>
                  </a:schemeClr>
                </a:solidFill>
              </a:rPr>
              <a:t> centre!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5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2912" y="908720"/>
            <a:ext cx="8856984" cy="3816424"/>
          </a:xfrm>
        </p:spPr>
        <p:txBody>
          <a:bodyPr/>
          <a:lstStyle/>
          <a:p>
            <a:pPr eaLnBrk="1" hangingPunct="1"/>
            <a:r>
              <a:rPr lang="fr-CA" altLang="en-US" sz="7200" b="1" dirty="0" smtClean="0">
                <a:solidFill>
                  <a:schemeClr val="bg1"/>
                </a:solidFill>
                <a:latin typeface="Calibri" pitchFamily="34" charset="0"/>
              </a:rPr>
              <a:t>HOPE YOU ALL ENJOYED THE POLAR REGIONS TABLE QUIZ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359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fat of a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20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000" dirty="0">
                <a:solidFill>
                  <a:srgbClr val="143D68"/>
                </a:solidFill>
              </a:rPr>
              <a:t> </a:t>
            </a:r>
            <a:r>
              <a:rPr lang="fr-CA" altLang="en-US" sz="6000" dirty="0" smtClean="0">
                <a:solidFill>
                  <a:srgbClr val="143D68"/>
                </a:solidFill>
              </a:rPr>
              <a:t>or False: A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prey</a:t>
            </a:r>
            <a:r>
              <a:rPr lang="fr-CA" altLang="en-US" sz="6000" dirty="0" smtClean="0">
                <a:solidFill>
                  <a:srgbClr val="143D68"/>
                </a:solidFill>
              </a:rPr>
              <a:t> for a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938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600" dirty="0" smtClean="0">
                <a:solidFill>
                  <a:srgbClr val="143D68"/>
                </a:solidFill>
              </a:rPr>
              <a:t> the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degree</a:t>
            </a:r>
            <a:r>
              <a:rPr lang="fr-CA" altLang="en-US" sz="6600" dirty="0" smtClean="0">
                <a:solidFill>
                  <a:srgbClr val="143D68"/>
                </a:solidFill>
              </a:rPr>
              <a:t> of latitude of the South Pole?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9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#2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What’s</a:t>
            </a:r>
            <a:r>
              <a:rPr lang="fr-CA" altLang="en-US" sz="6000" dirty="0" smtClean="0">
                <a:solidFill>
                  <a:srgbClr val="143D68"/>
                </a:solidFill>
              </a:rPr>
              <a:t> a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balanced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diet</a:t>
            </a:r>
            <a:r>
              <a:rPr lang="fr-CA" altLang="en-US" sz="6000" dirty="0" smtClean="0">
                <a:solidFill>
                  <a:srgbClr val="143D68"/>
                </a:solidFill>
              </a:rPr>
              <a:t> for a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A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seal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in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each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paw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80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1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27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err="1">
                <a:solidFill>
                  <a:srgbClr val="143D68"/>
                </a:solidFill>
              </a:rPr>
              <a:t>Before</a:t>
            </a:r>
            <a:r>
              <a:rPr lang="fr-CA" altLang="en-US" sz="5400" b="1" dirty="0">
                <a:solidFill>
                  <a:srgbClr val="143D68"/>
                </a:solidFill>
              </a:rPr>
              <a:t> You Start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78718" y="1412776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sure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have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written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table/group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sheet</a:t>
            </a: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the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round 1-8 on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sheet</a:t>
            </a: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 to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shout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out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3200" dirty="0" smtClean="0">
              <a:solidFill>
                <a:srgbClr val="143D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worry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about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spellings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do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best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luck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CA" altLang="en-US" sz="3200" dirty="0" err="1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</a:t>
            </a:r>
            <a:r>
              <a:rPr lang="fr-CA" altLang="en-US" sz="3200" dirty="0" smtClean="0">
                <a:solidFill>
                  <a:srgbClr val="143D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quiz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620688"/>
            <a:ext cx="599735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4800" dirty="0" smtClean="0">
                <a:solidFill>
                  <a:srgbClr val="143D68"/>
                </a:solidFill>
              </a:rPr>
              <a:t> or False: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Northern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Hemisphere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>
                <a:solidFill>
                  <a:srgbClr val="4597A0"/>
                </a:solidFill>
              </a:rPr>
              <a:t>True</a:t>
            </a:r>
            <a:endParaRPr lang="fr-CA" altLang="en-US" sz="6600" b="1" dirty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64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620688"/>
            <a:ext cx="599735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2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word</a:t>
            </a: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means</a:t>
            </a:r>
            <a:r>
              <a:rPr lang="fr-CA" altLang="en-US" sz="2800" dirty="0" smtClean="0">
                <a:solidFill>
                  <a:srgbClr val="143D68"/>
                </a:solidFill>
              </a:rPr>
              <a:t> a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journey</a:t>
            </a: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undertaken</a:t>
            </a:r>
            <a:r>
              <a:rPr lang="fr-CA" altLang="en-US" sz="2800" dirty="0" smtClean="0">
                <a:solidFill>
                  <a:srgbClr val="143D68"/>
                </a:solidFill>
              </a:rPr>
              <a:t> to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2800" dirty="0" smtClean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 smtClean="0">
                <a:solidFill>
                  <a:srgbClr val="143D68"/>
                </a:solidFill>
              </a:rPr>
              <a:t> exhibition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expedition</a:t>
            </a:r>
            <a:endParaRPr lang="fr-CA" altLang="en-US" sz="2800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smtClean="0">
                <a:solidFill>
                  <a:srgbClr val="143D68"/>
                </a:solidFill>
              </a:rPr>
              <a:t>exhaustion</a:t>
            </a:r>
          </a:p>
          <a:p>
            <a:pPr marL="0" indent="0" algn="ctr" eaLnBrk="1" hangingPunct="1">
              <a:buNone/>
            </a:pPr>
            <a:r>
              <a:rPr lang="fr-CA" altLang="en-US" sz="6000" b="1" dirty="0" err="1" smtClean="0">
                <a:solidFill>
                  <a:srgbClr val="4597A0"/>
                </a:solidFill>
              </a:rPr>
              <a:t>Expedition</a:t>
            </a:r>
            <a:endParaRPr lang="fr-CA" altLang="en-US" sz="60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77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4800" dirty="0" smtClean="0">
                <a:solidFill>
                  <a:srgbClr val="143D68"/>
                </a:solidFill>
              </a:rPr>
              <a:t>In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county</a:t>
            </a:r>
            <a:r>
              <a:rPr lang="fr-CA" altLang="en-US" sz="4800" dirty="0" smtClean="0">
                <a:solidFill>
                  <a:srgbClr val="143D68"/>
                </a:solidFill>
              </a:rPr>
              <a:t> Kerry village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4800" dirty="0" smtClean="0">
                <a:solidFill>
                  <a:srgbClr val="143D68"/>
                </a:solidFill>
              </a:rPr>
              <a:t> Tom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Crean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born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Anascaul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59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>
                <a:solidFill>
                  <a:srgbClr val="143D68"/>
                </a:solidFill>
              </a:rPr>
              <a:t>What</a:t>
            </a:r>
            <a:r>
              <a:rPr lang="fr-CA" altLang="en-US" sz="6000" dirty="0">
                <a:solidFill>
                  <a:srgbClr val="143D68"/>
                </a:solidFill>
              </a:rPr>
              <a:t> </a:t>
            </a:r>
            <a:r>
              <a:rPr lang="fr-CA" altLang="en-US" sz="6000" dirty="0" err="1">
                <a:solidFill>
                  <a:srgbClr val="143D68"/>
                </a:solidFill>
              </a:rPr>
              <a:t>is</a:t>
            </a:r>
            <a:r>
              <a:rPr lang="fr-CA" altLang="en-US" sz="6000" dirty="0">
                <a:solidFill>
                  <a:srgbClr val="143D68"/>
                </a:solidFill>
              </a:rPr>
              <a:t> a large group of </a:t>
            </a:r>
            <a:r>
              <a:rPr lang="fr-CA" altLang="en-US" sz="6000" dirty="0" err="1">
                <a:solidFill>
                  <a:srgbClr val="143D68"/>
                </a:solidFill>
              </a:rPr>
              <a:t>penguins</a:t>
            </a:r>
            <a:r>
              <a:rPr lang="fr-CA" altLang="en-US" sz="6000" dirty="0">
                <a:solidFill>
                  <a:srgbClr val="143D68"/>
                </a:solidFill>
              </a:rPr>
              <a:t> </a:t>
            </a:r>
            <a:r>
              <a:rPr lang="fr-CA" altLang="en-US" sz="6000" dirty="0" err="1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Colony</a:t>
            </a:r>
            <a:endParaRPr lang="fr-CA" altLang="en-US" sz="6600" b="1" dirty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56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620688"/>
            <a:ext cx="599735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5400" dirty="0" smtClean="0">
                <a:solidFill>
                  <a:srgbClr val="143D68"/>
                </a:solidFill>
              </a:rPr>
              <a:t>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year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South Pole first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reached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1911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23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620688"/>
            <a:ext cx="599735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5400" dirty="0" smtClean="0">
                <a:solidFill>
                  <a:srgbClr val="143D68"/>
                </a:solidFill>
              </a:rPr>
              <a:t>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5400" dirty="0" smtClean="0">
                <a:solidFill>
                  <a:srgbClr val="143D68"/>
                </a:solidFill>
              </a:rPr>
              <a:t> Irish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county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5400" dirty="0" smtClean="0">
                <a:solidFill>
                  <a:srgbClr val="143D68"/>
                </a:solidFill>
              </a:rPr>
              <a:t> Ernest Shackleton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born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Kildare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86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#3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did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polar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eat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after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dentist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fixed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its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tooth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The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dentist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60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3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02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0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Penguins</a:t>
            </a:r>
            <a:r>
              <a:rPr lang="fr-CA" altLang="en-US" sz="6000" dirty="0" smtClean="0">
                <a:solidFill>
                  <a:srgbClr val="143D68"/>
                </a:solidFill>
              </a:rPr>
              <a:t> live in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27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Unscramble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letters</a:t>
            </a:r>
            <a:r>
              <a:rPr lang="fr-CA" altLang="en-US" sz="5400" dirty="0" smtClean="0">
                <a:solidFill>
                  <a:srgbClr val="143D68"/>
                </a:solidFill>
              </a:rPr>
              <a:t> to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make</a:t>
            </a:r>
            <a:r>
              <a:rPr lang="fr-CA" altLang="en-US" sz="5400" dirty="0" smtClean="0">
                <a:solidFill>
                  <a:srgbClr val="143D68"/>
                </a:solidFill>
              </a:rPr>
              <a:t> an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5400" dirty="0" smtClean="0">
                <a:solidFill>
                  <a:srgbClr val="143D68"/>
                </a:solidFill>
              </a:rPr>
              <a:t> animal:</a:t>
            </a:r>
          </a:p>
          <a:p>
            <a:pPr marL="0" indent="0" algn="ctr" eaLnBrk="1" hangingPunct="1">
              <a:buNone/>
            </a:pPr>
            <a:r>
              <a:rPr lang="fr-CA" altLang="en-US" sz="6000" b="1" dirty="0" smtClean="0">
                <a:solidFill>
                  <a:srgbClr val="143D68"/>
                </a:solidFill>
              </a:rPr>
              <a:t>WARHLAN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83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1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394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Where</a:t>
            </a:r>
            <a:r>
              <a:rPr lang="fr-CA" altLang="en-US" sz="6000" dirty="0" smtClean="0">
                <a:solidFill>
                  <a:srgbClr val="143D68"/>
                </a:solidFill>
              </a:rPr>
              <a:t> do Snowy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Owls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perch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89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6000" dirty="0" smtClean="0">
                <a:solidFill>
                  <a:srgbClr val="143D68"/>
                </a:solidFill>
              </a:rPr>
              <a:t> of the cat on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board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‘Endurance’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ship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25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smtClean="0">
                <a:solidFill>
                  <a:srgbClr val="143D68"/>
                </a:solidFill>
              </a:rPr>
              <a:t>How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many</a:t>
            </a:r>
            <a:r>
              <a:rPr lang="fr-CA" altLang="en-US" sz="6000" dirty="0" smtClean="0">
                <a:solidFill>
                  <a:srgbClr val="143D68"/>
                </a:solidFill>
              </a:rPr>
              <a:t> men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were</a:t>
            </a:r>
            <a:r>
              <a:rPr lang="fr-CA" altLang="en-US" sz="6000" dirty="0" smtClean="0">
                <a:solidFill>
                  <a:srgbClr val="143D68"/>
                </a:solidFill>
              </a:rPr>
              <a:t> in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Shackleton’s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crew</a:t>
            </a:r>
            <a:r>
              <a:rPr lang="fr-CA" altLang="en-US" sz="6000" dirty="0" smtClean="0">
                <a:solidFill>
                  <a:srgbClr val="143D68"/>
                </a:solidFill>
              </a:rPr>
              <a:t> on the ‘Endurance’?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96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000" dirty="0" smtClean="0">
                <a:solidFill>
                  <a:srgbClr val="143D68"/>
                </a:solidFill>
              </a:rPr>
              <a:t>‘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Nanook</a:t>
            </a:r>
            <a:r>
              <a:rPr lang="fr-CA" altLang="en-US" sz="6000" dirty="0" smtClean="0">
                <a:solidFill>
                  <a:srgbClr val="143D68"/>
                </a:solidFill>
              </a:rPr>
              <a:t>’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another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6000" dirty="0" smtClean="0">
                <a:solidFill>
                  <a:srgbClr val="143D68"/>
                </a:solidFill>
              </a:rPr>
              <a:t> for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6000" dirty="0" smtClean="0">
                <a:solidFill>
                  <a:srgbClr val="143D68"/>
                </a:solidFill>
              </a:rPr>
              <a:t> animal?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66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#4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>
                <a:solidFill>
                  <a:srgbClr val="143D68"/>
                </a:solidFill>
              </a:rPr>
              <a:t> </a:t>
            </a:r>
            <a:r>
              <a:rPr lang="fr-CA" altLang="en-US" sz="6000" dirty="0" smtClean="0">
                <a:solidFill>
                  <a:srgbClr val="143D68"/>
                </a:solidFill>
              </a:rPr>
              <a:t>do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like</a:t>
            </a:r>
            <a:r>
              <a:rPr lang="fr-CA" altLang="en-US" sz="6000" dirty="0" smtClean="0">
                <a:solidFill>
                  <a:srgbClr val="143D68"/>
                </a:solidFill>
              </a:rPr>
              <a:t> to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eat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Brrrrrr-itos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01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2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46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620688"/>
            <a:ext cx="599735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5400" dirty="0" smtClean="0">
                <a:solidFill>
                  <a:srgbClr val="143D68"/>
                </a:solidFill>
              </a:rPr>
              <a:t> or False: Polar Bears live 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False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71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4000" dirty="0" err="1" smtClean="0">
                <a:solidFill>
                  <a:srgbClr val="143D68"/>
                </a:solidFill>
              </a:rPr>
              <a:t>Unscramble</a:t>
            </a:r>
            <a:r>
              <a:rPr lang="fr-CA" altLang="en-US" sz="4000" dirty="0" smtClean="0">
                <a:solidFill>
                  <a:srgbClr val="143D68"/>
                </a:solidFill>
              </a:rPr>
              <a:t> the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letters</a:t>
            </a:r>
            <a:r>
              <a:rPr lang="fr-CA" altLang="en-US" sz="4000" dirty="0" smtClean="0">
                <a:solidFill>
                  <a:srgbClr val="143D68"/>
                </a:solidFill>
              </a:rPr>
              <a:t> to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discover</a:t>
            </a:r>
            <a:r>
              <a:rPr lang="fr-CA" altLang="en-US" sz="4000" dirty="0" smtClean="0">
                <a:solidFill>
                  <a:srgbClr val="143D68"/>
                </a:solidFill>
              </a:rPr>
              <a:t> a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form</a:t>
            </a:r>
            <a:r>
              <a:rPr lang="fr-CA" altLang="en-US" sz="4000" dirty="0" smtClean="0">
                <a:solidFill>
                  <a:srgbClr val="143D68"/>
                </a:solidFill>
              </a:rPr>
              <a:t> of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4000" dirty="0" smtClean="0">
                <a:solidFill>
                  <a:srgbClr val="143D68"/>
                </a:solidFill>
              </a:rPr>
              <a:t> transport:</a:t>
            </a:r>
          </a:p>
          <a:p>
            <a:pPr marL="0" indent="0" algn="ctr" eaLnBrk="1" hangingPunct="1">
              <a:buNone/>
            </a:pPr>
            <a:r>
              <a:rPr lang="fr-CA" altLang="en-US" sz="4000" b="1" dirty="0" smtClean="0">
                <a:solidFill>
                  <a:srgbClr val="143D68"/>
                </a:solidFill>
              </a:rPr>
              <a:t>BLOMWONISE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Snowmobile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699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largest</a:t>
            </a:r>
            <a:r>
              <a:rPr lang="fr-CA" altLang="en-US" sz="4800" dirty="0" smtClean="0">
                <a:solidFill>
                  <a:srgbClr val="143D68"/>
                </a:solidFill>
              </a:rPr>
              <a:t> carnivore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that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lives</a:t>
            </a:r>
            <a:r>
              <a:rPr lang="fr-CA" altLang="en-US" sz="4800" dirty="0" smtClean="0">
                <a:solidFill>
                  <a:srgbClr val="143D68"/>
                </a:solidFill>
              </a:rPr>
              <a:t> on land?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Polar Bears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23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fat of a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Blubber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18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000" dirty="0" smtClean="0">
                <a:solidFill>
                  <a:srgbClr val="143D68"/>
                </a:solidFill>
              </a:rPr>
              <a:t> or False: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Northern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Hemisphere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4800" dirty="0">
                <a:solidFill>
                  <a:srgbClr val="143D68"/>
                </a:solidFill>
              </a:rPr>
              <a:t> </a:t>
            </a:r>
            <a:r>
              <a:rPr lang="fr-CA" altLang="en-US" sz="4800" dirty="0" smtClean="0">
                <a:solidFill>
                  <a:srgbClr val="143D68"/>
                </a:solidFill>
              </a:rPr>
              <a:t>or False: A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prey</a:t>
            </a:r>
            <a:r>
              <a:rPr lang="fr-CA" altLang="en-US" sz="4800" dirty="0" smtClean="0">
                <a:solidFill>
                  <a:srgbClr val="143D68"/>
                </a:solidFill>
              </a:rPr>
              <a:t> for a Polar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False</a:t>
            </a:r>
            <a:r>
              <a:rPr lang="fr-CA" altLang="en-US" sz="4800" dirty="0" smtClean="0">
                <a:solidFill>
                  <a:srgbClr val="143D68"/>
                </a:solidFill>
              </a:rPr>
              <a:t> (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they</a:t>
            </a:r>
            <a:r>
              <a:rPr lang="fr-CA" altLang="en-US" sz="4800" dirty="0" smtClean="0">
                <a:solidFill>
                  <a:srgbClr val="143D68"/>
                </a:solidFill>
              </a:rPr>
              <a:t> live in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different</a:t>
            </a:r>
            <a:r>
              <a:rPr lang="fr-CA" altLang="en-US" sz="4800" dirty="0" smtClean="0">
                <a:solidFill>
                  <a:srgbClr val="143D68"/>
                </a:solidFill>
              </a:rPr>
              <a:t> parts of the world)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60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620688"/>
            <a:ext cx="599735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2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degree</a:t>
            </a:r>
            <a:r>
              <a:rPr lang="fr-CA" altLang="en-US" sz="5400" dirty="0" smtClean="0">
                <a:solidFill>
                  <a:srgbClr val="143D68"/>
                </a:solidFill>
              </a:rPr>
              <a:t> of latitude of the South Pole?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90</a:t>
            </a:r>
            <a:r>
              <a:rPr lang="fr-CA" altLang="en-US" sz="6600" b="1" baseline="30000" dirty="0" smtClean="0">
                <a:solidFill>
                  <a:srgbClr val="4597A0"/>
                </a:solidFill>
              </a:rPr>
              <a:t>0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 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236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#5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Why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don’t</a:t>
            </a:r>
            <a:r>
              <a:rPr lang="fr-CA" altLang="en-US" sz="5400" dirty="0" smtClean="0">
                <a:solidFill>
                  <a:srgbClr val="143D68"/>
                </a:solidFill>
              </a:rPr>
              <a:t> polar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bears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like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fast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food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Because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they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can’t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catch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it!</a:t>
            </a:r>
            <a:endParaRPr lang="fr-CA" altLang="en-US" sz="60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7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4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71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smtClean="0">
                <a:solidFill>
                  <a:srgbClr val="143D68"/>
                </a:solidFill>
              </a:rPr>
              <a:t>Name the native group of people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who</a:t>
            </a:r>
            <a:r>
              <a:rPr lang="fr-CA" altLang="en-US" sz="6000" dirty="0" smtClean="0">
                <a:solidFill>
                  <a:srgbClr val="143D68"/>
                </a:solidFill>
              </a:rPr>
              <a:t> live in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36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6000" dirty="0" smtClean="0">
                <a:solidFill>
                  <a:srgbClr val="143D68"/>
                </a:solidFill>
              </a:rPr>
              <a:t> of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largest</a:t>
            </a:r>
            <a:r>
              <a:rPr lang="fr-CA" altLang="en-US" sz="6000" dirty="0" smtClean="0">
                <a:solidFill>
                  <a:srgbClr val="143D68"/>
                </a:solidFill>
              </a:rPr>
              <a:t> type of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36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40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4000" dirty="0" smtClean="0">
                <a:solidFill>
                  <a:srgbClr val="143D68"/>
                </a:solidFill>
              </a:rPr>
              <a:t> of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these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000" dirty="0" smtClean="0">
                <a:solidFill>
                  <a:srgbClr val="143D68"/>
                </a:solidFill>
              </a:rPr>
              <a:t> an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island</a:t>
            </a:r>
            <a:r>
              <a:rPr lang="fr-CA" altLang="en-US" sz="4000" dirty="0" smtClean="0">
                <a:solidFill>
                  <a:srgbClr val="143D68"/>
                </a:solidFill>
              </a:rPr>
              <a:t> off the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coast</a:t>
            </a:r>
            <a:r>
              <a:rPr lang="fr-CA" altLang="en-US" sz="4000" dirty="0" smtClean="0">
                <a:solidFill>
                  <a:srgbClr val="143D68"/>
                </a:solidFill>
              </a:rPr>
              <a:t> of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4000" dirty="0" smtClean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000" dirty="0" smtClean="0">
                <a:solidFill>
                  <a:srgbClr val="143D68"/>
                </a:solidFill>
              </a:rPr>
              <a:t> Tiger Island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000" dirty="0">
                <a:solidFill>
                  <a:srgbClr val="143D68"/>
                </a:solidFill>
              </a:rPr>
              <a:t> </a:t>
            </a:r>
            <a:r>
              <a:rPr lang="fr-CA" altLang="en-US" sz="4000" dirty="0" smtClean="0">
                <a:solidFill>
                  <a:srgbClr val="143D68"/>
                </a:solidFill>
              </a:rPr>
              <a:t>Monkey Island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000" dirty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Elephant</a:t>
            </a:r>
            <a:r>
              <a:rPr lang="fr-CA" altLang="en-US" sz="4000" dirty="0" smtClean="0">
                <a:solidFill>
                  <a:srgbClr val="143D68"/>
                </a:solidFill>
              </a:rPr>
              <a:t> Island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26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smtClean="0">
                <a:solidFill>
                  <a:srgbClr val="143D68"/>
                </a:solidFill>
              </a:rPr>
              <a:t>Villa Las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Estrellas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an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Antarctic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town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owned</a:t>
            </a:r>
            <a:r>
              <a:rPr lang="fr-CA" altLang="en-US" sz="6000" dirty="0" smtClean="0">
                <a:solidFill>
                  <a:srgbClr val="143D68"/>
                </a:solidFill>
              </a:rPr>
              <a:t> by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6000" dirty="0" smtClean="0">
                <a:solidFill>
                  <a:srgbClr val="143D68"/>
                </a:solidFill>
              </a:rPr>
              <a:t> country?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6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600" dirty="0" smtClean="0">
                <a:solidFill>
                  <a:srgbClr val="143D68"/>
                </a:solidFill>
              </a:rPr>
              <a:t> type of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coats</a:t>
            </a:r>
            <a:r>
              <a:rPr lang="fr-CA" altLang="en-US" sz="6600" dirty="0" smtClean="0">
                <a:solidFill>
                  <a:srgbClr val="143D68"/>
                </a:solidFill>
              </a:rPr>
              <a:t> do Inuits wear?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96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Who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captained</a:t>
            </a:r>
            <a:r>
              <a:rPr lang="fr-CA" altLang="en-US" sz="6600" dirty="0" smtClean="0">
                <a:solidFill>
                  <a:srgbClr val="143D68"/>
                </a:solidFill>
              </a:rPr>
              <a:t> the ‘Endurance’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ship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04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36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3600" dirty="0" smtClean="0">
                <a:solidFill>
                  <a:srgbClr val="143D68"/>
                </a:solidFill>
              </a:rPr>
              <a:t>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word</a:t>
            </a:r>
            <a:r>
              <a:rPr lang="fr-CA" altLang="en-US" sz="3600" dirty="0" smtClean="0">
                <a:solidFill>
                  <a:srgbClr val="143D68"/>
                </a:solidFill>
              </a:rPr>
              <a:t>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means</a:t>
            </a:r>
            <a:r>
              <a:rPr lang="fr-CA" altLang="en-US" sz="3600" dirty="0" smtClean="0">
                <a:solidFill>
                  <a:srgbClr val="143D68"/>
                </a:solidFill>
              </a:rPr>
              <a:t> a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journey</a:t>
            </a:r>
            <a:r>
              <a:rPr lang="fr-CA" altLang="en-US" sz="3600" dirty="0" smtClean="0">
                <a:solidFill>
                  <a:srgbClr val="143D68"/>
                </a:solidFill>
              </a:rPr>
              <a:t>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undertaken</a:t>
            </a:r>
            <a:r>
              <a:rPr lang="fr-CA" altLang="en-US" sz="3600" dirty="0" smtClean="0">
                <a:solidFill>
                  <a:srgbClr val="143D68"/>
                </a:solidFill>
              </a:rPr>
              <a:t> to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3600" dirty="0" smtClean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3600" dirty="0" smtClean="0">
                <a:solidFill>
                  <a:srgbClr val="143D68"/>
                </a:solidFill>
              </a:rPr>
              <a:t> exhibition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3600" dirty="0" smtClean="0">
                <a:solidFill>
                  <a:srgbClr val="143D68"/>
                </a:solidFill>
              </a:rPr>
              <a:t> </a:t>
            </a:r>
            <a:r>
              <a:rPr lang="fr-CA" altLang="en-US" sz="3600" dirty="0" err="1" smtClean="0">
                <a:solidFill>
                  <a:srgbClr val="143D68"/>
                </a:solidFill>
              </a:rPr>
              <a:t>expedition</a:t>
            </a:r>
            <a:endParaRPr lang="fr-CA" altLang="en-US" sz="3600" dirty="0" smtClean="0">
              <a:solidFill>
                <a:srgbClr val="143D68"/>
              </a:solidFill>
            </a:endParaRPr>
          </a:p>
          <a:p>
            <a:pPr marL="514350" indent="-514350" eaLnBrk="1" hangingPunct="1">
              <a:buAutoNum type="alphaLcParenBoth"/>
            </a:pPr>
            <a:r>
              <a:rPr lang="fr-CA" altLang="en-US" sz="3600" dirty="0">
                <a:solidFill>
                  <a:srgbClr val="143D68"/>
                </a:solidFill>
              </a:rPr>
              <a:t> </a:t>
            </a:r>
            <a:r>
              <a:rPr lang="fr-CA" altLang="en-US" sz="3600" dirty="0" smtClean="0">
                <a:solidFill>
                  <a:srgbClr val="143D68"/>
                </a:solidFill>
              </a:rPr>
              <a:t>exhaustion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47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#6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6000" dirty="0" smtClean="0">
                <a:solidFill>
                  <a:srgbClr val="143D68"/>
                </a:solidFill>
              </a:rPr>
              <a:t>How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does</a:t>
            </a:r>
            <a:r>
              <a:rPr lang="fr-CA" altLang="en-US" sz="6000" dirty="0" smtClean="0">
                <a:solidFill>
                  <a:srgbClr val="143D68"/>
                </a:solidFill>
              </a:rPr>
              <a:t> a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6000" dirty="0" smtClean="0">
                <a:solidFill>
                  <a:srgbClr val="143D68"/>
                </a:solidFill>
              </a:rPr>
              <a:t> stop a DVD?</a:t>
            </a:r>
          </a:p>
          <a:p>
            <a:pPr marL="0" indent="0" eaLnBrk="1" hangingPunct="1">
              <a:buNone/>
            </a:pP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By pressing the ‘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paws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’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button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91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3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6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141368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54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Penguins</a:t>
            </a:r>
            <a:r>
              <a:rPr lang="fr-CA" altLang="en-US" sz="5400" dirty="0" smtClean="0">
                <a:solidFill>
                  <a:srgbClr val="143D68"/>
                </a:solidFill>
              </a:rPr>
              <a:t> live 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True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95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4600" dirty="0" err="1" smtClean="0">
                <a:solidFill>
                  <a:srgbClr val="143D68"/>
                </a:solidFill>
              </a:rPr>
              <a:t>Unscramble</a:t>
            </a:r>
            <a:r>
              <a:rPr lang="fr-CA" altLang="en-US" sz="4600" dirty="0" smtClean="0">
                <a:solidFill>
                  <a:srgbClr val="143D68"/>
                </a:solidFill>
              </a:rPr>
              <a:t> the </a:t>
            </a:r>
            <a:r>
              <a:rPr lang="fr-CA" altLang="en-US" sz="4600" dirty="0" err="1" smtClean="0">
                <a:solidFill>
                  <a:srgbClr val="143D68"/>
                </a:solidFill>
              </a:rPr>
              <a:t>letters</a:t>
            </a:r>
            <a:r>
              <a:rPr lang="fr-CA" altLang="en-US" sz="4600" dirty="0" smtClean="0">
                <a:solidFill>
                  <a:srgbClr val="143D68"/>
                </a:solidFill>
              </a:rPr>
              <a:t> to </a:t>
            </a:r>
            <a:r>
              <a:rPr lang="fr-CA" altLang="en-US" sz="4600" dirty="0" err="1" smtClean="0">
                <a:solidFill>
                  <a:srgbClr val="143D68"/>
                </a:solidFill>
              </a:rPr>
              <a:t>make</a:t>
            </a:r>
            <a:r>
              <a:rPr lang="fr-CA" altLang="en-US" sz="4600" dirty="0" smtClean="0">
                <a:solidFill>
                  <a:srgbClr val="143D68"/>
                </a:solidFill>
              </a:rPr>
              <a:t> an </a:t>
            </a:r>
            <a:r>
              <a:rPr lang="fr-CA" altLang="en-US" sz="46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4600" dirty="0" smtClean="0">
                <a:solidFill>
                  <a:srgbClr val="143D68"/>
                </a:solidFill>
              </a:rPr>
              <a:t> animal:</a:t>
            </a:r>
          </a:p>
          <a:p>
            <a:pPr marL="0" indent="0" algn="ctr" eaLnBrk="1" hangingPunct="1">
              <a:buNone/>
            </a:pPr>
            <a:r>
              <a:rPr lang="fr-CA" altLang="en-US" sz="4600" b="1" dirty="0" smtClean="0">
                <a:solidFill>
                  <a:srgbClr val="143D68"/>
                </a:solidFill>
              </a:rPr>
              <a:t>WARHLAN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Narwhal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22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Where</a:t>
            </a:r>
            <a:r>
              <a:rPr lang="fr-CA" altLang="en-US" sz="6000" dirty="0" smtClean="0">
                <a:solidFill>
                  <a:srgbClr val="143D68"/>
                </a:solidFill>
              </a:rPr>
              <a:t> do Snowy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Owls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perch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Rocks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414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4800" dirty="0" smtClean="0">
                <a:solidFill>
                  <a:srgbClr val="143D68"/>
                </a:solidFill>
              </a:rPr>
              <a:t> of the cat on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board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‘Endurance’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ship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Mrs. 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Chippy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904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620688"/>
            <a:ext cx="599735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4800" dirty="0">
                <a:solidFill>
                  <a:srgbClr val="143D68"/>
                </a:solidFill>
              </a:rPr>
              <a:t>How </a:t>
            </a:r>
            <a:r>
              <a:rPr lang="fr-CA" altLang="en-US" sz="4800" dirty="0" err="1">
                <a:solidFill>
                  <a:srgbClr val="143D68"/>
                </a:solidFill>
              </a:rPr>
              <a:t>many</a:t>
            </a:r>
            <a:r>
              <a:rPr lang="fr-CA" altLang="en-US" sz="4800" dirty="0">
                <a:solidFill>
                  <a:srgbClr val="143D68"/>
                </a:solidFill>
              </a:rPr>
              <a:t> men </a:t>
            </a:r>
            <a:r>
              <a:rPr lang="fr-CA" altLang="en-US" sz="4800" dirty="0" err="1">
                <a:solidFill>
                  <a:srgbClr val="143D68"/>
                </a:solidFill>
              </a:rPr>
              <a:t>were</a:t>
            </a:r>
            <a:r>
              <a:rPr lang="fr-CA" altLang="en-US" sz="4800" dirty="0">
                <a:solidFill>
                  <a:srgbClr val="143D68"/>
                </a:solidFill>
              </a:rPr>
              <a:t> in </a:t>
            </a:r>
            <a:r>
              <a:rPr lang="fr-CA" altLang="en-US" sz="4800" dirty="0" err="1">
                <a:solidFill>
                  <a:srgbClr val="143D68"/>
                </a:solidFill>
              </a:rPr>
              <a:t>Shackleton’s</a:t>
            </a:r>
            <a:r>
              <a:rPr lang="fr-CA" altLang="en-US" sz="4800" dirty="0">
                <a:solidFill>
                  <a:srgbClr val="143D68"/>
                </a:solidFill>
              </a:rPr>
              <a:t> </a:t>
            </a:r>
            <a:r>
              <a:rPr lang="fr-CA" altLang="en-US" sz="4800" dirty="0" err="1">
                <a:solidFill>
                  <a:srgbClr val="143D68"/>
                </a:solidFill>
              </a:rPr>
              <a:t>crew</a:t>
            </a:r>
            <a:r>
              <a:rPr lang="fr-CA" altLang="en-US" sz="4800" dirty="0">
                <a:solidFill>
                  <a:srgbClr val="143D68"/>
                </a:solidFill>
              </a:rPr>
              <a:t> on the ‘Endurance</a:t>
            </a:r>
            <a:r>
              <a:rPr lang="fr-CA" altLang="en-US" sz="4800" dirty="0" smtClean="0">
                <a:solidFill>
                  <a:srgbClr val="143D68"/>
                </a:solidFill>
              </a:rPr>
              <a:t>’?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28</a:t>
            </a:r>
            <a:endParaRPr lang="fr-CA" altLang="en-US" sz="6600" b="1" dirty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49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620688"/>
            <a:ext cx="599735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3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5400" dirty="0" smtClean="0">
                <a:solidFill>
                  <a:srgbClr val="143D68"/>
                </a:solidFill>
              </a:rPr>
              <a:t>‘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Nanook</a:t>
            </a:r>
            <a:r>
              <a:rPr lang="fr-CA" altLang="en-US" sz="5400" dirty="0" smtClean="0">
                <a:solidFill>
                  <a:srgbClr val="143D68"/>
                </a:solidFill>
              </a:rPr>
              <a:t>’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another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5400" dirty="0" smtClean="0">
                <a:solidFill>
                  <a:srgbClr val="143D68"/>
                </a:solidFill>
              </a:rPr>
              <a:t> for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5400" dirty="0" smtClean="0">
                <a:solidFill>
                  <a:srgbClr val="143D68"/>
                </a:solidFill>
              </a:rPr>
              <a:t> animal?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Polar 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Bear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95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#7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do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4800" dirty="0" smtClean="0">
                <a:solidFill>
                  <a:srgbClr val="143D68"/>
                </a:solidFill>
              </a:rPr>
              <a:t> call a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dream</a:t>
            </a:r>
            <a:r>
              <a:rPr lang="fr-CA" altLang="en-US" sz="4800" dirty="0" smtClean="0">
                <a:solidFill>
                  <a:srgbClr val="143D68"/>
                </a:solidFill>
              </a:rPr>
              <a:t> in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4800" dirty="0" smtClean="0">
                <a:solidFill>
                  <a:srgbClr val="143D68"/>
                </a:solidFill>
              </a:rPr>
              <a:t> polar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bears</a:t>
            </a:r>
            <a:r>
              <a:rPr lang="fr-CA" altLang="en-US" sz="4800" dirty="0" smtClean="0">
                <a:solidFill>
                  <a:srgbClr val="143D68"/>
                </a:solidFill>
              </a:rPr>
              <a:t> are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chasing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A bite-mare!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45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5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2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000" dirty="0" smtClean="0">
                <a:solidFill>
                  <a:srgbClr val="143D68"/>
                </a:solidFill>
              </a:rPr>
              <a:t>In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county</a:t>
            </a:r>
            <a:r>
              <a:rPr lang="fr-CA" altLang="en-US" sz="6000" dirty="0" smtClean="0">
                <a:solidFill>
                  <a:srgbClr val="143D68"/>
                </a:solidFill>
              </a:rPr>
              <a:t> Kerry village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6000" dirty="0" smtClean="0">
                <a:solidFill>
                  <a:srgbClr val="143D68"/>
                </a:solidFill>
              </a:rPr>
              <a:t> Tom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Crean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born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97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animal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did</a:t>
            </a:r>
            <a:r>
              <a:rPr lang="fr-CA" altLang="en-US" sz="4800" dirty="0" smtClean="0">
                <a:solidFill>
                  <a:srgbClr val="143D68"/>
                </a:solidFill>
              </a:rPr>
              <a:t> Tom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Crean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sneak</a:t>
            </a:r>
            <a:r>
              <a:rPr lang="fr-CA" altLang="en-US" sz="4800" dirty="0" smtClean="0">
                <a:solidFill>
                  <a:srgbClr val="143D68"/>
                </a:solidFill>
              </a:rPr>
              <a:t> on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board</a:t>
            </a:r>
            <a:r>
              <a:rPr lang="fr-CA" altLang="en-US" sz="4800" dirty="0" smtClean="0">
                <a:solidFill>
                  <a:srgbClr val="143D68"/>
                </a:solidFill>
              </a:rPr>
              <a:t> on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his</a:t>
            </a:r>
            <a:r>
              <a:rPr lang="fr-CA" altLang="en-US" sz="4800" dirty="0" smtClean="0">
                <a:solidFill>
                  <a:srgbClr val="143D68"/>
                </a:solidFill>
              </a:rPr>
              <a:t> second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Antarctic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expedition</a:t>
            </a:r>
            <a:r>
              <a:rPr lang="fr-CA" altLang="en-US" sz="4800" dirty="0" smtClean="0">
                <a:solidFill>
                  <a:srgbClr val="143D68"/>
                </a:solidFill>
              </a:rPr>
              <a:t> on the Terra Nova?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8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54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Captain</a:t>
            </a:r>
            <a:r>
              <a:rPr lang="fr-CA" altLang="en-US" sz="5400" dirty="0" smtClean="0">
                <a:solidFill>
                  <a:srgbClr val="143D68"/>
                </a:solidFill>
              </a:rPr>
              <a:t> Scott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died</a:t>
            </a:r>
            <a:r>
              <a:rPr lang="fr-CA" altLang="en-US" sz="5400" dirty="0" smtClean="0">
                <a:solidFill>
                  <a:srgbClr val="143D68"/>
                </a:solidFill>
              </a:rPr>
              <a:t> on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his</a:t>
            </a:r>
            <a:r>
              <a:rPr lang="fr-CA" altLang="en-US" sz="5400" dirty="0" smtClean="0">
                <a:solidFill>
                  <a:srgbClr val="143D68"/>
                </a:solidFill>
              </a:rPr>
              <a:t> return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journey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from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South Pole?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7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type of dog drives an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Inuit’s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32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animal has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warmest</a:t>
            </a:r>
            <a:r>
              <a:rPr lang="fr-CA" altLang="en-US" sz="6000" dirty="0" smtClean="0">
                <a:solidFill>
                  <a:srgbClr val="143D68"/>
                </a:solidFill>
              </a:rPr>
              <a:t> fur on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planet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70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000" dirty="0" smtClean="0">
                <a:solidFill>
                  <a:srgbClr val="143D68"/>
                </a:solidFill>
              </a:rPr>
              <a:t> or False: Killer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whales</a:t>
            </a:r>
            <a:r>
              <a:rPr lang="fr-CA" altLang="en-US" sz="6000" dirty="0" smtClean="0">
                <a:solidFill>
                  <a:srgbClr val="143D68"/>
                </a:solidFill>
              </a:rPr>
              <a:t> live in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30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animal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at the top of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food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chain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97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#8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did</a:t>
            </a:r>
            <a:r>
              <a:rPr lang="fr-CA" altLang="en-US" sz="4800" dirty="0" smtClean="0">
                <a:solidFill>
                  <a:srgbClr val="143D68"/>
                </a:solidFill>
              </a:rPr>
              <a:t> the polar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say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when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it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saw</a:t>
            </a:r>
            <a:r>
              <a:rPr lang="fr-CA" altLang="en-US" sz="4800" dirty="0" smtClean="0">
                <a:solidFill>
                  <a:srgbClr val="143D68"/>
                </a:solidFill>
              </a:rPr>
              <a:t> a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4800" dirty="0" smtClean="0">
                <a:solidFill>
                  <a:srgbClr val="143D68"/>
                </a:solidFill>
              </a:rPr>
              <a:t> on a bike?</a:t>
            </a:r>
          </a:p>
          <a:p>
            <a:pPr marL="0" indent="0" eaLnBrk="1" hangingPunct="1">
              <a:buNone/>
            </a:pP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Meals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on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Wheels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91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4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74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4800" dirty="0" smtClean="0">
                <a:solidFill>
                  <a:srgbClr val="143D68"/>
                </a:solidFill>
              </a:rPr>
              <a:t>Name the native group of people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who</a:t>
            </a:r>
            <a:r>
              <a:rPr lang="fr-CA" altLang="en-US" sz="4800" dirty="0" smtClean="0">
                <a:solidFill>
                  <a:srgbClr val="143D68"/>
                </a:solidFill>
              </a:rPr>
              <a:t> live in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Inuits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87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name</a:t>
            </a:r>
            <a:r>
              <a:rPr lang="fr-CA" altLang="en-US" sz="5400" dirty="0" smtClean="0">
                <a:solidFill>
                  <a:srgbClr val="143D68"/>
                </a:solidFill>
              </a:rPr>
              <a:t> of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largest</a:t>
            </a:r>
            <a:r>
              <a:rPr lang="fr-CA" altLang="en-US" sz="5400" dirty="0" smtClean="0">
                <a:solidFill>
                  <a:srgbClr val="143D68"/>
                </a:solidFill>
              </a:rPr>
              <a:t> type of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Emperor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87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>
                <a:solidFill>
                  <a:srgbClr val="143D68"/>
                </a:solidFill>
              </a:rPr>
              <a:t>What</a:t>
            </a:r>
            <a:r>
              <a:rPr lang="fr-CA" altLang="en-US" sz="6000" dirty="0">
                <a:solidFill>
                  <a:srgbClr val="143D68"/>
                </a:solidFill>
              </a:rPr>
              <a:t> </a:t>
            </a:r>
            <a:r>
              <a:rPr lang="fr-CA" altLang="en-US" sz="6000" dirty="0" err="1">
                <a:solidFill>
                  <a:srgbClr val="143D68"/>
                </a:solidFill>
              </a:rPr>
              <a:t>is</a:t>
            </a:r>
            <a:r>
              <a:rPr lang="fr-CA" altLang="en-US" sz="6000" dirty="0">
                <a:solidFill>
                  <a:srgbClr val="143D68"/>
                </a:solidFill>
              </a:rPr>
              <a:t> a large group of </a:t>
            </a:r>
            <a:r>
              <a:rPr lang="fr-CA" altLang="en-US" sz="6000" dirty="0" err="1">
                <a:solidFill>
                  <a:srgbClr val="143D68"/>
                </a:solidFill>
              </a:rPr>
              <a:t>penguins</a:t>
            </a:r>
            <a:r>
              <a:rPr lang="fr-CA" altLang="en-US" sz="6000" dirty="0">
                <a:solidFill>
                  <a:srgbClr val="143D68"/>
                </a:solidFill>
              </a:rPr>
              <a:t> </a:t>
            </a:r>
            <a:r>
              <a:rPr lang="fr-CA" altLang="en-US" sz="6000" dirty="0" err="1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  <a:endParaRPr lang="fr-CA" altLang="en-US" sz="6000" dirty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04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620688"/>
            <a:ext cx="64294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28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2800" dirty="0" smtClean="0">
                <a:solidFill>
                  <a:srgbClr val="143D68"/>
                </a:solidFill>
              </a:rPr>
              <a:t> of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these</a:t>
            </a:r>
            <a:r>
              <a:rPr lang="fr-CA" altLang="en-US" sz="2800" dirty="0" smtClean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2800" dirty="0" smtClean="0">
                <a:solidFill>
                  <a:srgbClr val="143D68"/>
                </a:solidFill>
              </a:rPr>
              <a:t> an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island</a:t>
            </a:r>
            <a:r>
              <a:rPr lang="fr-CA" altLang="en-US" sz="2800" dirty="0" smtClean="0">
                <a:solidFill>
                  <a:srgbClr val="143D68"/>
                </a:solidFill>
              </a:rPr>
              <a:t> off the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coast</a:t>
            </a:r>
            <a:r>
              <a:rPr lang="fr-CA" altLang="en-US" sz="2800" dirty="0" smtClean="0">
                <a:solidFill>
                  <a:srgbClr val="143D68"/>
                </a:solidFill>
              </a:rPr>
              <a:t> of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2800" dirty="0" smtClean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 smtClean="0">
                <a:solidFill>
                  <a:srgbClr val="143D68"/>
                </a:solidFill>
              </a:rPr>
              <a:t> Tiger Island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smtClean="0">
                <a:solidFill>
                  <a:srgbClr val="143D68"/>
                </a:solidFill>
              </a:rPr>
              <a:t>Monkey Island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2800" dirty="0">
                <a:solidFill>
                  <a:srgbClr val="143D68"/>
                </a:solidFill>
              </a:rPr>
              <a:t> </a:t>
            </a:r>
            <a:r>
              <a:rPr lang="fr-CA" altLang="en-US" sz="2800" dirty="0" err="1" smtClean="0">
                <a:solidFill>
                  <a:srgbClr val="143D68"/>
                </a:solidFill>
              </a:rPr>
              <a:t>Elephant</a:t>
            </a:r>
            <a:r>
              <a:rPr lang="fr-CA" altLang="en-US" sz="2800" dirty="0" smtClean="0">
                <a:solidFill>
                  <a:srgbClr val="143D68"/>
                </a:solidFill>
              </a:rPr>
              <a:t> Island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Elephant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 Island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32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4800" dirty="0" smtClean="0">
                <a:solidFill>
                  <a:srgbClr val="143D68"/>
                </a:solidFill>
              </a:rPr>
              <a:t>Villa Las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Estrellas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 an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Antarctic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town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owned</a:t>
            </a:r>
            <a:r>
              <a:rPr lang="fr-CA" altLang="en-US" sz="4800" dirty="0" smtClean="0">
                <a:solidFill>
                  <a:srgbClr val="143D68"/>
                </a:solidFill>
              </a:rPr>
              <a:t> by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4800" dirty="0" smtClean="0">
                <a:solidFill>
                  <a:srgbClr val="143D68"/>
                </a:solidFill>
              </a:rPr>
              <a:t> country?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Chile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36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600" dirty="0" smtClean="0">
                <a:solidFill>
                  <a:srgbClr val="143D68"/>
                </a:solidFill>
              </a:rPr>
              <a:t> type of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coats</a:t>
            </a:r>
            <a:r>
              <a:rPr lang="fr-CA" altLang="en-US" sz="6600" dirty="0" smtClean="0">
                <a:solidFill>
                  <a:srgbClr val="143D68"/>
                </a:solidFill>
              </a:rPr>
              <a:t> do Inuits wear?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Parka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072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4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Who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captained</a:t>
            </a:r>
            <a:r>
              <a:rPr lang="fr-CA" altLang="en-US" sz="6600" dirty="0" smtClean="0">
                <a:solidFill>
                  <a:srgbClr val="143D68"/>
                </a:solidFill>
              </a:rPr>
              <a:t> the ‘Endurance’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ship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Frank 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Worsley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0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#9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do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4800" dirty="0" smtClean="0">
                <a:solidFill>
                  <a:srgbClr val="143D68"/>
                </a:solidFill>
              </a:rPr>
              <a:t> call a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big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mean</a:t>
            </a:r>
            <a:r>
              <a:rPr lang="fr-CA" altLang="en-US" sz="4800" dirty="0" smtClean="0">
                <a:solidFill>
                  <a:srgbClr val="143D68"/>
                </a:solidFill>
              </a:rPr>
              <a:t> polar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heading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your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way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5400" b="1" dirty="0" err="1" smtClean="0">
                <a:solidFill>
                  <a:schemeClr val="accent5">
                    <a:lumMod val="50000"/>
                  </a:schemeClr>
                </a:solidFill>
              </a:rPr>
              <a:t>Don’t</a:t>
            </a:r>
            <a:r>
              <a:rPr lang="fr-CA" altLang="en-US" sz="5400" b="1" dirty="0" smtClean="0">
                <a:solidFill>
                  <a:schemeClr val="accent5">
                    <a:lumMod val="50000"/>
                  </a:schemeClr>
                </a:solidFill>
              </a:rPr>
              <a:t> call </a:t>
            </a:r>
            <a:r>
              <a:rPr lang="fr-CA" altLang="en-US" sz="5400" b="1" dirty="0" err="1" smtClean="0">
                <a:solidFill>
                  <a:schemeClr val="accent5">
                    <a:lumMod val="50000"/>
                  </a:schemeClr>
                </a:solidFill>
              </a:rPr>
              <a:t>it</a:t>
            </a:r>
            <a:r>
              <a:rPr lang="fr-CA" altLang="en-US" sz="5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5400" b="1" dirty="0" err="1" smtClean="0">
                <a:solidFill>
                  <a:schemeClr val="accent5">
                    <a:lumMod val="50000"/>
                  </a:schemeClr>
                </a:solidFill>
              </a:rPr>
              <a:t>anything</a:t>
            </a:r>
            <a:r>
              <a:rPr lang="fr-CA" altLang="en-US" sz="5400" b="1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fr-CA" altLang="en-US" sz="5400" b="1" dirty="0" err="1" smtClean="0">
                <a:solidFill>
                  <a:schemeClr val="accent5">
                    <a:lumMod val="50000"/>
                  </a:schemeClr>
                </a:solidFill>
              </a:rPr>
              <a:t>just</a:t>
            </a:r>
            <a:r>
              <a:rPr lang="fr-CA" altLang="en-US" sz="5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5400" b="1" dirty="0" err="1" smtClean="0">
                <a:solidFill>
                  <a:schemeClr val="accent5">
                    <a:lumMod val="50000"/>
                  </a:schemeClr>
                </a:solidFill>
              </a:rPr>
              <a:t>run</a:t>
            </a:r>
            <a:r>
              <a:rPr lang="fr-CA" altLang="en-US" sz="54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10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6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59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5400" dirty="0" smtClean="0">
                <a:solidFill>
                  <a:srgbClr val="143D68"/>
                </a:solidFill>
              </a:rPr>
              <a:t>A polar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bear’s</a:t>
            </a:r>
            <a:r>
              <a:rPr lang="fr-CA" altLang="en-US" sz="5400" dirty="0" smtClean="0">
                <a:solidFill>
                  <a:srgbClr val="143D68"/>
                </a:solidFill>
              </a:rPr>
              <a:t> fur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white (or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appears</a:t>
            </a:r>
            <a:r>
              <a:rPr lang="fr-CA" altLang="en-US" sz="5400" dirty="0" smtClean="0">
                <a:solidFill>
                  <a:srgbClr val="143D68"/>
                </a:solidFill>
              </a:rPr>
              <a:t> to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be</a:t>
            </a:r>
            <a:r>
              <a:rPr lang="fr-CA" altLang="en-US" sz="5400" dirty="0" smtClean="0">
                <a:solidFill>
                  <a:srgbClr val="143D68"/>
                </a:solidFill>
              </a:rPr>
              <a:t> white).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colour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its</a:t>
            </a:r>
            <a:r>
              <a:rPr lang="fr-CA" altLang="en-US" sz="5400" dirty="0" smtClean="0">
                <a:solidFill>
                  <a:srgbClr val="143D68"/>
                </a:solidFill>
              </a:rPr>
              <a:t> skin?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751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6000" dirty="0" smtClean="0">
                <a:solidFill>
                  <a:srgbClr val="143D68"/>
                </a:solidFill>
              </a:rPr>
              <a:t>In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year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6000" dirty="0" smtClean="0">
                <a:solidFill>
                  <a:srgbClr val="143D68"/>
                </a:solidFill>
              </a:rPr>
              <a:t> Tom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Crean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born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96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5400" dirty="0" smtClean="0">
                <a:solidFill>
                  <a:srgbClr val="143D68"/>
                </a:solidFill>
              </a:rPr>
              <a:t>The fur of an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hare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white 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winter</a:t>
            </a:r>
            <a:r>
              <a:rPr lang="fr-CA" altLang="en-US" sz="5400" dirty="0" smtClean="0">
                <a:solidFill>
                  <a:srgbClr val="143D68"/>
                </a:solidFill>
              </a:rPr>
              <a:t>.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colour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it</a:t>
            </a:r>
            <a:r>
              <a:rPr lang="fr-CA" altLang="en-US" sz="54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summer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5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Who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first explorer to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reach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South Pole?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17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600" dirty="0" smtClean="0">
                <a:solidFill>
                  <a:srgbClr val="143D68"/>
                </a:solidFill>
              </a:rPr>
              <a:t>In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year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6600" dirty="0" smtClean="0">
                <a:solidFill>
                  <a:srgbClr val="143D68"/>
                </a:solidFill>
              </a:rPr>
              <a:t> the South Pole first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reached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20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6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66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Hares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hibernate</a:t>
            </a:r>
            <a:r>
              <a:rPr lang="fr-CA" altLang="en-US" sz="66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55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4800" dirty="0" smtClean="0">
                <a:solidFill>
                  <a:srgbClr val="143D68"/>
                </a:solidFill>
              </a:rPr>
              <a:t>: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Sea</a:t>
            </a:r>
            <a:r>
              <a:rPr lang="fr-CA" altLang="en-US" sz="4800" dirty="0" smtClean="0">
                <a:solidFill>
                  <a:srgbClr val="143D68"/>
                </a:solidFill>
              </a:rPr>
              <a:t>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surrounded</a:t>
            </a:r>
            <a:r>
              <a:rPr lang="fr-CA" altLang="en-US" sz="4800" dirty="0" smtClean="0">
                <a:solidFill>
                  <a:srgbClr val="143D68"/>
                </a:solidFill>
              </a:rPr>
              <a:t> by land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sz="4800" dirty="0">
                <a:solidFill>
                  <a:srgbClr val="143D68"/>
                </a:solidFill>
              </a:rPr>
              <a:t> </a:t>
            </a:r>
            <a:r>
              <a:rPr lang="fr-CA" altLang="en-US" sz="4800" dirty="0" smtClean="0">
                <a:solidFill>
                  <a:srgbClr val="143D68"/>
                </a:solidFill>
              </a:rPr>
              <a:t>Land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surrounded</a:t>
            </a:r>
            <a:r>
              <a:rPr lang="fr-CA" altLang="en-US" sz="4800" dirty="0" smtClean="0">
                <a:solidFill>
                  <a:srgbClr val="143D68"/>
                </a:solidFill>
              </a:rPr>
              <a:t> by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sea</a:t>
            </a:r>
            <a:endParaRPr lang="fr-CA" altLang="en-US" sz="4800" dirty="0" smtClean="0">
              <a:solidFill>
                <a:srgbClr val="143D6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26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#10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Why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would</a:t>
            </a:r>
            <a:r>
              <a:rPr lang="fr-CA" altLang="en-US" sz="6000" dirty="0" smtClean="0">
                <a:solidFill>
                  <a:srgbClr val="143D68"/>
                </a:solidFill>
              </a:rPr>
              <a:t>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</a:t>
            </a:r>
            <a:r>
              <a:rPr lang="fr-CA" altLang="en-US" sz="6000" dirty="0" smtClean="0">
                <a:solidFill>
                  <a:srgbClr val="143D68"/>
                </a:solidFill>
              </a:rPr>
              <a:t> cheap to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keep</a:t>
            </a:r>
            <a:r>
              <a:rPr lang="fr-CA" altLang="en-US" sz="6000" dirty="0" smtClean="0">
                <a:solidFill>
                  <a:srgbClr val="143D68"/>
                </a:solidFill>
              </a:rPr>
              <a:t> as pets?</a:t>
            </a:r>
          </a:p>
          <a:p>
            <a:pPr marL="0" indent="0" eaLnBrk="1" hangingPunct="1">
              <a:buNone/>
            </a:pP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They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live on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ice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043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5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00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4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000" dirty="0" smtClean="0">
                <a:solidFill>
                  <a:srgbClr val="143D68"/>
                </a:solidFill>
              </a:rPr>
              <a:t> animal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did</a:t>
            </a:r>
            <a:r>
              <a:rPr lang="fr-CA" altLang="en-US" sz="4000" dirty="0" smtClean="0">
                <a:solidFill>
                  <a:srgbClr val="143D68"/>
                </a:solidFill>
              </a:rPr>
              <a:t> Tom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Crean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sneak</a:t>
            </a:r>
            <a:r>
              <a:rPr lang="fr-CA" altLang="en-US" sz="4000" dirty="0" smtClean="0">
                <a:solidFill>
                  <a:srgbClr val="143D68"/>
                </a:solidFill>
              </a:rPr>
              <a:t> on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board</a:t>
            </a:r>
            <a:r>
              <a:rPr lang="fr-CA" altLang="en-US" sz="4000" dirty="0" smtClean="0">
                <a:solidFill>
                  <a:srgbClr val="143D68"/>
                </a:solidFill>
              </a:rPr>
              <a:t> on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his</a:t>
            </a:r>
            <a:r>
              <a:rPr lang="fr-CA" altLang="en-US" sz="4000" dirty="0" smtClean="0">
                <a:solidFill>
                  <a:srgbClr val="143D68"/>
                </a:solidFill>
              </a:rPr>
              <a:t> second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Antarctic</a:t>
            </a:r>
            <a:r>
              <a:rPr lang="fr-CA" altLang="en-US" sz="4000" dirty="0" smtClean="0">
                <a:solidFill>
                  <a:srgbClr val="143D68"/>
                </a:solidFill>
              </a:rPr>
              <a:t> </a:t>
            </a:r>
            <a:r>
              <a:rPr lang="fr-CA" altLang="en-US" sz="4000" dirty="0" err="1" smtClean="0">
                <a:solidFill>
                  <a:srgbClr val="143D68"/>
                </a:solidFill>
              </a:rPr>
              <a:t>expedition</a:t>
            </a:r>
            <a:r>
              <a:rPr lang="fr-CA" altLang="en-US" sz="4000" dirty="0" smtClean="0">
                <a:solidFill>
                  <a:srgbClr val="143D68"/>
                </a:solidFill>
              </a:rPr>
              <a:t> on the Terra Nova?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Rabbit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380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sz="44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4400" dirty="0" smtClean="0">
                <a:solidFill>
                  <a:srgbClr val="143D68"/>
                </a:solidFill>
              </a:rPr>
              <a:t> or false: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Captain</a:t>
            </a:r>
            <a:r>
              <a:rPr lang="fr-CA" altLang="en-US" sz="4400" dirty="0" smtClean="0">
                <a:solidFill>
                  <a:srgbClr val="143D68"/>
                </a:solidFill>
              </a:rPr>
              <a:t> Scott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died</a:t>
            </a:r>
            <a:r>
              <a:rPr lang="fr-CA" altLang="en-US" sz="4400" dirty="0" smtClean="0">
                <a:solidFill>
                  <a:srgbClr val="143D68"/>
                </a:solidFill>
              </a:rPr>
              <a:t> on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his</a:t>
            </a:r>
            <a:r>
              <a:rPr lang="fr-CA" altLang="en-US" sz="4400" dirty="0" smtClean="0">
                <a:solidFill>
                  <a:srgbClr val="143D68"/>
                </a:solidFill>
              </a:rPr>
              <a:t> return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journey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from</a:t>
            </a:r>
            <a:r>
              <a:rPr lang="fr-CA" altLang="en-US" sz="4400" dirty="0" smtClean="0">
                <a:solidFill>
                  <a:srgbClr val="143D68"/>
                </a:solidFill>
              </a:rPr>
              <a:t> the South Pole?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True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98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620688"/>
            <a:ext cx="606936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type of dog drives an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Inuit’s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Husky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36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620688"/>
            <a:ext cx="6357392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48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800" dirty="0" smtClean="0">
                <a:solidFill>
                  <a:srgbClr val="143D68"/>
                </a:solidFill>
              </a:rPr>
              <a:t> animal has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warmest</a:t>
            </a:r>
            <a:r>
              <a:rPr lang="fr-CA" altLang="en-US" sz="4800" dirty="0" smtClean="0">
                <a:solidFill>
                  <a:srgbClr val="143D68"/>
                </a:solidFill>
              </a:rPr>
              <a:t> fur on the </a:t>
            </a:r>
            <a:r>
              <a:rPr lang="fr-CA" altLang="en-US" sz="4800" dirty="0" err="1" smtClean="0">
                <a:solidFill>
                  <a:srgbClr val="143D68"/>
                </a:solidFill>
              </a:rPr>
              <a:t>planet</a:t>
            </a:r>
            <a:r>
              <a:rPr lang="fr-CA" altLang="en-US" sz="48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Arctic</a:t>
            </a:r>
            <a:r>
              <a:rPr lang="fr-CA" altLang="en-US" sz="6600" b="1" dirty="0" smtClean="0">
                <a:solidFill>
                  <a:srgbClr val="4597A0"/>
                </a:solidFill>
              </a:rPr>
              <a:t> Fox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4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True</a:t>
            </a:r>
            <a:r>
              <a:rPr lang="fr-CA" altLang="en-US" sz="5400" dirty="0" smtClean="0">
                <a:solidFill>
                  <a:srgbClr val="143D68"/>
                </a:solidFill>
              </a:rPr>
              <a:t> or False: Killer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whales</a:t>
            </a:r>
            <a:r>
              <a:rPr lang="fr-CA" altLang="en-US" sz="5400" dirty="0" smtClean="0">
                <a:solidFill>
                  <a:srgbClr val="143D68"/>
                </a:solidFill>
              </a:rPr>
              <a:t> live in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4597A0"/>
                </a:solidFill>
              </a:rPr>
              <a:t>True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09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620688"/>
            <a:ext cx="6213376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5 </a:t>
            </a:r>
            <a:r>
              <a:rPr lang="fr-CA" altLang="en-US" sz="5400" b="1" dirty="0" err="1" smtClean="0">
                <a:solidFill>
                  <a:srgbClr val="143D68"/>
                </a:solidFill>
              </a:rPr>
              <a:t>Answers</a:t>
            </a:r>
            <a:endParaRPr lang="fr-CA" altLang="en-US" sz="5400" b="1" dirty="0" smtClean="0">
              <a:solidFill>
                <a:srgbClr val="143D68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5400" dirty="0" smtClean="0">
                <a:solidFill>
                  <a:srgbClr val="143D68"/>
                </a:solidFill>
              </a:rPr>
              <a:t> animal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5400" dirty="0" smtClean="0">
                <a:solidFill>
                  <a:srgbClr val="143D68"/>
                </a:solidFill>
              </a:rPr>
              <a:t> at the top of the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food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chain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4597A0"/>
                </a:solidFill>
              </a:rPr>
              <a:t>Polar </a:t>
            </a:r>
            <a:r>
              <a:rPr lang="fr-CA" altLang="en-US" sz="6600" b="1" dirty="0" err="1" smtClean="0">
                <a:solidFill>
                  <a:srgbClr val="4597A0"/>
                </a:solidFill>
              </a:rPr>
              <a:t>Bear</a:t>
            </a:r>
            <a:endParaRPr lang="fr-CA" altLang="en-US" sz="6600" b="1" dirty="0" smtClean="0">
              <a:solidFill>
                <a:srgbClr val="4597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842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6600" dirty="0" smtClean="0">
                <a:solidFill>
                  <a:srgbClr val="143D68"/>
                </a:solidFill>
              </a:rPr>
              <a:t>In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6600" dirty="0" smtClean="0">
                <a:solidFill>
                  <a:srgbClr val="143D68"/>
                </a:solidFill>
              </a:rPr>
              <a:t> Irish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county</a:t>
            </a:r>
            <a:r>
              <a:rPr lang="fr-CA" altLang="en-US" sz="6600" dirty="0" smtClean="0">
                <a:solidFill>
                  <a:srgbClr val="143D68"/>
                </a:solidFill>
              </a:rPr>
              <a:t>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was</a:t>
            </a:r>
            <a:r>
              <a:rPr lang="fr-CA" altLang="en-US" sz="6600" dirty="0" smtClean="0">
                <a:solidFill>
                  <a:srgbClr val="143D68"/>
                </a:solidFill>
              </a:rPr>
              <a:t> Ernest Shackleton </a:t>
            </a:r>
            <a:r>
              <a:rPr lang="fr-CA" altLang="en-US" sz="6600" dirty="0" err="1" smtClean="0">
                <a:solidFill>
                  <a:srgbClr val="143D68"/>
                </a:solidFill>
              </a:rPr>
              <a:t>born</a:t>
            </a:r>
            <a:r>
              <a:rPr lang="fr-CA" altLang="en-US" sz="6600" dirty="0" smtClean="0">
                <a:solidFill>
                  <a:srgbClr val="143D68"/>
                </a:solidFill>
              </a:rPr>
              <a:t>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97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#11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Where</a:t>
            </a:r>
            <a:r>
              <a:rPr lang="fr-CA" altLang="en-US" sz="6000" dirty="0" smtClean="0">
                <a:solidFill>
                  <a:srgbClr val="143D68"/>
                </a:solidFill>
              </a:rPr>
              <a:t> do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find</a:t>
            </a:r>
            <a:r>
              <a:rPr lang="fr-CA" altLang="en-US" sz="6000" dirty="0" smtClean="0">
                <a:solidFill>
                  <a:srgbClr val="143D68"/>
                </a:solidFill>
              </a:rPr>
              <a:t> polar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bears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Wherever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you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lost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6000" b="1" dirty="0" err="1" smtClean="0">
                <a:solidFill>
                  <a:schemeClr val="accent5">
                    <a:lumMod val="50000"/>
                  </a:schemeClr>
                </a:solidFill>
              </a:rPr>
              <a:t>them</a:t>
            </a:r>
            <a:r>
              <a:rPr lang="fr-CA" altLang="en-US" sz="60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17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600200"/>
            <a:ext cx="62023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7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65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1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a baby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 Fox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called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03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2</a:t>
            </a:r>
          </a:p>
          <a:p>
            <a:pPr marL="0" indent="0" eaLnBrk="1" hangingPunct="1">
              <a:buNone/>
            </a:pPr>
            <a:r>
              <a:rPr lang="fr-CA" altLang="en-US" dirty="0" smtClean="0">
                <a:solidFill>
                  <a:srgbClr val="143D68"/>
                </a:solidFill>
              </a:rPr>
              <a:t>In 1913, Tom </a:t>
            </a:r>
            <a:r>
              <a:rPr lang="fr-CA" altLang="en-US" dirty="0" err="1" smtClean="0">
                <a:solidFill>
                  <a:srgbClr val="143D68"/>
                </a:solidFill>
              </a:rPr>
              <a:t>Crean</a:t>
            </a:r>
            <a:r>
              <a:rPr lang="fr-CA" altLang="en-US" dirty="0" smtClean="0">
                <a:solidFill>
                  <a:srgbClr val="143D68"/>
                </a:solidFill>
              </a:rPr>
              <a:t> </a:t>
            </a:r>
            <a:r>
              <a:rPr lang="fr-CA" altLang="en-US" dirty="0" err="1" smtClean="0">
                <a:solidFill>
                  <a:srgbClr val="143D68"/>
                </a:solidFill>
              </a:rPr>
              <a:t>was</a:t>
            </a:r>
            <a:r>
              <a:rPr lang="fr-CA" altLang="en-US" dirty="0" smtClean="0">
                <a:solidFill>
                  <a:srgbClr val="143D68"/>
                </a:solidFill>
              </a:rPr>
              <a:t> </a:t>
            </a:r>
            <a:r>
              <a:rPr lang="fr-CA" altLang="en-US" dirty="0" err="1" smtClean="0">
                <a:solidFill>
                  <a:srgbClr val="143D68"/>
                </a:solidFill>
              </a:rPr>
              <a:t>awarded</a:t>
            </a:r>
            <a:r>
              <a:rPr lang="fr-CA" altLang="en-US" dirty="0" smtClean="0">
                <a:solidFill>
                  <a:srgbClr val="143D68"/>
                </a:solidFill>
              </a:rPr>
              <a:t> a </a:t>
            </a:r>
            <a:r>
              <a:rPr lang="fr-CA" altLang="en-US" dirty="0" err="1" smtClean="0">
                <a:solidFill>
                  <a:srgbClr val="143D68"/>
                </a:solidFill>
              </a:rPr>
              <a:t>medal</a:t>
            </a:r>
            <a:r>
              <a:rPr lang="fr-CA" altLang="en-US" dirty="0" smtClean="0">
                <a:solidFill>
                  <a:srgbClr val="143D68"/>
                </a:solidFill>
              </a:rPr>
              <a:t> for </a:t>
            </a:r>
            <a:r>
              <a:rPr lang="fr-CA" altLang="en-US" dirty="0" err="1" smtClean="0">
                <a:solidFill>
                  <a:srgbClr val="143D68"/>
                </a:solidFill>
              </a:rPr>
              <a:t>bravery</a:t>
            </a:r>
            <a:r>
              <a:rPr lang="fr-CA" altLang="en-US" dirty="0" smtClean="0">
                <a:solidFill>
                  <a:srgbClr val="143D68"/>
                </a:solidFill>
              </a:rPr>
              <a:t> for </a:t>
            </a:r>
            <a:r>
              <a:rPr lang="fr-CA" altLang="en-US" dirty="0" err="1" smtClean="0">
                <a:solidFill>
                  <a:srgbClr val="143D68"/>
                </a:solidFill>
              </a:rPr>
              <a:t>saving</a:t>
            </a:r>
            <a:r>
              <a:rPr lang="fr-CA" altLang="en-US" dirty="0" smtClean="0">
                <a:solidFill>
                  <a:srgbClr val="143D68"/>
                </a:solidFill>
              </a:rPr>
              <a:t> </a:t>
            </a:r>
            <a:r>
              <a:rPr lang="fr-CA" altLang="en-US" dirty="0" err="1" smtClean="0">
                <a:solidFill>
                  <a:srgbClr val="143D68"/>
                </a:solidFill>
              </a:rPr>
              <a:t>his</a:t>
            </a:r>
            <a:r>
              <a:rPr lang="fr-CA" altLang="en-US" dirty="0" smtClean="0">
                <a:solidFill>
                  <a:srgbClr val="143D68"/>
                </a:solidFill>
              </a:rPr>
              <a:t> </a:t>
            </a:r>
            <a:r>
              <a:rPr lang="fr-CA" altLang="en-US" dirty="0" err="1" smtClean="0">
                <a:solidFill>
                  <a:srgbClr val="143D68"/>
                </a:solidFill>
              </a:rPr>
              <a:t>fellow</a:t>
            </a:r>
            <a:r>
              <a:rPr lang="fr-CA" altLang="en-US" dirty="0" smtClean="0">
                <a:solidFill>
                  <a:srgbClr val="143D68"/>
                </a:solidFill>
              </a:rPr>
              <a:t> Terra Nova </a:t>
            </a:r>
            <a:r>
              <a:rPr lang="fr-CA" altLang="en-US" dirty="0" err="1" smtClean="0">
                <a:solidFill>
                  <a:srgbClr val="143D68"/>
                </a:solidFill>
              </a:rPr>
              <a:t>crew</a:t>
            </a:r>
            <a:r>
              <a:rPr lang="fr-CA" altLang="en-US" dirty="0" smtClean="0">
                <a:solidFill>
                  <a:srgbClr val="143D68"/>
                </a:solidFill>
              </a:rPr>
              <a:t> </a:t>
            </a:r>
            <a:r>
              <a:rPr lang="fr-CA" altLang="en-US" dirty="0" err="1" smtClean="0">
                <a:solidFill>
                  <a:srgbClr val="143D68"/>
                </a:solidFill>
              </a:rPr>
              <a:t>members</a:t>
            </a:r>
            <a:r>
              <a:rPr lang="fr-CA" altLang="en-US" dirty="0" smtClean="0">
                <a:solidFill>
                  <a:srgbClr val="143D68"/>
                </a:solidFill>
              </a:rPr>
              <a:t>. </a:t>
            </a:r>
            <a:r>
              <a:rPr lang="fr-CA" altLang="en-US" dirty="0" err="1" smtClean="0">
                <a:solidFill>
                  <a:srgbClr val="143D68"/>
                </a:solidFill>
              </a:rPr>
              <a:t>Was</a:t>
            </a:r>
            <a:r>
              <a:rPr lang="fr-CA" altLang="en-US" dirty="0" smtClean="0">
                <a:solidFill>
                  <a:srgbClr val="143D68"/>
                </a:solidFill>
              </a:rPr>
              <a:t> </a:t>
            </a:r>
            <a:r>
              <a:rPr lang="fr-CA" altLang="en-US" dirty="0" err="1" smtClean="0">
                <a:solidFill>
                  <a:srgbClr val="143D68"/>
                </a:solidFill>
              </a:rPr>
              <a:t>it</a:t>
            </a:r>
            <a:r>
              <a:rPr lang="fr-CA" altLang="en-US" dirty="0" smtClean="0">
                <a:solidFill>
                  <a:srgbClr val="143D68"/>
                </a:solidFill>
              </a:rPr>
              <a:t> the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dirty="0" smtClean="0">
                <a:solidFill>
                  <a:srgbClr val="143D68"/>
                </a:solidFill>
              </a:rPr>
              <a:t> Albert Medal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dirty="0">
                <a:solidFill>
                  <a:srgbClr val="143D68"/>
                </a:solidFill>
              </a:rPr>
              <a:t> </a:t>
            </a:r>
            <a:r>
              <a:rPr lang="fr-CA" altLang="en-US" dirty="0" smtClean="0">
                <a:solidFill>
                  <a:srgbClr val="143D68"/>
                </a:solidFill>
              </a:rPr>
              <a:t>George Medal</a:t>
            </a:r>
          </a:p>
          <a:p>
            <a:pPr marL="514350" indent="-514350" eaLnBrk="1" hangingPunct="1">
              <a:buAutoNum type="alphaLcParenBoth"/>
            </a:pPr>
            <a:r>
              <a:rPr lang="fr-CA" altLang="en-US" dirty="0" smtClean="0">
                <a:solidFill>
                  <a:srgbClr val="143D68"/>
                </a:solidFill>
              </a:rPr>
              <a:t> Edward Medal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8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3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is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surrounded</a:t>
            </a:r>
            <a:r>
              <a:rPr lang="fr-CA" altLang="en-US" sz="6000" dirty="0" smtClean="0">
                <a:solidFill>
                  <a:srgbClr val="143D68"/>
                </a:solidFill>
              </a:rPr>
              <a:t> by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ocean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289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4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6000" dirty="0" smtClean="0">
                <a:solidFill>
                  <a:srgbClr val="143D68"/>
                </a:solidFill>
              </a:rPr>
              <a:t> type of light show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can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see</a:t>
            </a:r>
            <a:r>
              <a:rPr lang="fr-CA" altLang="en-US" sz="6000" dirty="0" smtClean="0">
                <a:solidFill>
                  <a:srgbClr val="143D68"/>
                </a:solidFill>
              </a:rPr>
              <a:t> in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Arctic</a:t>
            </a:r>
            <a:r>
              <a:rPr lang="fr-CA" altLang="en-US" sz="60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611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5</a:t>
            </a:r>
          </a:p>
          <a:p>
            <a:pPr marL="0" indent="0" eaLnBrk="1" hangingPunct="1">
              <a:buNone/>
            </a:pPr>
            <a:r>
              <a:rPr lang="fr-CA" altLang="en-US" sz="6000" dirty="0" err="1" smtClean="0">
                <a:solidFill>
                  <a:srgbClr val="143D68"/>
                </a:solidFill>
              </a:rPr>
              <a:t>From</a:t>
            </a:r>
            <a:r>
              <a:rPr lang="fr-CA" altLang="en-US" sz="6000" dirty="0" smtClean="0">
                <a:solidFill>
                  <a:srgbClr val="143D68"/>
                </a:solidFill>
              </a:rPr>
              <a:t>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6000" dirty="0" smtClean="0">
                <a:solidFill>
                  <a:srgbClr val="143D68"/>
                </a:solidFill>
              </a:rPr>
              <a:t> country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did</a:t>
            </a:r>
            <a:r>
              <a:rPr lang="fr-CA" altLang="en-US" sz="6000" dirty="0" smtClean="0">
                <a:solidFill>
                  <a:srgbClr val="143D68"/>
                </a:solidFill>
              </a:rPr>
              <a:t> Shackleton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acquire</a:t>
            </a:r>
            <a:r>
              <a:rPr lang="fr-CA" altLang="en-US" sz="6000" dirty="0" smtClean="0">
                <a:solidFill>
                  <a:srgbClr val="143D68"/>
                </a:solidFill>
              </a:rPr>
              <a:t> the </a:t>
            </a:r>
            <a:r>
              <a:rPr lang="fr-CA" altLang="en-US" sz="6000" dirty="0" err="1" smtClean="0">
                <a:solidFill>
                  <a:srgbClr val="143D68"/>
                </a:solidFill>
              </a:rPr>
              <a:t>ship</a:t>
            </a:r>
            <a:r>
              <a:rPr lang="fr-CA" altLang="en-US" sz="6000" dirty="0" smtClean="0">
                <a:solidFill>
                  <a:srgbClr val="143D68"/>
                </a:solidFill>
              </a:rPr>
              <a:t> ‘Endurance’?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42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5400" b="1" dirty="0" smtClean="0">
                <a:solidFill>
                  <a:srgbClr val="143D68"/>
                </a:solidFill>
              </a:rPr>
              <a:t>Round 7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2050"/>
            <a:ext cx="8229600" cy="39973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b="1" u="sng" dirty="0" smtClean="0">
                <a:solidFill>
                  <a:srgbClr val="143D68"/>
                </a:solidFill>
              </a:rPr>
              <a:t>Question 6</a:t>
            </a:r>
          </a:p>
          <a:p>
            <a:pPr marL="0" indent="0" eaLnBrk="1" hangingPunct="1">
              <a:buNone/>
            </a:pPr>
            <a:r>
              <a:rPr lang="fr-CA" altLang="en-US" sz="5400" dirty="0" err="1" smtClean="0">
                <a:solidFill>
                  <a:srgbClr val="143D68"/>
                </a:solidFill>
              </a:rPr>
              <a:t>Which</a:t>
            </a:r>
            <a:r>
              <a:rPr lang="fr-CA" altLang="en-US" sz="5400" dirty="0" smtClean="0">
                <a:solidFill>
                  <a:srgbClr val="143D68"/>
                </a:solidFill>
              </a:rPr>
              <a:t> animal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would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5400" dirty="0" smtClean="0">
                <a:solidFill>
                  <a:srgbClr val="143D68"/>
                </a:solidFill>
              </a:rPr>
              <a:t> </a:t>
            </a:r>
            <a:r>
              <a:rPr lang="fr-CA" altLang="en-US" sz="5400" u="sng" dirty="0" smtClean="0">
                <a:solidFill>
                  <a:srgbClr val="143D68"/>
                </a:solidFill>
              </a:rPr>
              <a:t>not</a:t>
            </a:r>
            <a:r>
              <a:rPr lang="fr-CA" altLang="en-US" sz="5400" b="1" u="sng" dirty="0" smtClean="0">
                <a:solidFill>
                  <a:srgbClr val="143D68"/>
                </a:solidFill>
              </a:rPr>
              <a:t>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see</a:t>
            </a:r>
            <a:r>
              <a:rPr lang="fr-CA" altLang="en-US" sz="5400" dirty="0" smtClean="0">
                <a:solidFill>
                  <a:srgbClr val="143D68"/>
                </a:solidFill>
              </a:rPr>
              <a:t> in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Antarctica</a:t>
            </a:r>
            <a:r>
              <a:rPr lang="fr-CA" altLang="en-US" sz="5400" dirty="0" smtClean="0">
                <a:solidFill>
                  <a:srgbClr val="143D68"/>
                </a:solidFill>
              </a:rPr>
              <a:t>: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penguin</a:t>
            </a:r>
            <a:r>
              <a:rPr lang="fr-CA" altLang="en-US" sz="5400" dirty="0" smtClean="0">
                <a:solidFill>
                  <a:srgbClr val="143D68"/>
                </a:solidFill>
              </a:rPr>
              <a:t>,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whale</a:t>
            </a:r>
            <a:r>
              <a:rPr lang="fr-CA" altLang="en-US" sz="5400" dirty="0" smtClean="0">
                <a:solidFill>
                  <a:srgbClr val="143D68"/>
                </a:solidFill>
              </a:rPr>
              <a:t>, polar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5400" dirty="0" smtClean="0">
                <a:solidFill>
                  <a:srgbClr val="143D68"/>
                </a:solidFill>
              </a:rPr>
              <a:t>, </a:t>
            </a:r>
            <a:r>
              <a:rPr lang="fr-CA" altLang="en-US" sz="5400" dirty="0" err="1" smtClean="0">
                <a:solidFill>
                  <a:srgbClr val="143D68"/>
                </a:solidFill>
              </a:rPr>
              <a:t>seal</a:t>
            </a:r>
            <a:r>
              <a:rPr lang="fr-CA" altLang="en-US" sz="5400" dirty="0" smtClean="0">
                <a:solidFill>
                  <a:srgbClr val="143D68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12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algn="l" eaLnBrk="1" hangingPunct="1"/>
            <a:r>
              <a:rPr lang="fr-CA" altLang="en-US" b="1" dirty="0" smtClean="0">
                <a:solidFill>
                  <a:srgbClr val="143D68"/>
                </a:solidFill>
              </a:rPr>
              <a:t>Polar </a:t>
            </a:r>
            <a:r>
              <a:rPr lang="fr-CA" altLang="en-US" b="1" dirty="0" err="1" smtClean="0">
                <a:solidFill>
                  <a:srgbClr val="143D68"/>
                </a:solidFill>
              </a:rPr>
              <a:t>Bear</a:t>
            </a:r>
            <a:r>
              <a:rPr lang="fr-CA" altLang="en-US" b="1" dirty="0" smtClean="0">
                <a:solidFill>
                  <a:srgbClr val="143D68"/>
                </a:solidFill>
              </a:rPr>
              <a:t> Joke #12</a:t>
            </a:r>
            <a:endParaRPr lang="fr-CA" altLang="en-US" dirty="0" smtClean="0">
              <a:solidFill>
                <a:srgbClr val="143D68"/>
              </a:solidFill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400" dirty="0" err="1" smtClean="0">
                <a:solidFill>
                  <a:srgbClr val="143D68"/>
                </a:solidFill>
              </a:rPr>
              <a:t>What</a:t>
            </a:r>
            <a:r>
              <a:rPr lang="fr-CA" altLang="en-US" sz="4400" dirty="0" smtClean="0">
                <a:solidFill>
                  <a:srgbClr val="143D68"/>
                </a:solidFill>
              </a:rPr>
              <a:t> do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get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when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you</a:t>
            </a:r>
            <a:r>
              <a:rPr lang="fr-CA" altLang="en-US" sz="4400" dirty="0" smtClean="0">
                <a:solidFill>
                  <a:srgbClr val="143D68"/>
                </a:solidFill>
              </a:rPr>
              <a:t> cross a polar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bear</a:t>
            </a:r>
            <a:r>
              <a:rPr lang="fr-CA" altLang="en-US" sz="4400" dirty="0" smtClean="0">
                <a:solidFill>
                  <a:srgbClr val="143D68"/>
                </a:solidFill>
              </a:rPr>
              <a:t> </a:t>
            </a:r>
            <a:r>
              <a:rPr lang="fr-CA" altLang="en-US" sz="4400" dirty="0" err="1" smtClean="0">
                <a:solidFill>
                  <a:srgbClr val="143D68"/>
                </a:solidFill>
              </a:rPr>
              <a:t>with</a:t>
            </a:r>
            <a:r>
              <a:rPr lang="fr-CA" altLang="en-US" sz="4400" dirty="0" smtClean="0">
                <a:solidFill>
                  <a:srgbClr val="143D68"/>
                </a:solidFill>
              </a:rPr>
              <a:t> a rose?</a:t>
            </a:r>
          </a:p>
          <a:p>
            <a:pPr marL="0" indent="0" eaLnBrk="1" hangingPunct="1">
              <a:buNone/>
            </a:pPr>
            <a:r>
              <a:rPr lang="fr-CA" altLang="en-US" sz="5400" b="1" dirty="0" smtClean="0">
                <a:solidFill>
                  <a:schemeClr val="accent5">
                    <a:lumMod val="50000"/>
                  </a:schemeClr>
                </a:solidFill>
              </a:rPr>
              <a:t>I </a:t>
            </a:r>
            <a:r>
              <a:rPr lang="fr-CA" altLang="en-US" sz="5400" b="1" dirty="0" err="1" smtClean="0">
                <a:solidFill>
                  <a:schemeClr val="accent5">
                    <a:lumMod val="50000"/>
                  </a:schemeClr>
                </a:solidFill>
              </a:rPr>
              <a:t>don’t</a:t>
            </a:r>
            <a:r>
              <a:rPr lang="fr-CA" altLang="en-US" sz="5400" b="1" dirty="0" smtClean="0">
                <a:solidFill>
                  <a:schemeClr val="accent5">
                    <a:lumMod val="50000"/>
                  </a:schemeClr>
                </a:solidFill>
              </a:rPr>
              <a:t> know but I </a:t>
            </a:r>
            <a:r>
              <a:rPr lang="fr-CA" altLang="en-US" sz="5400" b="1" dirty="0" err="1" smtClean="0">
                <a:solidFill>
                  <a:schemeClr val="accent5">
                    <a:lumMod val="50000"/>
                  </a:schemeClr>
                </a:solidFill>
              </a:rPr>
              <a:t>wouldn’t</a:t>
            </a:r>
            <a:r>
              <a:rPr lang="fr-CA" altLang="en-US" sz="5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5400" b="1" dirty="0" err="1" smtClean="0">
                <a:solidFill>
                  <a:schemeClr val="accent5">
                    <a:lumMod val="50000"/>
                  </a:schemeClr>
                </a:solidFill>
              </a:rPr>
              <a:t>try</a:t>
            </a:r>
            <a:r>
              <a:rPr lang="fr-CA" altLang="en-US" sz="5400" b="1" dirty="0" smtClean="0">
                <a:solidFill>
                  <a:schemeClr val="accent5">
                    <a:lumMod val="50000"/>
                  </a:schemeClr>
                </a:solidFill>
              </a:rPr>
              <a:t> to </a:t>
            </a:r>
            <a:r>
              <a:rPr lang="fr-CA" altLang="en-US" sz="5400" b="1" dirty="0" err="1" smtClean="0">
                <a:solidFill>
                  <a:schemeClr val="accent5">
                    <a:lumMod val="50000"/>
                  </a:schemeClr>
                </a:solidFill>
              </a:rPr>
              <a:t>smell</a:t>
            </a:r>
            <a:r>
              <a:rPr lang="fr-CA" altLang="en-US" sz="5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altLang="en-US" sz="5400" b="1" dirty="0" err="1" smtClean="0">
                <a:solidFill>
                  <a:schemeClr val="accent5">
                    <a:lumMod val="50000"/>
                  </a:schemeClr>
                </a:solidFill>
              </a:rPr>
              <a:t>it!</a:t>
            </a:r>
            <a:endParaRPr lang="fr-CA" altLang="en-US" sz="54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856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484438" y="1268760"/>
            <a:ext cx="620236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fr-CA" sz="2800" kern="0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CA" sz="11000" b="1" kern="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ROUND 6 ANSWERS</a:t>
            </a:r>
            <a:endParaRPr lang="fr-CA" sz="11000" b="1" kern="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6504438"/>
            <a:ext cx="48245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solidFill>
                  <a:srgbClr val="143D68"/>
                </a:solidFill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2017 </a:t>
            </a:r>
            <a:r>
              <a:rPr lang="en-IE" sz="1000" b="1" dirty="0" smtClean="0">
                <a:solidFill>
                  <a:srgbClr val="143D68"/>
                </a:solidFill>
                <a:latin typeface="Sassoon" panose="02000503040000090004" pitchFamily="2" charset="0"/>
              </a:rPr>
              <a:t>www.seomraranga.com</a:t>
            </a:r>
            <a:endParaRPr lang="en-IE" sz="1000" b="1" dirty="0">
              <a:solidFill>
                <a:srgbClr val="143D68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7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3167</Words>
  <Application>Microsoft Office PowerPoint</Application>
  <PresentationFormat>On-screen Show (4:3)</PresentationFormat>
  <Paragraphs>667</Paragraphs>
  <Slides>147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147</vt:i4>
      </vt:variant>
    </vt:vector>
  </HeadingPairs>
  <TitlesOfParts>
    <vt:vector size="148" baseType="lpstr">
      <vt:lpstr>Modèle par défaut</vt:lpstr>
      <vt:lpstr>POLAR REGIONS TABLE QUIZ</vt:lpstr>
      <vt:lpstr>Before You Start</vt:lpstr>
      <vt:lpstr>PowerPoint Presentation</vt:lpstr>
      <vt:lpstr>Round 1</vt:lpstr>
      <vt:lpstr>Round 1</vt:lpstr>
      <vt:lpstr>Round 1</vt:lpstr>
      <vt:lpstr>Round 1</vt:lpstr>
      <vt:lpstr>Round 1</vt:lpstr>
      <vt:lpstr>Round 1</vt:lpstr>
      <vt:lpstr>Polar Bear Joke #1</vt:lpstr>
      <vt:lpstr>PowerPoint Presentation</vt:lpstr>
      <vt:lpstr>Round 2</vt:lpstr>
      <vt:lpstr>Round 2</vt:lpstr>
      <vt:lpstr>Round 2</vt:lpstr>
      <vt:lpstr>Round 2</vt:lpstr>
      <vt:lpstr>Round 2</vt:lpstr>
      <vt:lpstr>Round 2</vt:lpstr>
      <vt:lpstr>Polar Bear Joke #2</vt:lpstr>
      <vt:lpstr>PowerPoint Presentation</vt:lpstr>
      <vt:lpstr>Round 1 Answers</vt:lpstr>
      <vt:lpstr>Round 1 Answers</vt:lpstr>
      <vt:lpstr>Round 1 Answers</vt:lpstr>
      <vt:lpstr>Round 1 Answers</vt:lpstr>
      <vt:lpstr>Round 1 Answers</vt:lpstr>
      <vt:lpstr>Round 1 Answers</vt:lpstr>
      <vt:lpstr>Polar Bear Joke #3</vt:lpstr>
      <vt:lpstr>PowerPoint Presentation</vt:lpstr>
      <vt:lpstr>Round 3</vt:lpstr>
      <vt:lpstr>Round 3</vt:lpstr>
      <vt:lpstr>Round 3</vt:lpstr>
      <vt:lpstr>Round 3</vt:lpstr>
      <vt:lpstr>Round 3</vt:lpstr>
      <vt:lpstr>Round 3</vt:lpstr>
      <vt:lpstr>Polar Bear Joke #4</vt:lpstr>
      <vt:lpstr>PowerPoint Presentation</vt:lpstr>
      <vt:lpstr>Round 2 Answers</vt:lpstr>
      <vt:lpstr>Round 2 Answers</vt:lpstr>
      <vt:lpstr>Round 2 Answers</vt:lpstr>
      <vt:lpstr>Round 2 Answers</vt:lpstr>
      <vt:lpstr>Round 2 Answers</vt:lpstr>
      <vt:lpstr>Round 2 Answers</vt:lpstr>
      <vt:lpstr>Polar Bear Joke #5</vt:lpstr>
      <vt:lpstr>PowerPoint Presentation</vt:lpstr>
      <vt:lpstr>Round 4</vt:lpstr>
      <vt:lpstr>Round 4</vt:lpstr>
      <vt:lpstr>Round 4</vt:lpstr>
      <vt:lpstr>Round 4</vt:lpstr>
      <vt:lpstr>Round 4</vt:lpstr>
      <vt:lpstr>Round 4</vt:lpstr>
      <vt:lpstr>Polar Bear Joke #6</vt:lpstr>
      <vt:lpstr>PowerPoint Presentation</vt:lpstr>
      <vt:lpstr>Round 3 Answers</vt:lpstr>
      <vt:lpstr>Round 3 Answers</vt:lpstr>
      <vt:lpstr>Round 3 Answers</vt:lpstr>
      <vt:lpstr>Round 3 Answers</vt:lpstr>
      <vt:lpstr>Round 3 Answers</vt:lpstr>
      <vt:lpstr>Round 3 answers</vt:lpstr>
      <vt:lpstr>Polar Bear Joke #7</vt:lpstr>
      <vt:lpstr>PowerPoint Presentation</vt:lpstr>
      <vt:lpstr>Round 5</vt:lpstr>
      <vt:lpstr>Round 5</vt:lpstr>
      <vt:lpstr>Round 5</vt:lpstr>
      <vt:lpstr>Round 5</vt:lpstr>
      <vt:lpstr>Round 5</vt:lpstr>
      <vt:lpstr>Round 5</vt:lpstr>
      <vt:lpstr>Polar Bear Joke #8</vt:lpstr>
      <vt:lpstr>PowerPoint Presentation</vt:lpstr>
      <vt:lpstr>Round 4 Answers</vt:lpstr>
      <vt:lpstr>Round 4 Answers</vt:lpstr>
      <vt:lpstr>Round 4 Answers</vt:lpstr>
      <vt:lpstr>Round 4 Answers</vt:lpstr>
      <vt:lpstr>Round 4 Answers</vt:lpstr>
      <vt:lpstr>Round 4 Answers</vt:lpstr>
      <vt:lpstr>Polar Bear Joke #9</vt:lpstr>
      <vt:lpstr>PowerPoint Presentation</vt:lpstr>
      <vt:lpstr>Round 6</vt:lpstr>
      <vt:lpstr>Round 6</vt:lpstr>
      <vt:lpstr>Round 6</vt:lpstr>
      <vt:lpstr>Round 6</vt:lpstr>
      <vt:lpstr>Round 6</vt:lpstr>
      <vt:lpstr>Round 6</vt:lpstr>
      <vt:lpstr>Polar Bear Joke #10</vt:lpstr>
      <vt:lpstr>PowerPoint Presentation</vt:lpstr>
      <vt:lpstr>Round 5 Answers</vt:lpstr>
      <vt:lpstr>Round 5 Answers</vt:lpstr>
      <vt:lpstr>Round 5 Answers</vt:lpstr>
      <vt:lpstr>Round 5 Answers</vt:lpstr>
      <vt:lpstr>Round 5 Answers</vt:lpstr>
      <vt:lpstr>Round 5 Answers</vt:lpstr>
      <vt:lpstr>Polar Bear Joke #11</vt:lpstr>
      <vt:lpstr>PowerPoint Presentation</vt:lpstr>
      <vt:lpstr>Round 7</vt:lpstr>
      <vt:lpstr>Round 7</vt:lpstr>
      <vt:lpstr>Round 7</vt:lpstr>
      <vt:lpstr>Round 7</vt:lpstr>
      <vt:lpstr>Round 7</vt:lpstr>
      <vt:lpstr>Round 7</vt:lpstr>
      <vt:lpstr>Polar Bear Joke #12</vt:lpstr>
      <vt:lpstr>PowerPoint Presentation</vt:lpstr>
      <vt:lpstr>Round 6 Answers</vt:lpstr>
      <vt:lpstr>Round 6 Answers</vt:lpstr>
      <vt:lpstr>Round 6 Answers</vt:lpstr>
      <vt:lpstr>Round 6 Answers</vt:lpstr>
      <vt:lpstr>Round 6 Answers</vt:lpstr>
      <vt:lpstr>Round 6 Answers</vt:lpstr>
      <vt:lpstr>Polar Bear Joke #13</vt:lpstr>
      <vt:lpstr>PowerPoint Presentation</vt:lpstr>
      <vt:lpstr>Round 8</vt:lpstr>
      <vt:lpstr>Round 8</vt:lpstr>
      <vt:lpstr>Round 8</vt:lpstr>
      <vt:lpstr>Round 8</vt:lpstr>
      <vt:lpstr>Round 8</vt:lpstr>
      <vt:lpstr>Round 8</vt:lpstr>
      <vt:lpstr>Polar Bear Joke #14</vt:lpstr>
      <vt:lpstr>PowerPoint Presentation</vt:lpstr>
      <vt:lpstr>Round 7 Answers</vt:lpstr>
      <vt:lpstr>Round 7 Answers</vt:lpstr>
      <vt:lpstr>Round 7 Answers</vt:lpstr>
      <vt:lpstr>Round 7 Answers</vt:lpstr>
      <vt:lpstr>Round 7 Answers</vt:lpstr>
      <vt:lpstr>Round 7 Answers</vt:lpstr>
      <vt:lpstr>Polar Bear Joke #15</vt:lpstr>
      <vt:lpstr>PowerPoint Presentation</vt:lpstr>
      <vt:lpstr>Round 8 Answers</vt:lpstr>
      <vt:lpstr>Round 8 Answers</vt:lpstr>
      <vt:lpstr>Round 8 Answers</vt:lpstr>
      <vt:lpstr>Round 8 Answers</vt:lpstr>
      <vt:lpstr>Round 8 Answers</vt:lpstr>
      <vt:lpstr>Round 8 Answers</vt:lpstr>
      <vt:lpstr>Polar Bear Joke #16</vt:lpstr>
      <vt:lpstr>PowerPoint Presentation</vt:lpstr>
      <vt:lpstr>Tie-Break Round</vt:lpstr>
      <vt:lpstr>Tie-Break Round</vt:lpstr>
      <vt:lpstr>Tie-Break Round</vt:lpstr>
      <vt:lpstr>Tie-Break Round</vt:lpstr>
      <vt:lpstr>Tie-Break Round</vt:lpstr>
      <vt:lpstr>Tie-Break Round</vt:lpstr>
      <vt:lpstr>Polar Bear Joke #17</vt:lpstr>
      <vt:lpstr>PowerPoint Presentation</vt:lpstr>
      <vt:lpstr>Tie-Break Answers</vt:lpstr>
      <vt:lpstr>Tie-Break Answers</vt:lpstr>
      <vt:lpstr>Tie-Break Answers</vt:lpstr>
      <vt:lpstr>Tie-Break Answers</vt:lpstr>
      <vt:lpstr>Tie-Break Answers</vt:lpstr>
      <vt:lpstr>Tie-Break Answers</vt:lpstr>
      <vt:lpstr>Polar Bear Joke #18</vt:lpstr>
      <vt:lpstr>HOPE YOU ALL ENJOYED THE POLAR REGIONS TABLE QUIZ</vt:lpstr>
    </vt:vector>
  </TitlesOfParts>
  <Company>Party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Ric</dc:creator>
  <cp:lastModifiedBy>Damien</cp:lastModifiedBy>
  <cp:revision>69</cp:revision>
  <dcterms:created xsi:type="dcterms:W3CDTF">2008-05-06T17:35:57Z</dcterms:created>
  <dcterms:modified xsi:type="dcterms:W3CDTF">2017-08-25T09:34:04Z</dcterms:modified>
</cp:coreProperties>
</file>