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67" r:id="rId3"/>
    <p:sldId id="298" r:id="rId4"/>
    <p:sldId id="299" r:id="rId5"/>
    <p:sldId id="276" r:id="rId6"/>
    <p:sldId id="280" r:id="rId7"/>
    <p:sldId id="277" r:id="rId8"/>
    <p:sldId id="279" r:id="rId9"/>
    <p:sldId id="278" r:id="rId10"/>
    <p:sldId id="300" r:id="rId11"/>
    <p:sldId id="259" r:id="rId12"/>
    <p:sldId id="288" r:id="rId13"/>
    <p:sldId id="293" r:id="rId14"/>
    <p:sldId id="294" r:id="rId15"/>
    <p:sldId id="301" r:id="rId16"/>
    <p:sldId id="281" r:id="rId17"/>
    <p:sldId id="285" r:id="rId18"/>
    <p:sldId id="287" r:id="rId19"/>
    <p:sldId id="303" r:id="rId20"/>
    <p:sldId id="260" r:id="rId21"/>
    <p:sldId id="302" r:id="rId22"/>
    <p:sldId id="271" r:id="rId23"/>
    <p:sldId id="272" r:id="rId24"/>
    <p:sldId id="274" r:id="rId25"/>
    <p:sldId id="275" r:id="rId26"/>
    <p:sldId id="289" r:id="rId27"/>
    <p:sldId id="306" r:id="rId28"/>
    <p:sldId id="270" r:id="rId29"/>
    <p:sldId id="290" r:id="rId30"/>
    <p:sldId id="296" r:id="rId31"/>
    <p:sldId id="297" r:id="rId32"/>
    <p:sldId id="286" r:id="rId33"/>
    <p:sldId id="295" r:id="rId34"/>
    <p:sldId id="304" r:id="rId35"/>
    <p:sldId id="305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4C3"/>
    <a:srgbClr val="C7C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napToGrid="0">
      <p:cViewPr>
        <p:scale>
          <a:sx n="72" d="100"/>
          <a:sy n="72" d="100"/>
        </p:scale>
        <p:origin x="-190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826F36-D428-4C76-B58C-0E51760AF806}" type="datetimeFigureOut">
              <a:rPr lang="en-GB"/>
              <a:pPr>
                <a:defRPr/>
              </a:pPr>
              <a:t>03/03/2014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050ED4-1B3F-4E83-8194-27227C70AF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28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310609-A695-415D-B851-D521C17E6B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38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8A0380-B035-4C26-AD3D-90266C674377}" type="slidenum">
              <a:rPr lang="en-GB" altLang="en-US" smtClean="0"/>
              <a:pPr eaLnBrk="1" hangingPunct="1"/>
              <a:t>1</a:t>
            </a:fld>
            <a:endParaRPr lang="en-GB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D5222-2E1D-41C9-8176-3613FE5CF843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D5222-2E1D-41C9-8176-3613FE5CF843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13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14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15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16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17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18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19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20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B6FCB-60AD-46A7-89A8-3728A580B57E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21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22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23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24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25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26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27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B6FCB-60AD-46A7-89A8-3728A580B57E}" type="slidenum">
              <a:rPr lang="en-GB" altLang="en-US" smtClean="0"/>
              <a:pPr eaLnBrk="1" hangingPunct="1"/>
              <a:t>28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B6FCB-60AD-46A7-89A8-3728A580B57E}" type="slidenum">
              <a:rPr lang="en-GB" altLang="en-US" smtClean="0"/>
              <a:pPr eaLnBrk="1" hangingPunct="1"/>
              <a:t>29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B6FCB-60AD-46A7-89A8-3728A580B57E}" type="slidenum">
              <a:rPr lang="en-GB" altLang="en-US" smtClean="0"/>
              <a:pPr eaLnBrk="1" hangingPunct="1"/>
              <a:t>30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D5222-2E1D-41C9-8176-3613FE5CF843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B6FCB-60AD-46A7-89A8-3728A580B57E}" type="slidenum">
              <a:rPr lang="en-GB" altLang="en-US" smtClean="0"/>
              <a:pPr eaLnBrk="1" hangingPunct="1"/>
              <a:t>31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B6FCB-60AD-46A7-89A8-3728A580B57E}" type="slidenum">
              <a:rPr lang="en-GB" altLang="en-US" smtClean="0"/>
              <a:pPr eaLnBrk="1" hangingPunct="1"/>
              <a:t>32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33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D5222-2E1D-41C9-8176-3613FE5CF843}" type="slidenum">
              <a:rPr lang="en-GB" altLang="en-US" smtClean="0"/>
              <a:pPr eaLnBrk="1" hangingPunct="1"/>
              <a:t>34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D5222-2E1D-41C9-8176-3613FE5CF843}" type="slidenum">
              <a:rPr lang="en-GB" altLang="en-US" smtClean="0"/>
              <a:pPr eaLnBrk="1" hangingPunct="1"/>
              <a:t>35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D5222-2E1D-41C9-8176-3613FE5CF843}" type="slidenum">
              <a:rPr lang="en-GB" altLang="en-US" smtClean="0"/>
              <a:pPr eaLnBrk="1" hangingPunct="1"/>
              <a:t>4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6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8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12FC5-4A47-446E-9AA3-3AEDC8783B8C}" type="slidenum">
              <a:rPr lang="en-GB" altLang="en-US" smtClean="0"/>
              <a:pPr eaLnBrk="1" hangingPunct="1"/>
              <a:t>9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D706CF-BF1B-4B22-AA9F-E8DC6FA4E0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99843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3E00-53A4-456A-ACDE-DF6976CB7A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35520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610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CCD0-B18C-41A2-8F3A-12F98D4F41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93007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7E07-314E-4192-9F0F-7A90D8C70E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76592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1F51-68FD-446F-BF92-8202F68AEE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460180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8587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7F9F8-48E3-4069-A3E4-4C5099EA3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016073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DE74-A9A4-439D-8D49-26FDB2C90B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37069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7255-4969-4870-95CE-99E294904E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5528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44EE-F761-4465-9BFE-E6B1DE87E1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471084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10A0-15B4-476D-98C9-B4E1954AB8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726799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D632-E649-4F29-8667-03EC890F24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63313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C24C-31A1-451E-A864-6159765405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631099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151A-B5B2-430A-83E1-54DEAB92F0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493712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0449-D6B1-4601-87A1-F1A6CE2F7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585691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BD41F-8BC3-4FF6-BDC9-CC871E21C1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625473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2968-0C07-4DC0-86D9-1D148CB7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82885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50C88-E0AA-4374-B608-195AF77461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998852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E0B1-2E5E-4F2B-880A-A53D8BFB51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662447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CB9E-F4D2-40EB-B21A-14BAF8371D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9249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CF17-E28C-4B1A-8826-1B60F8C0D1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8009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5C9C-3872-4872-850A-F7F6F6CFBF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90691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866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408663"/>
            <a:ext cx="4114800" cy="371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2DC3-EF31-4E56-8885-DBCD644685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02315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54A6-FEFE-462B-9A26-0CD769219D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4590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1AE9-A9A9-48EA-BB57-8FE20D3370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56900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CBDA-FAA8-4E03-92E6-1A4127129A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02434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298F-1A04-47FD-8898-16DF409DEA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20237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3C7CF0-D68E-4FFF-A0EF-EA994B6A48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58" r:id="rId6"/>
    <p:sldLayoutId id="2147484059" r:id="rId7"/>
    <p:sldLayoutId id="2147484080" r:id="rId8"/>
    <p:sldLayoutId id="2147484081" r:id="rId9"/>
    <p:sldLayoutId id="2147484060" r:id="rId10"/>
    <p:sldLayoutId id="2147484082" r:id="rId11"/>
    <p:sldLayoutId id="2147484083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067" r:id="rId19"/>
    <p:sldLayoutId id="2147484068" r:id="rId20"/>
    <p:sldLayoutId id="2147484069" r:id="rId21"/>
    <p:sldLayoutId id="2147484070" r:id="rId22"/>
    <p:sldLayoutId id="2147484071" r:id="rId23"/>
    <p:sldLayoutId id="2147484072" r:id="rId24"/>
    <p:sldLayoutId id="2147484073" r:id="rId25"/>
    <p:sldLayoutId id="2147484074" r:id="rId26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1140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1140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1140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wGm_kShf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8dc45cjU7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JCXKC2kDz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youtube.com/watch?v=kfuUoINOU5I&amp;list=PLF5BB9D82A4826CC2" TargetMode="External"/><Relationship Id="rId5" Type="http://schemas.openxmlformats.org/officeDocument/2006/relationships/hyperlink" Target="http://www.youtube.com/watch?v=tZagYW7AF_A" TargetMode="External"/><Relationship Id="rId4" Type="http://schemas.openxmlformats.org/officeDocument/2006/relationships/hyperlink" Target="http://www.youtube.com/watch?v=UmY2s5U4D1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wordle.net/" TargetMode="Externa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tagxedo.com/" TargetMode="Externa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ansboro.ie/2013/06/14/6th-class-interview-author-marilyn-taylo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aZoP9GrrZ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AwFzYW7L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ubbl.us/" TargetMode="Externa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simplemind+-mind-mapping/id305727658?mt=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tools.net/SMS/53_7gWYX6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tools.net/SMS/51_CPjcBB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dey.com/generators/newspaper/snippet.as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made-gifts-made-easy.com/newspaper-generator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voki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omraranga.com/2013/11/34-things-to-do-with-a-novel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qrvoice.net/" TargetMode="External"/><Relationship Id="rId3" Type="http://schemas.openxmlformats.org/officeDocument/2006/relationships/hyperlink" Target="https://itunes.apple.com/ie/app/strip-designer/id314780738?mt=8" TargetMode="External"/><Relationship Id="rId7" Type="http://schemas.openxmlformats.org/officeDocument/2006/relationships/hyperlink" Target="http://www.qrstuff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udacity.sourceforge.net/" TargetMode="External"/><Relationship Id="rId5" Type="http://schemas.openxmlformats.org/officeDocument/2006/relationships/hyperlink" Target="https://storybird.com/" TargetMode="External"/><Relationship Id="rId4" Type="http://schemas.openxmlformats.org/officeDocument/2006/relationships/hyperlink" Target="http://animoto.com/" TargetMode="External"/><Relationship Id="rId9" Type="http://schemas.openxmlformats.org/officeDocument/2006/relationships/hyperlink" Target="http://www.literacyshed.com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eomraranga.com" TargetMode="External"/><Relationship Id="rId3" Type="http://schemas.openxmlformats.org/officeDocument/2006/relationships/hyperlink" Target="http://www.seomraranga.com/" TargetMode="External"/><Relationship Id="rId7" Type="http://schemas.openxmlformats.org/officeDocument/2006/relationships/hyperlink" Target="http://www.pinterest.com/seomraranga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ideshare.net/seomraranga" TargetMode="External"/><Relationship Id="rId5" Type="http://schemas.openxmlformats.org/officeDocument/2006/relationships/hyperlink" Target="http://www.facebook.com/SeomraRanga" TargetMode="External"/><Relationship Id="rId4" Type="http://schemas.openxmlformats.org/officeDocument/2006/relationships/hyperlink" Target="http://twitter.com/seomrarang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kidblog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kidblog.org/home/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ivizIDvXg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987425" y="4909517"/>
            <a:ext cx="7172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 b="1" dirty="0" smtClean="0"/>
              <a:t>Spark the Imagination</a:t>
            </a:r>
            <a:endParaRPr lang="en-GB" altLang="en-US" sz="4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2765" y="5553491"/>
            <a:ext cx="889220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C7C9F0"/>
                </a:solidFill>
              </a:rPr>
              <a:t>A Digital Response to the Class Novel</a:t>
            </a:r>
            <a:endParaRPr lang="en-GB" altLang="en-US" sz="3600" b="1" dirty="0">
              <a:solidFill>
                <a:srgbClr val="C7C9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6600" dirty="0" err="1">
                <a:solidFill>
                  <a:schemeClr val="bg1"/>
                </a:solidFill>
              </a:rPr>
              <a:t>Kidblog</a:t>
            </a:r>
            <a:endParaRPr lang="en-IE"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896" y="1987826"/>
            <a:ext cx="3233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“I love homework this year because we can do some of it on the blog”.</a:t>
            </a:r>
            <a:endParaRPr lang="en-IE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© </a:t>
            </a:r>
            <a:r>
              <a:rPr lang="en-IE" b="1" dirty="0" err="1" smtClean="0">
                <a:solidFill>
                  <a:schemeClr val="bg1"/>
                </a:solidFill>
              </a:rPr>
              <a:t>Seomra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Ranga</a:t>
            </a:r>
            <a:r>
              <a:rPr lang="en-IE" b="1" dirty="0" smtClean="0">
                <a:solidFill>
                  <a:schemeClr val="bg1"/>
                </a:solidFill>
              </a:rPr>
              <a:t> 2014 www.seomraranga.com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08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17" y="1242047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chemeClr val="accent1"/>
                </a:solidFill>
              </a:rPr>
              <a:t>Novel Work</a:t>
            </a:r>
            <a:endParaRPr lang="en-US" altLang="en-US" sz="6600" dirty="0" smtClean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43948" y="2435088"/>
            <a:ext cx="8229600" cy="3753678"/>
          </a:xfrm>
        </p:spPr>
        <p:txBody>
          <a:bodyPr/>
          <a:lstStyle/>
          <a:p>
            <a:pPr algn="just" eaLnBrk="1" hangingPunct="1"/>
            <a:r>
              <a:rPr lang="en-US" altLang="en-US" dirty="0" smtClean="0"/>
              <a:t>Make Connections between two characters from different novels</a:t>
            </a:r>
          </a:p>
          <a:p>
            <a:pPr algn="just" eaLnBrk="1" hangingPunct="1"/>
            <a:r>
              <a:rPr lang="en-US" altLang="en-US" dirty="0" smtClean="0"/>
              <a:t>Get one character to write a letter to another character</a:t>
            </a:r>
            <a:endParaRPr lang="en-US" altLang="en-US" dirty="0"/>
          </a:p>
          <a:p>
            <a:pPr algn="just" eaLnBrk="1" hangingPunct="1"/>
            <a:r>
              <a:rPr lang="en-US" altLang="en-US" dirty="0" smtClean="0"/>
              <a:t>Book Reports</a:t>
            </a:r>
          </a:p>
          <a:p>
            <a:pPr algn="just" eaLnBrk="1" hangingPunct="1"/>
            <a:r>
              <a:rPr lang="en-US" altLang="en-US" dirty="0" smtClean="0"/>
              <a:t>Character Analysis</a:t>
            </a:r>
          </a:p>
          <a:p>
            <a:pPr algn="just" eaLnBrk="1" hangingPunct="1"/>
            <a:r>
              <a:rPr lang="en-US" altLang="en-US" dirty="0" smtClean="0"/>
              <a:t>Character Comparison</a:t>
            </a:r>
          </a:p>
          <a:p>
            <a:pPr algn="just" eaLnBrk="1" hangingPunct="1"/>
            <a:r>
              <a:rPr lang="en-US" altLang="en-US" dirty="0" smtClean="0"/>
              <a:t>“What If” Poem based on a character</a:t>
            </a:r>
          </a:p>
          <a:p>
            <a:pPr algn="just" eaLnBrk="1" hangingPunct="1"/>
            <a:r>
              <a:rPr lang="en-US" altLang="en-US" dirty="0" smtClean="0"/>
              <a:t>List of questions in a character’s mind</a:t>
            </a:r>
          </a:p>
          <a:p>
            <a:pPr algn="just"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452" y="104326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600" dirty="0">
                <a:solidFill>
                  <a:schemeClr val="accent1"/>
                </a:solidFill>
              </a:rPr>
              <a:t>Novel Work</a:t>
            </a:r>
            <a:endParaRPr lang="en-US" altLang="en-US" sz="6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83705" y="2567609"/>
            <a:ext cx="8229600" cy="3475383"/>
          </a:xfrm>
        </p:spPr>
        <p:txBody>
          <a:bodyPr/>
          <a:lstStyle/>
          <a:p>
            <a:pPr algn="just" eaLnBrk="1" hangingPunct="1"/>
            <a:r>
              <a:rPr lang="en-US" altLang="en-US" dirty="0" smtClean="0"/>
              <a:t>Write a letter from yourself to one of the characters</a:t>
            </a:r>
          </a:p>
          <a:p>
            <a:pPr algn="just" eaLnBrk="1" hangingPunct="1"/>
            <a:r>
              <a:rPr lang="en-US" altLang="en-US" dirty="0" smtClean="0"/>
              <a:t>Write a Diary entry for a character</a:t>
            </a:r>
          </a:p>
          <a:p>
            <a:pPr algn="just" eaLnBrk="1" hangingPunct="1"/>
            <a:r>
              <a:rPr lang="en-US" altLang="en-US" dirty="0" smtClean="0"/>
              <a:t>Decisions – what would you do if you were one of the characters?</a:t>
            </a:r>
          </a:p>
          <a:p>
            <a:pPr algn="just" eaLnBrk="1" hangingPunct="1"/>
            <a:r>
              <a:rPr lang="en-US" altLang="en-US" dirty="0" smtClean="0"/>
              <a:t>Comparison of two novels</a:t>
            </a:r>
          </a:p>
          <a:p>
            <a:pPr algn="just" eaLnBrk="1" hangingPunct="1"/>
            <a:r>
              <a:rPr lang="en-US" altLang="en-US" dirty="0" smtClean="0"/>
              <a:t>Write a Newspaper Article based on an event/incident in the novel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2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902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rgbClr val="C7C9F0"/>
                </a:solidFill>
              </a:rPr>
              <a:t>Posting Comments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45" y="2102920"/>
            <a:ext cx="6343650" cy="3838575"/>
          </a:xfrm>
        </p:spPr>
      </p:pic>
      <p:sp>
        <p:nvSpPr>
          <p:cNvPr id="5" name="TextBox 4"/>
          <p:cNvSpPr txBox="1"/>
          <p:nvPr/>
        </p:nvSpPr>
        <p:spPr>
          <a:xfrm>
            <a:off x="1060174" y="6024520"/>
            <a:ext cx="694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Using </a:t>
            </a:r>
            <a:r>
              <a:rPr lang="en-IE" sz="2400" b="1" dirty="0" err="1" smtClean="0"/>
              <a:t>Videoscribe</a:t>
            </a:r>
            <a:r>
              <a:rPr lang="en-IE" sz="2400" b="1" dirty="0" smtClean="0"/>
              <a:t> App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240769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902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4800" dirty="0" smtClean="0">
                <a:solidFill>
                  <a:srgbClr val="C7C9F0"/>
                </a:solidFill>
              </a:rPr>
              <a:t>Compare Video and Novel</a:t>
            </a:r>
            <a:endParaRPr lang="en-US" altLang="en-US" sz="48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174" y="6024520"/>
            <a:ext cx="694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Under the Hawthorn Tree Video</a:t>
            </a:r>
            <a:endParaRPr lang="en-IE" sz="2400" b="1" dirty="0"/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20081"/>
            <a:ext cx="6248400" cy="3886200"/>
          </a:xfrm>
        </p:spPr>
      </p:pic>
    </p:spTree>
    <p:extLst>
      <p:ext uri="{BB962C8B-B14F-4D97-AF65-F5344CB8AC3E}">
        <p14:creationId xmlns:p14="http://schemas.microsoft.com/office/powerpoint/2010/main" val="2710697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902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4800" dirty="0" smtClean="0">
                <a:solidFill>
                  <a:srgbClr val="C7C9F0"/>
                </a:solidFill>
              </a:rPr>
              <a:t>Novel Quiz on Blog</a:t>
            </a:r>
            <a:endParaRPr lang="en-US" altLang="en-US" sz="48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960647"/>
            <a:ext cx="5866228" cy="4419520"/>
          </a:xfrm>
        </p:spPr>
      </p:pic>
    </p:spTree>
    <p:extLst>
      <p:ext uri="{BB962C8B-B14F-4D97-AF65-F5344CB8AC3E}">
        <p14:creationId xmlns:p14="http://schemas.microsoft.com/office/powerpoint/2010/main" val="1492655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1321561"/>
            <a:ext cx="8229600" cy="1567414"/>
          </a:xfrm>
        </p:spPr>
        <p:txBody>
          <a:bodyPr/>
          <a:lstStyle/>
          <a:p>
            <a:pPr algn="ctr" eaLnBrk="1" hangingPunct="1"/>
            <a:r>
              <a:rPr lang="en-GB" altLang="en-US" sz="5400" dirty="0" smtClean="0">
                <a:solidFill>
                  <a:srgbClr val="C7C9F0"/>
                </a:solidFill>
              </a:rPr>
              <a:t>Embedding Video Content on Blog</a:t>
            </a:r>
            <a:endParaRPr lang="en-US" altLang="en-US" sz="54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068" y="3402497"/>
            <a:ext cx="8229600" cy="2547730"/>
          </a:xfrm>
        </p:spPr>
        <p:txBody>
          <a:bodyPr/>
          <a:lstStyle/>
          <a:p>
            <a:pPr algn="just"/>
            <a:r>
              <a:rPr lang="en-IE" b="1" dirty="0" smtClean="0">
                <a:hlinkClick r:id="rId3"/>
              </a:rPr>
              <a:t>How to write a Book Review</a:t>
            </a:r>
            <a:endParaRPr lang="en-IE" b="1" dirty="0" smtClean="0"/>
          </a:p>
          <a:p>
            <a:pPr algn="just"/>
            <a:r>
              <a:rPr lang="en-IE" b="1" dirty="0" smtClean="0">
                <a:hlinkClick r:id="rId4"/>
              </a:rPr>
              <a:t>Dancing the </a:t>
            </a:r>
            <a:r>
              <a:rPr lang="en-IE" b="1" dirty="0" err="1" smtClean="0">
                <a:hlinkClick r:id="rId4"/>
              </a:rPr>
              <a:t>Hora</a:t>
            </a:r>
            <a:endParaRPr lang="en-IE" b="1" dirty="0" smtClean="0"/>
          </a:p>
          <a:p>
            <a:pPr algn="just"/>
            <a:r>
              <a:rPr lang="en-IE" b="1" dirty="0" smtClean="0">
                <a:hlinkClick r:id="rId5"/>
              </a:rPr>
              <a:t>Interview With Author </a:t>
            </a:r>
            <a:r>
              <a:rPr lang="en-IE" b="1" dirty="0" err="1" smtClean="0">
                <a:hlinkClick r:id="rId5"/>
              </a:rPr>
              <a:t>Marita</a:t>
            </a:r>
            <a:r>
              <a:rPr lang="en-IE" b="1" dirty="0" smtClean="0">
                <a:hlinkClick r:id="rId5"/>
              </a:rPr>
              <a:t> Conlon Mc Kenna</a:t>
            </a:r>
            <a:endParaRPr lang="en-IE" b="1" dirty="0" smtClean="0"/>
          </a:p>
          <a:p>
            <a:pPr algn="just"/>
            <a:r>
              <a:rPr lang="en-IE" b="1" dirty="0" smtClean="0">
                <a:hlinkClick r:id="rId6"/>
              </a:rPr>
              <a:t>Child Labour in the 19</a:t>
            </a:r>
            <a:r>
              <a:rPr lang="en-IE" b="1" baseline="30000" dirty="0" smtClean="0">
                <a:hlinkClick r:id="rId6"/>
              </a:rPr>
              <a:t>th</a:t>
            </a:r>
            <a:r>
              <a:rPr lang="en-IE" b="1" dirty="0" smtClean="0">
                <a:hlinkClick r:id="rId6"/>
              </a:rPr>
              <a:t> Century</a:t>
            </a:r>
            <a:endParaRPr lang="en-IE" b="1" dirty="0" smtClean="0"/>
          </a:p>
          <a:p>
            <a:pPr algn="just"/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164765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46" y="923995"/>
            <a:ext cx="8799443" cy="1143000"/>
          </a:xfrm>
        </p:spPr>
        <p:txBody>
          <a:bodyPr/>
          <a:lstStyle/>
          <a:p>
            <a:pPr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Wordle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3" y="1926830"/>
            <a:ext cx="4852093" cy="32897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8" y="3816626"/>
            <a:ext cx="4210661" cy="2669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8104" y="2358887"/>
            <a:ext cx="344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hlinkClick r:id="rId5"/>
              </a:rPr>
              <a:t>http://www.wordle.net</a:t>
            </a:r>
            <a:r>
              <a:rPr lang="en-IE" dirty="0">
                <a:hlinkClick r:id="rId5"/>
              </a:rPr>
              <a:t>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1249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3096" y="105651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Tagxedo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34801" y="2051948"/>
            <a:ext cx="6326190" cy="639762"/>
          </a:xfrm>
        </p:spPr>
        <p:txBody>
          <a:bodyPr/>
          <a:lstStyle/>
          <a:p>
            <a:pPr algn="ctr"/>
            <a:r>
              <a:rPr lang="en-IE" sz="3600" dirty="0" smtClean="0"/>
              <a:t>Language Observation</a:t>
            </a:r>
            <a:endParaRPr lang="en-IE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0" y="2860308"/>
            <a:ext cx="4040188" cy="315942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60" y="3002065"/>
            <a:ext cx="4041775" cy="2588455"/>
          </a:xfrm>
        </p:spPr>
      </p:pic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6209" y="6062115"/>
            <a:ext cx="380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hlinkClick r:id="rId5"/>
              </a:rPr>
              <a:t>http://www.tagxedo.com/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321434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1074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Tagxedo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5982" y="2012191"/>
            <a:ext cx="7282070" cy="639762"/>
          </a:xfrm>
        </p:spPr>
        <p:txBody>
          <a:bodyPr/>
          <a:lstStyle/>
          <a:p>
            <a:pPr algn="ctr"/>
            <a:r>
              <a:rPr lang="en-IE" sz="3600" dirty="0" smtClean="0"/>
              <a:t>Character Analysis</a:t>
            </a:r>
            <a:endParaRPr lang="en-IE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6" y="2866685"/>
            <a:ext cx="3571875" cy="36195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14" y="2761910"/>
            <a:ext cx="3467100" cy="3724275"/>
          </a:xfrm>
        </p:spPr>
      </p:pic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70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27375" y="2928730"/>
            <a:ext cx="3664226" cy="3526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Make Connections</a:t>
            </a:r>
          </a:p>
          <a:p>
            <a:pPr eaLnBrk="1" hangingPunct="1"/>
            <a:r>
              <a:rPr lang="en-US" altLang="en-US" sz="2800" dirty="0" smtClean="0"/>
              <a:t>#</a:t>
            </a:r>
            <a:r>
              <a:rPr lang="en-US" altLang="en-US" sz="2800" dirty="0" err="1" smtClean="0"/>
              <a:t>cesicon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#</a:t>
            </a:r>
            <a:r>
              <a:rPr lang="en-US" altLang="en-US" sz="2800" dirty="0" err="1" smtClean="0"/>
              <a:t>edchatie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#</a:t>
            </a:r>
            <a:r>
              <a:rPr lang="en-US" altLang="en-US" sz="2800" dirty="0" err="1" smtClean="0"/>
              <a:t>bunscoile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@</a:t>
            </a:r>
            <a:r>
              <a:rPr lang="en-US" altLang="en-US" sz="2800" dirty="0" err="1" smtClean="0"/>
              <a:t>cesitweets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@</a:t>
            </a:r>
            <a:r>
              <a:rPr lang="en-US" altLang="en-US" sz="2800" dirty="0" err="1" smtClean="0"/>
              <a:t>seomraranga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37" y="1283568"/>
            <a:ext cx="3808472" cy="1269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5" y="0"/>
            <a:ext cx="6774283" cy="1716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9289" y="105272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rgbClr val="C7C9F0"/>
                </a:solidFill>
              </a:rPr>
              <a:t>Author Interview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60" y="2140834"/>
            <a:ext cx="6106234" cy="40744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895" y="2801248"/>
            <a:ext cx="2398644" cy="2358887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25895" y="3103528"/>
            <a:ext cx="2398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Don’t forget an author visit (Writers in Schools Scheme) through Poetry Ireland www.poetryireland.ie</a:t>
            </a:r>
            <a:endParaRPr lang="en-IE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9289" y="105272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rgbClr val="C7C9F0"/>
                </a:solidFill>
              </a:rPr>
              <a:t>News Booth App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5" y="2195720"/>
            <a:ext cx="7334341" cy="41255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6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966" y="102621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rgbClr val="C7C9F0"/>
                </a:solidFill>
              </a:rPr>
              <a:t>News Booth App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09" y="2169216"/>
            <a:ext cx="7004510" cy="39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8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1930" y="105272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rgbClr val="C7C9F0"/>
                </a:solidFill>
              </a:rPr>
              <a:t>News Booth App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2195720"/>
            <a:ext cx="7028069" cy="39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3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765" y="1173163"/>
            <a:ext cx="8905461" cy="1143000"/>
          </a:xfrm>
        </p:spPr>
        <p:txBody>
          <a:bodyPr/>
          <a:lstStyle/>
          <a:p>
            <a:pPr algn="ctr" eaLnBrk="1" hangingPunct="1"/>
            <a:r>
              <a:rPr lang="en-GB" altLang="en-US" sz="5400" dirty="0" smtClean="0">
                <a:solidFill>
                  <a:srgbClr val="C7C9F0"/>
                </a:solidFill>
              </a:rPr>
              <a:t>In A World … Drama App</a:t>
            </a:r>
            <a:endParaRPr lang="en-US" altLang="en-US" sz="54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60738"/>
            <a:ext cx="6096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59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6714" y="109330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Tellagami</a:t>
            </a:r>
            <a:r>
              <a:rPr lang="en-GB" altLang="en-US" sz="6600" dirty="0" smtClean="0">
                <a:solidFill>
                  <a:srgbClr val="C7C9F0"/>
                </a:solidFill>
              </a:rPr>
              <a:t> App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233198"/>
            <a:ext cx="61150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6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6714" y="109330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rgbClr val="C7C9F0"/>
                </a:solidFill>
              </a:rPr>
              <a:t>Bubbl.us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3031292"/>
            <a:ext cx="4949703" cy="34548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75" y="2164318"/>
            <a:ext cx="4183545" cy="3397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817" y="2164318"/>
            <a:ext cx="412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hlinkClick r:id="rId5"/>
              </a:rPr>
              <a:t>https://bubbl.us/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544713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6714" y="109330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rgbClr val="C7C9F0"/>
                </a:solidFill>
              </a:rPr>
              <a:t>Simple Mind App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17" y="2164318"/>
            <a:ext cx="412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hlinkClick r:id="rId3"/>
              </a:rPr>
              <a:t>Available on iTunes</a:t>
            </a:r>
            <a:endParaRPr lang="en-IE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2792067"/>
            <a:ext cx="3762375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92" y="3082994"/>
            <a:ext cx="5065037" cy="21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1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300521"/>
            <a:ext cx="5055152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/>
              <a:t>SMS Generator</a:t>
            </a:r>
            <a:endParaRPr lang="en-US" altLang="en-US" sz="4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89515" y="1668602"/>
            <a:ext cx="3233737" cy="62402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b="1" dirty="0" smtClean="0"/>
              <a:t>Classtools.net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73" y="130865"/>
            <a:ext cx="3629032" cy="6574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6185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A3A4C3"/>
                </a:solidFill>
              </a:rPr>
              <a:t>© </a:t>
            </a:r>
            <a:r>
              <a:rPr lang="en-IE" b="1" dirty="0" err="1" smtClean="0">
                <a:solidFill>
                  <a:srgbClr val="A3A4C3"/>
                </a:solidFill>
              </a:rPr>
              <a:t>Seomra</a:t>
            </a:r>
            <a:r>
              <a:rPr lang="en-IE" b="1" dirty="0" smtClean="0">
                <a:solidFill>
                  <a:srgbClr val="A3A4C3"/>
                </a:solidFill>
              </a:rPr>
              <a:t> </a:t>
            </a:r>
            <a:r>
              <a:rPr lang="en-IE" b="1" dirty="0" err="1" smtClean="0">
                <a:solidFill>
                  <a:srgbClr val="A3A4C3"/>
                </a:solidFill>
              </a:rPr>
              <a:t>Ranga</a:t>
            </a:r>
            <a:r>
              <a:rPr lang="en-IE" b="1" dirty="0" smtClean="0">
                <a:solidFill>
                  <a:srgbClr val="A3A4C3"/>
                </a:solidFill>
              </a:rPr>
              <a:t> 2014 www.seomraranga.com</a:t>
            </a:r>
            <a:endParaRPr lang="en-IE" b="1" dirty="0">
              <a:solidFill>
                <a:srgbClr val="A3A4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8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300521"/>
            <a:ext cx="5055152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/>
              <a:t>SMS Generator</a:t>
            </a:r>
            <a:endParaRPr lang="en-US" altLang="en-US" sz="4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89515" y="1668602"/>
            <a:ext cx="3233737" cy="62402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b="1" dirty="0" smtClean="0"/>
              <a:t>Classtools.net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25" y="119270"/>
            <a:ext cx="3618780" cy="6508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442869"/>
            <a:ext cx="528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A3A4C3"/>
                </a:solidFill>
              </a:rPr>
              <a:t>© </a:t>
            </a:r>
            <a:r>
              <a:rPr lang="en-IE" b="1" dirty="0" err="1" smtClean="0">
                <a:solidFill>
                  <a:srgbClr val="A3A4C3"/>
                </a:solidFill>
              </a:rPr>
              <a:t>Seomra</a:t>
            </a:r>
            <a:r>
              <a:rPr lang="en-IE" b="1" dirty="0" smtClean="0">
                <a:solidFill>
                  <a:srgbClr val="A3A4C3"/>
                </a:solidFill>
              </a:rPr>
              <a:t> </a:t>
            </a:r>
            <a:r>
              <a:rPr lang="en-IE" b="1" dirty="0" err="1" smtClean="0">
                <a:solidFill>
                  <a:srgbClr val="A3A4C3"/>
                </a:solidFill>
              </a:rPr>
              <a:t>Ranga</a:t>
            </a:r>
            <a:r>
              <a:rPr lang="en-IE" b="1" dirty="0" smtClean="0">
                <a:solidFill>
                  <a:srgbClr val="A3A4C3"/>
                </a:solidFill>
              </a:rPr>
              <a:t> 2014 www.seomraranga.com</a:t>
            </a:r>
            <a:endParaRPr lang="en-IE" b="1" dirty="0">
              <a:solidFill>
                <a:srgbClr val="A3A4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3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452" y="1007527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5400" dirty="0" smtClean="0">
                <a:solidFill>
                  <a:srgbClr val="A3A4C3"/>
                </a:solidFill>
              </a:rPr>
              <a:t>Curriculum Goals</a:t>
            </a:r>
            <a:endParaRPr lang="en-US" altLang="en-US" sz="5400" dirty="0" smtClean="0">
              <a:solidFill>
                <a:srgbClr val="A3A4C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1061" y="2213112"/>
            <a:ext cx="8772939" cy="4359965"/>
          </a:xfrm>
        </p:spPr>
        <p:txBody>
          <a:bodyPr/>
          <a:lstStyle/>
          <a:p>
            <a:pPr eaLnBrk="1" hangingPunct="1"/>
            <a:r>
              <a:rPr lang="en-IE" altLang="en-US" dirty="0"/>
              <a:t>experience a </a:t>
            </a:r>
            <a:r>
              <a:rPr lang="en-IE" altLang="en-US" dirty="0" smtClean="0"/>
              <a:t>shared response </a:t>
            </a:r>
            <a:r>
              <a:rPr lang="en-IE" altLang="en-US" dirty="0"/>
              <a:t>to </a:t>
            </a:r>
            <a:r>
              <a:rPr lang="en-IE" altLang="en-US" dirty="0" smtClean="0"/>
              <a:t>fiction</a:t>
            </a:r>
          </a:p>
          <a:p>
            <a:pPr eaLnBrk="1" hangingPunct="1"/>
            <a:r>
              <a:rPr lang="en-IE" altLang="en-US" dirty="0"/>
              <a:t>build up </a:t>
            </a:r>
            <a:r>
              <a:rPr lang="en-IE" altLang="en-US" dirty="0" smtClean="0"/>
              <a:t>a character </a:t>
            </a:r>
            <a:r>
              <a:rPr lang="en-IE" altLang="en-US" dirty="0"/>
              <a:t>profile </a:t>
            </a:r>
            <a:endParaRPr lang="en-IE" altLang="en-US" dirty="0" smtClean="0"/>
          </a:p>
          <a:p>
            <a:pPr eaLnBrk="1" hangingPunct="1"/>
            <a:r>
              <a:rPr lang="en-US" altLang="en-US" dirty="0"/>
              <a:t>e</a:t>
            </a:r>
            <a:r>
              <a:rPr lang="en-US" altLang="en-US" dirty="0" smtClean="0"/>
              <a:t>ncourage children </a:t>
            </a:r>
            <a:r>
              <a:rPr lang="en-US" altLang="en-US" dirty="0"/>
              <a:t>to </a:t>
            </a:r>
            <a:r>
              <a:rPr lang="en-US" altLang="en-US" dirty="0" smtClean="0"/>
              <a:t>write reviews</a:t>
            </a:r>
          </a:p>
          <a:p>
            <a:pPr eaLnBrk="1" hangingPunct="1"/>
            <a:r>
              <a:rPr lang="en-IE" altLang="en-US" dirty="0"/>
              <a:t>write </a:t>
            </a:r>
            <a:r>
              <a:rPr lang="en-IE" altLang="en-US" dirty="0" smtClean="0"/>
              <a:t>or tell </a:t>
            </a:r>
            <a:r>
              <a:rPr lang="en-IE" altLang="en-US" dirty="0"/>
              <a:t>further adventures of </a:t>
            </a:r>
            <a:r>
              <a:rPr lang="en-IE" altLang="en-US" dirty="0" smtClean="0"/>
              <a:t>a particular character</a:t>
            </a:r>
          </a:p>
          <a:p>
            <a:pPr eaLnBrk="1" hangingPunct="1"/>
            <a:r>
              <a:rPr lang="en-IE" altLang="en-US" dirty="0" smtClean="0"/>
              <a:t>making </a:t>
            </a:r>
            <a:r>
              <a:rPr lang="en-IE" altLang="en-US" dirty="0"/>
              <a:t>‘spider plans’ and </a:t>
            </a:r>
            <a:r>
              <a:rPr lang="en-IE" altLang="en-US" dirty="0" smtClean="0"/>
              <a:t>webs</a:t>
            </a:r>
          </a:p>
          <a:p>
            <a:pPr eaLnBrk="1" hangingPunct="1"/>
            <a:r>
              <a:rPr lang="en-IE" altLang="en-US" dirty="0"/>
              <a:t>c</a:t>
            </a:r>
            <a:r>
              <a:rPr lang="en-IE" altLang="en-US" dirty="0" smtClean="0"/>
              <a:t>hildren need </a:t>
            </a:r>
            <a:r>
              <a:rPr lang="en-IE" altLang="en-US" dirty="0"/>
              <a:t>opportunities to </a:t>
            </a:r>
            <a:r>
              <a:rPr lang="en-IE" altLang="en-US" dirty="0" smtClean="0"/>
              <a:t>exchange and </a:t>
            </a:r>
            <a:r>
              <a:rPr lang="en-IE" altLang="en-US" dirty="0"/>
              <a:t>share </a:t>
            </a:r>
            <a:r>
              <a:rPr lang="en-IE" altLang="en-US" dirty="0" smtClean="0"/>
              <a:t>responses</a:t>
            </a:r>
          </a:p>
          <a:p>
            <a:pPr eaLnBrk="1" hangingPunct="1"/>
            <a:r>
              <a:rPr lang="en-IE" altLang="en-US" dirty="0"/>
              <a:t>c</a:t>
            </a:r>
            <a:r>
              <a:rPr lang="en-IE" altLang="en-US" dirty="0" smtClean="0"/>
              <a:t>hildren </a:t>
            </a:r>
            <a:r>
              <a:rPr lang="en-IE" altLang="en-US" dirty="0"/>
              <a:t>will write for </a:t>
            </a:r>
            <a:r>
              <a:rPr lang="en-IE" altLang="en-US" dirty="0" smtClean="0"/>
              <a:t>different audiences</a:t>
            </a:r>
          </a:p>
          <a:p>
            <a:pPr eaLnBrk="1" hangingPunct="1"/>
            <a:r>
              <a:rPr lang="en-IE" altLang="en-US" dirty="0"/>
              <a:t>having </a:t>
            </a:r>
            <a:r>
              <a:rPr lang="en-IE" altLang="en-US" dirty="0" smtClean="0"/>
              <a:t>their writing </a:t>
            </a:r>
            <a:r>
              <a:rPr lang="en-IE" altLang="en-US" dirty="0"/>
              <a:t>praised, receiving </a:t>
            </a:r>
            <a:r>
              <a:rPr lang="en-IE" altLang="en-US" dirty="0" smtClean="0"/>
              <a:t>constructive criticism </a:t>
            </a:r>
            <a:r>
              <a:rPr lang="en-IE" altLang="en-US" dirty="0"/>
              <a:t>and seeing their efforts valued</a:t>
            </a: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55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958" y="98012"/>
            <a:ext cx="8686249" cy="1143000"/>
          </a:xfrm>
        </p:spPr>
        <p:txBody>
          <a:bodyPr/>
          <a:lstStyle/>
          <a:p>
            <a:pPr algn="l" eaLnBrk="1" hangingPunct="1"/>
            <a:r>
              <a:rPr lang="en-GB" altLang="en-US" sz="4400" dirty="0" smtClean="0"/>
              <a:t>Newspaper Clipping Generator</a:t>
            </a:r>
            <a:endParaRPr lang="en-US" altLang="en-US" sz="44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3534"/>
            <a:ext cx="5022574" cy="8925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>
                <a:hlinkClick r:id="rId3"/>
              </a:rPr>
              <a:t>http://www.fodey.com/generators/newspaper/snippet.asp</a:t>
            </a:r>
            <a:endParaRPr lang="en-US" alt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990567"/>
            <a:ext cx="3710608" cy="5425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4695" y="6437963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Saves as an image file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42869"/>
            <a:ext cx="528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A3A4C3"/>
                </a:solidFill>
              </a:rPr>
              <a:t>© </a:t>
            </a:r>
            <a:r>
              <a:rPr lang="en-IE" b="1" dirty="0" err="1" smtClean="0">
                <a:solidFill>
                  <a:srgbClr val="A3A4C3"/>
                </a:solidFill>
              </a:rPr>
              <a:t>Seomra</a:t>
            </a:r>
            <a:r>
              <a:rPr lang="en-IE" b="1" dirty="0" smtClean="0">
                <a:solidFill>
                  <a:srgbClr val="A3A4C3"/>
                </a:solidFill>
              </a:rPr>
              <a:t> </a:t>
            </a:r>
            <a:r>
              <a:rPr lang="en-IE" b="1" dirty="0" err="1" smtClean="0">
                <a:solidFill>
                  <a:srgbClr val="A3A4C3"/>
                </a:solidFill>
              </a:rPr>
              <a:t>Ranga</a:t>
            </a:r>
            <a:r>
              <a:rPr lang="en-IE" b="1" dirty="0" smtClean="0">
                <a:solidFill>
                  <a:srgbClr val="A3A4C3"/>
                </a:solidFill>
              </a:rPr>
              <a:t> 2014 www.seomraranga.com</a:t>
            </a:r>
            <a:endParaRPr lang="en-IE" b="1" dirty="0">
              <a:solidFill>
                <a:srgbClr val="A3A4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8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958" y="98012"/>
            <a:ext cx="8686249" cy="1143000"/>
          </a:xfrm>
        </p:spPr>
        <p:txBody>
          <a:bodyPr/>
          <a:lstStyle/>
          <a:p>
            <a:pPr algn="l" eaLnBrk="1" hangingPunct="1"/>
            <a:r>
              <a:rPr lang="en-GB" altLang="en-US" sz="4400" dirty="0" smtClean="0"/>
              <a:t>Newspaper Clipping Generator</a:t>
            </a:r>
            <a:endParaRPr lang="en-US" altLang="en-US" sz="44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3534"/>
            <a:ext cx="5022574" cy="11973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>
                <a:hlinkClick r:id="rId3"/>
              </a:rPr>
              <a:t>http://www.homemade-gifts-made-easy.com/newspaper-generator.html</a:t>
            </a:r>
            <a:endParaRPr lang="en-US" alt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35756" y="6416078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Saves as a PDF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71" y="1014781"/>
            <a:ext cx="3884869" cy="5401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442869"/>
            <a:ext cx="528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A3A4C3"/>
                </a:solidFill>
              </a:rPr>
              <a:t>© </a:t>
            </a:r>
            <a:r>
              <a:rPr lang="en-IE" b="1" dirty="0" err="1" smtClean="0">
                <a:solidFill>
                  <a:srgbClr val="A3A4C3"/>
                </a:solidFill>
              </a:rPr>
              <a:t>Seomra</a:t>
            </a:r>
            <a:r>
              <a:rPr lang="en-IE" b="1" dirty="0" smtClean="0">
                <a:solidFill>
                  <a:srgbClr val="A3A4C3"/>
                </a:solidFill>
              </a:rPr>
              <a:t> </a:t>
            </a:r>
            <a:r>
              <a:rPr lang="en-IE" b="1" dirty="0" err="1" smtClean="0">
                <a:solidFill>
                  <a:srgbClr val="A3A4C3"/>
                </a:solidFill>
              </a:rPr>
              <a:t>Ranga</a:t>
            </a:r>
            <a:r>
              <a:rPr lang="en-IE" b="1" dirty="0" smtClean="0">
                <a:solidFill>
                  <a:srgbClr val="A3A4C3"/>
                </a:solidFill>
              </a:rPr>
              <a:t> 2014 www.seomraranga.com</a:t>
            </a:r>
            <a:endParaRPr lang="en-IE" b="1" dirty="0">
              <a:solidFill>
                <a:srgbClr val="A3A4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81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2702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6600" dirty="0" err="1" smtClean="0"/>
              <a:t>Voki</a:t>
            </a:r>
            <a:endParaRPr lang="en-US" altLang="en-US" sz="6600" dirty="0" smtClean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79" y="1379882"/>
            <a:ext cx="3119645" cy="4159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861" y="1630017"/>
            <a:ext cx="344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http://www.voki.com</a:t>
            </a:r>
            <a:r>
              <a:rPr lang="en-IE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6442869"/>
            <a:ext cx="528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A3A4C3"/>
                </a:solidFill>
              </a:rPr>
              <a:t>© </a:t>
            </a:r>
            <a:r>
              <a:rPr lang="en-IE" b="1" dirty="0" err="1" smtClean="0">
                <a:solidFill>
                  <a:srgbClr val="A3A4C3"/>
                </a:solidFill>
              </a:rPr>
              <a:t>Seomra</a:t>
            </a:r>
            <a:r>
              <a:rPr lang="en-IE" b="1" dirty="0" smtClean="0">
                <a:solidFill>
                  <a:srgbClr val="A3A4C3"/>
                </a:solidFill>
              </a:rPr>
              <a:t> </a:t>
            </a:r>
            <a:r>
              <a:rPr lang="en-IE" b="1" dirty="0" err="1" smtClean="0">
                <a:solidFill>
                  <a:srgbClr val="A3A4C3"/>
                </a:solidFill>
              </a:rPr>
              <a:t>Ranga</a:t>
            </a:r>
            <a:r>
              <a:rPr lang="en-IE" b="1" dirty="0" smtClean="0">
                <a:solidFill>
                  <a:srgbClr val="A3A4C3"/>
                </a:solidFill>
              </a:rPr>
              <a:t> 2014 www.seomraranga.com</a:t>
            </a:r>
            <a:endParaRPr lang="en-IE" b="1" dirty="0">
              <a:solidFill>
                <a:srgbClr val="A3A4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3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62" y="1016011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smtClean="0">
                <a:solidFill>
                  <a:srgbClr val="C7C9F0"/>
                </a:solidFill>
              </a:rPr>
              <a:t>Novel Ideas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08" y="2159011"/>
            <a:ext cx="3080247" cy="4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33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452" y="104326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600" dirty="0" smtClean="0">
                <a:solidFill>
                  <a:schemeClr val="accent1"/>
                </a:solidFill>
              </a:rPr>
              <a:t>Other Ideas</a:t>
            </a:r>
            <a:endParaRPr lang="en-US" altLang="en-US" sz="6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83705" y="2567609"/>
            <a:ext cx="8229600" cy="3475383"/>
          </a:xfrm>
        </p:spPr>
        <p:txBody>
          <a:bodyPr/>
          <a:lstStyle/>
          <a:p>
            <a:pPr algn="just" eaLnBrk="1" hangingPunct="1"/>
            <a:r>
              <a:rPr lang="en-US" altLang="en-US" dirty="0" smtClean="0"/>
              <a:t>Strip Design App – make a comic strip (</a:t>
            </a:r>
            <a:r>
              <a:rPr lang="en-US" altLang="en-US" dirty="0" smtClean="0">
                <a:hlinkClick r:id="rId3"/>
              </a:rPr>
              <a:t>iTunes</a:t>
            </a:r>
            <a:r>
              <a:rPr lang="en-US" altLang="en-US" dirty="0" smtClean="0"/>
              <a:t>) </a:t>
            </a:r>
          </a:p>
          <a:p>
            <a:pPr algn="just" eaLnBrk="1" hangingPunct="1"/>
            <a:r>
              <a:rPr lang="en-US" altLang="en-US" dirty="0" err="1" smtClean="0"/>
              <a:t>Animoto</a:t>
            </a:r>
            <a:r>
              <a:rPr lang="en-US" altLang="en-US" dirty="0" smtClean="0"/>
              <a:t> – make a video (</a:t>
            </a:r>
            <a:r>
              <a:rPr lang="en-US" altLang="en-US" dirty="0" smtClean="0">
                <a:hlinkClick r:id="rId4"/>
              </a:rPr>
              <a:t>animoto.com</a:t>
            </a:r>
            <a:r>
              <a:rPr lang="en-US" altLang="en-US" dirty="0" smtClean="0"/>
              <a:t>)</a:t>
            </a:r>
          </a:p>
          <a:p>
            <a:pPr algn="just" eaLnBrk="1" hangingPunct="1"/>
            <a:r>
              <a:rPr lang="en-US" altLang="en-US" dirty="0" err="1" smtClean="0"/>
              <a:t>Storybird</a:t>
            </a:r>
            <a:r>
              <a:rPr lang="en-US" altLang="en-US" dirty="0" smtClean="0"/>
              <a:t> – create a digital story (</a:t>
            </a:r>
            <a:r>
              <a:rPr lang="en-US" altLang="en-US" dirty="0" smtClean="0">
                <a:hlinkClick r:id="rId5"/>
              </a:rPr>
              <a:t>storybird.com</a:t>
            </a:r>
            <a:r>
              <a:rPr lang="en-US" altLang="en-US" dirty="0" smtClean="0"/>
              <a:t>)</a:t>
            </a:r>
          </a:p>
          <a:p>
            <a:pPr algn="just" eaLnBrk="1" hangingPunct="1"/>
            <a:r>
              <a:rPr lang="en-US" altLang="en-US" dirty="0" smtClean="0"/>
              <a:t>Audacity – create a podcast (</a:t>
            </a:r>
            <a:r>
              <a:rPr lang="en-US" altLang="en-US" dirty="0" smtClean="0">
                <a:hlinkClick r:id="rId6"/>
              </a:rPr>
              <a:t>audacity.sourceforge.net</a:t>
            </a:r>
            <a:r>
              <a:rPr lang="en-US" altLang="en-US" dirty="0" smtClean="0"/>
              <a:t>)</a:t>
            </a:r>
          </a:p>
          <a:p>
            <a:pPr algn="just" eaLnBrk="1" hangingPunct="1"/>
            <a:r>
              <a:rPr lang="en-US" altLang="en-US" dirty="0" smtClean="0"/>
              <a:t>QR Code – embed a video/resource in a QR Code, print and stick into pupils’ novels (</a:t>
            </a:r>
            <a:r>
              <a:rPr lang="en-US" altLang="en-US" dirty="0" smtClean="0">
                <a:hlinkClick r:id="rId7"/>
              </a:rPr>
              <a:t>qrstuff.com</a:t>
            </a:r>
            <a:r>
              <a:rPr lang="en-US" altLang="en-US" dirty="0" smtClean="0"/>
              <a:t>)</a:t>
            </a:r>
          </a:p>
          <a:p>
            <a:pPr algn="just" eaLnBrk="1" hangingPunct="1"/>
            <a:r>
              <a:rPr lang="en-US" altLang="en-US" dirty="0" smtClean="0"/>
              <a:t>QR Code Talking Story (</a:t>
            </a:r>
            <a:r>
              <a:rPr lang="en-US" altLang="en-US" dirty="0" smtClean="0">
                <a:hlinkClick r:id="rId8"/>
              </a:rPr>
              <a:t>qrvoice.net</a:t>
            </a:r>
            <a:r>
              <a:rPr lang="en-US" altLang="en-US" dirty="0" smtClean="0"/>
              <a:t>)</a:t>
            </a:r>
          </a:p>
          <a:p>
            <a:pPr algn="just" eaLnBrk="1" hangingPunct="1"/>
            <a:r>
              <a:rPr lang="en-US" altLang="en-US" dirty="0" smtClean="0"/>
              <a:t>Literacy Shed – great motivator to write (</a:t>
            </a:r>
            <a:r>
              <a:rPr lang="en-US" altLang="en-US" dirty="0" smtClean="0">
                <a:hlinkClick r:id="rId9"/>
              </a:rPr>
              <a:t>literacyshed.com</a:t>
            </a:r>
            <a:r>
              <a:rPr lang="en-US" altLang="en-US" dirty="0" smtClean="0"/>
              <a:t>)</a:t>
            </a:r>
          </a:p>
          <a:p>
            <a:pPr algn="just" eaLnBrk="1" hangingPunct="1"/>
            <a:endParaRPr lang="en-US" altLang="en-US" dirty="0" smtClean="0"/>
          </a:p>
          <a:p>
            <a:pPr algn="just"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1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452" y="104326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600" dirty="0" err="1" smtClean="0">
                <a:solidFill>
                  <a:schemeClr val="accent1"/>
                </a:solidFill>
              </a:rPr>
              <a:t>Seomra</a:t>
            </a:r>
            <a:r>
              <a:rPr lang="en-GB" altLang="en-US" sz="6600" dirty="0" smtClean="0">
                <a:solidFill>
                  <a:schemeClr val="accent1"/>
                </a:solidFill>
              </a:rPr>
              <a:t> </a:t>
            </a:r>
            <a:r>
              <a:rPr lang="en-GB" altLang="en-US" sz="6600" dirty="0" err="1" smtClean="0">
                <a:solidFill>
                  <a:schemeClr val="accent1"/>
                </a:solidFill>
              </a:rPr>
              <a:t>Ranga</a:t>
            </a:r>
            <a:endParaRPr lang="en-US" altLang="en-US" sz="6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83705" y="2567609"/>
            <a:ext cx="8229600" cy="3475383"/>
          </a:xfrm>
        </p:spPr>
        <p:txBody>
          <a:bodyPr/>
          <a:lstStyle/>
          <a:p>
            <a:pPr algn="just" eaLnBrk="1" hangingPunct="1"/>
            <a:r>
              <a:rPr lang="en-US" altLang="en-US" sz="2800" dirty="0" smtClean="0">
                <a:hlinkClick r:id="rId3"/>
              </a:rPr>
              <a:t>www.seomraranga.com/.ie</a:t>
            </a:r>
            <a:endParaRPr lang="en-US" altLang="en-US" sz="2800" dirty="0" smtClean="0"/>
          </a:p>
          <a:p>
            <a:pPr algn="just" eaLnBrk="1" hangingPunct="1"/>
            <a:r>
              <a:rPr lang="en-US" altLang="en-US" sz="2800" dirty="0" smtClean="0">
                <a:hlinkClick r:id="rId4"/>
              </a:rPr>
              <a:t>@</a:t>
            </a:r>
            <a:r>
              <a:rPr lang="en-US" altLang="en-US" sz="2800" dirty="0" err="1" smtClean="0">
                <a:hlinkClick r:id="rId4"/>
              </a:rPr>
              <a:t>seomraranga</a:t>
            </a:r>
            <a:r>
              <a:rPr lang="en-US" altLang="en-US" sz="2800" dirty="0" smtClean="0">
                <a:hlinkClick r:id="rId4"/>
              </a:rPr>
              <a:t> on Twitter</a:t>
            </a:r>
            <a:endParaRPr lang="en-US" altLang="en-US" sz="2800" dirty="0" smtClean="0"/>
          </a:p>
          <a:p>
            <a:pPr algn="just" eaLnBrk="1" hangingPunct="1"/>
            <a:r>
              <a:rPr lang="en-US" altLang="en-US" sz="2800" dirty="0">
                <a:hlinkClick r:id="rId5"/>
              </a:rPr>
              <a:t>f</a:t>
            </a:r>
            <a:r>
              <a:rPr lang="en-US" altLang="en-US" sz="2800" dirty="0" smtClean="0">
                <a:hlinkClick r:id="rId5"/>
              </a:rPr>
              <a:t>acebook.com/</a:t>
            </a:r>
            <a:r>
              <a:rPr lang="en-US" altLang="en-US" sz="2800" dirty="0" err="1" smtClean="0">
                <a:hlinkClick r:id="rId5"/>
              </a:rPr>
              <a:t>SeomraRanga</a:t>
            </a:r>
            <a:endParaRPr lang="en-US" altLang="en-US" sz="2800" dirty="0" smtClean="0"/>
          </a:p>
          <a:p>
            <a:pPr algn="just" eaLnBrk="1" hangingPunct="1"/>
            <a:r>
              <a:rPr lang="en-US" altLang="en-US" sz="2800" dirty="0" smtClean="0">
                <a:hlinkClick r:id="rId6"/>
              </a:rPr>
              <a:t>slideshare.com/</a:t>
            </a:r>
            <a:r>
              <a:rPr lang="en-US" altLang="en-US" sz="2800" dirty="0" err="1" smtClean="0">
                <a:hlinkClick r:id="rId6"/>
              </a:rPr>
              <a:t>seomraranga</a:t>
            </a:r>
            <a:endParaRPr lang="en-US" altLang="en-US" sz="2800" dirty="0" smtClean="0"/>
          </a:p>
          <a:p>
            <a:pPr algn="just" eaLnBrk="1" hangingPunct="1"/>
            <a:r>
              <a:rPr lang="en-US" altLang="en-US" sz="2800" dirty="0">
                <a:hlinkClick r:id="rId7"/>
              </a:rPr>
              <a:t>p</a:t>
            </a:r>
            <a:r>
              <a:rPr lang="en-US" altLang="en-US" sz="2800" dirty="0" smtClean="0">
                <a:hlinkClick r:id="rId7"/>
              </a:rPr>
              <a:t>interest.com/</a:t>
            </a:r>
            <a:r>
              <a:rPr lang="en-US" altLang="en-US" sz="2800" dirty="0" err="1" smtClean="0">
                <a:hlinkClick r:id="rId7"/>
              </a:rPr>
              <a:t>seomraranga</a:t>
            </a:r>
            <a:endParaRPr lang="en-US" altLang="en-US" sz="2800" dirty="0" smtClean="0"/>
          </a:p>
          <a:p>
            <a:pPr algn="just" eaLnBrk="1" hangingPunct="1"/>
            <a:r>
              <a:rPr lang="en-US" altLang="en-US" sz="2800" dirty="0" smtClean="0">
                <a:hlinkClick r:id="rId8"/>
              </a:rPr>
              <a:t>info@seomraranga.com</a:t>
            </a:r>
            <a:endParaRPr lang="en-US" altLang="en-US" sz="2800" dirty="0" smtClean="0"/>
          </a:p>
          <a:p>
            <a:pPr algn="just" eaLnBrk="1" hangingPunct="1"/>
            <a:endParaRPr lang="en-US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73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452" y="1007527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5400" dirty="0" smtClean="0">
                <a:solidFill>
                  <a:srgbClr val="A3A4C3"/>
                </a:solidFill>
              </a:rPr>
              <a:t>Curriculum Goals</a:t>
            </a:r>
            <a:endParaRPr lang="en-US" altLang="en-US" sz="5400" dirty="0" smtClean="0">
              <a:solidFill>
                <a:srgbClr val="A3A4C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5287" y="1908312"/>
            <a:ext cx="8772939" cy="4359965"/>
          </a:xfrm>
        </p:spPr>
        <p:txBody>
          <a:bodyPr/>
          <a:lstStyle/>
          <a:p>
            <a:pPr eaLnBrk="1" hangingPunct="1"/>
            <a:r>
              <a:rPr lang="en-IE" altLang="en-US" dirty="0" smtClean="0"/>
              <a:t>children </a:t>
            </a:r>
            <a:r>
              <a:rPr lang="en-IE" altLang="en-US" dirty="0"/>
              <a:t>should be </a:t>
            </a:r>
            <a:r>
              <a:rPr lang="en-IE" altLang="en-US" dirty="0" smtClean="0"/>
              <a:t>encouraged to </a:t>
            </a:r>
            <a:r>
              <a:rPr lang="en-IE" altLang="en-US" dirty="0"/>
              <a:t>write for a real audience and a </a:t>
            </a:r>
            <a:r>
              <a:rPr lang="en-IE" altLang="en-US" dirty="0" smtClean="0"/>
              <a:t>real purpose</a:t>
            </a:r>
          </a:p>
          <a:p>
            <a:pPr eaLnBrk="1" hangingPunct="1"/>
            <a:r>
              <a:rPr lang="en-IE" altLang="en-US" dirty="0"/>
              <a:t>it </a:t>
            </a:r>
            <a:r>
              <a:rPr lang="en-IE" altLang="en-US" dirty="0" smtClean="0"/>
              <a:t>is important </a:t>
            </a:r>
            <a:r>
              <a:rPr lang="en-IE" altLang="en-US" dirty="0"/>
              <a:t>that the teacher establish </a:t>
            </a:r>
            <a:r>
              <a:rPr lang="en-IE" altLang="en-US" dirty="0" smtClean="0"/>
              <a:t>a sense </a:t>
            </a:r>
            <a:r>
              <a:rPr lang="en-IE" altLang="en-US" dirty="0"/>
              <a:t>of purpose for the </a:t>
            </a:r>
            <a:r>
              <a:rPr lang="en-IE" altLang="en-US" dirty="0" smtClean="0"/>
              <a:t>writing</a:t>
            </a:r>
          </a:p>
          <a:p>
            <a:pPr eaLnBrk="1" hangingPunct="1"/>
            <a:r>
              <a:rPr lang="en-IE" altLang="en-US" dirty="0"/>
              <a:t>learn to use language in ways that </a:t>
            </a:r>
            <a:r>
              <a:rPr lang="en-IE" altLang="en-US" dirty="0" smtClean="0"/>
              <a:t>are appropriate </a:t>
            </a:r>
            <a:r>
              <a:rPr lang="en-IE" altLang="en-US" dirty="0"/>
              <a:t>to different </a:t>
            </a:r>
            <a:r>
              <a:rPr lang="en-IE" altLang="en-US" dirty="0" smtClean="0"/>
              <a:t>audiences</a:t>
            </a:r>
          </a:p>
          <a:p>
            <a:pPr eaLnBrk="1" hangingPunct="1"/>
            <a:r>
              <a:rPr lang="en-IE" altLang="en-US" dirty="0"/>
              <a:t>recognise that different registers </a:t>
            </a:r>
            <a:r>
              <a:rPr lang="en-IE" altLang="en-US" dirty="0" smtClean="0"/>
              <a:t>of language </a:t>
            </a:r>
            <a:r>
              <a:rPr lang="en-IE" altLang="en-US" dirty="0"/>
              <a:t>are needed for </a:t>
            </a:r>
            <a:r>
              <a:rPr lang="en-IE" altLang="en-US" dirty="0" smtClean="0"/>
              <a:t>different purposes</a:t>
            </a:r>
          </a:p>
          <a:p>
            <a:pPr eaLnBrk="1" hangingPunct="1"/>
            <a:r>
              <a:rPr lang="en-IE" altLang="en-US" dirty="0"/>
              <a:t>The sharing of </a:t>
            </a:r>
            <a:r>
              <a:rPr lang="en-IE" altLang="en-US" dirty="0" smtClean="0"/>
              <a:t>writing enhances </a:t>
            </a:r>
            <a:r>
              <a:rPr lang="en-IE" altLang="en-US" dirty="0"/>
              <a:t>children’s feelings of </a:t>
            </a:r>
            <a:r>
              <a:rPr lang="en-IE" altLang="en-US" dirty="0" smtClean="0"/>
              <a:t>success and </a:t>
            </a:r>
            <a:r>
              <a:rPr lang="en-IE" altLang="en-US" dirty="0"/>
              <a:t>accomplishment and will </a:t>
            </a:r>
            <a:r>
              <a:rPr lang="en-IE" altLang="en-US" dirty="0" smtClean="0"/>
              <a:t>inspire and </a:t>
            </a:r>
            <a:r>
              <a:rPr lang="en-IE" altLang="en-US" dirty="0"/>
              <a:t>motivate them to further writing</a:t>
            </a:r>
            <a:endParaRPr lang="en-IE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67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902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Kidblog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48" y="2734848"/>
            <a:ext cx="5043639" cy="3751337"/>
          </a:xfrm>
        </p:spPr>
      </p:pic>
      <p:sp>
        <p:nvSpPr>
          <p:cNvPr id="2" name="TextBox 1"/>
          <p:cNvSpPr txBox="1"/>
          <p:nvPr/>
        </p:nvSpPr>
        <p:spPr>
          <a:xfrm>
            <a:off x="212035" y="2146852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hlinkClick r:id="rId5"/>
              </a:rPr>
              <a:t>Kidblog.org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74587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902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Kidblog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68" y="196022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IE" sz="4000" b="1" dirty="0" smtClean="0"/>
              <a:t>“We get to read other people’s work and write a message/comment saying how good or how much you liked their work. It helps to build people’s vocal and conversational confidence”.</a:t>
            </a:r>
            <a:endParaRPr lang="en-IE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94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902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Kidblog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68" y="2345635"/>
            <a:ext cx="8229600" cy="3604591"/>
          </a:xfrm>
        </p:spPr>
        <p:txBody>
          <a:bodyPr/>
          <a:lstStyle/>
          <a:p>
            <a:pPr marL="0" indent="0" algn="just">
              <a:buNone/>
            </a:pPr>
            <a:r>
              <a:rPr lang="en-IE" sz="4000" b="1" dirty="0" smtClean="0"/>
              <a:t>“</a:t>
            </a:r>
            <a:r>
              <a:rPr lang="en-IE" sz="4000" b="1" dirty="0" err="1" smtClean="0"/>
              <a:t>Kidblog</a:t>
            </a:r>
            <a:r>
              <a:rPr lang="en-IE" sz="4000" b="1" dirty="0" smtClean="0"/>
              <a:t> has helped me so much over the year. I have improved on my English work and my literacy”</a:t>
            </a:r>
            <a:endParaRPr lang="en-IE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99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902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Kidblog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68" y="2093844"/>
            <a:ext cx="8229600" cy="4392341"/>
          </a:xfrm>
        </p:spPr>
        <p:txBody>
          <a:bodyPr/>
          <a:lstStyle/>
          <a:p>
            <a:pPr marL="0" indent="0" algn="just">
              <a:buNone/>
            </a:pPr>
            <a:r>
              <a:rPr lang="en-IE" sz="4000" b="1" dirty="0" smtClean="0"/>
              <a:t>“We learned about making comments on a blog so that we don’t just write “Well done” and “Good job” and Cool!” Now we know the steps for making a comment and this has improved the blog immensely”.</a:t>
            </a:r>
            <a:endParaRPr lang="en-IE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73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068" y="9902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 err="1" smtClean="0">
                <a:solidFill>
                  <a:srgbClr val="C7C9F0"/>
                </a:solidFill>
              </a:rPr>
              <a:t>Kidblog</a:t>
            </a:r>
            <a:endParaRPr lang="en-US" altLang="en-US" sz="6600" dirty="0" smtClean="0">
              <a:solidFill>
                <a:srgbClr val="C7C9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68" y="2345635"/>
            <a:ext cx="8229600" cy="3140765"/>
          </a:xfrm>
        </p:spPr>
        <p:txBody>
          <a:bodyPr/>
          <a:lstStyle/>
          <a:p>
            <a:pPr marL="0" indent="0" algn="just">
              <a:buNone/>
            </a:pPr>
            <a:r>
              <a:rPr lang="en-IE" sz="4000" b="1" dirty="0" smtClean="0"/>
              <a:t>“Without deviation from normality, progress would be impossible. In the classroom, this blog is nowhere </a:t>
            </a:r>
            <a:r>
              <a:rPr lang="en-IE" sz="4000" b="1" i="1" dirty="0" smtClean="0"/>
              <a:t>near</a:t>
            </a:r>
            <a:r>
              <a:rPr lang="en-IE" sz="4000" b="1" dirty="0" smtClean="0"/>
              <a:t> normal!”</a:t>
            </a:r>
            <a:endParaRPr lang="en-IE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399" y="6486185"/>
            <a:ext cx="57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©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Seomra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Ranga</a:t>
            </a:r>
            <a:r>
              <a:rPr lang="en-IE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2014 www.seomraranga.com</a:t>
            </a:r>
            <a:endParaRPr lang="en-IE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1722" y="5738191"/>
            <a:ext cx="685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More pupils opinions on blogging in this </a:t>
            </a:r>
            <a:r>
              <a:rPr lang="en-IE" b="1" dirty="0" smtClean="0">
                <a:hlinkClick r:id="rId3"/>
              </a:rPr>
              <a:t>Video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328366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Custom 104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20130C"/>
      </a:accent3>
      <a:accent4>
        <a:srgbClr val="7F7F7F"/>
      </a:accent4>
      <a:accent5>
        <a:srgbClr val="231F20"/>
      </a:accent5>
      <a:accent6>
        <a:srgbClr val="000000"/>
      </a:accent6>
      <a:hlink>
        <a:srgbClr val="C00000"/>
      </a:hlink>
      <a:folHlink>
        <a:srgbClr val="52311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836</Words>
  <Application>Microsoft Office PowerPoint</Application>
  <PresentationFormat>On-screen Show (4:3)</PresentationFormat>
  <Paragraphs>175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Curriculum Goals</vt:lpstr>
      <vt:lpstr>Curriculum Goals</vt:lpstr>
      <vt:lpstr>Kidblog</vt:lpstr>
      <vt:lpstr>Kidblog</vt:lpstr>
      <vt:lpstr>Kidblog</vt:lpstr>
      <vt:lpstr>Kidblog</vt:lpstr>
      <vt:lpstr>Kidblog</vt:lpstr>
      <vt:lpstr>Kidblog</vt:lpstr>
      <vt:lpstr>Novel Work</vt:lpstr>
      <vt:lpstr>Novel Work</vt:lpstr>
      <vt:lpstr>Posting Comments</vt:lpstr>
      <vt:lpstr>Compare Video and Novel</vt:lpstr>
      <vt:lpstr>Novel Quiz on Blog</vt:lpstr>
      <vt:lpstr>Embedding Video Content on Blog</vt:lpstr>
      <vt:lpstr>Wordle</vt:lpstr>
      <vt:lpstr>Tagxedo</vt:lpstr>
      <vt:lpstr>Tagxedo</vt:lpstr>
      <vt:lpstr>Author Interview</vt:lpstr>
      <vt:lpstr>News Booth App</vt:lpstr>
      <vt:lpstr>News Booth App</vt:lpstr>
      <vt:lpstr>News Booth App</vt:lpstr>
      <vt:lpstr>In A World … Drama App</vt:lpstr>
      <vt:lpstr>Tellagami App</vt:lpstr>
      <vt:lpstr>Bubbl.us</vt:lpstr>
      <vt:lpstr>Simple Mind App</vt:lpstr>
      <vt:lpstr>SMS Generator</vt:lpstr>
      <vt:lpstr>SMS Generator</vt:lpstr>
      <vt:lpstr>Newspaper Clipping Generator</vt:lpstr>
      <vt:lpstr>Newspaper Clipping Generator</vt:lpstr>
      <vt:lpstr>Voki</vt:lpstr>
      <vt:lpstr>Novel Ideas</vt:lpstr>
      <vt:lpstr>Other Ideas</vt:lpstr>
      <vt:lpstr>Seomra Ranga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Book PowerPoint Template</dc:title>
  <dc:creator>Presentation Magazine</dc:creator>
  <cp:lastModifiedBy>Damien</cp:lastModifiedBy>
  <cp:revision>139</cp:revision>
  <dcterms:created xsi:type="dcterms:W3CDTF">2009-11-03T13:35:13Z</dcterms:created>
  <dcterms:modified xsi:type="dcterms:W3CDTF">2014-03-03T22:01:46Z</dcterms:modified>
</cp:coreProperties>
</file>