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2" r:id="rId4"/>
    <p:sldId id="261" r:id="rId5"/>
    <p:sldId id="265" r:id="rId6"/>
    <p:sldId id="267" r:id="rId7"/>
    <p:sldId id="271" r:id="rId8"/>
    <p:sldId id="269" r:id="rId9"/>
    <p:sldId id="257" r:id="rId10"/>
    <p:sldId id="266" r:id="rId11"/>
    <p:sldId id="263" r:id="rId12"/>
    <p:sldId id="270" r:id="rId13"/>
    <p:sldId id="268" r:id="rId14"/>
    <p:sldId id="264" r:id="rId15"/>
    <p:sldId id="258" r:id="rId16"/>
  </p:sldIdLst>
  <p:sldSz cx="9144000" cy="6858000" type="screen4x3"/>
  <p:notesSz cx="6858000" cy="9144000"/>
  <p:defaultTextStyle>
    <a:defPPr>
      <a:defRPr lang="fr-F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C48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784" autoAdjust="0"/>
    <p:restoredTop sz="94660"/>
  </p:normalViewPr>
  <p:slideViewPr>
    <p:cSldViewPr>
      <p:cViewPr>
        <p:scale>
          <a:sx n="94" d="100"/>
          <a:sy n="94" d="100"/>
        </p:scale>
        <p:origin x="-142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AF8880-259D-44C4-840C-292BAF163165}" type="datetimeFigureOut">
              <a:rPr lang="fr-FR"/>
              <a:pPr>
                <a:defRPr/>
              </a:pPr>
              <a:t>08/01/2014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12653A-AC8D-4962-AD1C-E9E0FAB56B15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884350660"/>
      </p:ext>
    </p:extLst>
  </p:cSld>
  <p:clrMapOvr>
    <a:masterClrMapping/>
  </p:clrMapOvr>
  <p:transition spd="slow">
    <p:cover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CED0B3-0394-4009-9B9D-36A3F61BA98E}" type="datetimeFigureOut">
              <a:rPr lang="fr-FR"/>
              <a:pPr>
                <a:defRPr/>
              </a:pPr>
              <a:t>08/01/2014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DB56C-4845-41B3-85CB-48EF01AF2C7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93314236"/>
      </p:ext>
    </p:extLst>
  </p:cSld>
  <p:clrMapOvr>
    <a:masterClrMapping/>
  </p:clrMapOvr>
  <p:transition spd="slow">
    <p:cover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EF1D5-8246-4A3C-BE34-D98E22EA5B22}" type="datetimeFigureOut">
              <a:rPr lang="fr-FR"/>
              <a:pPr>
                <a:defRPr/>
              </a:pPr>
              <a:t>08/01/2014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8BBC3-C545-42D9-B393-304EAA9C05CA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23589859"/>
      </p:ext>
    </p:extLst>
  </p:cSld>
  <p:clrMapOvr>
    <a:masterClrMapping/>
  </p:clrMapOvr>
  <p:transition spd="slow">
    <p:cover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C780B1-FAE0-4833-9B33-2DC015CB93C0}" type="datetimeFigureOut">
              <a:rPr lang="fr-FR"/>
              <a:pPr>
                <a:defRPr/>
              </a:pPr>
              <a:t>08/01/2014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58689-2BCC-4624-8AC6-932F3C6BB65A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845020316"/>
      </p:ext>
    </p:extLst>
  </p:cSld>
  <p:clrMapOvr>
    <a:masterClrMapping/>
  </p:clrMapOvr>
  <p:transition spd="slow">
    <p:cover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BBDB7-4FC4-4E5F-8D45-CE5ED1A0A604}" type="datetimeFigureOut">
              <a:rPr lang="fr-FR"/>
              <a:pPr>
                <a:defRPr/>
              </a:pPr>
              <a:t>08/01/2014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9219C-0065-4A2C-95A5-1FD7ACECBC8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352075743"/>
      </p:ext>
    </p:extLst>
  </p:cSld>
  <p:clrMapOvr>
    <a:masterClrMapping/>
  </p:clrMapOvr>
  <p:transition spd="slow">
    <p:cover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237BD8-7E38-4177-A172-754B9A1FABBA}" type="datetimeFigureOut">
              <a:rPr lang="fr-FR"/>
              <a:pPr>
                <a:defRPr/>
              </a:pPr>
              <a:t>08/01/2014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517541-47CC-41DF-9DFD-46FA852BB810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22976347"/>
      </p:ext>
    </p:extLst>
  </p:cSld>
  <p:clrMapOvr>
    <a:masterClrMapping/>
  </p:clrMapOvr>
  <p:transition spd="slow">
    <p:cover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17E196-B462-49BD-8C7C-1385B357D8CB}" type="datetimeFigureOut">
              <a:rPr lang="fr-FR"/>
              <a:pPr>
                <a:defRPr/>
              </a:pPr>
              <a:t>08/01/2014</a:t>
            </a:fld>
            <a:endParaRPr lang="fr-CA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D418B6-F57B-4319-9C0B-DB3BA7A019CC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12253151"/>
      </p:ext>
    </p:extLst>
  </p:cSld>
  <p:clrMapOvr>
    <a:masterClrMapping/>
  </p:clrMapOvr>
  <p:transition spd="slow">
    <p:cover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11DF8B-9D03-4374-8134-8F94834BF3F4}" type="datetimeFigureOut">
              <a:rPr lang="fr-FR"/>
              <a:pPr>
                <a:defRPr/>
              </a:pPr>
              <a:t>08/01/2014</a:t>
            </a:fld>
            <a:endParaRPr lang="fr-CA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C933A-F9C6-4824-8A8C-5E1117CD695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278487015"/>
      </p:ext>
    </p:extLst>
  </p:cSld>
  <p:clrMapOvr>
    <a:masterClrMapping/>
  </p:clrMapOvr>
  <p:transition spd="slow">
    <p:cover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0638F4-1B57-4B26-958C-2260C30531A9}" type="datetimeFigureOut">
              <a:rPr lang="fr-FR"/>
              <a:pPr>
                <a:defRPr/>
              </a:pPr>
              <a:t>08/01/2014</a:t>
            </a:fld>
            <a:endParaRPr lang="fr-CA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7A942B-67EF-4BB4-BFF1-7419C7EBFBA7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51121354"/>
      </p:ext>
    </p:extLst>
  </p:cSld>
  <p:clrMapOvr>
    <a:masterClrMapping/>
  </p:clrMapOvr>
  <p:transition spd="slow">
    <p:cover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15CDD7-E905-4896-85C8-FA1F03B793CA}" type="datetimeFigureOut">
              <a:rPr lang="fr-FR"/>
              <a:pPr>
                <a:defRPr/>
              </a:pPr>
              <a:t>08/01/2014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A477B-03C4-464B-A516-C8902232FF36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36741815"/>
      </p:ext>
    </p:extLst>
  </p:cSld>
  <p:clrMapOvr>
    <a:masterClrMapping/>
  </p:clrMapOvr>
  <p:transition spd="slow">
    <p:cover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fr-CA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3B6D43-B3B0-4BB1-BCAA-FDFF14E22FEB}" type="datetimeFigureOut">
              <a:rPr lang="fr-FR"/>
              <a:pPr>
                <a:defRPr/>
              </a:pPr>
              <a:t>08/01/2014</a:t>
            </a:fld>
            <a:endParaRPr lang="fr-CA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CF63-CD22-402A-BA54-97F557363B1D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705268010"/>
      </p:ext>
    </p:extLst>
  </p:cSld>
  <p:clrMapOvr>
    <a:masterClrMapping/>
  </p:clrMapOvr>
  <p:transition spd="slow">
    <p:cover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 style du titre</a:t>
            </a:r>
            <a:endParaRPr lang="fr-CA" altLang="en-US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en-US" smtClean="0"/>
              <a:t>Cliquez pour modifier les styles du texte du masque</a:t>
            </a:r>
          </a:p>
          <a:p>
            <a:pPr lvl="1"/>
            <a:r>
              <a:rPr lang="fr-FR" altLang="en-US" smtClean="0"/>
              <a:t>Deuxième niveau</a:t>
            </a:r>
          </a:p>
          <a:p>
            <a:pPr lvl="2"/>
            <a:r>
              <a:rPr lang="fr-FR" altLang="en-US" smtClean="0"/>
              <a:t>Troisième niveau</a:t>
            </a:r>
          </a:p>
          <a:p>
            <a:pPr lvl="3"/>
            <a:r>
              <a:rPr lang="fr-FR" altLang="en-US" smtClean="0"/>
              <a:t>Quatrième niveau</a:t>
            </a:r>
          </a:p>
          <a:p>
            <a:pPr lvl="4"/>
            <a:r>
              <a:rPr lang="fr-FR" altLang="en-US" smtClean="0"/>
              <a:t>Cinquième niveau</a:t>
            </a:r>
            <a:endParaRPr lang="fr-CA" altLang="en-US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83552281-2BB2-4662-AF6B-E56095B79E22}" type="datetimeFigureOut">
              <a:rPr lang="fr-FR"/>
              <a:pPr>
                <a:defRPr/>
              </a:pPr>
              <a:t>08/01/2014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B73A9B5-5B99-4E86-B7B3-C4D860D60265}" type="slidenum">
              <a:rPr lang="fr-CA"/>
              <a:pPr>
                <a:defRPr/>
              </a:pPr>
              <a:t>‹#›</a:t>
            </a:fld>
            <a:endParaRPr lang="fr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cover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079723"/>
          </a:xfrm>
        </p:spPr>
        <p:txBody>
          <a:bodyPr/>
          <a:lstStyle/>
          <a:p>
            <a:r>
              <a:rPr lang="fr-CA" altLang="en-US" b="1" dirty="0" smtClean="0">
                <a:solidFill>
                  <a:srgbClr val="9C4839"/>
                </a:solidFill>
              </a:rPr>
              <a:t>DESIGNING YOUR BOOK</a:t>
            </a:r>
          </a:p>
        </p:txBody>
      </p:sp>
      <p:sp>
        <p:nvSpPr>
          <p:cNvPr id="2051" name="Sous-titre 2"/>
          <p:cNvSpPr>
            <a:spLocks noGrp="1"/>
          </p:cNvSpPr>
          <p:nvPr>
            <p:ph type="subTitle" idx="1"/>
          </p:nvPr>
        </p:nvSpPr>
        <p:spPr>
          <a:xfrm>
            <a:off x="1403648" y="1124744"/>
            <a:ext cx="6400800" cy="1752600"/>
          </a:xfrm>
        </p:spPr>
        <p:txBody>
          <a:bodyPr/>
          <a:lstStyle/>
          <a:p>
            <a:r>
              <a:rPr lang="fr-CA" altLang="en-US" sz="4400" b="1" dirty="0">
                <a:solidFill>
                  <a:srgbClr val="9C4839"/>
                </a:solidFill>
              </a:rPr>
              <a:t>f</a:t>
            </a:r>
            <a:r>
              <a:rPr lang="fr-CA" altLang="en-US" sz="4400" b="1" dirty="0" smtClean="0">
                <a:solidFill>
                  <a:srgbClr val="9C4839"/>
                </a:solidFill>
              </a:rPr>
              <a:t>or the</a:t>
            </a:r>
          </a:p>
          <a:p>
            <a:r>
              <a:rPr lang="fr-CA" altLang="en-US" sz="4400" b="1" dirty="0" smtClean="0">
                <a:solidFill>
                  <a:srgbClr val="9C4839"/>
                </a:solidFill>
              </a:rPr>
              <a:t>Write</a:t>
            </a:r>
            <a:r>
              <a:rPr lang="fr-CA" altLang="en-US" sz="4400" b="1" dirty="0" smtClean="0">
                <a:solidFill>
                  <a:srgbClr val="9C4839"/>
                </a:solidFill>
              </a:rPr>
              <a:t>-A-Book Project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/>
          <a:lstStyle/>
          <a:p>
            <a:pPr algn="l"/>
            <a:r>
              <a:rPr lang="fr-CA" altLang="en-US" b="1" dirty="0" smtClean="0">
                <a:solidFill>
                  <a:srgbClr val="9C4839"/>
                </a:solidFill>
              </a:rPr>
              <a:t>Types of Books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14563" y="1600200"/>
            <a:ext cx="6472237" cy="4525963"/>
          </a:xfrm>
        </p:spPr>
        <p:txBody>
          <a:bodyPr/>
          <a:lstStyle/>
          <a:p>
            <a:pPr lvl="0"/>
            <a:r>
              <a:rPr lang="en-GB" altLang="en-US" sz="2400" dirty="0" smtClean="0">
                <a:solidFill>
                  <a:srgbClr val="9C4839"/>
                </a:solidFill>
              </a:rPr>
              <a:t>Book in a Scroll format</a:t>
            </a:r>
          </a:p>
          <a:p>
            <a:pPr lvl="0"/>
            <a:r>
              <a:rPr lang="fr-CA" altLang="en-US" sz="2400" dirty="0" err="1">
                <a:solidFill>
                  <a:srgbClr val="9C4839"/>
                </a:solidFill>
              </a:rPr>
              <a:t>Comic</a:t>
            </a:r>
            <a:r>
              <a:rPr lang="fr-CA" altLang="en-US" sz="2400" dirty="0">
                <a:solidFill>
                  <a:srgbClr val="9C4839"/>
                </a:solidFill>
              </a:rPr>
              <a:t> </a:t>
            </a:r>
            <a:r>
              <a:rPr lang="fr-CA" altLang="en-US" sz="2400" dirty="0" err="1">
                <a:solidFill>
                  <a:srgbClr val="9C4839"/>
                </a:solidFill>
              </a:rPr>
              <a:t>Strip</a:t>
            </a:r>
            <a:r>
              <a:rPr lang="fr-CA" altLang="en-US" sz="2400" dirty="0">
                <a:solidFill>
                  <a:srgbClr val="9C4839"/>
                </a:solidFill>
              </a:rPr>
              <a:t> style </a:t>
            </a:r>
            <a:r>
              <a:rPr lang="fr-CA" altLang="en-US" sz="2400" dirty="0" smtClean="0">
                <a:solidFill>
                  <a:srgbClr val="9C4839"/>
                </a:solidFill>
              </a:rPr>
              <a:t>book</a:t>
            </a:r>
          </a:p>
          <a:p>
            <a:pPr lvl="0"/>
            <a:r>
              <a:rPr lang="en-GB" sz="2400" dirty="0">
                <a:solidFill>
                  <a:srgbClr val="9C4839"/>
                </a:solidFill>
              </a:rPr>
              <a:t>Photo Album Style Book</a:t>
            </a:r>
            <a:endParaRPr lang="en-IE" sz="2400" dirty="0">
              <a:solidFill>
                <a:srgbClr val="9C4839"/>
              </a:solidFill>
            </a:endParaRPr>
          </a:p>
          <a:p>
            <a:pPr lvl="0"/>
            <a:r>
              <a:rPr lang="en-GB" sz="2400" dirty="0">
                <a:solidFill>
                  <a:srgbClr val="9C4839"/>
                </a:solidFill>
              </a:rPr>
              <a:t>Fold Out Book</a:t>
            </a:r>
            <a:endParaRPr lang="en-IE" sz="2400" dirty="0">
              <a:solidFill>
                <a:srgbClr val="9C4839"/>
              </a:solidFill>
            </a:endParaRPr>
          </a:p>
          <a:p>
            <a:pPr marL="0" lvl="0" indent="0" algn="ctr">
              <a:buNone/>
            </a:pPr>
            <a:endParaRPr lang="fr-CA" altLang="en-US" sz="2200" dirty="0" smtClean="0">
              <a:solidFill>
                <a:srgbClr val="9C4839"/>
              </a:solidFill>
            </a:endParaRPr>
          </a:p>
          <a:p>
            <a:pPr marL="0" lvl="0" indent="0" algn="ctr">
              <a:buNone/>
            </a:pPr>
            <a:r>
              <a:rPr lang="fr-CA" altLang="en-US" sz="2800" b="1" dirty="0" err="1" smtClean="0">
                <a:solidFill>
                  <a:srgbClr val="9C4839"/>
                </a:solidFill>
              </a:rPr>
              <a:t>Decide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on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what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style of book best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suits</a:t>
            </a:r>
            <a:endParaRPr lang="fr-CA" altLang="en-US" sz="2800" b="1" dirty="0">
              <a:solidFill>
                <a:srgbClr val="9C4839"/>
              </a:solidFill>
            </a:endParaRPr>
          </a:p>
          <a:p>
            <a:pPr marL="0" lvl="0" indent="0" algn="ctr">
              <a:buNone/>
            </a:pPr>
            <a:r>
              <a:rPr lang="fr-CA" altLang="en-US" sz="2800" b="1" dirty="0" smtClean="0">
                <a:solidFill>
                  <a:srgbClr val="9C4839"/>
                </a:solidFill>
              </a:rPr>
              <a:t>the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theme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of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your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story</a:t>
            </a:r>
            <a:endParaRPr lang="fr-CA" altLang="en-US" sz="2800" b="1" dirty="0">
              <a:solidFill>
                <a:srgbClr val="9C4839"/>
              </a:solidFill>
            </a:endParaRPr>
          </a:p>
          <a:p>
            <a:pPr lvl="0"/>
            <a:endParaRPr lang="fr-CA" altLang="en-US" sz="2800" dirty="0">
              <a:solidFill>
                <a:srgbClr val="9C483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1326416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/>
          <a:lstStyle/>
          <a:p>
            <a:pPr algn="l"/>
            <a:r>
              <a:rPr lang="fr-CA" altLang="en-US" b="1" dirty="0" err="1" smtClean="0">
                <a:solidFill>
                  <a:srgbClr val="9C4839"/>
                </a:solidFill>
              </a:rPr>
              <a:t>Ordering</a:t>
            </a:r>
            <a:r>
              <a:rPr lang="fr-CA" altLang="en-US" b="1" dirty="0" smtClean="0">
                <a:solidFill>
                  <a:srgbClr val="9C4839"/>
                </a:solidFill>
              </a:rPr>
              <a:t> the Book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14563" y="1600200"/>
            <a:ext cx="6472237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fr-CA" altLang="en-US" sz="2800" b="1" dirty="0" smtClean="0">
                <a:solidFill>
                  <a:srgbClr val="9C4839"/>
                </a:solidFill>
              </a:rPr>
              <a:t>Put the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various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sections of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your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book in the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following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order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:</a:t>
            </a:r>
          </a:p>
          <a:p>
            <a:r>
              <a:rPr lang="en-IE" sz="2400" b="1" dirty="0" smtClean="0">
                <a:solidFill>
                  <a:srgbClr val="9C4839"/>
                </a:solidFill>
              </a:rPr>
              <a:t>Front Cover</a:t>
            </a:r>
            <a:endParaRPr lang="en-IE" sz="2400" dirty="0">
              <a:solidFill>
                <a:srgbClr val="9C4839"/>
              </a:solidFill>
            </a:endParaRPr>
          </a:p>
          <a:p>
            <a:r>
              <a:rPr lang="en-IE" sz="2400" b="1" dirty="0" smtClean="0">
                <a:solidFill>
                  <a:srgbClr val="9C4839"/>
                </a:solidFill>
              </a:rPr>
              <a:t>Title Page</a:t>
            </a:r>
            <a:endParaRPr lang="en-IE" sz="2400" dirty="0">
              <a:solidFill>
                <a:srgbClr val="9C4839"/>
              </a:solidFill>
            </a:endParaRPr>
          </a:p>
          <a:p>
            <a:r>
              <a:rPr lang="en-IE" sz="2400" b="1" dirty="0" smtClean="0">
                <a:solidFill>
                  <a:srgbClr val="9C4839"/>
                </a:solidFill>
              </a:rPr>
              <a:t>About the Author</a:t>
            </a:r>
            <a:endParaRPr lang="en-IE" sz="2400" dirty="0">
              <a:solidFill>
                <a:srgbClr val="9C4839"/>
              </a:solidFill>
            </a:endParaRPr>
          </a:p>
          <a:p>
            <a:r>
              <a:rPr lang="en-IE" sz="2400" b="1" dirty="0" smtClean="0">
                <a:solidFill>
                  <a:srgbClr val="9C4839"/>
                </a:solidFill>
              </a:rPr>
              <a:t>Dedication</a:t>
            </a:r>
            <a:endParaRPr lang="en-IE" sz="2400" dirty="0">
              <a:solidFill>
                <a:srgbClr val="9C4839"/>
              </a:solidFill>
            </a:endParaRPr>
          </a:p>
          <a:p>
            <a:r>
              <a:rPr lang="en-IE" sz="2400" b="1" dirty="0" smtClean="0">
                <a:solidFill>
                  <a:srgbClr val="9C4839"/>
                </a:solidFill>
              </a:rPr>
              <a:t>Acknowledgements</a:t>
            </a:r>
            <a:endParaRPr lang="en-IE" sz="2400" dirty="0">
              <a:solidFill>
                <a:srgbClr val="9C4839"/>
              </a:solidFill>
            </a:endParaRPr>
          </a:p>
          <a:p>
            <a:r>
              <a:rPr lang="en-IE" sz="2400" b="1" dirty="0" smtClean="0">
                <a:solidFill>
                  <a:srgbClr val="9C4839"/>
                </a:solidFill>
              </a:rPr>
              <a:t>Contents / List of Chapters</a:t>
            </a:r>
            <a:endParaRPr lang="en-IE" sz="2400" dirty="0">
              <a:solidFill>
                <a:srgbClr val="9C4839"/>
              </a:solidFill>
            </a:endParaRPr>
          </a:p>
          <a:p>
            <a:r>
              <a:rPr lang="en-IE" sz="2400" b="1" dirty="0" smtClean="0">
                <a:solidFill>
                  <a:srgbClr val="9C4839"/>
                </a:solidFill>
              </a:rPr>
              <a:t>Story Proper</a:t>
            </a:r>
            <a:endParaRPr lang="en-IE" sz="2400" dirty="0">
              <a:solidFill>
                <a:srgbClr val="9C4839"/>
              </a:solidFill>
            </a:endParaRPr>
          </a:p>
          <a:p>
            <a:r>
              <a:rPr lang="en-IE" sz="2400" b="1" dirty="0" smtClean="0">
                <a:solidFill>
                  <a:srgbClr val="9C4839"/>
                </a:solidFill>
              </a:rPr>
              <a:t>Back Cover</a:t>
            </a:r>
            <a:endParaRPr lang="en-IE" sz="2400" dirty="0">
              <a:solidFill>
                <a:srgbClr val="9C4839"/>
              </a:solidFill>
            </a:endParaRPr>
          </a:p>
          <a:p>
            <a:pPr marL="0" indent="0" algn="just">
              <a:buNone/>
            </a:pPr>
            <a:endParaRPr lang="fr-CA" altLang="en-US" sz="2800" dirty="0" smtClean="0">
              <a:solidFill>
                <a:srgbClr val="9C483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8477435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/>
          <a:lstStyle/>
          <a:p>
            <a:pPr algn="l"/>
            <a:r>
              <a:rPr lang="fr-CA" altLang="en-US" b="1" dirty="0">
                <a:solidFill>
                  <a:srgbClr val="9C4839"/>
                </a:solidFill>
              </a:rPr>
              <a:t>T</a:t>
            </a:r>
            <a:r>
              <a:rPr lang="fr-CA" altLang="en-US" b="1" dirty="0" smtClean="0">
                <a:solidFill>
                  <a:srgbClr val="9C4839"/>
                </a:solidFill>
              </a:rPr>
              <a:t>he Book </a:t>
            </a:r>
            <a:r>
              <a:rPr lang="fr-CA" altLang="en-US" b="1" dirty="0" err="1" smtClean="0">
                <a:solidFill>
                  <a:srgbClr val="9C4839"/>
                </a:solidFill>
              </a:rPr>
              <a:t>Cover</a:t>
            </a:r>
            <a:endParaRPr lang="fr-CA" altLang="en-US" b="1" dirty="0" smtClean="0">
              <a:solidFill>
                <a:srgbClr val="9C4839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14563" y="1600200"/>
            <a:ext cx="6472237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fr-CA" altLang="en-US" sz="2400" b="1" dirty="0" smtClean="0">
                <a:solidFill>
                  <a:srgbClr val="9C4839"/>
                </a:solidFill>
              </a:rPr>
              <a:t>The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cover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of the book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should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contain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three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main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elements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:</a:t>
            </a:r>
            <a:endParaRPr lang="fr-CA" altLang="en-US" sz="2400" b="1" dirty="0" smtClean="0">
              <a:solidFill>
                <a:srgbClr val="9C4839"/>
              </a:solidFill>
            </a:endParaRPr>
          </a:p>
          <a:p>
            <a:r>
              <a:rPr lang="en-IE" sz="2400" b="1" dirty="0" smtClean="0">
                <a:solidFill>
                  <a:srgbClr val="9C4839"/>
                </a:solidFill>
              </a:rPr>
              <a:t>The Name of the Book - </a:t>
            </a:r>
            <a:r>
              <a:rPr lang="en-IE" sz="2400" dirty="0" smtClean="0">
                <a:solidFill>
                  <a:srgbClr val="9C4839"/>
                </a:solidFill>
              </a:rPr>
              <a:t>the </a:t>
            </a:r>
            <a:r>
              <a:rPr lang="en-IE" sz="2400" dirty="0">
                <a:solidFill>
                  <a:srgbClr val="9C4839"/>
                </a:solidFill>
              </a:rPr>
              <a:t>lettering on the name of the book should be clear, eye-catching and easily read from a </a:t>
            </a:r>
            <a:r>
              <a:rPr lang="en-IE" sz="2400" dirty="0" smtClean="0">
                <a:solidFill>
                  <a:srgbClr val="9C4839"/>
                </a:solidFill>
              </a:rPr>
              <a:t>distance</a:t>
            </a:r>
          </a:p>
          <a:p>
            <a:r>
              <a:rPr lang="en-IE" sz="2400" b="1" dirty="0" smtClean="0">
                <a:solidFill>
                  <a:srgbClr val="9C4839"/>
                </a:solidFill>
              </a:rPr>
              <a:t>The Author’s Name </a:t>
            </a:r>
            <a:r>
              <a:rPr lang="en-IE" sz="2400" dirty="0" smtClean="0">
                <a:solidFill>
                  <a:srgbClr val="9C4839"/>
                </a:solidFill>
              </a:rPr>
              <a:t>– this should also be clear and legible, but slightly smaller in size than the name of the book</a:t>
            </a:r>
          </a:p>
          <a:p>
            <a:r>
              <a:rPr lang="en-IE" sz="2400" b="1" dirty="0" smtClean="0">
                <a:solidFill>
                  <a:srgbClr val="9C4839"/>
                </a:solidFill>
              </a:rPr>
              <a:t>An Illustration </a:t>
            </a:r>
            <a:r>
              <a:rPr lang="en-IE" sz="2400" dirty="0" smtClean="0">
                <a:solidFill>
                  <a:srgbClr val="9C4839"/>
                </a:solidFill>
              </a:rPr>
              <a:t>– this should be clear and should be related to the theme of the book</a:t>
            </a:r>
          </a:p>
          <a:p>
            <a:pPr marL="0" indent="0" algn="just">
              <a:buNone/>
            </a:pPr>
            <a:r>
              <a:rPr lang="fr-CA" altLang="en-US" sz="2400" b="1" dirty="0" smtClean="0">
                <a:solidFill>
                  <a:srgbClr val="9C4839"/>
                </a:solidFill>
              </a:rPr>
              <a:t>You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should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decide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on the position of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these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three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items on the book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cover</a:t>
            </a:r>
            <a:endParaRPr lang="fr-CA" altLang="en-US" sz="2400" b="1" dirty="0" smtClean="0">
              <a:solidFill>
                <a:srgbClr val="9C483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39373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/>
          <a:lstStyle/>
          <a:p>
            <a:pPr algn="l"/>
            <a:r>
              <a:rPr lang="fr-CA" altLang="en-US" b="1" dirty="0" err="1" smtClean="0">
                <a:solidFill>
                  <a:srgbClr val="9C4839"/>
                </a:solidFill>
              </a:rPr>
              <a:t>Designing</a:t>
            </a:r>
            <a:r>
              <a:rPr lang="fr-CA" altLang="en-US" b="1" dirty="0" smtClean="0">
                <a:solidFill>
                  <a:srgbClr val="9C4839"/>
                </a:solidFill>
              </a:rPr>
              <a:t> the </a:t>
            </a:r>
            <a:r>
              <a:rPr lang="fr-CA" altLang="en-US" b="1" dirty="0" err="1" smtClean="0">
                <a:solidFill>
                  <a:srgbClr val="9C4839"/>
                </a:solidFill>
              </a:rPr>
              <a:t>Cover</a:t>
            </a:r>
            <a:endParaRPr lang="fr-CA" altLang="en-US" b="1" dirty="0" smtClean="0">
              <a:solidFill>
                <a:srgbClr val="9C4839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14563" y="1600200"/>
            <a:ext cx="6472237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fr-CA" altLang="en-US" sz="2200" b="1" dirty="0" smtClean="0">
                <a:solidFill>
                  <a:srgbClr val="9C4839"/>
                </a:solidFill>
              </a:rPr>
              <a:t>The design of the </a:t>
            </a:r>
            <a:r>
              <a:rPr lang="fr-CA" altLang="en-US" sz="2200" b="1" dirty="0" err="1" smtClean="0">
                <a:solidFill>
                  <a:srgbClr val="9C4839"/>
                </a:solidFill>
              </a:rPr>
              <a:t>cover</a:t>
            </a:r>
            <a:r>
              <a:rPr lang="fr-CA" altLang="en-US" sz="22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200" b="1" dirty="0" err="1" smtClean="0">
                <a:solidFill>
                  <a:srgbClr val="9C4839"/>
                </a:solidFill>
              </a:rPr>
              <a:t>is</a:t>
            </a:r>
            <a:r>
              <a:rPr lang="fr-CA" altLang="en-US" sz="2200" b="1" dirty="0" smtClean="0">
                <a:solidFill>
                  <a:srgbClr val="9C4839"/>
                </a:solidFill>
              </a:rPr>
              <a:t> an ‘Invitation to Read’. </a:t>
            </a:r>
            <a:r>
              <a:rPr lang="fr-CA" altLang="en-US" sz="2200" b="1" dirty="0" err="1" smtClean="0">
                <a:solidFill>
                  <a:srgbClr val="9C4839"/>
                </a:solidFill>
              </a:rPr>
              <a:t>Using</a:t>
            </a:r>
            <a:r>
              <a:rPr lang="fr-CA" altLang="en-US" sz="2200" b="1" dirty="0" smtClean="0">
                <a:solidFill>
                  <a:srgbClr val="9C4839"/>
                </a:solidFill>
              </a:rPr>
              <a:t> one of the </a:t>
            </a:r>
            <a:r>
              <a:rPr lang="fr-CA" altLang="en-US" sz="2200" b="1" dirty="0" err="1" smtClean="0">
                <a:solidFill>
                  <a:srgbClr val="9C4839"/>
                </a:solidFill>
              </a:rPr>
              <a:t>following</a:t>
            </a:r>
            <a:r>
              <a:rPr lang="fr-CA" altLang="en-US" sz="22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200" b="1" dirty="0" err="1" smtClean="0">
                <a:solidFill>
                  <a:srgbClr val="9C4839"/>
                </a:solidFill>
              </a:rPr>
              <a:t>visual</a:t>
            </a:r>
            <a:r>
              <a:rPr lang="fr-CA" altLang="en-US" sz="2200" b="1" dirty="0" smtClean="0">
                <a:solidFill>
                  <a:srgbClr val="9C4839"/>
                </a:solidFill>
              </a:rPr>
              <a:t> arts techniques as a background for </a:t>
            </a:r>
            <a:r>
              <a:rPr lang="fr-CA" altLang="en-US" sz="2200" b="1" dirty="0" err="1" smtClean="0">
                <a:solidFill>
                  <a:srgbClr val="9C4839"/>
                </a:solidFill>
              </a:rPr>
              <a:t>your</a:t>
            </a:r>
            <a:r>
              <a:rPr lang="fr-CA" altLang="en-US" sz="22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200" b="1" dirty="0" err="1" smtClean="0">
                <a:solidFill>
                  <a:srgbClr val="9C4839"/>
                </a:solidFill>
              </a:rPr>
              <a:t>cover</a:t>
            </a:r>
            <a:r>
              <a:rPr lang="fr-CA" altLang="en-US" sz="22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200" b="1" dirty="0" err="1" smtClean="0">
                <a:solidFill>
                  <a:srgbClr val="9C4839"/>
                </a:solidFill>
              </a:rPr>
              <a:t>will</a:t>
            </a:r>
            <a:r>
              <a:rPr lang="fr-CA" altLang="en-US" sz="22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200" b="1" dirty="0" err="1" smtClean="0">
                <a:solidFill>
                  <a:srgbClr val="9C4839"/>
                </a:solidFill>
              </a:rPr>
              <a:t>appeal</a:t>
            </a:r>
            <a:r>
              <a:rPr lang="fr-CA" altLang="en-US" sz="2200" b="1" dirty="0" smtClean="0">
                <a:solidFill>
                  <a:srgbClr val="9C4839"/>
                </a:solidFill>
              </a:rPr>
              <a:t> to the </a:t>
            </a:r>
            <a:r>
              <a:rPr lang="fr-CA" altLang="en-US" sz="2200" b="1" dirty="0" err="1" smtClean="0">
                <a:solidFill>
                  <a:srgbClr val="9C4839"/>
                </a:solidFill>
              </a:rPr>
              <a:t>reader</a:t>
            </a:r>
            <a:r>
              <a:rPr lang="fr-CA" altLang="en-US" sz="2200" b="1" dirty="0" smtClean="0">
                <a:solidFill>
                  <a:srgbClr val="9C4839"/>
                </a:solidFill>
              </a:rPr>
              <a:t>:</a:t>
            </a:r>
          </a:p>
          <a:p>
            <a:r>
              <a:rPr lang="en-IE" sz="2400" dirty="0" smtClean="0">
                <a:solidFill>
                  <a:srgbClr val="9C4839"/>
                </a:solidFill>
              </a:rPr>
              <a:t>Spatter Painting</a:t>
            </a:r>
          </a:p>
          <a:p>
            <a:r>
              <a:rPr lang="en-IE" sz="2400" dirty="0" smtClean="0">
                <a:solidFill>
                  <a:srgbClr val="9C4839"/>
                </a:solidFill>
              </a:rPr>
              <a:t>Blow Painting</a:t>
            </a:r>
          </a:p>
          <a:p>
            <a:r>
              <a:rPr lang="en-IE" sz="2400" dirty="0" smtClean="0">
                <a:solidFill>
                  <a:srgbClr val="9C4839"/>
                </a:solidFill>
              </a:rPr>
              <a:t>Paste and Comb Painting</a:t>
            </a:r>
          </a:p>
          <a:p>
            <a:r>
              <a:rPr lang="en-IE" sz="2400" dirty="0" smtClean="0">
                <a:solidFill>
                  <a:srgbClr val="9C4839"/>
                </a:solidFill>
              </a:rPr>
              <a:t>Marbling</a:t>
            </a:r>
          </a:p>
          <a:p>
            <a:r>
              <a:rPr lang="en-IE" sz="2400" dirty="0" smtClean="0">
                <a:solidFill>
                  <a:srgbClr val="9C4839"/>
                </a:solidFill>
              </a:rPr>
              <a:t>Collage</a:t>
            </a:r>
          </a:p>
          <a:p>
            <a:r>
              <a:rPr lang="en-IE" sz="2400" dirty="0" smtClean="0">
                <a:solidFill>
                  <a:srgbClr val="9C4839"/>
                </a:solidFill>
              </a:rPr>
              <a:t>Stencilling</a:t>
            </a:r>
          </a:p>
          <a:p>
            <a:r>
              <a:rPr lang="en-IE" sz="2400" dirty="0" err="1" smtClean="0">
                <a:solidFill>
                  <a:srgbClr val="9C4839"/>
                </a:solidFill>
              </a:rPr>
              <a:t>Scraffitti</a:t>
            </a:r>
            <a:endParaRPr lang="en-IE" sz="2400" dirty="0" smtClean="0">
              <a:solidFill>
                <a:srgbClr val="9C4839"/>
              </a:solidFill>
            </a:endParaRPr>
          </a:p>
          <a:p>
            <a:r>
              <a:rPr lang="en-IE" sz="2400" dirty="0" smtClean="0">
                <a:solidFill>
                  <a:srgbClr val="9C4839"/>
                </a:solidFill>
              </a:rPr>
              <a:t>Paper Weaving</a:t>
            </a:r>
            <a:endParaRPr lang="en-IE" sz="2400" dirty="0">
              <a:solidFill>
                <a:srgbClr val="9C4839"/>
              </a:solidFill>
            </a:endParaRPr>
          </a:p>
          <a:p>
            <a:pPr marL="0" indent="0" algn="just">
              <a:buNone/>
            </a:pPr>
            <a:endParaRPr lang="fr-CA" altLang="en-US" sz="2800" dirty="0" smtClean="0">
              <a:solidFill>
                <a:srgbClr val="9C483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520314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/>
          <a:lstStyle/>
          <a:p>
            <a:pPr algn="l"/>
            <a:r>
              <a:rPr lang="fr-CA" altLang="en-US" b="1" dirty="0" err="1" smtClean="0">
                <a:solidFill>
                  <a:srgbClr val="9C4839"/>
                </a:solidFill>
              </a:rPr>
              <a:t>Other</a:t>
            </a:r>
            <a:r>
              <a:rPr lang="fr-CA" altLang="en-US" b="1" dirty="0" smtClean="0">
                <a:solidFill>
                  <a:srgbClr val="9C4839"/>
                </a:solidFill>
              </a:rPr>
              <a:t> </a:t>
            </a:r>
            <a:r>
              <a:rPr lang="fr-CA" altLang="en-US" b="1" dirty="0" err="1" smtClean="0">
                <a:solidFill>
                  <a:srgbClr val="9C4839"/>
                </a:solidFill>
              </a:rPr>
              <a:t>Things</a:t>
            </a:r>
            <a:r>
              <a:rPr lang="fr-CA" altLang="en-US" b="1" dirty="0" smtClean="0">
                <a:solidFill>
                  <a:srgbClr val="9C4839"/>
                </a:solidFill>
              </a:rPr>
              <a:t> to </a:t>
            </a:r>
            <a:r>
              <a:rPr lang="fr-CA" altLang="en-US" b="1" dirty="0" err="1" smtClean="0">
                <a:solidFill>
                  <a:srgbClr val="9C4839"/>
                </a:solidFill>
              </a:rPr>
              <a:t>Consider</a:t>
            </a:r>
            <a:endParaRPr lang="fr-CA" altLang="en-US" b="1" dirty="0" smtClean="0">
              <a:solidFill>
                <a:srgbClr val="9C4839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14563" y="1600200"/>
            <a:ext cx="6472237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fr-CA" altLang="en-US" sz="2400" b="1" dirty="0" smtClean="0">
                <a:solidFill>
                  <a:srgbClr val="9C4839"/>
                </a:solidFill>
              </a:rPr>
              <a:t>Will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you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include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any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of the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following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in the design of </a:t>
            </a:r>
            <a:r>
              <a:rPr lang="fr-CA" altLang="en-US" sz="2400" b="1" dirty="0" err="1" smtClean="0">
                <a:solidFill>
                  <a:srgbClr val="9C4839"/>
                </a:solidFill>
              </a:rPr>
              <a:t>your</a:t>
            </a:r>
            <a:r>
              <a:rPr lang="fr-CA" altLang="en-US" sz="2400" b="1" dirty="0" smtClean="0">
                <a:solidFill>
                  <a:srgbClr val="9C4839"/>
                </a:solidFill>
              </a:rPr>
              <a:t> book: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A </a:t>
            </a:r>
            <a:r>
              <a:rPr lang="en-IE" sz="2200" b="1" dirty="0" smtClean="0">
                <a:solidFill>
                  <a:srgbClr val="9C4839"/>
                </a:solidFill>
              </a:rPr>
              <a:t>Blurb</a:t>
            </a:r>
            <a:r>
              <a:rPr lang="en-IE" sz="2200" dirty="0" smtClean="0">
                <a:solidFill>
                  <a:srgbClr val="9C4839"/>
                </a:solidFill>
              </a:rPr>
              <a:t> on the back cover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An “</a:t>
            </a:r>
            <a:r>
              <a:rPr lang="en-IE" sz="2200" b="1" dirty="0" smtClean="0">
                <a:solidFill>
                  <a:srgbClr val="9C4839"/>
                </a:solidFill>
              </a:rPr>
              <a:t>About the Author</a:t>
            </a:r>
            <a:r>
              <a:rPr lang="en-IE" sz="2200" dirty="0" smtClean="0">
                <a:solidFill>
                  <a:srgbClr val="9C4839"/>
                </a:solidFill>
              </a:rPr>
              <a:t>” page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Create a “</a:t>
            </a:r>
            <a:r>
              <a:rPr lang="en-IE" sz="2200" b="1" dirty="0" smtClean="0">
                <a:solidFill>
                  <a:srgbClr val="9C4839"/>
                </a:solidFill>
              </a:rPr>
              <a:t>Publishing Company</a:t>
            </a:r>
            <a:r>
              <a:rPr lang="en-IE" sz="2200" dirty="0" smtClean="0">
                <a:solidFill>
                  <a:srgbClr val="9C4839"/>
                </a:solidFill>
              </a:rPr>
              <a:t>” and </a:t>
            </a:r>
            <a:r>
              <a:rPr lang="en-IE" sz="2200" b="1" dirty="0" smtClean="0">
                <a:solidFill>
                  <a:srgbClr val="9C4839"/>
                </a:solidFill>
              </a:rPr>
              <a:t>Logo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A </a:t>
            </a:r>
            <a:r>
              <a:rPr lang="en-IE" sz="2200" b="1" dirty="0" smtClean="0">
                <a:solidFill>
                  <a:srgbClr val="9C4839"/>
                </a:solidFill>
              </a:rPr>
              <a:t>Bar Code </a:t>
            </a:r>
            <a:r>
              <a:rPr lang="en-IE" sz="2200" dirty="0" smtClean="0">
                <a:solidFill>
                  <a:srgbClr val="9C4839"/>
                </a:solidFill>
              </a:rPr>
              <a:t>and an </a:t>
            </a:r>
            <a:r>
              <a:rPr lang="en-IE" sz="2200" b="1" dirty="0" smtClean="0">
                <a:solidFill>
                  <a:srgbClr val="9C4839"/>
                </a:solidFill>
              </a:rPr>
              <a:t>ISBN</a:t>
            </a:r>
            <a:r>
              <a:rPr lang="en-IE" sz="2200" dirty="0" smtClean="0">
                <a:solidFill>
                  <a:srgbClr val="9C4839"/>
                </a:solidFill>
              </a:rPr>
              <a:t> number on the back cover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A </a:t>
            </a:r>
            <a:r>
              <a:rPr lang="en-IE" sz="2200" b="1" dirty="0" smtClean="0">
                <a:solidFill>
                  <a:srgbClr val="9C4839"/>
                </a:solidFill>
              </a:rPr>
              <a:t>price section </a:t>
            </a:r>
            <a:r>
              <a:rPr lang="en-IE" sz="2200" dirty="0" smtClean="0">
                <a:solidFill>
                  <a:srgbClr val="9C4839"/>
                </a:solidFill>
              </a:rPr>
              <a:t>on the back cover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A </a:t>
            </a:r>
            <a:r>
              <a:rPr lang="en-IE" sz="2200" b="1" dirty="0" smtClean="0">
                <a:solidFill>
                  <a:srgbClr val="9C4839"/>
                </a:solidFill>
              </a:rPr>
              <a:t>Bookmark</a:t>
            </a:r>
            <a:r>
              <a:rPr lang="en-IE" sz="2200" dirty="0" smtClean="0">
                <a:solidFill>
                  <a:srgbClr val="9C4839"/>
                </a:solidFill>
              </a:rPr>
              <a:t> for the reader of your book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A “</a:t>
            </a:r>
            <a:r>
              <a:rPr lang="en-IE" sz="2200" b="1" dirty="0" smtClean="0">
                <a:solidFill>
                  <a:srgbClr val="9C4839"/>
                </a:solidFill>
              </a:rPr>
              <a:t>What the Critics Say</a:t>
            </a:r>
            <a:r>
              <a:rPr lang="en-IE" sz="2200" dirty="0" smtClean="0">
                <a:solidFill>
                  <a:srgbClr val="9C4839"/>
                </a:solidFill>
              </a:rPr>
              <a:t>” section on the back cover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A </a:t>
            </a:r>
            <a:r>
              <a:rPr lang="en-IE" sz="2200" b="1" dirty="0" smtClean="0">
                <a:solidFill>
                  <a:srgbClr val="9C4839"/>
                </a:solidFill>
              </a:rPr>
              <a:t>Pop-Up</a:t>
            </a:r>
            <a:r>
              <a:rPr lang="en-IE" sz="2200" dirty="0" smtClean="0">
                <a:solidFill>
                  <a:srgbClr val="9C4839"/>
                </a:solidFill>
              </a:rPr>
              <a:t> feature in the </a:t>
            </a:r>
            <a:r>
              <a:rPr lang="en-IE" sz="2200" dirty="0" smtClean="0">
                <a:solidFill>
                  <a:srgbClr val="9C4839"/>
                </a:solidFill>
              </a:rPr>
              <a:t>book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A </a:t>
            </a:r>
            <a:r>
              <a:rPr lang="en-IE" sz="2200" b="1" dirty="0" smtClean="0">
                <a:solidFill>
                  <a:srgbClr val="9C4839"/>
                </a:solidFill>
              </a:rPr>
              <a:t>Book Jacket </a:t>
            </a:r>
            <a:r>
              <a:rPr lang="en-IE" sz="2200" dirty="0" smtClean="0">
                <a:solidFill>
                  <a:srgbClr val="9C4839"/>
                </a:solidFill>
              </a:rPr>
              <a:t>wrapped around the front and back covers</a:t>
            </a:r>
            <a:endParaRPr lang="en-IE" sz="2200" dirty="0">
              <a:solidFill>
                <a:srgbClr val="9C483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12350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07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07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altLang="en-US" b="1" dirty="0" err="1" smtClean="0">
                <a:solidFill>
                  <a:srgbClr val="9C4839"/>
                </a:solidFill>
              </a:rPr>
              <a:t>Finally</a:t>
            </a:r>
            <a:r>
              <a:rPr lang="fr-CA" altLang="en-US" b="1" dirty="0" smtClean="0">
                <a:solidFill>
                  <a:srgbClr val="9C4839"/>
                </a:solidFill>
              </a:rPr>
              <a:t> …..</a:t>
            </a:r>
            <a:endParaRPr lang="fr-CA" altLang="en-US" b="1" dirty="0" smtClean="0">
              <a:solidFill>
                <a:srgbClr val="9C4839"/>
              </a:solidFill>
            </a:endParaRPr>
          </a:p>
        </p:txBody>
      </p:sp>
      <p:sp>
        <p:nvSpPr>
          <p:cNvPr id="4099" name="Espace réservé du contenu 2"/>
          <p:cNvSpPr>
            <a:spLocks noGrp="1"/>
          </p:cNvSpPr>
          <p:nvPr>
            <p:ph idx="1"/>
          </p:nvPr>
        </p:nvSpPr>
        <p:spPr>
          <a:xfrm>
            <a:off x="457200" y="2000250"/>
            <a:ext cx="8229600" cy="4500563"/>
          </a:xfrm>
        </p:spPr>
        <p:txBody>
          <a:bodyPr/>
          <a:lstStyle/>
          <a:p>
            <a:r>
              <a:rPr lang="fr-CA" altLang="en-US" dirty="0" err="1" smtClean="0">
                <a:solidFill>
                  <a:srgbClr val="9C4839"/>
                </a:solidFill>
              </a:rPr>
              <a:t>Nobody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said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that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writing</a:t>
            </a:r>
            <a:r>
              <a:rPr lang="fr-CA" altLang="en-US" dirty="0" smtClean="0">
                <a:solidFill>
                  <a:srgbClr val="9C4839"/>
                </a:solidFill>
              </a:rPr>
              <a:t> a book </a:t>
            </a:r>
            <a:r>
              <a:rPr lang="fr-CA" altLang="en-US" dirty="0" err="1" smtClean="0">
                <a:solidFill>
                  <a:srgbClr val="9C4839"/>
                </a:solidFill>
              </a:rPr>
              <a:t>was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going</a:t>
            </a:r>
            <a:r>
              <a:rPr lang="fr-CA" altLang="en-US" dirty="0" smtClean="0">
                <a:solidFill>
                  <a:srgbClr val="9C4839"/>
                </a:solidFill>
              </a:rPr>
              <a:t> to </a:t>
            </a:r>
            <a:r>
              <a:rPr lang="fr-CA" altLang="en-US" dirty="0" err="1" smtClean="0">
                <a:solidFill>
                  <a:srgbClr val="9C4839"/>
                </a:solidFill>
              </a:rPr>
              <a:t>be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easy</a:t>
            </a:r>
            <a:r>
              <a:rPr lang="fr-CA" altLang="en-US" dirty="0" smtClean="0">
                <a:solidFill>
                  <a:srgbClr val="9C4839"/>
                </a:solidFill>
              </a:rPr>
              <a:t>, but </a:t>
            </a:r>
            <a:r>
              <a:rPr lang="fr-CA" altLang="en-US" dirty="0" err="1" smtClean="0">
                <a:solidFill>
                  <a:srgbClr val="9C4839"/>
                </a:solidFill>
              </a:rPr>
              <a:t>when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you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see</a:t>
            </a:r>
            <a:r>
              <a:rPr lang="fr-CA" altLang="en-US" dirty="0" smtClean="0">
                <a:solidFill>
                  <a:srgbClr val="9C4839"/>
                </a:solidFill>
              </a:rPr>
              <a:t> the </a:t>
            </a:r>
            <a:r>
              <a:rPr lang="fr-CA" altLang="en-US" dirty="0" err="1" smtClean="0">
                <a:solidFill>
                  <a:srgbClr val="9C4839"/>
                </a:solidFill>
              </a:rPr>
              <a:t>finished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product</a:t>
            </a:r>
            <a:r>
              <a:rPr lang="fr-CA" altLang="en-US" dirty="0" smtClean="0">
                <a:solidFill>
                  <a:srgbClr val="9C4839"/>
                </a:solidFill>
              </a:rPr>
              <a:t>, </a:t>
            </a:r>
            <a:r>
              <a:rPr lang="fr-CA" altLang="en-US" dirty="0" err="1" smtClean="0">
                <a:solidFill>
                  <a:srgbClr val="9C4839"/>
                </a:solidFill>
              </a:rPr>
              <a:t>you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will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agree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that</a:t>
            </a:r>
            <a:r>
              <a:rPr lang="fr-CA" altLang="en-US" dirty="0" smtClean="0">
                <a:solidFill>
                  <a:srgbClr val="9C4839"/>
                </a:solidFill>
              </a:rPr>
              <a:t> the hard </a:t>
            </a:r>
            <a:r>
              <a:rPr lang="fr-CA" altLang="en-US" dirty="0" err="1" smtClean="0">
                <a:solidFill>
                  <a:srgbClr val="9C4839"/>
                </a:solidFill>
              </a:rPr>
              <a:t>work</a:t>
            </a:r>
            <a:r>
              <a:rPr lang="fr-CA" altLang="en-US" dirty="0" smtClean="0">
                <a:solidFill>
                  <a:srgbClr val="9C4839"/>
                </a:solidFill>
              </a:rPr>
              <a:t> has been </a:t>
            </a:r>
            <a:r>
              <a:rPr lang="fr-CA" altLang="en-US" dirty="0" err="1" smtClean="0">
                <a:solidFill>
                  <a:srgbClr val="9C4839"/>
                </a:solidFill>
              </a:rPr>
              <a:t>worth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it!</a:t>
            </a:r>
            <a:endParaRPr lang="fr-CA" altLang="en-US" dirty="0" smtClean="0">
              <a:solidFill>
                <a:srgbClr val="9C4839"/>
              </a:solidFill>
            </a:endParaRPr>
          </a:p>
          <a:p>
            <a:r>
              <a:rPr lang="fr-CA" altLang="en-US" dirty="0" err="1" smtClean="0">
                <a:solidFill>
                  <a:srgbClr val="9C4839"/>
                </a:solidFill>
              </a:rPr>
              <a:t>Enjoy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writing</a:t>
            </a:r>
            <a:r>
              <a:rPr lang="fr-CA" altLang="en-US" dirty="0" smtClean="0">
                <a:solidFill>
                  <a:srgbClr val="9C4839"/>
                </a:solidFill>
              </a:rPr>
              <a:t>, </a:t>
            </a:r>
            <a:r>
              <a:rPr lang="fr-CA" altLang="en-US" dirty="0" err="1" smtClean="0">
                <a:solidFill>
                  <a:srgbClr val="9C4839"/>
                </a:solidFill>
              </a:rPr>
              <a:t>designing</a:t>
            </a:r>
            <a:r>
              <a:rPr lang="fr-CA" altLang="en-US" dirty="0" smtClean="0">
                <a:solidFill>
                  <a:srgbClr val="9C4839"/>
                </a:solidFill>
              </a:rPr>
              <a:t> and </a:t>
            </a:r>
            <a:r>
              <a:rPr lang="fr-CA" altLang="en-US" dirty="0" err="1" smtClean="0">
                <a:solidFill>
                  <a:srgbClr val="9C4839"/>
                </a:solidFill>
              </a:rPr>
              <a:t>illustrating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your</a:t>
            </a:r>
            <a:r>
              <a:rPr lang="fr-CA" altLang="en-US" dirty="0" smtClean="0">
                <a:solidFill>
                  <a:srgbClr val="9C4839"/>
                </a:solidFill>
              </a:rPr>
              <a:t> book. It </a:t>
            </a:r>
            <a:r>
              <a:rPr lang="fr-CA" altLang="en-US" dirty="0" err="1" smtClean="0">
                <a:solidFill>
                  <a:srgbClr val="9C4839"/>
                </a:solidFill>
              </a:rPr>
              <a:t>may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be</a:t>
            </a:r>
            <a:r>
              <a:rPr lang="fr-CA" altLang="en-US" dirty="0" smtClean="0">
                <a:solidFill>
                  <a:srgbClr val="9C4839"/>
                </a:solidFill>
              </a:rPr>
              <a:t> the first of </a:t>
            </a:r>
            <a:r>
              <a:rPr lang="fr-CA" altLang="en-US" dirty="0" err="1" smtClean="0">
                <a:solidFill>
                  <a:srgbClr val="9C4839"/>
                </a:solidFill>
              </a:rPr>
              <a:t>many</a:t>
            </a:r>
            <a:r>
              <a:rPr lang="fr-CA" altLang="en-US" dirty="0" smtClean="0">
                <a:solidFill>
                  <a:srgbClr val="9C4839"/>
                </a:solidFill>
              </a:rPr>
              <a:t>!</a:t>
            </a:r>
            <a:endParaRPr lang="fr-CA" altLang="en-US" dirty="0" smtClean="0">
              <a:solidFill>
                <a:srgbClr val="9C4839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Espace réservé du contenu 2"/>
          <p:cNvSpPr>
            <a:spLocks noGrp="1"/>
          </p:cNvSpPr>
          <p:nvPr>
            <p:ph idx="1"/>
          </p:nvPr>
        </p:nvSpPr>
        <p:spPr>
          <a:xfrm>
            <a:off x="457200" y="2714625"/>
            <a:ext cx="8229600" cy="3786188"/>
          </a:xfrm>
        </p:spPr>
        <p:txBody>
          <a:bodyPr/>
          <a:lstStyle/>
          <a:p>
            <a:pPr algn="just"/>
            <a:r>
              <a:rPr lang="fr-CA" altLang="en-US" dirty="0" err="1" smtClean="0">
                <a:solidFill>
                  <a:srgbClr val="9C4839"/>
                </a:solidFill>
              </a:rPr>
              <a:t>Having</a:t>
            </a:r>
            <a:r>
              <a:rPr lang="fr-CA" altLang="en-US" dirty="0" smtClean="0">
                <a:solidFill>
                  <a:srgbClr val="9C4839"/>
                </a:solidFill>
              </a:rPr>
              <a:t> put </a:t>
            </a:r>
            <a:r>
              <a:rPr lang="fr-CA" altLang="en-US" dirty="0" err="1" smtClean="0">
                <a:solidFill>
                  <a:srgbClr val="9C4839"/>
                </a:solidFill>
              </a:rPr>
              <a:t>so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much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work</a:t>
            </a:r>
            <a:r>
              <a:rPr lang="fr-CA" altLang="en-US" dirty="0" smtClean="0">
                <a:solidFill>
                  <a:srgbClr val="9C4839"/>
                </a:solidFill>
              </a:rPr>
              <a:t> and effort </a:t>
            </a:r>
            <a:r>
              <a:rPr lang="fr-CA" altLang="en-US" dirty="0" err="1" smtClean="0">
                <a:solidFill>
                  <a:srgbClr val="9C4839"/>
                </a:solidFill>
              </a:rPr>
              <a:t>into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writing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your</a:t>
            </a:r>
            <a:r>
              <a:rPr lang="fr-CA" altLang="en-US" dirty="0" smtClean="0">
                <a:solidFill>
                  <a:srgbClr val="9C4839"/>
                </a:solidFill>
              </a:rPr>
              <a:t> book, </a:t>
            </a:r>
            <a:r>
              <a:rPr lang="fr-CA" altLang="en-US" dirty="0" err="1" smtClean="0">
                <a:solidFill>
                  <a:srgbClr val="9C4839"/>
                </a:solidFill>
              </a:rPr>
              <a:t>you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now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need</a:t>
            </a:r>
            <a:r>
              <a:rPr lang="fr-CA" altLang="en-US" dirty="0" smtClean="0">
                <a:solidFill>
                  <a:srgbClr val="9C4839"/>
                </a:solidFill>
              </a:rPr>
              <a:t> to </a:t>
            </a:r>
            <a:r>
              <a:rPr lang="fr-CA" altLang="en-US" dirty="0" err="1" smtClean="0">
                <a:solidFill>
                  <a:srgbClr val="9C4839"/>
                </a:solidFill>
              </a:rPr>
              <a:t>think</a:t>
            </a:r>
            <a:r>
              <a:rPr lang="fr-CA" altLang="en-US" dirty="0" smtClean="0">
                <a:solidFill>
                  <a:srgbClr val="9C4839"/>
                </a:solidFill>
              </a:rPr>
              <a:t> about how </a:t>
            </a:r>
            <a:r>
              <a:rPr lang="fr-CA" altLang="en-US" dirty="0" err="1" smtClean="0">
                <a:solidFill>
                  <a:srgbClr val="9C4839"/>
                </a:solidFill>
              </a:rPr>
              <a:t>your</a:t>
            </a:r>
            <a:r>
              <a:rPr lang="fr-CA" altLang="en-US" dirty="0" smtClean="0">
                <a:solidFill>
                  <a:srgbClr val="9C4839"/>
                </a:solidFill>
              </a:rPr>
              <a:t> book </a:t>
            </a:r>
            <a:r>
              <a:rPr lang="fr-CA" altLang="en-US" dirty="0" err="1" smtClean="0">
                <a:solidFill>
                  <a:srgbClr val="9C4839"/>
                </a:solidFill>
              </a:rPr>
              <a:t>will</a:t>
            </a:r>
            <a:r>
              <a:rPr lang="fr-CA" altLang="en-US" dirty="0" smtClean="0">
                <a:solidFill>
                  <a:srgbClr val="9C4839"/>
                </a:solidFill>
              </a:rPr>
              <a:t> look.</a:t>
            </a:r>
          </a:p>
          <a:p>
            <a:pPr algn="just"/>
            <a:r>
              <a:rPr lang="fr-CA" altLang="en-US" dirty="0" smtClean="0">
                <a:solidFill>
                  <a:srgbClr val="9C4839"/>
                </a:solidFill>
              </a:rPr>
              <a:t>You </a:t>
            </a:r>
            <a:r>
              <a:rPr lang="fr-CA" altLang="en-US" dirty="0" err="1" smtClean="0">
                <a:solidFill>
                  <a:srgbClr val="9C4839"/>
                </a:solidFill>
              </a:rPr>
              <a:t>will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need</a:t>
            </a:r>
            <a:r>
              <a:rPr lang="fr-CA" altLang="en-US" dirty="0" smtClean="0">
                <a:solidFill>
                  <a:srgbClr val="9C4839"/>
                </a:solidFill>
              </a:rPr>
              <a:t> to </a:t>
            </a:r>
            <a:r>
              <a:rPr lang="fr-CA" altLang="en-US" dirty="0" err="1" smtClean="0">
                <a:solidFill>
                  <a:srgbClr val="9C4839"/>
                </a:solidFill>
              </a:rPr>
              <a:t>make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decisions</a:t>
            </a:r>
            <a:r>
              <a:rPr lang="fr-CA" altLang="en-US" dirty="0" smtClean="0">
                <a:solidFill>
                  <a:srgbClr val="9C4839"/>
                </a:solidFill>
              </a:rPr>
              <a:t> about the size, </a:t>
            </a:r>
            <a:r>
              <a:rPr lang="fr-CA" altLang="en-US" dirty="0" err="1" smtClean="0">
                <a:solidFill>
                  <a:srgbClr val="9C4839"/>
                </a:solidFill>
              </a:rPr>
              <a:t>shape</a:t>
            </a:r>
            <a:r>
              <a:rPr lang="fr-CA" altLang="en-US" dirty="0" smtClean="0">
                <a:solidFill>
                  <a:srgbClr val="9C4839"/>
                </a:solidFill>
              </a:rPr>
              <a:t>, design, </a:t>
            </a:r>
            <a:r>
              <a:rPr lang="fr-CA" altLang="en-US" dirty="0" err="1" smtClean="0">
                <a:solidFill>
                  <a:srgbClr val="9C4839"/>
                </a:solidFill>
              </a:rPr>
              <a:t>layout</a:t>
            </a:r>
            <a:r>
              <a:rPr lang="fr-CA" altLang="en-US" dirty="0" smtClean="0">
                <a:solidFill>
                  <a:srgbClr val="9C4839"/>
                </a:solidFill>
              </a:rPr>
              <a:t>, </a:t>
            </a:r>
            <a:r>
              <a:rPr lang="fr-CA" altLang="en-US" dirty="0" err="1" smtClean="0">
                <a:solidFill>
                  <a:srgbClr val="9C4839"/>
                </a:solidFill>
              </a:rPr>
              <a:t>colour</a:t>
            </a:r>
            <a:r>
              <a:rPr lang="fr-CA" altLang="en-US" dirty="0" smtClean="0">
                <a:solidFill>
                  <a:srgbClr val="9C4839"/>
                </a:solidFill>
              </a:rPr>
              <a:t> </a:t>
            </a:r>
            <a:r>
              <a:rPr lang="fr-CA" altLang="en-US" dirty="0" err="1" smtClean="0">
                <a:solidFill>
                  <a:srgbClr val="9C4839"/>
                </a:solidFill>
              </a:rPr>
              <a:t>scheme</a:t>
            </a:r>
            <a:r>
              <a:rPr lang="fr-CA" altLang="en-US" dirty="0">
                <a:solidFill>
                  <a:srgbClr val="9C4839"/>
                </a:solidFill>
              </a:rPr>
              <a:t> </a:t>
            </a:r>
            <a:r>
              <a:rPr lang="fr-CA" altLang="en-US" dirty="0" smtClean="0">
                <a:solidFill>
                  <a:srgbClr val="9C4839"/>
                </a:solidFill>
              </a:rPr>
              <a:t>and </a:t>
            </a:r>
            <a:r>
              <a:rPr lang="fr-CA" altLang="en-US" dirty="0" err="1" smtClean="0">
                <a:solidFill>
                  <a:srgbClr val="9C4839"/>
                </a:solidFill>
              </a:rPr>
              <a:t>cover</a:t>
            </a:r>
            <a:r>
              <a:rPr lang="fr-CA" altLang="en-US" dirty="0" smtClean="0">
                <a:solidFill>
                  <a:srgbClr val="9C4839"/>
                </a:solidFill>
              </a:rPr>
              <a:t> of the book.</a:t>
            </a:r>
          </a:p>
        </p:txBody>
      </p:sp>
      <p:sp>
        <p:nvSpPr>
          <p:cNvPr id="5123" name="Titre 1"/>
          <p:cNvSpPr>
            <a:spLocks noGrp="1"/>
          </p:cNvSpPr>
          <p:nvPr>
            <p:ph type="title"/>
          </p:nvPr>
        </p:nvSpPr>
        <p:spPr>
          <a:xfrm>
            <a:off x="2483768" y="260648"/>
            <a:ext cx="6491064" cy="1143000"/>
          </a:xfrm>
        </p:spPr>
        <p:txBody>
          <a:bodyPr/>
          <a:lstStyle/>
          <a:p>
            <a:r>
              <a:rPr lang="fr-CA" altLang="en-US" b="1" dirty="0" err="1" smtClean="0">
                <a:solidFill>
                  <a:srgbClr val="9C4839"/>
                </a:solidFill>
              </a:rPr>
              <a:t>Designing</a:t>
            </a:r>
            <a:r>
              <a:rPr lang="fr-CA" altLang="en-US" b="1" dirty="0" smtClean="0">
                <a:solidFill>
                  <a:srgbClr val="9C4839"/>
                </a:solidFill>
              </a:rPr>
              <a:t> </a:t>
            </a:r>
            <a:r>
              <a:rPr lang="fr-CA" altLang="en-US" b="1" dirty="0" err="1" smtClean="0">
                <a:solidFill>
                  <a:srgbClr val="9C4839"/>
                </a:solidFill>
              </a:rPr>
              <a:t>Your</a:t>
            </a:r>
            <a:r>
              <a:rPr lang="fr-CA" altLang="en-US" b="1" dirty="0" smtClean="0">
                <a:solidFill>
                  <a:srgbClr val="9C4839"/>
                </a:solidFill>
              </a:rPr>
              <a:t> Book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/>
          <a:lstStyle/>
          <a:p>
            <a:pPr algn="l"/>
            <a:r>
              <a:rPr lang="fr-CA" altLang="en-US" b="1" dirty="0" err="1" smtClean="0">
                <a:solidFill>
                  <a:srgbClr val="9C4839"/>
                </a:solidFill>
              </a:rPr>
              <a:t>Looking</a:t>
            </a:r>
            <a:r>
              <a:rPr lang="fr-CA" altLang="en-US" b="1" dirty="0" smtClean="0">
                <a:solidFill>
                  <a:srgbClr val="9C4839"/>
                </a:solidFill>
              </a:rPr>
              <a:t> at a </a:t>
            </a:r>
            <a:r>
              <a:rPr lang="fr-CA" altLang="en-US" b="1" dirty="0" smtClean="0">
                <a:solidFill>
                  <a:srgbClr val="9C4839"/>
                </a:solidFill>
              </a:rPr>
              <a:t>Book Design</a:t>
            </a:r>
            <a:endParaRPr lang="fr-CA" altLang="en-US" b="1" dirty="0" smtClean="0">
              <a:solidFill>
                <a:srgbClr val="9C4839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14563" y="1600200"/>
            <a:ext cx="6472237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fr-CA" altLang="en-US" sz="2800" b="1" dirty="0" smtClean="0">
                <a:solidFill>
                  <a:srgbClr val="9C4839"/>
                </a:solidFill>
              </a:rPr>
              <a:t>Look at the design of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some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of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your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favourite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books:</a:t>
            </a:r>
          </a:p>
          <a:p>
            <a:pPr lvl="0"/>
            <a:r>
              <a:rPr lang="en-IE" sz="2200" b="1" u="sng" dirty="0">
                <a:solidFill>
                  <a:srgbClr val="9C4839"/>
                </a:solidFill>
              </a:rPr>
              <a:t>Title</a:t>
            </a:r>
            <a:r>
              <a:rPr lang="en-IE" sz="2200" dirty="0">
                <a:solidFill>
                  <a:srgbClr val="9C4839"/>
                </a:solidFill>
              </a:rPr>
              <a:t> – is there a special word which attracts you?</a:t>
            </a:r>
          </a:p>
          <a:p>
            <a:pPr lvl="0"/>
            <a:r>
              <a:rPr lang="en-IE" sz="2200" b="1" u="sng" dirty="0">
                <a:solidFill>
                  <a:srgbClr val="9C4839"/>
                </a:solidFill>
              </a:rPr>
              <a:t>Illustration on the cover</a:t>
            </a:r>
            <a:r>
              <a:rPr lang="en-IE" sz="2200" dirty="0">
                <a:solidFill>
                  <a:srgbClr val="9C4839"/>
                </a:solidFill>
              </a:rPr>
              <a:t> – does it amuse / frighten / interest you?</a:t>
            </a:r>
          </a:p>
          <a:p>
            <a:pPr lvl="0"/>
            <a:r>
              <a:rPr lang="en-IE" sz="2200" b="1" u="sng" dirty="0">
                <a:solidFill>
                  <a:srgbClr val="9C4839"/>
                </a:solidFill>
              </a:rPr>
              <a:t>Blurb</a:t>
            </a:r>
            <a:r>
              <a:rPr lang="en-IE" sz="2200" dirty="0">
                <a:solidFill>
                  <a:srgbClr val="9C4839"/>
                </a:solidFill>
              </a:rPr>
              <a:t> – does it capture your interest?</a:t>
            </a:r>
          </a:p>
          <a:p>
            <a:pPr lvl="0"/>
            <a:r>
              <a:rPr lang="en-IE" sz="2200" b="1" u="sng" dirty="0">
                <a:solidFill>
                  <a:srgbClr val="9C4839"/>
                </a:solidFill>
              </a:rPr>
              <a:t>Illustrations</a:t>
            </a:r>
            <a:r>
              <a:rPr lang="en-IE" sz="2200" dirty="0">
                <a:solidFill>
                  <a:srgbClr val="9C4839"/>
                </a:solidFill>
              </a:rPr>
              <a:t> – do they give you an idea of the story?</a:t>
            </a:r>
          </a:p>
          <a:p>
            <a:pPr lvl="0"/>
            <a:r>
              <a:rPr lang="en-IE" sz="2200" b="1" u="sng" dirty="0">
                <a:solidFill>
                  <a:srgbClr val="9C4839"/>
                </a:solidFill>
              </a:rPr>
              <a:t>Chapter headings</a:t>
            </a:r>
            <a:r>
              <a:rPr lang="en-IE" sz="2200" dirty="0">
                <a:solidFill>
                  <a:srgbClr val="9C4839"/>
                </a:solidFill>
              </a:rPr>
              <a:t> on the contents page – do they make you want to read all about it?</a:t>
            </a:r>
          </a:p>
          <a:p>
            <a:pPr lvl="0"/>
            <a:r>
              <a:rPr lang="en-IE" sz="2200" b="1" u="sng" dirty="0" smtClean="0">
                <a:solidFill>
                  <a:srgbClr val="9C4839"/>
                </a:solidFill>
              </a:rPr>
              <a:t>1st </a:t>
            </a:r>
            <a:r>
              <a:rPr lang="en-IE" sz="2200" b="1" u="sng" dirty="0">
                <a:solidFill>
                  <a:srgbClr val="9C4839"/>
                </a:solidFill>
              </a:rPr>
              <a:t>P</a:t>
            </a:r>
            <a:r>
              <a:rPr lang="en-IE" sz="2200" b="1" u="sng" dirty="0" smtClean="0">
                <a:solidFill>
                  <a:srgbClr val="9C4839"/>
                </a:solidFill>
              </a:rPr>
              <a:t>aragraph</a:t>
            </a:r>
            <a:r>
              <a:rPr lang="en-IE" sz="2200" dirty="0" smtClean="0">
                <a:solidFill>
                  <a:srgbClr val="9C4839"/>
                </a:solidFill>
              </a:rPr>
              <a:t> </a:t>
            </a:r>
            <a:r>
              <a:rPr lang="en-IE" sz="2200" dirty="0">
                <a:solidFill>
                  <a:srgbClr val="9C4839"/>
                </a:solidFill>
              </a:rPr>
              <a:t>of first chapter – does it make you want to read on?</a:t>
            </a:r>
          </a:p>
          <a:p>
            <a:pPr marL="0" indent="0" algn="just">
              <a:buNone/>
            </a:pPr>
            <a:endParaRPr lang="fr-CA" altLang="en-US" sz="2800" dirty="0" smtClean="0">
              <a:solidFill>
                <a:srgbClr val="9C483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9453002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/>
          <a:lstStyle/>
          <a:p>
            <a:pPr algn="l"/>
            <a:r>
              <a:rPr lang="fr-CA" altLang="en-US" b="1" dirty="0" smtClean="0">
                <a:solidFill>
                  <a:srgbClr val="9C4839"/>
                </a:solidFill>
              </a:rPr>
              <a:t>The Final </a:t>
            </a:r>
            <a:r>
              <a:rPr lang="fr-CA" altLang="en-US" b="1" dirty="0" err="1" smtClean="0">
                <a:solidFill>
                  <a:srgbClr val="9C4839"/>
                </a:solidFill>
              </a:rPr>
              <a:t>Draft</a:t>
            </a:r>
            <a:endParaRPr lang="fr-CA" altLang="en-US" b="1" dirty="0" smtClean="0">
              <a:solidFill>
                <a:srgbClr val="9C4839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14563" y="1600200"/>
            <a:ext cx="6472237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fr-CA" altLang="en-US" sz="2800" b="1" dirty="0" err="1" smtClean="0">
                <a:solidFill>
                  <a:srgbClr val="9C4839"/>
                </a:solidFill>
              </a:rPr>
              <a:t>When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writing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the final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draft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,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keep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the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following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in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mind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:</a:t>
            </a:r>
          </a:p>
          <a:p>
            <a:r>
              <a:rPr lang="en-IE" sz="2400" dirty="0">
                <a:solidFill>
                  <a:srgbClr val="9C4839"/>
                </a:solidFill>
              </a:rPr>
              <a:t>Use lined backing </a:t>
            </a:r>
            <a:r>
              <a:rPr lang="en-IE" sz="2400" dirty="0" smtClean="0">
                <a:solidFill>
                  <a:srgbClr val="9C4839"/>
                </a:solidFill>
              </a:rPr>
              <a:t>pages to keep writing straight</a:t>
            </a:r>
            <a:endParaRPr lang="en-IE" sz="2400" dirty="0">
              <a:solidFill>
                <a:srgbClr val="9C4839"/>
              </a:solidFill>
            </a:endParaRPr>
          </a:p>
          <a:p>
            <a:r>
              <a:rPr lang="en-GB" sz="2400" dirty="0" smtClean="0">
                <a:solidFill>
                  <a:srgbClr val="9C4839"/>
                </a:solidFill>
              </a:rPr>
              <a:t>Number each page </a:t>
            </a:r>
            <a:r>
              <a:rPr lang="en-GB" sz="2400" dirty="0">
                <a:solidFill>
                  <a:srgbClr val="9C4839"/>
                </a:solidFill>
              </a:rPr>
              <a:t>beginning with the title page</a:t>
            </a:r>
            <a:endParaRPr lang="en-IE" sz="2400" dirty="0">
              <a:solidFill>
                <a:srgbClr val="9C4839"/>
              </a:solidFill>
            </a:endParaRPr>
          </a:p>
          <a:p>
            <a:r>
              <a:rPr lang="en-GB" sz="2400" dirty="0" smtClean="0">
                <a:solidFill>
                  <a:srgbClr val="9C4839"/>
                </a:solidFill>
              </a:rPr>
              <a:t>Don’t </a:t>
            </a:r>
            <a:r>
              <a:rPr lang="en-GB" sz="2400" dirty="0">
                <a:solidFill>
                  <a:srgbClr val="9C4839"/>
                </a:solidFill>
              </a:rPr>
              <a:t>forget to allow room for </a:t>
            </a:r>
            <a:r>
              <a:rPr lang="en-GB" sz="2400" dirty="0" smtClean="0">
                <a:solidFill>
                  <a:srgbClr val="9C4839"/>
                </a:solidFill>
              </a:rPr>
              <a:t>illustrations/pictures/designs</a:t>
            </a:r>
            <a:endParaRPr lang="en-IE" sz="2400" dirty="0">
              <a:solidFill>
                <a:srgbClr val="9C4839"/>
              </a:solidFill>
            </a:endParaRPr>
          </a:p>
          <a:p>
            <a:r>
              <a:rPr lang="en-IE" sz="2400" dirty="0" smtClean="0">
                <a:solidFill>
                  <a:srgbClr val="9C4839"/>
                </a:solidFill>
              </a:rPr>
              <a:t>Will it be handwritten or typed?</a:t>
            </a:r>
            <a:endParaRPr lang="en-IE" sz="2400" dirty="0">
              <a:solidFill>
                <a:srgbClr val="9C4839"/>
              </a:solidFill>
            </a:endParaRPr>
          </a:p>
          <a:p>
            <a:r>
              <a:rPr lang="en-IE" sz="2400" dirty="0" smtClean="0">
                <a:solidFill>
                  <a:srgbClr val="9C4839"/>
                </a:solidFill>
              </a:rPr>
              <a:t>Don’t forget to leave </a:t>
            </a:r>
            <a:r>
              <a:rPr lang="en-IE" sz="2400" dirty="0">
                <a:solidFill>
                  <a:srgbClr val="9C4839"/>
                </a:solidFill>
              </a:rPr>
              <a:t>room for binding</a:t>
            </a:r>
          </a:p>
          <a:p>
            <a:r>
              <a:rPr lang="en-IE" sz="2400" dirty="0" smtClean="0">
                <a:solidFill>
                  <a:srgbClr val="9C4839"/>
                </a:solidFill>
              </a:rPr>
              <a:t>Start a new </a:t>
            </a:r>
            <a:r>
              <a:rPr lang="en-IE" sz="2400" dirty="0">
                <a:solidFill>
                  <a:srgbClr val="9C4839"/>
                </a:solidFill>
              </a:rPr>
              <a:t>page for </a:t>
            </a:r>
            <a:r>
              <a:rPr lang="en-IE" sz="2400" dirty="0" smtClean="0">
                <a:solidFill>
                  <a:srgbClr val="9C4839"/>
                </a:solidFill>
              </a:rPr>
              <a:t>each new </a:t>
            </a:r>
            <a:r>
              <a:rPr lang="en-IE" sz="2400" dirty="0">
                <a:solidFill>
                  <a:srgbClr val="9C4839"/>
                </a:solidFill>
              </a:rPr>
              <a:t>chapter</a:t>
            </a:r>
            <a:endParaRPr lang="fr-CA" altLang="en-US" sz="2400" dirty="0" smtClean="0">
              <a:solidFill>
                <a:srgbClr val="9C483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3015421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/>
          <a:lstStyle/>
          <a:p>
            <a:pPr algn="l"/>
            <a:r>
              <a:rPr lang="fr-CA" altLang="en-US" b="1" dirty="0" smtClean="0">
                <a:solidFill>
                  <a:srgbClr val="9C4839"/>
                </a:solidFill>
              </a:rPr>
              <a:t>Design of the </a:t>
            </a:r>
            <a:r>
              <a:rPr lang="fr-CA" altLang="en-US" b="1" dirty="0" err="1">
                <a:solidFill>
                  <a:srgbClr val="9C4839"/>
                </a:solidFill>
              </a:rPr>
              <a:t>T</a:t>
            </a:r>
            <a:r>
              <a:rPr lang="fr-CA" altLang="en-US" b="1" dirty="0" err="1" smtClean="0">
                <a:solidFill>
                  <a:srgbClr val="9C4839"/>
                </a:solidFill>
              </a:rPr>
              <a:t>ext</a:t>
            </a:r>
            <a:endParaRPr lang="fr-CA" altLang="en-US" b="1" dirty="0" smtClean="0">
              <a:solidFill>
                <a:srgbClr val="9C4839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14563" y="1600200"/>
            <a:ext cx="6472237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fr-CA" altLang="en-US" sz="2800" b="1" dirty="0" err="1" smtClean="0">
                <a:solidFill>
                  <a:srgbClr val="9C4839"/>
                </a:solidFill>
              </a:rPr>
              <a:t>Things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to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consider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when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writing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the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text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 of the Final </a:t>
            </a:r>
            <a:r>
              <a:rPr lang="fr-CA" altLang="en-US" sz="2800" b="1" dirty="0" err="1" smtClean="0">
                <a:solidFill>
                  <a:srgbClr val="9C4839"/>
                </a:solidFill>
              </a:rPr>
              <a:t>Draft</a:t>
            </a:r>
            <a:r>
              <a:rPr lang="fr-CA" altLang="en-US" sz="2800" b="1" dirty="0" smtClean="0">
                <a:solidFill>
                  <a:srgbClr val="9C4839"/>
                </a:solidFill>
              </a:rPr>
              <a:t>:</a:t>
            </a:r>
          </a:p>
          <a:p>
            <a:r>
              <a:rPr lang="en-IE" altLang="en-US" sz="2400" dirty="0" smtClean="0">
                <a:solidFill>
                  <a:srgbClr val="9C4839"/>
                </a:solidFill>
              </a:rPr>
              <a:t>Will it be typed or written using a print style or joined writing?</a:t>
            </a:r>
          </a:p>
          <a:p>
            <a:r>
              <a:rPr lang="en-IE" altLang="en-US" sz="2400" dirty="0" smtClean="0">
                <a:solidFill>
                  <a:srgbClr val="9C4839"/>
                </a:solidFill>
              </a:rPr>
              <a:t>If it is typed, use a clear and consistent font</a:t>
            </a:r>
          </a:p>
          <a:p>
            <a:r>
              <a:rPr lang="en-IE" altLang="en-US" sz="2400" dirty="0" smtClean="0">
                <a:solidFill>
                  <a:srgbClr val="9C4839"/>
                </a:solidFill>
              </a:rPr>
              <a:t>How will text be broken up </a:t>
            </a:r>
            <a:r>
              <a:rPr lang="en-IE" altLang="en-US" sz="2400" dirty="0" err="1" smtClean="0">
                <a:solidFill>
                  <a:srgbClr val="9C4839"/>
                </a:solidFill>
              </a:rPr>
              <a:t>eg</a:t>
            </a:r>
            <a:r>
              <a:rPr lang="en-IE" altLang="en-US" sz="2400" dirty="0" smtClean="0">
                <a:solidFill>
                  <a:srgbClr val="9C4839"/>
                </a:solidFill>
              </a:rPr>
              <a:t>. </a:t>
            </a:r>
            <a:r>
              <a:rPr lang="en-IE" altLang="en-US" sz="2400" dirty="0">
                <a:solidFill>
                  <a:srgbClr val="9C4839"/>
                </a:solidFill>
              </a:rPr>
              <a:t>i</a:t>
            </a:r>
            <a:r>
              <a:rPr lang="en-IE" altLang="en-US" sz="2400" dirty="0" smtClean="0">
                <a:solidFill>
                  <a:srgbClr val="9C4839"/>
                </a:solidFill>
              </a:rPr>
              <a:t>nto paragraphs</a:t>
            </a:r>
          </a:p>
          <a:p>
            <a:r>
              <a:rPr lang="fr-CA" altLang="en-US" sz="2400" dirty="0" smtClean="0">
                <a:solidFill>
                  <a:srgbClr val="9C4839"/>
                </a:solidFill>
              </a:rPr>
              <a:t>Will </a:t>
            </a:r>
            <a:r>
              <a:rPr lang="fr-CA" altLang="en-US" sz="2400" dirty="0" err="1" smtClean="0">
                <a:solidFill>
                  <a:srgbClr val="9C4839"/>
                </a:solidFill>
              </a:rPr>
              <a:t>you</a:t>
            </a:r>
            <a:r>
              <a:rPr lang="fr-CA" altLang="en-US" sz="2400" dirty="0" smtClean="0">
                <a:solidFill>
                  <a:srgbClr val="9C4839"/>
                </a:solidFill>
              </a:rPr>
              <a:t> use Drop Caps at the </a:t>
            </a:r>
            <a:r>
              <a:rPr lang="fr-CA" altLang="en-US" sz="2400" dirty="0" err="1" smtClean="0">
                <a:solidFill>
                  <a:srgbClr val="9C4839"/>
                </a:solidFill>
              </a:rPr>
              <a:t>beginning</a:t>
            </a:r>
            <a:r>
              <a:rPr lang="fr-CA" altLang="en-US" sz="2400" dirty="0" smtClean="0">
                <a:solidFill>
                  <a:srgbClr val="9C4839"/>
                </a:solidFill>
              </a:rPr>
              <a:t> of </a:t>
            </a:r>
            <a:r>
              <a:rPr lang="fr-CA" altLang="en-US" sz="2400" dirty="0" err="1" smtClean="0">
                <a:solidFill>
                  <a:srgbClr val="9C4839"/>
                </a:solidFill>
              </a:rPr>
              <a:t>chapters</a:t>
            </a:r>
            <a:r>
              <a:rPr lang="fr-CA" altLang="en-US" sz="2400" dirty="0" smtClean="0">
                <a:solidFill>
                  <a:srgbClr val="9C4839"/>
                </a:solidFill>
              </a:rPr>
              <a:t>?</a:t>
            </a:r>
          </a:p>
          <a:p>
            <a:r>
              <a:rPr lang="fr-CA" altLang="en-US" sz="2400" dirty="0" err="1" smtClean="0">
                <a:solidFill>
                  <a:srgbClr val="9C4839"/>
                </a:solidFill>
              </a:rPr>
              <a:t>What</a:t>
            </a:r>
            <a:r>
              <a:rPr lang="fr-CA" altLang="en-US" sz="2400" dirty="0" smtClean="0">
                <a:solidFill>
                  <a:srgbClr val="9C4839"/>
                </a:solidFill>
              </a:rPr>
              <a:t> </a:t>
            </a:r>
            <a:r>
              <a:rPr lang="fr-CA" altLang="en-US" sz="2400" dirty="0" err="1" smtClean="0">
                <a:solidFill>
                  <a:srgbClr val="9C4839"/>
                </a:solidFill>
              </a:rPr>
              <a:t>visual</a:t>
            </a:r>
            <a:r>
              <a:rPr lang="fr-CA" altLang="en-US" sz="2400" dirty="0" smtClean="0">
                <a:solidFill>
                  <a:srgbClr val="9C4839"/>
                </a:solidFill>
              </a:rPr>
              <a:t> </a:t>
            </a:r>
            <a:r>
              <a:rPr lang="fr-CA" altLang="en-US" sz="2400" dirty="0" err="1" smtClean="0">
                <a:solidFill>
                  <a:srgbClr val="9C4839"/>
                </a:solidFill>
              </a:rPr>
              <a:t>strategy</a:t>
            </a:r>
            <a:r>
              <a:rPr lang="fr-CA" altLang="en-US" sz="2400" dirty="0" smtClean="0">
                <a:solidFill>
                  <a:srgbClr val="9C4839"/>
                </a:solidFill>
              </a:rPr>
              <a:t> </a:t>
            </a:r>
            <a:r>
              <a:rPr lang="fr-CA" altLang="en-US" sz="2400" dirty="0" err="1" smtClean="0">
                <a:solidFill>
                  <a:srgbClr val="9C4839"/>
                </a:solidFill>
              </a:rPr>
              <a:t>will</a:t>
            </a:r>
            <a:r>
              <a:rPr lang="fr-CA" altLang="en-US" sz="2400" dirty="0" smtClean="0">
                <a:solidFill>
                  <a:srgbClr val="9C4839"/>
                </a:solidFill>
              </a:rPr>
              <a:t> </a:t>
            </a:r>
            <a:r>
              <a:rPr lang="fr-CA" altLang="en-US" sz="2400" dirty="0" err="1" smtClean="0">
                <a:solidFill>
                  <a:srgbClr val="9C4839"/>
                </a:solidFill>
              </a:rPr>
              <a:t>you</a:t>
            </a:r>
            <a:r>
              <a:rPr lang="fr-CA" altLang="en-US" sz="2400" dirty="0" smtClean="0">
                <a:solidFill>
                  <a:srgbClr val="9C4839"/>
                </a:solidFill>
              </a:rPr>
              <a:t> use to show passage of time in </a:t>
            </a:r>
            <a:r>
              <a:rPr lang="fr-CA" altLang="en-US" sz="2400" dirty="0" err="1" smtClean="0">
                <a:solidFill>
                  <a:srgbClr val="9C4839"/>
                </a:solidFill>
              </a:rPr>
              <a:t>your</a:t>
            </a:r>
            <a:r>
              <a:rPr lang="fr-CA" altLang="en-US" sz="2400" dirty="0" smtClean="0">
                <a:solidFill>
                  <a:srgbClr val="9C4839"/>
                </a:solidFill>
              </a:rPr>
              <a:t> story?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162308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/>
          <a:lstStyle/>
          <a:p>
            <a:pPr algn="l"/>
            <a:r>
              <a:rPr lang="fr-CA" altLang="en-US" b="1" dirty="0" smtClean="0">
                <a:solidFill>
                  <a:srgbClr val="9C4839"/>
                </a:solidFill>
              </a:rPr>
              <a:t>Illustrations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14563" y="1600200"/>
            <a:ext cx="6472237" cy="4525963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Clr>
                <a:schemeClr val="accent2"/>
              </a:buClr>
              <a:buNone/>
            </a:pPr>
            <a:r>
              <a:rPr lang="en-IE" altLang="en-US" sz="2400" b="1" dirty="0">
                <a:solidFill>
                  <a:srgbClr val="9C4839"/>
                </a:solidFill>
              </a:rPr>
              <a:t>Illustrations </a:t>
            </a:r>
            <a:r>
              <a:rPr lang="en-IE" altLang="en-US" sz="2400" b="1" dirty="0" smtClean="0">
                <a:solidFill>
                  <a:srgbClr val="9C4839"/>
                </a:solidFill>
              </a:rPr>
              <a:t>give the reader’s eye a break from the text. They should </a:t>
            </a:r>
            <a:r>
              <a:rPr lang="en-IE" altLang="en-US" sz="2400" b="1" dirty="0">
                <a:solidFill>
                  <a:srgbClr val="9C4839"/>
                </a:solidFill>
              </a:rPr>
              <a:t>add </a:t>
            </a:r>
            <a:r>
              <a:rPr lang="en-IE" altLang="en-US" sz="2400" b="1" dirty="0" smtClean="0">
                <a:solidFill>
                  <a:srgbClr val="9C4839"/>
                </a:solidFill>
              </a:rPr>
              <a:t>to and </a:t>
            </a:r>
            <a:r>
              <a:rPr lang="en-IE" altLang="en-US" sz="2400" b="1" dirty="0">
                <a:solidFill>
                  <a:srgbClr val="9C4839"/>
                </a:solidFill>
              </a:rPr>
              <a:t>not take away </a:t>
            </a:r>
            <a:r>
              <a:rPr lang="en-IE" altLang="en-US" sz="2400" b="1" dirty="0" smtClean="0">
                <a:solidFill>
                  <a:srgbClr val="9C4839"/>
                </a:solidFill>
              </a:rPr>
              <a:t>from </a:t>
            </a:r>
            <a:r>
              <a:rPr lang="en-IE" altLang="en-US" sz="2400" b="1" dirty="0">
                <a:solidFill>
                  <a:srgbClr val="9C4839"/>
                </a:solidFill>
              </a:rPr>
              <a:t>the </a:t>
            </a:r>
            <a:r>
              <a:rPr lang="en-IE" altLang="en-US" sz="2400" b="1" dirty="0" smtClean="0">
                <a:solidFill>
                  <a:srgbClr val="9C4839"/>
                </a:solidFill>
              </a:rPr>
              <a:t>story. Consider the following when illustrating your book:</a:t>
            </a:r>
            <a:endParaRPr lang="en-IE" altLang="en-US" sz="2400" b="1" dirty="0">
              <a:solidFill>
                <a:srgbClr val="9C4839"/>
              </a:solidFill>
            </a:endParaRPr>
          </a:p>
          <a:p>
            <a:r>
              <a:rPr lang="en-IE" sz="2200" dirty="0" smtClean="0">
                <a:solidFill>
                  <a:srgbClr val="9C4839"/>
                </a:solidFill>
              </a:rPr>
              <a:t>Will you have a whole page or half page illustration?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Will you include several small illustrations?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Where will they be on the page – top, bottom, at the side or in the middle with text wrapped around it?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Will you include captions with illustrations?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Will illustrations be black and white or coloured?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Will illustrations be realistic or cartoon-like?</a:t>
            </a:r>
            <a:endParaRPr lang="en-IE" sz="2200" dirty="0">
              <a:solidFill>
                <a:srgbClr val="9C483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608073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/>
          <a:lstStyle/>
          <a:p>
            <a:pPr algn="l"/>
            <a:r>
              <a:rPr lang="fr-CA" altLang="en-US" b="1" dirty="0" smtClean="0">
                <a:solidFill>
                  <a:srgbClr val="9C4839"/>
                </a:solidFill>
              </a:rPr>
              <a:t>Illustrations – First or Last?</a:t>
            </a:r>
            <a:endParaRPr lang="fr-CA" altLang="en-US" b="1" dirty="0" smtClean="0">
              <a:solidFill>
                <a:srgbClr val="9C4839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14563" y="1600200"/>
            <a:ext cx="6472237" cy="4525963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Clr>
                <a:schemeClr val="accent2"/>
              </a:buClr>
              <a:buNone/>
            </a:pPr>
            <a:r>
              <a:rPr lang="en-IE" altLang="en-US" sz="2400" b="1" dirty="0" smtClean="0">
                <a:solidFill>
                  <a:srgbClr val="9C4839"/>
                </a:solidFill>
              </a:rPr>
              <a:t>As you write your Final Draft, you will need to decide on a strategy for doing the illustrations. Will you:</a:t>
            </a:r>
            <a:endParaRPr lang="en-IE" altLang="en-US" sz="2400" b="1" dirty="0">
              <a:solidFill>
                <a:srgbClr val="9C4839"/>
              </a:solidFill>
            </a:endParaRPr>
          </a:p>
          <a:p>
            <a:r>
              <a:rPr lang="en-IE" sz="2200" dirty="0" smtClean="0">
                <a:solidFill>
                  <a:srgbClr val="9C4839"/>
                </a:solidFill>
              </a:rPr>
              <a:t>Do all of the written work in the Final Draft first, leaving room for illustrations as you go along, including room for whole page, half page and smaller illustrations</a:t>
            </a:r>
          </a:p>
          <a:p>
            <a:pPr marL="0" indent="0" algn="ctr">
              <a:buNone/>
            </a:pPr>
            <a:r>
              <a:rPr lang="en-IE" sz="2800" b="1" dirty="0" smtClean="0">
                <a:solidFill>
                  <a:srgbClr val="9C4839"/>
                </a:solidFill>
              </a:rPr>
              <a:t>OR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Do the illustrations as you are writing the Final Draft, so that you are doing a combination of writing and illustration work</a:t>
            </a:r>
          </a:p>
          <a:p>
            <a:pPr marL="0" indent="0" algn="ctr">
              <a:buNone/>
            </a:pPr>
            <a:r>
              <a:rPr lang="en-IE" sz="2800" b="1" dirty="0" smtClean="0">
                <a:solidFill>
                  <a:srgbClr val="9C4839"/>
                </a:solidFill>
              </a:rPr>
              <a:t>It’s your choice!</a:t>
            </a:r>
            <a:endParaRPr lang="en-IE" sz="2800" b="1" dirty="0">
              <a:solidFill>
                <a:srgbClr val="9C483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915646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/>
          <a:lstStyle/>
          <a:p>
            <a:pPr algn="l"/>
            <a:r>
              <a:rPr lang="fr-CA" altLang="en-US" b="1" dirty="0" err="1" smtClean="0">
                <a:solidFill>
                  <a:srgbClr val="9C4839"/>
                </a:solidFill>
              </a:rPr>
              <a:t>Decorative</a:t>
            </a:r>
            <a:r>
              <a:rPr lang="fr-CA" altLang="en-US" b="1" dirty="0" smtClean="0">
                <a:solidFill>
                  <a:srgbClr val="9C4839"/>
                </a:solidFill>
              </a:rPr>
              <a:t> Page </a:t>
            </a:r>
            <a:r>
              <a:rPr lang="fr-CA" altLang="en-US" b="1" dirty="0" err="1" smtClean="0">
                <a:solidFill>
                  <a:srgbClr val="9C4839"/>
                </a:solidFill>
              </a:rPr>
              <a:t>Borders</a:t>
            </a:r>
            <a:endParaRPr lang="fr-CA" altLang="en-US" b="1" dirty="0" smtClean="0">
              <a:solidFill>
                <a:srgbClr val="9C4839"/>
              </a:solidFill>
            </a:endParaRP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14563" y="1600200"/>
            <a:ext cx="6472237" cy="4525963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Clr>
                <a:schemeClr val="accent2"/>
              </a:buClr>
              <a:buNone/>
            </a:pPr>
            <a:r>
              <a:rPr lang="en-IE" altLang="en-US" sz="2400" b="1" dirty="0" smtClean="0">
                <a:solidFill>
                  <a:srgbClr val="9C4839"/>
                </a:solidFill>
              </a:rPr>
              <a:t>Decorative page borders or decorative corners enhance the overall appearance of a book and give it an individual stamp. Things to decide:</a:t>
            </a:r>
            <a:endParaRPr lang="en-IE" altLang="en-US" sz="2400" b="1" dirty="0">
              <a:solidFill>
                <a:srgbClr val="9C4839"/>
              </a:solidFill>
            </a:endParaRPr>
          </a:p>
          <a:p>
            <a:r>
              <a:rPr lang="en-IE" sz="2200" dirty="0" smtClean="0">
                <a:solidFill>
                  <a:srgbClr val="9C4839"/>
                </a:solidFill>
              </a:rPr>
              <a:t>Will you </a:t>
            </a:r>
            <a:r>
              <a:rPr lang="en-IE" sz="2200" dirty="0" smtClean="0">
                <a:solidFill>
                  <a:srgbClr val="9C4839"/>
                </a:solidFill>
              </a:rPr>
              <a:t>include decorative borders/corners on some or on all pages?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Will they have a theme </a:t>
            </a:r>
            <a:r>
              <a:rPr lang="en-IE" sz="2200" dirty="0" err="1" smtClean="0">
                <a:solidFill>
                  <a:srgbClr val="9C4839"/>
                </a:solidFill>
              </a:rPr>
              <a:t>eg</a:t>
            </a:r>
            <a:r>
              <a:rPr lang="en-IE" sz="2200" dirty="0" smtClean="0">
                <a:solidFill>
                  <a:srgbClr val="9C4839"/>
                </a:solidFill>
              </a:rPr>
              <a:t>. A colour theme, leaf borders or a particular patterned border?</a:t>
            </a:r>
          </a:p>
          <a:p>
            <a:r>
              <a:rPr lang="en-IE" sz="2200" dirty="0" smtClean="0">
                <a:solidFill>
                  <a:srgbClr val="9C4839"/>
                </a:solidFill>
              </a:rPr>
              <a:t>Will the theme of the borders be connected to the content of the story?</a:t>
            </a:r>
            <a:endParaRPr lang="en-IE" sz="2200" dirty="0" smtClean="0">
              <a:solidFill>
                <a:srgbClr val="9C4839"/>
              </a:solidFill>
            </a:endParaRPr>
          </a:p>
          <a:p>
            <a:r>
              <a:rPr lang="en-IE" sz="2200" dirty="0" smtClean="0">
                <a:solidFill>
                  <a:srgbClr val="9C4839"/>
                </a:solidFill>
              </a:rPr>
              <a:t>Will you use pencils, markers, calligraphy pens to create effective borders?</a:t>
            </a:r>
          </a:p>
          <a:p>
            <a:endParaRPr lang="en-IE" sz="2200" dirty="0" smtClean="0">
              <a:solidFill>
                <a:srgbClr val="9C483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7760299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/>
          </p:nvPr>
        </p:nvSpPr>
        <p:spPr>
          <a:xfrm>
            <a:off x="2214563" y="274638"/>
            <a:ext cx="6472237" cy="1143000"/>
          </a:xfrm>
        </p:spPr>
        <p:txBody>
          <a:bodyPr/>
          <a:lstStyle/>
          <a:p>
            <a:pPr algn="l"/>
            <a:r>
              <a:rPr lang="fr-CA" altLang="en-US" b="1" dirty="0" smtClean="0">
                <a:solidFill>
                  <a:srgbClr val="9C4839"/>
                </a:solidFill>
              </a:rPr>
              <a:t>Types of Books</a:t>
            </a:r>
          </a:p>
        </p:txBody>
      </p:sp>
      <p:sp>
        <p:nvSpPr>
          <p:cNvPr id="3075" name="Espace réservé du contenu 2"/>
          <p:cNvSpPr>
            <a:spLocks noGrp="1"/>
          </p:cNvSpPr>
          <p:nvPr>
            <p:ph idx="1"/>
          </p:nvPr>
        </p:nvSpPr>
        <p:spPr>
          <a:xfrm>
            <a:off x="2214563" y="1600200"/>
            <a:ext cx="6472237" cy="4525963"/>
          </a:xfrm>
        </p:spPr>
        <p:txBody>
          <a:bodyPr/>
          <a:lstStyle/>
          <a:p>
            <a:pPr marL="0" lvl="0" indent="0">
              <a:buNone/>
            </a:pPr>
            <a:r>
              <a:rPr lang="en-GB" sz="2400" b="1" dirty="0" smtClean="0">
                <a:solidFill>
                  <a:srgbClr val="9C4839"/>
                </a:solidFill>
              </a:rPr>
              <a:t>Think about the overall look and shape of your book. Here are some examples:</a:t>
            </a:r>
          </a:p>
          <a:p>
            <a:pPr lvl="0"/>
            <a:r>
              <a:rPr lang="en-GB" sz="2400" dirty="0" smtClean="0">
                <a:solidFill>
                  <a:srgbClr val="9C4839"/>
                </a:solidFill>
              </a:rPr>
              <a:t>A3 </a:t>
            </a:r>
            <a:r>
              <a:rPr lang="en-GB" sz="2400" dirty="0">
                <a:solidFill>
                  <a:srgbClr val="9C4839"/>
                </a:solidFill>
              </a:rPr>
              <a:t>Landscape / Portrait</a:t>
            </a:r>
            <a:endParaRPr lang="en-IE" sz="2400" dirty="0">
              <a:solidFill>
                <a:srgbClr val="9C4839"/>
              </a:solidFill>
            </a:endParaRPr>
          </a:p>
          <a:p>
            <a:pPr lvl="0"/>
            <a:r>
              <a:rPr lang="en-GB" sz="2400" dirty="0">
                <a:solidFill>
                  <a:srgbClr val="9C4839"/>
                </a:solidFill>
              </a:rPr>
              <a:t>A4 Landscape / Portrait</a:t>
            </a:r>
            <a:endParaRPr lang="en-IE" sz="2400" dirty="0">
              <a:solidFill>
                <a:srgbClr val="9C4839"/>
              </a:solidFill>
            </a:endParaRPr>
          </a:p>
          <a:p>
            <a:pPr lvl="0"/>
            <a:r>
              <a:rPr lang="en-GB" sz="2400" dirty="0">
                <a:solidFill>
                  <a:srgbClr val="9C4839"/>
                </a:solidFill>
              </a:rPr>
              <a:t>Zig-</a:t>
            </a:r>
            <a:r>
              <a:rPr lang="en-GB" sz="2400" dirty="0" err="1">
                <a:solidFill>
                  <a:srgbClr val="9C4839"/>
                </a:solidFill>
              </a:rPr>
              <a:t>Zag</a:t>
            </a:r>
            <a:r>
              <a:rPr lang="en-GB" sz="2400" dirty="0">
                <a:solidFill>
                  <a:srgbClr val="9C4839"/>
                </a:solidFill>
              </a:rPr>
              <a:t> Book</a:t>
            </a:r>
            <a:endParaRPr lang="en-IE" sz="2400" dirty="0">
              <a:solidFill>
                <a:srgbClr val="9C4839"/>
              </a:solidFill>
            </a:endParaRPr>
          </a:p>
          <a:p>
            <a:pPr lvl="0"/>
            <a:r>
              <a:rPr lang="en-GB" sz="2400" dirty="0">
                <a:solidFill>
                  <a:srgbClr val="9C4839"/>
                </a:solidFill>
              </a:rPr>
              <a:t>Pop-Up Book</a:t>
            </a:r>
            <a:endParaRPr lang="en-IE" sz="2400" dirty="0">
              <a:solidFill>
                <a:srgbClr val="9C4839"/>
              </a:solidFill>
            </a:endParaRPr>
          </a:p>
          <a:p>
            <a:pPr lvl="0"/>
            <a:r>
              <a:rPr lang="en-GB" sz="2400" dirty="0">
                <a:solidFill>
                  <a:srgbClr val="9C4839"/>
                </a:solidFill>
              </a:rPr>
              <a:t>Large / Miniature Book</a:t>
            </a:r>
            <a:endParaRPr lang="en-IE" sz="2400" dirty="0">
              <a:solidFill>
                <a:srgbClr val="9C4839"/>
              </a:solidFill>
            </a:endParaRPr>
          </a:p>
          <a:p>
            <a:pPr lvl="0"/>
            <a:r>
              <a:rPr lang="en-GB" sz="2400" dirty="0">
                <a:solidFill>
                  <a:srgbClr val="9C4839"/>
                </a:solidFill>
              </a:rPr>
              <a:t>Shape Book</a:t>
            </a:r>
            <a:endParaRPr lang="en-IE" sz="2400" dirty="0">
              <a:solidFill>
                <a:srgbClr val="9C4839"/>
              </a:solidFill>
            </a:endParaRPr>
          </a:p>
          <a:p>
            <a:pPr lvl="0"/>
            <a:r>
              <a:rPr lang="en-GB" sz="2400" dirty="0">
                <a:solidFill>
                  <a:srgbClr val="9C4839"/>
                </a:solidFill>
              </a:rPr>
              <a:t>Picture Book</a:t>
            </a:r>
            <a:endParaRPr lang="en-IE" sz="2400" dirty="0">
              <a:solidFill>
                <a:srgbClr val="9C4839"/>
              </a:solidFill>
            </a:endParaRPr>
          </a:p>
          <a:p>
            <a:endParaRPr lang="fr-CA" altLang="en-US" dirty="0" smtClean="0">
              <a:solidFill>
                <a:srgbClr val="9C4839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195736" y="6309320"/>
            <a:ext cx="532859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E" sz="1400" b="1" dirty="0" smtClean="0">
                <a:solidFill>
                  <a:srgbClr val="9C4839"/>
                </a:solidFill>
              </a:rPr>
              <a:t>© </a:t>
            </a:r>
            <a:r>
              <a:rPr lang="en-IE" sz="1400" b="1" dirty="0" err="1" smtClean="0">
                <a:solidFill>
                  <a:srgbClr val="9C4839"/>
                </a:solidFill>
              </a:rPr>
              <a:t>Seomra</a:t>
            </a:r>
            <a:r>
              <a:rPr lang="en-IE" sz="1400" b="1" dirty="0" smtClean="0">
                <a:solidFill>
                  <a:srgbClr val="9C4839"/>
                </a:solidFill>
              </a:rPr>
              <a:t> </a:t>
            </a:r>
            <a:r>
              <a:rPr lang="en-IE" sz="1400" b="1" dirty="0" err="1" smtClean="0">
                <a:solidFill>
                  <a:srgbClr val="9C4839"/>
                </a:solidFill>
              </a:rPr>
              <a:t>Ranga</a:t>
            </a:r>
            <a:r>
              <a:rPr lang="en-IE" sz="1400" b="1" dirty="0" smtClean="0">
                <a:solidFill>
                  <a:srgbClr val="9C4839"/>
                </a:solidFill>
              </a:rPr>
              <a:t> 2014 www.seomraranga.com</a:t>
            </a:r>
            <a:endParaRPr lang="en-IE" sz="1400" b="1" dirty="0">
              <a:solidFill>
                <a:srgbClr val="9C4839"/>
              </a:solidFill>
            </a:endParaRPr>
          </a:p>
        </p:txBody>
      </p:sp>
    </p:spTree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4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144</Template>
  <TotalTime>151</TotalTime>
  <Words>1023</Words>
  <Application>Microsoft Office PowerPoint</Application>
  <PresentationFormat>On-screen Show (4:3)</PresentationFormat>
  <Paragraphs>120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144</vt:lpstr>
      <vt:lpstr>DESIGNING YOUR BOOK</vt:lpstr>
      <vt:lpstr>Designing Your Book</vt:lpstr>
      <vt:lpstr>Looking at a Book Design</vt:lpstr>
      <vt:lpstr>The Final Draft</vt:lpstr>
      <vt:lpstr>Design of the Text</vt:lpstr>
      <vt:lpstr>Illustrations</vt:lpstr>
      <vt:lpstr>Illustrations – First or Last?</vt:lpstr>
      <vt:lpstr>Decorative Page Borders</vt:lpstr>
      <vt:lpstr>Types of Books</vt:lpstr>
      <vt:lpstr>Types of Books</vt:lpstr>
      <vt:lpstr>Ordering the Book</vt:lpstr>
      <vt:lpstr>The Book Cover</vt:lpstr>
      <vt:lpstr>Designing the Cover</vt:lpstr>
      <vt:lpstr>Other Things to Consider</vt:lpstr>
      <vt:lpstr>Finally …..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DESIGNING YOUR BOOK</dc:title>
  <dc:creator>Damien</dc:creator>
  <cp:lastModifiedBy>Damien</cp:lastModifiedBy>
  <cp:revision>20</cp:revision>
  <dcterms:created xsi:type="dcterms:W3CDTF">2014-01-07T21:04:09Z</dcterms:created>
  <dcterms:modified xsi:type="dcterms:W3CDTF">2014-01-08T22:12:47Z</dcterms:modified>
</cp:coreProperties>
</file>